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4" r:id="rId1"/>
  </p:sldMasterIdLst>
  <p:notesMasterIdLst>
    <p:notesMasterId r:id="rId8"/>
  </p:notesMasterIdLst>
  <p:handoutMasterIdLst>
    <p:handoutMasterId r:id="rId9"/>
  </p:handoutMasterIdLst>
  <p:sldIdLst>
    <p:sldId id="281" r:id="rId2"/>
    <p:sldId id="280" r:id="rId3"/>
    <p:sldId id="282" r:id="rId4"/>
    <p:sldId id="285" r:id="rId5"/>
    <p:sldId id="286" r:id="rId6"/>
    <p:sldId id="287" r:id="rId7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85277" autoAdjust="0"/>
  </p:normalViewPr>
  <p:slideViewPr>
    <p:cSldViewPr>
      <p:cViewPr varScale="1">
        <p:scale>
          <a:sx n="135" d="100"/>
          <a:sy n="135" d="100"/>
        </p:scale>
        <p:origin x="-96" y="-624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38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0EBF-CD5B-C749-9A4A-A8381435FE59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2754-FCB9-8D4C-964E-D315A061F8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270" y="0"/>
            <a:ext cx="1955555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4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270" y="0"/>
            <a:ext cx="1955555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51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51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270" y="0"/>
            <a:ext cx="1955555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13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0EBF-CD5B-C749-9A4A-A8381435FE59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2754-FCB9-8D4C-964E-D315A061F86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270" y="0"/>
            <a:ext cx="1955555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6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6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270" y="0"/>
            <a:ext cx="1955555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3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270" y="0"/>
            <a:ext cx="1955555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4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270" y="0"/>
            <a:ext cx="1955555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7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270" y="0"/>
            <a:ext cx="1955555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5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50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63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50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270" y="0"/>
            <a:ext cx="1955555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7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270" y="0"/>
            <a:ext cx="1955555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3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6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6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63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6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17877" y="6446054"/>
            <a:ext cx="1099794" cy="173355"/>
            <a:chOff x="-84138" y="5622925"/>
            <a:chExt cx="4330701" cy="682626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270" y="0"/>
            <a:ext cx="1955555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2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5911" y="762000"/>
            <a:ext cx="6476325" cy="1470025"/>
          </a:xfrm>
        </p:spPr>
        <p:txBody>
          <a:bodyPr>
            <a:normAutofit/>
          </a:bodyPr>
          <a:lstStyle/>
          <a:p>
            <a:r>
              <a:rPr lang="en-NZ" sz="6000" b="1" dirty="0" smtClean="0"/>
              <a:t>OVS Kernel testing</a:t>
            </a:r>
            <a:endParaRPr lang="en-NZ" sz="6000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1874" y="2286000"/>
            <a:ext cx="4724400" cy="1600200"/>
          </a:xfrm>
        </p:spPr>
        <p:txBody>
          <a:bodyPr/>
          <a:lstStyle/>
          <a:p>
            <a:r>
              <a:rPr lang="en-NZ" dirty="0" smtClean="0"/>
              <a:t>Joe Stringer, Andy Zhou</a:t>
            </a:r>
          </a:p>
          <a:p>
            <a:r>
              <a:rPr lang="en-NZ" smtClean="0"/>
              <a:t>{joe,azhou}</a:t>
            </a:r>
            <a:r>
              <a:rPr lang="en-NZ" dirty="0"/>
              <a:t>@ovn.org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OVScon</a:t>
            </a:r>
            <a:r>
              <a:rPr lang="en-US" dirty="0" smtClean="0"/>
              <a:t> 2015-11-17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2754-FCB9-8D4C-964E-D315A061F86C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513012" y="4191000"/>
            <a:ext cx="7543800" cy="1447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Dive in, Try it out!</a:t>
            </a:r>
            <a:endParaRPr lang="en-NZ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$EDITOR </a:t>
            </a:r>
            <a:r>
              <a:rPr lang="en-NZ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tests/system-traffic.at</a:t>
            </a:r>
          </a:p>
          <a:p>
            <a:r>
              <a:rPr lang="en-NZ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make check-kernel</a:t>
            </a:r>
          </a:p>
        </p:txBody>
      </p:sp>
    </p:spTree>
    <p:extLst>
      <p:ext uri="{BB962C8B-B14F-4D97-AF65-F5344CB8AC3E}">
        <p14:creationId xmlns:p14="http://schemas.microsoft.com/office/powerpoint/2010/main" val="339907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/>
              <a:t>User space unit testing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Current unit testing framework</a:t>
            </a:r>
          </a:p>
          <a:p>
            <a:pPr lvl="1"/>
            <a:r>
              <a:rPr lang="en-NZ" dirty="0" smtClean="0"/>
              <a:t>Based on </a:t>
            </a:r>
            <a:r>
              <a:rPr lang="en-NZ" dirty="0" err="1" smtClean="0"/>
              <a:t>AutoTest</a:t>
            </a:r>
            <a:r>
              <a:rPr lang="en-NZ" dirty="0" smtClean="0"/>
              <a:t> framework</a:t>
            </a:r>
          </a:p>
          <a:p>
            <a:pPr lvl="1"/>
            <a:r>
              <a:rPr lang="en-NZ" dirty="0" smtClean="0"/>
              <a:t>Currently has ~1718 tests</a:t>
            </a:r>
          </a:p>
          <a:p>
            <a:pPr lvl="1"/>
            <a:r>
              <a:rPr lang="en-NZ" dirty="0" smtClean="0"/>
              <a:t>Good coverage for OVS user space features</a:t>
            </a:r>
          </a:p>
          <a:p>
            <a:pPr lvl="1"/>
            <a:r>
              <a:rPr lang="en-NZ" dirty="0" smtClean="0"/>
              <a:t>Experience of a good test framework</a:t>
            </a:r>
          </a:p>
          <a:p>
            <a:pPr lvl="2"/>
            <a:r>
              <a:rPr lang="en-NZ" dirty="0" smtClean="0"/>
              <a:t>Fast</a:t>
            </a:r>
          </a:p>
          <a:p>
            <a:pPr lvl="2"/>
            <a:r>
              <a:rPr lang="en-NZ" dirty="0" smtClean="0"/>
              <a:t>Repeatable</a:t>
            </a:r>
          </a:p>
          <a:p>
            <a:pPr lvl="2"/>
            <a:r>
              <a:rPr lang="en-NZ" dirty="0" smtClean="0"/>
              <a:t>Easy to write and troubleshoot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63"/>
            <a:ext cx="3859795" cy="365125"/>
          </a:xfrm>
        </p:spPr>
        <p:txBody>
          <a:bodyPr/>
          <a:lstStyle/>
          <a:p>
            <a:r>
              <a:rPr lang="en-US" dirty="0" err="1" smtClean="0"/>
              <a:t>OVScon</a:t>
            </a:r>
            <a:r>
              <a:rPr lang="en-US" dirty="0" smtClean="0"/>
              <a:t> 2015-11-17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9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/>
              <a:t>Expanding </a:t>
            </a:r>
            <a:r>
              <a:rPr lang="en-NZ" b="1" dirty="0" err="1" smtClean="0"/>
              <a:t>datapath</a:t>
            </a:r>
            <a:r>
              <a:rPr lang="en-NZ" b="1" dirty="0" smtClean="0"/>
              <a:t> testing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Until recently, OVS testing has been userspace-only</a:t>
            </a:r>
          </a:p>
          <a:p>
            <a:pPr lvl="1"/>
            <a:r>
              <a:rPr lang="en-NZ" dirty="0"/>
              <a:t>Pretend user/kernel datapaths are the </a:t>
            </a:r>
            <a:r>
              <a:rPr lang="en-NZ" dirty="0" smtClean="0"/>
              <a:t>same</a:t>
            </a:r>
          </a:p>
          <a:p>
            <a:pPr lvl="1"/>
            <a:r>
              <a:rPr lang="en-NZ" dirty="0" smtClean="0"/>
              <a:t>Rely on out of band datapath testing</a:t>
            </a:r>
          </a:p>
          <a:p>
            <a:endParaRPr lang="en-NZ" dirty="0" smtClean="0"/>
          </a:p>
          <a:p>
            <a:r>
              <a:rPr lang="en-NZ" dirty="0" smtClean="0"/>
              <a:t>So, we started building out a kernel datapath testsuite</a:t>
            </a:r>
          </a:p>
          <a:p>
            <a:pPr lvl="1"/>
            <a:r>
              <a:rPr lang="en-NZ" dirty="0" smtClean="0"/>
              <a:t>Kernel datapath is getting more complex</a:t>
            </a:r>
            <a:endParaRPr lang="en-NZ" dirty="0" smtClean="0"/>
          </a:p>
          <a:p>
            <a:pPr lvl="1"/>
            <a:r>
              <a:rPr lang="en-NZ" dirty="0" smtClean="0"/>
              <a:t>Philosophy: Any testing is better than no testing</a:t>
            </a:r>
          </a:p>
          <a:p>
            <a:pPr lvl="1"/>
            <a:r>
              <a:rPr lang="en-NZ" dirty="0" smtClean="0"/>
              <a:t>First major user: Connection tracking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63"/>
            <a:ext cx="3859795" cy="365125"/>
          </a:xfrm>
        </p:spPr>
        <p:txBody>
          <a:bodyPr/>
          <a:lstStyle/>
          <a:p>
            <a:r>
              <a:rPr lang="en-US" dirty="0" err="1" smtClean="0"/>
              <a:t>OVScon</a:t>
            </a:r>
            <a:r>
              <a:rPr lang="en-US" dirty="0" smtClean="0"/>
              <a:t> 2015-11-17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0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/>
              <a:t>OVS kernel test topology</a:t>
            </a:r>
            <a:endParaRPr lang="en-NZ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63"/>
            <a:ext cx="3859795" cy="365125"/>
          </a:xfrm>
        </p:spPr>
        <p:txBody>
          <a:bodyPr/>
          <a:lstStyle/>
          <a:p>
            <a:r>
              <a:rPr lang="en-US" dirty="0" err="1" smtClean="0"/>
              <a:t>OVScon</a:t>
            </a:r>
            <a:r>
              <a:rPr lang="en-US" dirty="0" smtClean="0"/>
              <a:t> 2015-11-17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5212" y="1753400"/>
            <a:ext cx="9905993" cy="4267200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293805" y="5030000"/>
            <a:ext cx="9067801" cy="838200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sz="4000" b="1" kern="1900" dirty="0" smtClean="0"/>
              <a:t>Kernel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027605" y="2857503"/>
            <a:ext cx="1828800" cy="1371600"/>
          </a:xfrm>
          <a:prstGeom prst="roundRect">
            <a:avLst/>
          </a:prstGeom>
          <a:solidFill>
            <a:schemeClr val="tx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OVS</a:t>
            </a:r>
          </a:p>
          <a:p>
            <a:pPr algn="ctr"/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1320791" y="2134400"/>
            <a:ext cx="2487614" cy="2743200"/>
          </a:xfrm>
          <a:prstGeom prst="rect">
            <a:avLst/>
          </a:prstGeom>
          <a:solidFill>
            <a:schemeClr val="accent5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Namespace</a:t>
            </a:r>
          </a:p>
        </p:txBody>
      </p:sp>
      <p:cxnSp>
        <p:nvCxnSpPr>
          <p:cNvPr id="12" name="Straight Connector 11"/>
          <p:cNvCxnSpPr>
            <a:stCxn id="10" idx="1"/>
          </p:cNvCxnSpPr>
          <p:nvPr/>
        </p:nvCxnSpPr>
        <p:spPr>
          <a:xfrm flipH="1">
            <a:off x="3808405" y="3543303"/>
            <a:ext cx="1219200" cy="0"/>
          </a:xfrm>
          <a:prstGeom prst="line">
            <a:avLst/>
          </a:prstGeom>
          <a:ln w="38100" cmpd="sng">
            <a:solidFill>
              <a:schemeClr val="bg2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847005" y="2134400"/>
            <a:ext cx="2489731" cy="2743200"/>
          </a:xfrm>
          <a:prstGeom prst="rect">
            <a:avLst/>
          </a:prstGeom>
          <a:solidFill>
            <a:schemeClr val="accent5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Namespace</a:t>
            </a:r>
          </a:p>
        </p:txBody>
      </p:sp>
      <p:cxnSp>
        <p:nvCxnSpPr>
          <p:cNvPr id="14" name="Straight Connector 13"/>
          <p:cNvCxnSpPr>
            <a:endCxn id="10" idx="3"/>
          </p:cNvCxnSpPr>
          <p:nvPr/>
        </p:nvCxnSpPr>
        <p:spPr>
          <a:xfrm flipH="1">
            <a:off x="6856405" y="3543303"/>
            <a:ext cx="990600" cy="0"/>
          </a:xfrm>
          <a:prstGeom prst="line">
            <a:avLst/>
          </a:prstGeom>
          <a:ln w="38100" cmpd="sng">
            <a:solidFill>
              <a:schemeClr val="bg2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89543" y="3097771"/>
            <a:ext cx="847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 smtClean="0"/>
              <a:t>veth</a:t>
            </a:r>
            <a:r>
              <a:rPr lang="en-NZ" sz="2800" b="1" dirty="0" smtClean="0"/>
              <a:t> pair</a:t>
            </a:r>
            <a:endParaRPr lang="en-NZ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24665" y="3097771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 smtClean="0"/>
              <a:t>veth</a:t>
            </a:r>
            <a:r>
              <a:rPr lang="en-NZ" sz="2800" b="1" dirty="0" smtClean="0"/>
              <a:t> pair</a:t>
            </a:r>
            <a:endParaRPr lang="en-NZ" sz="28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9292104" y="3607029"/>
            <a:ext cx="274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smtClean="0"/>
              <a:t>Virtual Machine</a:t>
            </a:r>
            <a:endParaRPr lang="en-NZ" sz="2800" b="1" dirty="0"/>
          </a:p>
        </p:txBody>
      </p:sp>
    </p:spTree>
    <p:extLst>
      <p:ext uri="{BB962C8B-B14F-4D97-AF65-F5344CB8AC3E}">
        <p14:creationId xmlns:p14="http://schemas.microsoft.com/office/powerpoint/2010/main" val="160917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/>
              <a:t>Connection Tracking Example</a:t>
            </a:r>
            <a:endParaRPr lang="en-NZ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63"/>
            <a:ext cx="3859795" cy="365125"/>
          </a:xfrm>
        </p:spPr>
        <p:txBody>
          <a:bodyPr/>
          <a:lstStyle/>
          <a:p>
            <a:r>
              <a:rPr lang="en-US" dirty="0" err="1" smtClean="0"/>
              <a:t>OVScon</a:t>
            </a:r>
            <a:r>
              <a:rPr lang="en-US" dirty="0" smtClean="0"/>
              <a:t> 2015-11-17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65212" y="1753400"/>
            <a:ext cx="9905993" cy="4267200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1293805" y="5030000"/>
            <a:ext cx="9067801" cy="838200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sz="4000" b="1" kern="1900" dirty="0" smtClean="0"/>
              <a:t>Kernel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027605" y="2857503"/>
            <a:ext cx="1828800" cy="1371600"/>
          </a:xfrm>
          <a:prstGeom prst="roundRect">
            <a:avLst/>
          </a:prstGeom>
          <a:solidFill>
            <a:schemeClr val="tx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OVS + </a:t>
            </a:r>
            <a:r>
              <a:rPr lang="en-US" sz="2800" b="1" dirty="0" err="1" smtClean="0"/>
              <a:t>Conntrack</a:t>
            </a:r>
            <a:r>
              <a:rPr lang="en-US" sz="2800" b="1" dirty="0" smtClean="0"/>
              <a:t> Flows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20791" y="2134400"/>
            <a:ext cx="2487614" cy="2743200"/>
          </a:xfrm>
          <a:prstGeom prst="rect">
            <a:avLst/>
          </a:prstGeom>
          <a:solidFill>
            <a:schemeClr val="accent5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Wget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HTTP/FTP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22" name="Straight Connector 21"/>
          <p:cNvCxnSpPr>
            <a:stCxn id="20" idx="1"/>
          </p:cNvCxnSpPr>
          <p:nvPr/>
        </p:nvCxnSpPr>
        <p:spPr>
          <a:xfrm flipH="1">
            <a:off x="3808405" y="3543303"/>
            <a:ext cx="1219200" cy="0"/>
          </a:xfrm>
          <a:prstGeom prst="line">
            <a:avLst/>
          </a:prstGeom>
          <a:ln w="38100" cmpd="sng">
            <a:solidFill>
              <a:schemeClr val="bg2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47006" y="2134400"/>
            <a:ext cx="2489730" cy="2743200"/>
          </a:xfrm>
          <a:prstGeom prst="rect">
            <a:avLst/>
          </a:prstGeom>
          <a:solidFill>
            <a:schemeClr val="accent5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</a:rPr>
              <a:t>ests/test-l7.py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HTTP/FTP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24" name="Straight Connector 23"/>
          <p:cNvCxnSpPr>
            <a:endCxn id="20" idx="3"/>
          </p:cNvCxnSpPr>
          <p:nvPr/>
        </p:nvCxnSpPr>
        <p:spPr>
          <a:xfrm flipH="1">
            <a:off x="6856405" y="3543303"/>
            <a:ext cx="990601" cy="0"/>
          </a:xfrm>
          <a:prstGeom prst="line">
            <a:avLst/>
          </a:prstGeom>
          <a:ln w="38100" cmpd="sng">
            <a:solidFill>
              <a:schemeClr val="bg2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54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/>
              <a:t>Suggestions? Patches?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6"/>
            <a:ext cx="5383398" cy="396239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NZ" sz="3200" b="1" dirty="0" smtClean="0"/>
              <a:t>Improve testing infrastructure</a:t>
            </a:r>
          </a:p>
          <a:p>
            <a:pPr marL="0" indent="0">
              <a:buNone/>
            </a:pPr>
            <a:endParaRPr lang="en-NZ" dirty="0" smtClean="0"/>
          </a:p>
          <a:p>
            <a:r>
              <a:rPr lang="en-NZ" dirty="0" smtClean="0"/>
              <a:t>Vagrant boxes for testing</a:t>
            </a:r>
          </a:p>
          <a:p>
            <a:r>
              <a:rPr lang="en-NZ" dirty="0" smtClean="0"/>
              <a:t>Kernel compatibility</a:t>
            </a:r>
          </a:p>
          <a:p>
            <a:r>
              <a:rPr lang="en-NZ" dirty="0" smtClean="0"/>
              <a:t>Dealing with kernel crashes</a:t>
            </a:r>
          </a:p>
          <a:p>
            <a:r>
              <a:rPr lang="en-NZ" dirty="0" smtClean="0"/>
              <a:t>Integration with CI tools</a:t>
            </a:r>
          </a:p>
          <a:p>
            <a:pPr marL="0" indent="0">
              <a:buNone/>
            </a:pPr>
            <a:endParaRPr lang="en-NZ" dirty="0" smtClean="0"/>
          </a:p>
          <a:p>
            <a:endParaRPr lang="en-NZ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6"/>
            <a:ext cx="5383398" cy="396239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NZ" sz="3200" b="1" dirty="0" smtClean="0"/>
              <a:t>Expanding to system tests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 smtClean="0"/>
              <a:t>Interactions between features</a:t>
            </a:r>
          </a:p>
          <a:p>
            <a:r>
              <a:rPr lang="en-NZ" dirty="0" smtClean="0"/>
              <a:t>DPDK </a:t>
            </a:r>
            <a:r>
              <a:rPr lang="en-NZ" dirty="0" err="1" smtClean="0"/>
              <a:t>datapath</a:t>
            </a:r>
            <a:r>
              <a:rPr lang="en-NZ" dirty="0" smtClean="0"/>
              <a:t> testing</a:t>
            </a:r>
          </a:p>
          <a:p>
            <a:r>
              <a:rPr lang="en-NZ" dirty="0" smtClean="0"/>
              <a:t>Performance testing</a:t>
            </a:r>
          </a:p>
          <a:p>
            <a:r>
              <a:rPr lang="en-NZ" dirty="0" smtClean="0"/>
              <a:t>Scale testing</a:t>
            </a:r>
          </a:p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63"/>
            <a:ext cx="3859795" cy="365125"/>
          </a:xfrm>
        </p:spPr>
        <p:txBody>
          <a:bodyPr/>
          <a:lstStyle/>
          <a:p>
            <a:r>
              <a:rPr lang="en-US" dirty="0" err="1" smtClean="0"/>
              <a:t>OVScon</a:t>
            </a:r>
            <a:r>
              <a:rPr lang="en-US" dirty="0" smtClean="0"/>
              <a:t> 2015-11-17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23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248</Words>
  <Application>Microsoft Macintosh PowerPoint</Application>
  <PresentationFormat>Custom</PresentationFormat>
  <Paragraphs>68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OVS Kernel testing</vt:lpstr>
      <vt:lpstr>User space unit testing</vt:lpstr>
      <vt:lpstr>Expanding datapath testing</vt:lpstr>
      <vt:lpstr>OVS kernel test topology</vt:lpstr>
      <vt:lpstr>Connection Tracking Example</vt:lpstr>
      <vt:lpstr>Suggestions? Patches?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2015-02-10T02:20:24Z</dcterms:created>
  <dcterms:modified xsi:type="dcterms:W3CDTF">2015-11-16T18:20:28Z</dcterms:modified>
</cp:coreProperties>
</file>