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8" r:id="rId1"/>
  </p:sldMasterIdLst>
  <p:notesMasterIdLst>
    <p:notesMasterId r:id="rId37"/>
  </p:notesMasterIdLst>
  <p:handoutMasterIdLst>
    <p:handoutMasterId r:id="rId38"/>
  </p:handoutMasterIdLst>
  <p:sldIdLst>
    <p:sldId id="292" r:id="rId2"/>
    <p:sldId id="714" r:id="rId3"/>
    <p:sldId id="713" r:id="rId4"/>
    <p:sldId id="715" r:id="rId5"/>
    <p:sldId id="708" r:id="rId6"/>
    <p:sldId id="717" r:id="rId7"/>
    <p:sldId id="731" r:id="rId8"/>
    <p:sldId id="718" r:id="rId9"/>
    <p:sldId id="742" r:id="rId10"/>
    <p:sldId id="741" r:id="rId11"/>
    <p:sldId id="743" r:id="rId12"/>
    <p:sldId id="748" r:id="rId13"/>
    <p:sldId id="723" r:id="rId14"/>
    <p:sldId id="725" r:id="rId15"/>
    <p:sldId id="334" r:id="rId16"/>
    <p:sldId id="745" r:id="rId17"/>
    <p:sldId id="738" r:id="rId18"/>
    <p:sldId id="739" r:id="rId19"/>
    <p:sldId id="746" r:id="rId20"/>
    <p:sldId id="728" r:id="rId21"/>
    <p:sldId id="732" r:id="rId22"/>
    <p:sldId id="733" r:id="rId23"/>
    <p:sldId id="735" r:id="rId24"/>
    <p:sldId id="736" r:id="rId25"/>
    <p:sldId id="737" r:id="rId26"/>
    <p:sldId id="747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58" r:id="rId35"/>
    <p:sldId id="757" r:id="rId36"/>
  </p:sldIdLst>
  <p:sldSz cx="9144000" cy="5143500" type="screen16x9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E GOFF" initials="DL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77777"/>
    <a:srgbClr val="FF3300"/>
    <a:srgbClr val="E5851B"/>
    <a:srgbClr val="FFCC00"/>
    <a:srgbClr val="FF9900"/>
    <a:srgbClr val="33CC33"/>
    <a:srgbClr val="336699"/>
    <a:srgbClr val="EDEDE7"/>
    <a:srgbClr val="017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018" autoAdjust="0"/>
    <p:restoredTop sz="86390" autoAdjust="0"/>
  </p:normalViewPr>
  <p:slideViewPr>
    <p:cSldViewPr snapToGrid="0" snapToObjects="1">
      <p:cViewPr>
        <p:scale>
          <a:sx n="130" d="100"/>
          <a:sy n="130" d="100"/>
        </p:scale>
        <p:origin x="-228" y="-228"/>
      </p:cViewPr>
      <p:guideLst>
        <p:guide orient="horz" pos="1036"/>
        <p:guide pos="748"/>
      </p:guideLst>
    </p:cSldViewPr>
  </p:slideViewPr>
  <p:outlineViewPr>
    <p:cViewPr>
      <p:scale>
        <a:sx n="33" d="100"/>
        <a:sy n="33" d="100"/>
      </p:scale>
      <p:origin x="258" y="55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udin\MyDocumentsBackuped\SFC\classifier\ixe-per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Gbps</a:t>
            </a:r>
            <a:r>
              <a:rPr lang="en-US" dirty="0"/>
              <a:t> vs core </a:t>
            </a:r>
            <a:r>
              <a:rPr lang="en-US" dirty="0" smtClean="0"/>
              <a:t>number</a:t>
            </a:r>
            <a:r>
              <a:rPr lang="en-US" baseline="0" dirty="0" smtClean="0"/>
              <a:t> </a:t>
            </a:r>
            <a:r>
              <a:rPr lang="en-US" dirty="0" smtClean="0"/>
              <a:t>(2 </a:t>
            </a:r>
            <a:r>
              <a:rPr lang="en-US" dirty="0"/>
              <a:t>HT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'for slides'!$M$5</c:f>
              <c:strCache>
                <c:ptCount val="1"/>
                <c:pt idx="0">
                  <c:v>Gbps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</c:spPr>
          </c:marker>
          <c:xVal>
            <c:numRef>
              <c:f>'for slides'!$K$6:$K$17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'for slides'!$M$6:$M$17</c:f>
              <c:numCache>
                <c:formatCode>0.0</c:formatCode>
                <c:ptCount val="12"/>
                <c:pt idx="0">
                  <c:v>9.7260000000000009</c:v>
                </c:pt>
                <c:pt idx="1">
                  <c:v>18.716999999999999</c:v>
                </c:pt>
                <c:pt idx="2">
                  <c:v>27.988</c:v>
                </c:pt>
                <c:pt idx="3">
                  <c:v>36.612000000000002</c:v>
                </c:pt>
                <c:pt idx="4">
                  <c:v>45.74</c:v>
                </c:pt>
                <c:pt idx="5">
                  <c:v>54.695999999999998</c:v>
                </c:pt>
                <c:pt idx="6">
                  <c:v>63.48</c:v>
                </c:pt>
                <c:pt idx="7">
                  <c:v>72.046000000000006</c:v>
                </c:pt>
                <c:pt idx="8">
                  <c:v>80.891000000000005</c:v>
                </c:pt>
                <c:pt idx="9">
                  <c:v>89.135999999999996</c:v>
                </c:pt>
                <c:pt idx="10">
                  <c:v>97.727000000000004</c:v>
                </c:pt>
                <c:pt idx="11">
                  <c:v>105.28700000000001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41760"/>
        <c:axId val="88142336"/>
      </c:scatterChart>
      <c:valAx>
        <c:axId val="8814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142336"/>
        <c:crosses val="autoZero"/>
        <c:crossBetween val="midCat"/>
      </c:valAx>
      <c:valAx>
        <c:axId val="88142336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88141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9B4065-5430-43B8-A0E7-7677A6BB32D2}" type="datetimeFigureOut">
              <a:rPr lang="en-US"/>
              <a:pPr>
                <a:defRPr/>
              </a:pPr>
              <a:t>11/12/2015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78616B-CE36-4011-9041-1BD8518A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250CA9-18E3-434B-958D-9596B624BA3F}" type="datetimeFigureOut">
              <a:rPr lang="fr-FR"/>
              <a:pPr>
                <a:defRPr/>
              </a:pPr>
              <a:t>12/11/2015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C32D9D-7B24-4317-93CA-CD135480EF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1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E5B8CF-25A2-458F-877D-F9F76245CE1D}" type="slidenum">
              <a:rPr lang="fr-FR" smtClean="0"/>
              <a:pPr>
                <a:defRPr/>
              </a:pPr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17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11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47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BAE0D5-742D-43C1-9D13-67DE5A7F1156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fr-FR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~100k sessions/second per 10 </a:t>
            </a:r>
            <a:r>
              <a:rPr lang="en-US" dirty="0" err="1" smtClean="0">
                <a:solidFill>
                  <a:schemeClr val="tx1"/>
                </a:solidFill>
              </a:rPr>
              <a:t>Gbps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~2Mpps per 10 </a:t>
            </a:r>
            <a:r>
              <a:rPr lang="en-US" dirty="0" err="1" smtClean="0">
                <a:solidFill>
                  <a:schemeClr val="tx1"/>
                </a:solidFill>
              </a:rPr>
              <a:t>Gbps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30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7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2D9D-7B24-4317-93CA-CD135480EFFE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3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0" y="1"/>
            <a:ext cx="9144000" cy="5143501"/>
          </a:xfrm>
          <a:prstGeom prst="rect">
            <a:avLst/>
          </a:prstGeom>
          <a:solidFill>
            <a:srgbClr val="00547A"/>
          </a:solidFill>
          <a:ln w="9525">
            <a:noFill/>
            <a:miter lim="800000"/>
            <a:headEnd/>
            <a:tailEnd/>
          </a:ln>
        </p:spPr>
        <p:txBody>
          <a:bodyPr tIns="61200"/>
          <a:lstStyle/>
          <a:p>
            <a:pPr lvl="1"/>
            <a:endParaRPr lang="en-US"/>
          </a:p>
        </p:txBody>
      </p:sp>
      <p:sp>
        <p:nvSpPr>
          <p:cNvPr id="26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1836028" y="3110285"/>
            <a:ext cx="5314950" cy="876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numCol="1" anchor="t" anchorCtr="0" compatLnSpc="1">
            <a:prstTxWarp prst="textNoShape">
              <a:avLst/>
            </a:prstTxWarp>
            <a:normAutofit/>
          </a:bodyPr>
          <a:lstStyle>
            <a:lvl1pPr marL="85725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800" b="1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eaLnBrk="1" hangingPunct="1"/>
            <a:r>
              <a:rPr lang="fr-FR" noProof="0" dirty="0" smtClean="0"/>
              <a:t>Name</a:t>
            </a:r>
          </a:p>
          <a:p>
            <a:pPr eaLnBrk="1" hangingPunct="1"/>
            <a:endParaRPr lang="fr-FR" noProof="0" dirty="0" smtClean="0"/>
          </a:p>
          <a:p>
            <a:pPr eaLnBrk="1" hangingPunct="1"/>
            <a:r>
              <a:rPr lang="fr-FR" noProof="0" dirty="0" smtClean="0"/>
              <a:t>Date</a:t>
            </a:r>
            <a:endParaRPr lang="en-US" noProof="0" dirty="0" smtClean="0"/>
          </a:p>
        </p:txBody>
      </p:sp>
      <p:sp>
        <p:nvSpPr>
          <p:cNvPr id="28" name="Titre 27"/>
          <p:cNvSpPr>
            <a:spLocks noGrp="1"/>
          </p:cNvSpPr>
          <p:nvPr>
            <p:ph type="title"/>
          </p:nvPr>
        </p:nvSpPr>
        <p:spPr>
          <a:xfrm>
            <a:off x="1836028" y="1731169"/>
            <a:ext cx="6197600" cy="85725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defRPr lang="fr-FR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pic>
        <p:nvPicPr>
          <p:cNvPr id="7" name="Picture 2" descr="\\jungle.qosmos.com\DFS1\Redirect\larsson\Documents\Qosmos_ELarsson\Marcom\Branding\Qosmos_Logo\PRINT COPIES\Qosmos-logo-White_201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829" y="-199123"/>
            <a:ext cx="3128289" cy="14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51115"/>
          </a:xfrm>
          <a:prstGeom prst="rect">
            <a:avLst/>
          </a:prstGeom>
          <a:solidFill>
            <a:srgbClr val="0175A3"/>
          </a:solidFill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noProof="0" dirty="0"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11" hasCustomPrompt="1"/>
          </p:nvPr>
        </p:nvSpPr>
        <p:spPr>
          <a:xfrm>
            <a:off x="249943" y="965890"/>
            <a:ext cx="8724452" cy="3644504"/>
          </a:xfrm>
        </p:spPr>
        <p:txBody>
          <a:bodyPr/>
          <a:lstStyle>
            <a:lvl1pPr marL="263525" indent="-263525">
              <a:buClr>
                <a:srgbClr val="015B80"/>
              </a:buClr>
              <a:buSzPct val="130000"/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631825" indent="-174625">
              <a:buSzPct val="100000"/>
              <a:buFont typeface="Arial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90600" indent="-190500"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41762" y="4887515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C:\Users\baudin\Desktop\vswitc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4763822"/>
            <a:ext cx="525720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wrap="square"/>
          <a:lstStyle>
            <a:lvl1pPr>
              <a:defRPr b="1"/>
            </a:lvl1pPr>
          </a:lstStyle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11" y="1035843"/>
            <a:ext cx="4172207" cy="3618310"/>
          </a:xfrm>
        </p:spPr>
        <p:txBody>
          <a:bodyPr wrap="square"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76534" y="1035843"/>
            <a:ext cx="4172207" cy="3618310"/>
          </a:xfrm>
        </p:spPr>
        <p:txBody>
          <a:bodyPr wrap="square"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Quatrième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206" y="942975"/>
            <a:ext cx="4074450" cy="600634"/>
          </a:xfrm>
        </p:spPr>
        <p:txBody>
          <a:bodyPr bIns="0"/>
          <a:lstStyle>
            <a:lvl1pPr marL="0" indent="0">
              <a:buNone/>
              <a:defRPr lang="en-US" dirty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11" name="Titr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227206" y="1657352"/>
            <a:ext cx="4074450" cy="3028949"/>
          </a:xfrm>
        </p:spPr>
        <p:txBody>
          <a:bodyPr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4874288" y="942975"/>
            <a:ext cx="4074450" cy="600634"/>
          </a:xfrm>
        </p:spPr>
        <p:txBody>
          <a:bodyPr bIns="0"/>
          <a:lstStyle>
            <a:lvl1pPr marL="0" indent="0">
              <a:buNone/>
              <a:defRPr lang="en-US" dirty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4874288" y="1657352"/>
            <a:ext cx="4074450" cy="3028949"/>
          </a:xfrm>
        </p:spPr>
        <p:txBody>
          <a:bodyPr b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err="1" smtClean="0"/>
              <a:t>Deuxième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Troisième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3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49310"/>
            <a:ext cx="5486400" cy="275521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43337"/>
            <a:ext cx="5486400" cy="634604"/>
          </a:xfrm>
        </p:spPr>
        <p:txBody>
          <a:bodyPr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 Page </a:t>
            </a:r>
            <a:fld id="{85346FC2-D28F-4D2F-8BF6-AC8305D482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1" name="Image 7" descr="logo_bottom_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94" y="4841844"/>
            <a:ext cx="973662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 Page </a:t>
            </a:r>
            <a:fld id="{85346FC2-D28F-4D2F-8BF6-AC8305D482D5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43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y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1"/>
            <a:ext cx="9144000" cy="5143501"/>
          </a:xfrm>
          <a:prstGeom prst="rect">
            <a:avLst/>
          </a:prstGeom>
          <a:solidFill>
            <a:srgbClr val="00547A"/>
          </a:solidFill>
          <a:ln w="9525">
            <a:noFill/>
            <a:miter lim="800000"/>
            <a:headEnd/>
            <a:tailEnd/>
          </a:ln>
        </p:spPr>
        <p:txBody>
          <a:bodyPr tIns="61200"/>
          <a:lstStyle/>
          <a:p>
            <a:pPr lvl="1"/>
            <a:endParaRPr lang="en-US"/>
          </a:p>
        </p:txBody>
      </p:sp>
      <p:sp>
        <p:nvSpPr>
          <p:cNvPr id="7" name="ZoneTexte 14"/>
          <p:cNvSpPr txBox="1">
            <a:spLocks noChangeArrowheads="1"/>
          </p:cNvSpPr>
          <p:nvPr userDrawn="1"/>
        </p:nvSpPr>
        <p:spPr bwMode="auto">
          <a:xfrm>
            <a:off x="0" y="4457702"/>
            <a:ext cx="9144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Qosmos,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ixEngine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,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ixMachine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 and Qosmos </a:t>
            </a:r>
            <a:r>
              <a:rPr lang="en-US" sz="800" i="1" dirty="0" err="1">
                <a:solidFill>
                  <a:schemeClr val="bg1"/>
                </a:solidFill>
                <a:latin typeface="+mn-lt"/>
              </a:rPr>
              <a:t>Sessionizer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 are trademarks or registered trademarks in France and other countries.</a:t>
            </a:r>
          </a:p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Other company and products name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mentioned </a:t>
            </a:r>
            <a:r>
              <a:rPr lang="en-US" sz="800" i="1" dirty="0">
                <a:solidFill>
                  <a:schemeClr val="bg1"/>
                </a:solidFill>
                <a:latin typeface="+mn-lt"/>
              </a:rPr>
              <a:t>herein are the trademarks or registered trademarks of their respective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owners. Copyright Qosmos</a:t>
            </a:r>
            <a:endParaRPr lang="en-US" sz="800" i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800" i="1" dirty="0">
                <a:solidFill>
                  <a:schemeClr val="bg1"/>
                </a:solidFill>
                <a:latin typeface="+mn-lt"/>
              </a:rPr>
              <a:t>Non contractual information. Products and services and their specifications are subject to change without prior </a:t>
            </a:r>
            <a:r>
              <a:rPr lang="en-US" sz="800" i="1" dirty="0" smtClean="0">
                <a:solidFill>
                  <a:schemeClr val="bg1"/>
                </a:solidFill>
                <a:latin typeface="+mn-lt"/>
              </a:rPr>
              <a:t>notice</a:t>
            </a:r>
            <a:r>
              <a:rPr lang="en-US" sz="1800" i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1800" i="1" dirty="0">
                <a:solidFill>
                  <a:schemeClr val="bg1"/>
                </a:solidFill>
                <a:latin typeface="+mn-lt"/>
              </a:rPr>
            </a:br>
            <a:endParaRPr lang="en-US" sz="700" i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fr-FR" sz="1000" b="1" i="1" dirty="0" smtClean="0">
                <a:solidFill>
                  <a:schemeClr val="bg1"/>
                </a:solidFill>
                <a:latin typeface="+mn-lt"/>
              </a:rPr>
              <a:t>© Qosmos</a:t>
            </a:r>
            <a:endParaRPr lang="fr-FR" sz="1000" b="1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2" descr="\\jungle.qosmos.com\DFS1\Redirect\larsson\Documents\Qosmos_ELarsson\Marcom\Branding\Qosmos_Logo\PRINT COPIES\Qosmos-logo-White_201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5" y="2229906"/>
            <a:ext cx="4142153" cy="19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9308" y="962168"/>
            <a:ext cx="8689430" cy="37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err="1" smtClean="0"/>
              <a:t>Cliquez</a:t>
            </a:r>
            <a:r>
              <a:rPr lang="fr-FR" dirty="0" smtClean="0"/>
              <a:t>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1800" y="4879183"/>
            <a:ext cx="896938" cy="25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7BA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noProof="0" smtClean="0"/>
              <a:t> Page </a:t>
            </a:r>
            <a:fld id="{85346FC2-D28F-4D2F-8BF6-AC8305D482D5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5" name="Espace réservé du titre 14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  <a:solidFill>
            <a:srgbClr val="0175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486132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dirty="0">
                <a:solidFill>
                  <a:srgbClr val="007BA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1" r:id="rId2"/>
    <p:sldLayoutId id="2147483902" r:id="rId3"/>
    <p:sldLayoutId id="2147483903" r:id="rId4"/>
    <p:sldLayoutId id="2147483904" r:id="rId5"/>
    <p:sldLayoutId id="2147483906" r:id="rId6"/>
    <p:sldLayoutId id="214748390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85725" indent="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15B8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63525" indent="-263525" algn="l" rtl="0" eaLnBrk="1" fontAlgn="base" hangingPunct="1">
        <a:spcBef>
          <a:spcPct val="20000"/>
        </a:spcBef>
        <a:spcAft>
          <a:spcPct val="0"/>
        </a:spcAft>
        <a:buClr>
          <a:srgbClr val="015B80"/>
        </a:buClr>
        <a:buSzPct val="130000"/>
        <a:buFont typeface="Wingdings" pitchFamily="2" charset="2"/>
        <a:buChar char="§"/>
        <a:defRPr sz="1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174625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SzPct val="100000"/>
        <a:buFont typeface="Arial" pitchFamily="34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90600" indent="-1905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9"/>
        </a:buBlip>
        <a:defRPr sz="12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573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defRPr sz="1100">
          <a:solidFill>
            <a:srgbClr val="007BA0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rgbClr val="005C80"/>
        </a:buClr>
        <a:buFont typeface="Arial" charset="0"/>
        <a:buChar char="-"/>
        <a:defRPr sz="1400">
          <a:solidFill>
            <a:srgbClr val="007BA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stinpettit/ovs.git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7478" y="4025918"/>
            <a:ext cx="5314950" cy="8763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Open </a:t>
            </a:r>
            <a:r>
              <a:rPr lang="en-US" dirty="0" err="1">
                <a:solidFill>
                  <a:srgbClr val="FFFFFF"/>
                </a:solidFill>
              </a:rPr>
              <a:t>vSwitch</a:t>
            </a:r>
            <a:r>
              <a:rPr lang="en-US" dirty="0">
                <a:solidFill>
                  <a:srgbClr val="FFFFFF"/>
                </a:solidFill>
              </a:rPr>
              <a:t> conference, November </a:t>
            </a:r>
            <a:r>
              <a:rPr lang="en-US" dirty="0" smtClean="0">
                <a:solidFill>
                  <a:srgbClr val="FFFFFF"/>
                </a:solidFill>
              </a:rPr>
              <a:t>2015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Franck </a:t>
            </a:r>
            <a:r>
              <a:rPr lang="en-US" sz="1600" dirty="0" err="1">
                <a:solidFill>
                  <a:srgbClr val="FFFFFF"/>
                </a:solidFill>
              </a:rPr>
              <a:t>Baudin</a:t>
            </a:r>
            <a:endParaRPr lang="en-US" sz="16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1900240"/>
            <a:ext cx="8134350" cy="1566860"/>
          </a:xfrm>
        </p:spPr>
        <p:txBody>
          <a:bodyPr>
            <a:noAutofit/>
          </a:bodyPr>
          <a:lstStyle/>
          <a:p>
            <a:r>
              <a:rPr lang="en-US" dirty="0" smtClean="0"/>
              <a:t>OVS </a:t>
            </a:r>
            <a:r>
              <a:rPr lang="en-US" dirty="0"/>
              <a:t>and L7 classification (</a:t>
            </a:r>
            <a:r>
              <a:rPr lang="en-US" dirty="0" smtClean="0"/>
              <a:t>DPI)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Demo part 1: L7 Firewall, L7 </a:t>
            </a:r>
            <a:r>
              <a:rPr lang="en-US" dirty="0" err="1" smtClean="0"/>
              <a:t>QoS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Demo part 2: L7 Service Chaining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sz="3200" noProof="0" dirty="0" smtClean="0"/>
              <a:t>	</a:t>
            </a:r>
            <a:endParaRPr lang="en-US" sz="1800" noProof="0" dirty="0" smtClean="0"/>
          </a:p>
        </p:txBody>
      </p:sp>
      <p:pic>
        <p:nvPicPr>
          <p:cNvPr id="4" name="Picture 6" descr="C:\Users\baudin\Desktop\v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3" y="147036"/>
            <a:ext cx="1240416" cy="80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topology</a:t>
            </a:r>
            <a:endParaRPr lang="en-US" dirty="0"/>
          </a:p>
        </p:txBody>
      </p:sp>
      <p:pic>
        <p:nvPicPr>
          <p:cNvPr id="1028" name="Picture 4" descr="C:\Users\baudin\Desktop\openstack-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4176"/>
            <a:ext cx="7594709" cy="4379324"/>
          </a:xfrm>
          <a:prstGeom prst="rect">
            <a:avLst/>
          </a:prstGeom>
          <a:noFill/>
          <a:ln>
            <a:solidFill>
              <a:srgbClr val="777777"/>
            </a:solidFill>
          </a:ln>
        </p:spPr>
      </p:pic>
      <p:pic>
        <p:nvPicPr>
          <p:cNvPr id="1027" name="Picture 3" descr="C:\Users\baudin\Desktop\ODL topolo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75" y="1719736"/>
            <a:ext cx="2790264" cy="230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805305" y="3546283"/>
            <a:ext cx="1029088" cy="2464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</a:t>
            </a:r>
            <a:r>
              <a:rPr lang="en-US" sz="1200" dirty="0" err="1" smtClean="0"/>
              <a:t>r</a:t>
            </a:r>
            <a:r>
              <a:rPr lang="en-US" sz="1200" dirty="0" smtClean="0"/>
              <a:t>-internet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88177" y="4064442"/>
            <a:ext cx="1029088" cy="2464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br</a:t>
            </a:r>
            <a:r>
              <a:rPr lang="en-US" sz="1200" dirty="0" smtClean="0"/>
              <a:t>-access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 rot="16200000">
            <a:off x="3250412" y="2496708"/>
            <a:ext cx="1391479" cy="24649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br-sff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06525" y="2110999"/>
            <a:ext cx="3445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7382" y="3122140"/>
            <a:ext cx="37371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93285" y="2614574"/>
            <a:ext cx="35780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3285" y="3655613"/>
            <a:ext cx="357808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3284" y="4164827"/>
            <a:ext cx="56249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77102" y="2489470"/>
            <a:ext cx="1075471" cy="2939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</a:t>
            </a:r>
            <a:r>
              <a:rPr lang="en-US" sz="1200" b="1" dirty="0" err="1" smtClean="0">
                <a:solidFill>
                  <a:schemeClr val="tx1"/>
                </a:solidFill>
              </a:rPr>
              <a:t>r</a:t>
            </a:r>
            <a:r>
              <a:rPr lang="en-US" sz="1200" b="1" dirty="0" smtClean="0">
                <a:solidFill>
                  <a:schemeClr val="tx1"/>
                </a:solidFill>
              </a:rPr>
              <a:t>-classifier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5782" y="2614574"/>
            <a:ext cx="821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8058790" flipV="1">
            <a:off x="4275143" y="3159965"/>
            <a:ext cx="95382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8058790">
            <a:off x="4487496" y="3410138"/>
            <a:ext cx="149529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752054" y="1433066"/>
            <a:ext cx="1275034" cy="674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L7 classifier</a:t>
            </a:r>
          </a:p>
          <a:p>
            <a:pPr algn="ctr"/>
            <a:r>
              <a:rPr lang="fr-FR" sz="1200" b="1" dirty="0" smtClean="0"/>
              <a:t>(DPI </a:t>
            </a:r>
            <a:r>
              <a:rPr lang="fr-FR" sz="1200" b="1" dirty="0" err="1" smtClean="0"/>
              <a:t>engine</a:t>
            </a:r>
            <a:r>
              <a:rPr lang="fr-FR" sz="1200" b="1" dirty="0" smtClean="0"/>
              <a:t>)</a:t>
            </a:r>
            <a:endParaRPr lang="en-US" sz="1200" b="1" dirty="0"/>
          </a:p>
        </p:txBody>
      </p:sp>
      <p:pic>
        <p:nvPicPr>
          <p:cNvPr id="23" name="Image 7" descr="logo_bottom_pp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4462" y="4849534"/>
            <a:ext cx="811034" cy="1799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79788" y="4887515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5202053" y="2283283"/>
            <a:ext cx="390287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86038" y="1176793"/>
            <a:ext cx="5478450" cy="33894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</a:t>
            </a:r>
            <a:r>
              <a:rPr lang="en-US" dirty="0" smtClean="0"/>
              <a:t>-classifier OVS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78380" y="842361"/>
            <a:ext cx="8878155" cy="3876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port1: access, port2: internet, port3: SFF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table=0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priority=3,in_port=3         actions=resubmit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(,30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SFF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table=0,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priority=2,ct_state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trk,ip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actions=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(table=1)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IP traffic: attach CT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table=0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priority=1,in_port=1         actions=output:2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non IP traffic, bypass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table=0,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priority=1,in_port=2         actions=output:1 </a:t>
            </a:r>
            <a:r>
              <a:rPr lang="en-US" sz="11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non IP traffic, bypass</a:t>
            </a: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packet to L7 classifier when required (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progress, signaling protocol like SIP or FTP)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table=1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priority=2,ct_state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=+new                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actions=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(commit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),output:4,resubmit(,2)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table=1,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priority=1,ct_mark=0x80000000/0x80000000  actions=resubmit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(,2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done, offloaded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table=1,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actions=output:4,resubmit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(,2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under 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Send 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(0xc6) in Encrypted chain (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=92), 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bittorrent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(0xf) in Peer2Peer (</a:t>
            </a:r>
            <a:r>
              <a:rPr lang="en-US" sz="1100" dirty="0" err="1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=96)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table=2,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priority=11,ct_mark=0xc6/0xffff,in_port=2 actions=mod_nw_tos:92,output:3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SFF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table=2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priority=10,ct_mark=0xf/0xffff,in_port=2  actions=mod_nw_tos:96,output:3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SFF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table=2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priority=0,in_port=1                      actions=output:2 </a:t>
            </a: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policy</a:t>
            </a:r>
            <a:endParaRPr lang="en-US" sz="1100" dirty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table=2,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priority=0,in_port=2                      actions=output:1 </a:t>
            </a:r>
            <a:r>
              <a:rPr lang="en-US" sz="11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policy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 smtClean="0">
              <a:solidFill>
                <a:srgbClr val="00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Chains exit, remove the SFC mark (really matters when using NSH, MPLS, VLANs… instead of TOS)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table=30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priority=10,ip,in_port=3,nw_tos=96 actions=mod_nw_tos:0,output:1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table=30,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priority=11,ip,in_port=3,nw_tos=92 actions=mod_nw_tos:0,output:1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38327" y="45377"/>
            <a:ext cx="515244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CHAIN NAME     | RSP   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TOS  |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Encrypted      | Encrypted-Path-23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92  |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firewall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Peer2Peer      | Peer2Peer-Path-24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96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Br-SFF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49943" y="834887"/>
            <a:ext cx="8724452" cy="224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priority=2,dl_vlan_pcp=1 actions=resubmit(,30)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table=0, priority=1,ip actions=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move:NXM_OF_IN_PORT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[0..11]-&gt;NXM_OF_VLAN_TCI[0..11],mod_vlan_pcp:1,resubmit(,10)</a:t>
            </a: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table=10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priority=1000,ip,dl_vlan=9,dl_vlan_pcp=1 actions=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move:NXM_OF_IP_TOS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[]-&gt;NXM_NX_REG0[0..7],load:0xff-&gt;NXM_NX_REG1[0..7],resubmit(,20)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table=10, priority=255,ip,dl_vlan=21,dl_vlan_pcp=1,nw_tos=92 actions=load:0x5c-&gt;NXM_NX_REG0[0..7],load:0xfe-&gt;NXM_NX_REG1[0..7],resubmit(,20)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table=10, priority=254,ip,dl_vlan=23,dl_vlan_pcp=1,nw_tos=92 actions=load:0x5c-&gt;NXM_NX_REG0[0..7],load:0xfd-&gt;NXM_NX_REG1[0..7],resubmit(,20)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table=10, priority=255,ip,dl_vlan=23,dl_vlan_pcp=1,nw_tos=96 actions=load:0x60-&gt;NXM_NX_REG0[0..7],load:0xfe-&gt;NXM_NX_REG1[0..7],resubmit(,20)</a:t>
            </a: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table=20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priority=255,reg0=0x5c,reg1=0xff actions=mod_vlan_vid:20,mod_vlan_pcp:1,resubmit(,30)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table=20, priority=254,reg0=0x5c,reg1=0xfe actions=mod_vlan_vid:22,mod_vlan_pcp:1,resubmit(,30)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table=20, priority=255,reg0=0x60,reg1=0xff actions=mod_vlan_vid:22,mod_vlan_pcp:1,resubmit(,30)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table=20, priority=0 actions=mod_vlan_vid:9,mod_vlan_pcp:1,resubmit(,30)</a:t>
            </a:r>
          </a:p>
          <a:p>
            <a:pPr marL="0" indent="0">
              <a:buNone/>
            </a:pP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table=30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priority=1000,ip,dl_vlan_pcp=1 actions=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move:NXM_OF_VLAN_TCI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[0..11]-&gt;NXM_NX_REG2[0..11],strip_vlan,output:NXM_NX_REG2[0..11]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table=30, priority=1,ip 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actions=drop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06526" y="45377"/>
            <a:ext cx="537508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CHAIN NAME     | RSP       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TOS  |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Encrypted      | Encrypted-Path-23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0x5c |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firewall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Peer2Peer      | Peer2Peer-Path-24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 0x60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9943" y="3387256"/>
            <a:ext cx="8724452" cy="12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1825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r>
              <a:rPr lang="en-US" kern="0" dirty="0" smtClean="0"/>
              <a:t>For reference only, too complex for a quick live explanation</a:t>
            </a:r>
          </a:p>
          <a:p>
            <a:r>
              <a:rPr lang="en-US" kern="0" dirty="0"/>
              <a:t>K</a:t>
            </a:r>
            <a:r>
              <a:rPr lang="en-US" kern="0" dirty="0" smtClean="0"/>
              <a:t>ey points</a:t>
            </a:r>
          </a:p>
          <a:p>
            <a:pPr lvl="1"/>
            <a:r>
              <a:rPr lang="en-US" kern="0" dirty="0"/>
              <a:t>Map NSH </a:t>
            </a:r>
            <a:r>
              <a:rPr lang="en-US" kern="0" dirty="0" smtClean="0"/>
              <a:t>NSP/NSI </a:t>
            </a:r>
            <a:r>
              <a:rPr lang="en-US" kern="0" dirty="0"/>
              <a:t>into </a:t>
            </a:r>
            <a:r>
              <a:rPr lang="en-US" kern="0" dirty="0" smtClean="0"/>
              <a:t>REG0/REG1 (will ease implementation with NSH)</a:t>
            </a:r>
          </a:p>
          <a:p>
            <a:pPr lvl="1"/>
            <a:r>
              <a:rPr lang="en-US" kern="0" dirty="0" smtClean="0"/>
              <a:t>Multiple SFF support (VNFs distributed among multiples compute nodes)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32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094590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OVS &amp; 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L7 Firewall and L7 </a:t>
            </a:r>
            <a:r>
              <a:rPr lang="en-US" sz="2000" u="none" dirty="0" err="1" smtClean="0"/>
              <a:t>QoS</a:t>
            </a: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</a:t>
            </a:r>
            <a:r>
              <a:rPr lang="en-US" sz="2000" u="none" dirty="0"/>
              <a:t>L7 </a:t>
            </a:r>
            <a:r>
              <a:rPr lang="en-US" sz="2000" u="none" dirty="0" smtClean="0"/>
              <a:t>Service Chaining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Next steps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/>
              <a:t>Annexes: demos screenshots, </a:t>
            </a:r>
            <a:r>
              <a:rPr lang="en-US" sz="2000" u="none" dirty="0" smtClean="0"/>
              <a:t>collaterals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</p:txBody>
      </p:sp>
      <p:sp>
        <p:nvSpPr>
          <p:cNvPr id="5" name="Rectangle 4"/>
          <p:cNvSpPr/>
          <p:nvPr/>
        </p:nvSpPr>
        <p:spPr>
          <a:xfrm>
            <a:off x="0" y="3044918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rtl="0" eaLnBrk="1" fontAlgn="base" hangingPunct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L7 aware management: OpenStack, OVN, ODL, GBP,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FWaaS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,…</a:t>
            </a:r>
          </a:p>
          <a:p>
            <a:pPr rtl="0" eaLnBrk="1" fontAlgn="base" hangingPunct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Optimization:</a:t>
            </a:r>
            <a:r>
              <a:rPr lang="en-US" sz="1800" b="1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zero copy instead</a:t>
            </a:r>
            <a:r>
              <a:rPr lang="en-US" sz="1800" b="1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of a copy over a port/tap</a:t>
            </a:r>
            <a:endParaRPr lang="en-US" sz="1800" dirty="0" smtClean="0">
              <a:effectLst/>
            </a:endParaRPr>
          </a:p>
          <a:p>
            <a:pPr lvl="1" rtl="0" eaLnBrk="1" fontAlgn="base" hangingPunct="1"/>
            <a:r>
              <a:rPr lang="en-US" sz="16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Requires a new kernel module, kind of</a:t>
            </a:r>
            <a:r>
              <a:rPr lang="en-US" sz="1600" b="0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inverted PF_RING</a:t>
            </a:r>
            <a:endParaRPr lang="en-US" b="0" dirty="0" smtClean="0">
              <a:effectLst/>
            </a:endParaRPr>
          </a:p>
          <a:p>
            <a:pPr lvl="1" rtl="0" eaLnBrk="1" fontAlgn="base" hangingPunct="1"/>
            <a:r>
              <a:rPr lang="en-US" sz="1600" b="0" baseline="0" dirty="0" err="1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Qosmos</a:t>
            </a:r>
            <a:r>
              <a:rPr lang="en-US" sz="1600" b="0" baseline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developed one, to be open sourced when needed</a:t>
            </a:r>
          </a:p>
          <a:p>
            <a:r>
              <a:rPr lang="en-US" dirty="0" smtClean="0"/>
              <a:t>Porting within DPDK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L7 classifier running as a</a:t>
            </a:r>
            <a:r>
              <a:rPr lang="en-US" baseline="0" dirty="0" smtClean="0"/>
              <a:t> DPDK secondary process</a:t>
            </a:r>
          </a:p>
          <a:p>
            <a:pPr lvl="1"/>
            <a:r>
              <a:rPr lang="en-US" baseline="0" dirty="0" smtClean="0"/>
              <a:t>Interconnected via a DPDK ring</a:t>
            </a:r>
            <a:endParaRPr lang="en-US" dirty="0" smtClean="0"/>
          </a:p>
          <a:p>
            <a:r>
              <a:rPr lang="en-US" dirty="0" smtClean="0"/>
              <a:t>L7 visibility:</a:t>
            </a:r>
            <a:r>
              <a:rPr lang="en-US" baseline="0" dirty="0" smtClean="0"/>
              <a:t> </a:t>
            </a:r>
            <a:r>
              <a:rPr lang="en-US" dirty="0" smtClean="0"/>
              <a:t>enriched</a:t>
            </a:r>
            <a:r>
              <a:rPr lang="en-US" baseline="0" dirty="0" smtClean="0"/>
              <a:t> </a:t>
            </a:r>
            <a:r>
              <a:rPr lang="en-US" dirty="0" smtClean="0"/>
              <a:t>IPFIX </a:t>
            </a:r>
            <a:r>
              <a:rPr lang="en-US" dirty="0"/>
              <a:t>with L7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Exporting </a:t>
            </a:r>
            <a:r>
              <a:rPr lang="en-US" dirty="0" err="1" smtClean="0"/>
              <a:t>ct_mark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ct_label</a:t>
            </a:r>
            <a:endParaRPr lang="en-US" dirty="0" smtClean="0"/>
          </a:p>
          <a:p>
            <a:pPr lvl="1"/>
            <a:r>
              <a:rPr lang="en-US" dirty="0" smtClean="0"/>
              <a:t>Exporting associated </a:t>
            </a:r>
            <a:r>
              <a:rPr lang="en-US" dirty="0" err="1" smtClean="0"/>
              <a:t>metadatas</a:t>
            </a:r>
            <a:r>
              <a:rPr lang="en-US" dirty="0" smtClean="0"/>
              <a:t> (MIME type, SQL request,</a:t>
            </a:r>
            <a:r>
              <a:rPr lang="en-US" baseline="0" dirty="0" smtClean="0"/>
              <a:t> filename,</a:t>
            </a:r>
            <a:r>
              <a:rPr lang="en-US" dirty="0" smtClean="0"/>
              <a:t> </a:t>
            </a:r>
            <a:r>
              <a:rPr lang="en-US" baseline="0" dirty="0" smtClean="0"/>
              <a:t>…)</a:t>
            </a:r>
          </a:p>
          <a:p>
            <a:pPr lvl="2"/>
            <a:r>
              <a:rPr lang="en-US" dirty="0" smtClean="0"/>
              <a:t>Need</a:t>
            </a:r>
            <a:r>
              <a:rPr lang="en-US" baseline="0" dirty="0" smtClean="0"/>
              <a:t> to add a scratchpad in </a:t>
            </a:r>
            <a:r>
              <a:rPr lang="en-US" baseline="0" dirty="0" err="1" smtClean="0"/>
              <a:t>conntrack</a:t>
            </a:r>
            <a:r>
              <a:rPr lang="en-US" baseline="0" dirty="0" smtClean="0"/>
              <a:t>, with</a:t>
            </a:r>
            <a:r>
              <a:rPr lang="en-US" dirty="0" smtClean="0"/>
              <a:t> NL_CT </a:t>
            </a:r>
            <a:r>
              <a:rPr lang="en-US" dirty="0" smtClean="0"/>
              <a:t>accessors</a:t>
            </a:r>
            <a:r>
              <a:rPr lang="en-US" baseline="0" dirty="0" smtClean="0"/>
              <a:t>…</a:t>
            </a:r>
            <a:endParaRPr lang="en-US" dirty="0"/>
          </a:p>
          <a:p>
            <a:r>
              <a:rPr lang="en-US" dirty="0" smtClean="0"/>
              <a:t>L7 aware</a:t>
            </a:r>
            <a:r>
              <a:rPr lang="en-US" baseline="0" dirty="0" smtClean="0"/>
              <a:t> Service Chaining: extend OVS </a:t>
            </a:r>
            <a:r>
              <a:rPr lang="en-US" dirty="0" smtClean="0"/>
              <a:t>NSH actions (which are under dev.)</a:t>
            </a:r>
          </a:p>
          <a:p>
            <a:pPr lvl="1"/>
            <a:r>
              <a:rPr lang="en-US" dirty="0" smtClean="0"/>
              <a:t>NSH </a:t>
            </a:r>
            <a:r>
              <a:rPr lang="en-US" dirty="0"/>
              <a:t>type 1 with L7 application ID (aka </a:t>
            </a:r>
            <a:r>
              <a:rPr lang="en-US" dirty="0" err="1" smtClean="0"/>
              <a:t>ct_mark</a:t>
            </a:r>
            <a:r>
              <a:rPr lang="en-US" dirty="0" smtClean="0"/>
              <a:t>/</a:t>
            </a:r>
            <a:r>
              <a:rPr lang="en-US" dirty="0" err="1" smtClean="0"/>
              <a:t>ct_label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Metadata </a:t>
            </a:r>
            <a:r>
              <a:rPr lang="en-US" dirty="0"/>
              <a:t>extraction and NSH </a:t>
            </a:r>
            <a:r>
              <a:rPr lang="en-US" dirty="0" smtClean="0"/>
              <a:t>type2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3875" y="866574"/>
            <a:ext cx="8896758" cy="958193"/>
          </a:xfrm>
          <a:prstGeom prst="rect">
            <a:avLst/>
          </a:prstGeom>
        </p:spPr>
        <p:txBody>
          <a:bodyPr>
            <a:noAutofit/>
          </a:bodyPr>
          <a:lstStyle>
            <a:lvl1pPr marL="85725" indent="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5B80"/>
                </a:solidFill>
                <a:latin typeface="Arial" charset="0"/>
                <a:cs typeface="Arial" charset="0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5B80"/>
                </a:solidFill>
                <a:latin typeface="Arial" charset="0"/>
                <a:cs typeface="Arial" charset="0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5B80"/>
                </a:solidFill>
                <a:latin typeface="Arial" charset="0"/>
                <a:cs typeface="Arial" charset="0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5B8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5400" kern="0" dirty="0" smtClean="0"/>
              <a:t>Thanks! 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Annexes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126394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configuration details &amp; step by step screenshots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94590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classification insights: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L7 classification</a:t>
            </a:r>
            <a:r>
              <a:rPr lang="en-US" baseline="0" dirty="0" smtClean="0"/>
              <a:t> is based on network conversations analysis</a:t>
            </a:r>
            <a:endParaRPr lang="en-US" dirty="0" smtClean="0"/>
          </a:p>
          <a:p>
            <a:pPr lvl="1"/>
            <a:r>
              <a:rPr lang="en-US" dirty="0" smtClean="0"/>
              <a:t>Conversation: (client -&gt; server) and (server -&gt; client)</a:t>
            </a:r>
          </a:p>
          <a:p>
            <a:pPr lvl="2"/>
            <a:r>
              <a:rPr lang="en-US" dirty="0" smtClean="0"/>
              <a:t>2 </a:t>
            </a:r>
            <a:r>
              <a:rPr lang="en-US" dirty="0" err="1" smtClean="0"/>
              <a:t>OpenFlow</a:t>
            </a:r>
            <a:r>
              <a:rPr lang="en-US" dirty="0" smtClean="0"/>
              <a:t> flows</a:t>
            </a:r>
          </a:p>
          <a:p>
            <a:pPr lvl="1"/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Direct mapping on Linux: </a:t>
            </a:r>
            <a:r>
              <a:rPr lang="en-US" sz="1600" b="0" dirty="0" err="1" smtClean="0">
                <a:solidFill>
                  <a:srgbClr val="FF0000"/>
                </a:solidFill>
                <a:effectLst/>
              </a:rPr>
              <a:t>conntrack</a:t>
            </a:r>
            <a:endParaRPr lang="en-US" b="0" baseline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L7 classification is based on payload</a:t>
            </a:r>
          </a:p>
          <a:p>
            <a:pPr lvl="1"/>
            <a:r>
              <a:rPr lang="en-US" dirty="0" smtClean="0"/>
              <a:t>IP reassembly</a:t>
            </a:r>
          </a:p>
          <a:p>
            <a:pPr lvl="1"/>
            <a:r>
              <a:rPr lang="en-US" dirty="0" smtClean="0"/>
              <a:t>TCP segment reordering</a:t>
            </a:r>
          </a:p>
          <a:p>
            <a:pPr rtl="0" eaLnBrk="1" fontAlgn="base" hangingPunct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Most applications are classified with the first packet of payload</a:t>
            </a:r>
          </a:p>
          <a:p>
            <a:pPr lvl="1"/>
            <a:r>
              <a:rPr lang="en-US" sz="1600" dirty="0" smtClean="0">
                <a:ea typeface="+mn-ea"/>
                <a:cs typeface="+mn-cs"/>
              </a:rPr>
              <a:t>… so right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after TCP handshake</a:t>
            </a:r>
            <a:endParaRPr lang="en-US" sz="1600" dirty="0" smtClean="0">
              <a:effectLst/>
            </a:endParaRPr>
          </a:p>
          <a:p>
            <a:pPr lvl="1" rtl="0" eaLnBrk="1" fontAlgn="base" hangingPunct="1"/>
            <a:r>
              <a:rPr lang="en-US" sz="1600" baseline="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some applications requires more packets (skype,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bittorrent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, …)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Signalization protocols generating RELATED conversations to be analyzed even if classified (ex: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ftp &amp;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ftpdata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)</a:t>
            </a:r>
            <a:endParaRPr lang="en-US" dirty="0" smtClean="0">
              <a:effectLst/>
            </a:endParaRPr>
          </a:p>
          <a:p>
            <a:pPr lvl="1" rtl="0" eaLnBrk="1" fontAlgn="base" hangingPunct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effectLst/>
                <a:ea typeface="+mn-ea"/>
                <a:cs typeface="+mn-cs"/>
              </a:rPr>
              <a:t>If the application is not recognized after N packets: classified as “unknown”</a:t>
            </a:r>
            <a:endParaRPr lang="en-US" dirty="0" smtClean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DPI</a:t>
            </a:r>
            <a:r>
              <a:rPr lang="en-US" baseline="0" noProof="0" dirty="0" smtClean="0"/>
              <a:t> engine p</a:t>
            </a:r>
            <a:r>
              <a:rPr lang="en-US" noProof="0" dirty="0" smtClean="0"/>
              <a:t>erformance</a:t>
            </a:r>
            <a:r>
              <a:rPr lang="en-US" baseline="0" noProof="0" dirty="0" smtClean="0"/>
              <a:t>s on</a:t>
            </a:r>
            <a:r>
              <a:rPr lang="en-US" noProof="0" dirty="0" smtClean="0"/>
              <a:t> </a:t>
            </a:r>
            <a:r>
              <a:rPr lang="en-US" dirty="0" smtClean="0"/>
              <a:t>Intel(R) Xeon(R) E5-2690 v3 @ 2.60GHz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8968" y="1042090"/>
            <a:ext cx="4274432" cy="3644504"/>
          </a:xfrm>
        </p:spPr>
        <p:txBody>
          <a:bodyPr/>
          <a:lstStyle/>
          <a:p>
            <a:r>
              <a:rPr lang="en-US" noProof="0" dirty="0" smtClean="0"/>
              <a:t>9Gbps/core</a:t>
            </a:r>
          </a:p>
          <a:p>
            <a:r>
              <a:rPr lang="en-US" dirty="0" smtClean="0"/>
              <a:t>Scalable on a socket</a:t>
            </a:r>
          </a:p>
          <a:p>
            <a:pPr lvl="1"/>
            <a:r>
              <a:rPr lang="en-US" dirty="0" smtClean="0"/>
              <a:t>Best design: one instance per socket</a:t>
            </a:r>
          </a:p>
          <a:p>
            <a:r>
              <a:rPr lang="en-US" dirty="0" smtClean="0"/>
              <a:t>Realistic traffic profile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real application sessions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HTTP, DNS, </a:t>
            </a:r>
            <a:r>
              <a:rPr lang="en-US" dirty="0" err="1" smtClean="0">
                <a:solidFill>
                  <a:schemeClr val="tx1"/>
                </a:solidFill>
              </a:rPr>
              <a:t>Bittorrent</a:t>
            </a:r>
            <a:r>
              <a:rPr lang="en-US" dirty="0" smtClean="0">
                <a:solidFill>
                  <a:schemeClr val="tx1"/>
                </a:solidFill>
              </a:rPr>
              <a:t>, SIP, POP3,…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Average</a:t>
            </a:r>
            <a:r>
              <a:rPr lang="en-US" sz="16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frame size: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799.53 bytes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Breakingpoint</a:t>
            </a:r>
            <a:r>
              <a:rPr lang="en-US" dirty="0">
                <a:solidFill>
                  <a:schemeClr val="tx1"/>
                </a:solidFill>
              </a:rPr>
              <a:t> traffic generator</a:t>
            </a:r>
          </a:p>
          <a:p>
            <a:pPr marL="800100" lvl="2" indent="0">
              <a:buNone/>
            </a:pPr>
            <a:r>
              <a:rPr lang="en-US" dirty="0" smtClean="0"/>
              <a:t>North American Wireless Carrier Weekday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61209"/>
              </p:ext>
            </p:extLst>
          </p:nvPr>
        </p:nvGraphicFramePr>
        <p:xfrm>
          <a:off x="4286250" y="965890"/>
          <a:ext cx="4572000" cy="377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4200525" y="1852612"/>
            <a:ext cx="609600" cy="2571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81900" y="1881186"/>
            <a:ext cx="609600" cy="2571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Annexes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126394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configuration details &amp; step by step screenshots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786327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094590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OVS &amp; 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L7 Firewall and L7 </a:t>
            </a:r>
            <a:r>
              <a:rPr lang="en-US" sz="2000" u="none" dirty="0" err="1" smtClean="0"/>
              <a:t>QoS</a:t>
            </a: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</a:t>
            </a:r>
            <a:r>
              <a:rPr lang="en-US" sz="2000" u="none" dirty="0"/>
              <a:t>L7 </a:t>
            </a:r>
            <a:r>
              <a:rPr lang="en-US" sz="2000" u="none" dirty="0" smtClean="0"/>
              <a:t>Service Chaining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Next steps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Annexes: demos screenshots, collaterals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</p:txBody>
      </p:sp>
      <p:sp>
        <p:nvSpPr>
          <p:cNvPr id="5" name="Rectangle 4"/>
          <p:cNvSpPr/>
          <p:nvPr/>
        </p:nvSpPr>
        <p:spPr>
          <a:xfrm>
            <a:off x="0" y="1008466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 1, L7 Firewall, L7 </a:t>
            </a:r>
            <a:r>
              <a:rPr lang="en-US" dirty="0" err="1" smtClean="0"/>
              <a:t>QoS</a:t>
            </a:r>
            <a:r>
              <a:rPr lang="en-US" dirty="0" smtClean="0"/>
              <a:t>: </a:t>
            </a:r>
            <a:r>
              <a:rPr lang="en-US" dirty="0" err="1" smtClean="0"/>
              <a:t>ovs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49943" y="965890"/>
            <a:ext cx="5302294" cy="3644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del-flows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table 0: attach a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conntrack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all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packets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"priority=40000,table=0,ip,ct_state=-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trk,actions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(table=1)"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"action=NORMAL"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table1: send a copy of the packets to the L7 classifier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-------------------------------------------------------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"table=1,priority=2,ct_state=+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new,actions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(commit),output:$L7PORT,resubmit(,2)"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"table=1,priority=1,ct_mark=0x80000000/0x80000000 actions=resubmit(,2)"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"table=1,priority=0,actions=output:$L7PORT,resubmit(,2)"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table2: packet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depending on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ct_mark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----------------------------------------------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offload  ==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ct_mark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/0x80000000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L7 proto ==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ct_mark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/0x7FFF0000 (http, RTP, ... L7 == APP_ID in many cases: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ftp)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APP_ID   ==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ct_mark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/0x0000FFFF 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facebook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gmail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bittorrent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SQL, SNMP, CIFS, Exchange,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TFTP, …)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non regular ports (L7 proto == 0xc6)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"table=2,ct_mark=0x00c60000/0x7FFF0000,ip,tcp,tcp_dst=22,action=NORMAL"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"table=2,ct_mark=0x00c60000/0x7FFF0000,ip,tcp,tcp_src=22,action=NORMAL"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"table=2,priority=1,ct_mark=0x00c60000/0x7FFF0000,ip,action=drop"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Rate limit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bittorrent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(L7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 ==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0xf)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ovs-vsctl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 set Port $CLIENTPORT_NAME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newqos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 \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--id=@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newqos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linux-htb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other-config:max-rate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=1000000000 queues=0=@q0,1=@q1 -- \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--id=@q0 create Queue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other-config:min-rate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=1000000000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other-config:max-rate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=1000000000 -- \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--id=@q1 create Queue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other-config:min-rate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=4000000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other-config:max-rate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=4000000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"table=2,priority=2,ct_mark=0x000f0000/0x7fff0000,ip,action=set_queue:1,NORMAL"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 all other traffic pass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ovs-ofctl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add-flow br0 "table=2,priority=0,action=NORMAL"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2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udin\Desktop\demo1-1-b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" y="800882"/>
            <a:ext cx="7863840" cy="43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part1: start-up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255358" y="1316736"/>
            <a:ext cx="845210" cy="19019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0877" y="2260396"/>
            <a:ext cx="1446733" cy="329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ICMPv6 (DAD)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4494244" y="1506931"/>
            <a:ext cx="183719" cy="75346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part1: </a:t>
            </a:r>
            <a:r>
              <a:rPr lang="en-US" dirty="0" err="1" smtClean="0"/>
              <a:t>ssh</a:t>
            </a:r>
            <a:r>
              <a:rPr lang="en-US" dirty="0" smtClean="0"/>
              <a:t> on port 22, pass</a:t>
            </a:r>
            <a:endParaRPr lang="en-US" dirty="0"/>
          </a:p>
        </p:txBody>
      </p:sp>
      <p:pic>
        <p:nvPicPr>
          <p:cNvPr id="2050" name="Picture 2" descr="C:\Users\baudin\Desktop\demo1-2-ssh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" y="819586"/>
            <a:ext cx="7804722" cy="425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248555" y="3584448"/>
            <a:ext cx="1887321" cy="19019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9572" y="1704442"/>
            <a:ext cx="2340864" cy="1901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03971" y="3423515"/>
            <a:ext cx="716891" cy="9509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92291" y="2039722"/>
            <a:ext cx="2157985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4024" y="2421331"/>
            <a:ext cx="3399893" cy="32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Classification in progress (</a:t>
            </a:r>
            <a:r>
              <a:rPr lang="en-US" sz="1400" dirty="0" err="1" smtClean="0">
                <a:solidFill>
                  <a:srgbClr val="FF0000"/>
                </a:solidFill>
              </a:rPr>
              <a:t>ct_mark</a:t>
            </a:r>
            <a:r>
              <a:rPr lang="en-US" sz="1400" dirty="0" smtClean="0">
                <a:solidFill>
                  <a:srgbClr val="FF0000"/>
                </a:solidFill>
              </a:rPr>
              <a:t> == 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971284" y="2187245"/>
            <a:ext cx="164592" cy="29992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52462" y="1056438"/>
            <a:ext cx="614859" cy="32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ARP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0580" y="1328930"/>
            <a:ext cx="1730046" cy="14752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16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6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part1: </a:t>
            </a:r>
            <a:r>
              <a:rPr lang="en-US" dirty="0" err="1" smtClean="0"/>
              <a:t>ssh</a:t>
            </a:r>
            <a:r>
              <a:rPr lang="en-US" dirty="0" smtClean="0"/>
              <a:t> on port 5022, drop</a:t>
            </a:r>
            <a:endParaRPr lang="en-US" dirty="0"/>
          </a:p>
        </p:txBody>
      </p:sp>
      <p:pic>
        <p:nvPicPr>
          <p:cNvPr id="3074" name="Picture 2" descr="C:\Users\baudin\Desktop\demo1-3-ssh5022-drop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" y="751117"/>
            <a:ext cx="7885785" cy="43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905418" y="1812951"/>
            <a:ext cx="3401567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87449" y="2743201"/>
            <a:ext cx="1934035" cy="32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 way to connect…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81214" y="3642969"/>
            <a:ext cx="1887321" cy="19019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18021" y="3664304"/>
            <a:ext cx="504748" cy="1688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98266" y="3480503"/>
            <a:ext cx="716891" cy="9509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736804" y="4887515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10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2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audin\Desktop\demo1-4-fastw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" y="721591"/>
            <a:ext cx="7974282" cy="43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part1: large </a:t>
            </a:r>
            <a:r>
              <a:rPr lang="en-US" dirty="0" err="1" smtClean="0"/>
              <a:t>wget</a:t>
            </a:r>
            <a:r>
              <a:rPr lang="en-US" dirty="0" smtClean="0"/>
              <a:t>, full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326888" y="4887515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30714" y="1965351"/>
            <a:ext cx="2838044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64997" y="3569207"/>
            <a:ext cx="748146" cy="17952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07395" y="3569207"/>
            <a:ext cx="2673359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0482" y="2743201"/>
            <a:ext cx="492826" cy="17952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27535" y="2803976"/>
            <a:ext cx="1177985" cy="32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Immediate!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3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part1: same file, but downloaded via </a:t>
            </a:r>
            <a:r>
              <a:rPr lang="en-US" dirty="0" err="1" smtClean="0"/>
              <a:t>bittorrent</a:t>
            </a:r>
            <a:endParaRPr lang="en-US" dirty="0"/>
          </a:p>
        </p:txBody>
      </p:sp>
      <p:pic>
        <p:nvPicPr>
          <p:cNvPr id="5122" name="Picture 2" descr="C:\Users\baudin\Desktop\demo1-5-slowbitto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" y="751117"/>
            <a:ext cx="7826959" cy="427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786762" y="1589366"/>
            <a:ext cx="492826" cy="17952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3175" y="1610868"/>
            <a:ext cx="1177985" cy="32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Slow!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232" y="3736184"/>
            <a:ext cx="5367130" cy="4859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27769" y="4222143"/>
            <a:ext cx="2885184" cy="67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Torrent download via </a:t>
            </a:r>
            <a:r>
              <a:rPr lang="en-US" sz="1400" dirty="0" err="1" smtClean="0">
                <a:solidFill>
                  <a:srgbClr val="FF0000"/>
                </a:solidFill>
              </a:rPr>
              <a:t>scp</a:t>
            </a:r>
            <a:r>
              <a:rPr lang="en-US" sz="1400" dirty="0" smtClean="0">
                <a:solidFill>
                  <a:srgbClr val="FF0000"/>
                </a:solidFill>
              </a:rPr>
              <a:t> (</a:t>
            </a:r>
            <a:r>
              <a:rPr lang="en-US" sz="1400" dirty="0" err="1" smtClean="0">
                <a:solidFill>
                  <a:srgbClr val="FF0000"/>
                </a:solidFill>
              </a:rPr>
              <a:t>ssh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Tracker: L7=http, app=</a:t>
            </a:r>
            <a:r>
              <a:rPr lang="en-US" sz="1400" dirty="0" err="1" smtClean="0">
                <a:solidFill>
                  <a:srgbClr val="FF0000"/>
                </a:solidFill>
              </a:rPr>
              <a:t>bittorrent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BITTORRENT file-transfer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45635" y="3736183"/>
            <a:ext cx="699716" cy="6131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88681" y="1910793"/>
            <a:ext cx="4387399" cy="16541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48058" y="4887515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11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3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Annexes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126394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configuration details &amp; step by step screenshots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screenshots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525770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initial chains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2050" name="Picture 2" descr="C:\Users\baudin\Desktop\ODL-initial-cha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6" y="831053"/>
            <a:ext cx="7062952" cy="397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initial ACL &amp; 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pic>
        <p:nvPicPr>
          <p:cNvPr id="3074" name="Picture 2" descr="C:\Users\baudin\Desktop\ODL-initial-AL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51117"/>
            <a:ext cx="6558454" cy="40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audin\Desktop\SFC-ssh5022-Encrypted-cha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117"/>
            <a:ext cx="7880086" cy="43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</a:t>
            </a:r>
            <a:r>
              <a:rPr lang="en-US" dirty="0" err="1" smtClean="0"/>
              <a:t>ssh</a:t>
            </a:r>
            <a:r>
              <a:rPr lang="en-US" dirty="0" smtClean="0"/>
              <a:t> on port 5022, Encrypted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pic>
        <p:nvPicPr>
          <p:cNvPr id="6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7210812" y="4886552"/>
            <a:ext cx="616452" cy="1236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93946" y="1161897"/>
            <a:ext cx="3286140" cy="184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466" y="2053133"/>
            <a:ext cx="4184295" cy="1841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 L7 classification: general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49942" y="965890"/>
            <a:ext cx="3283833" cy="364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Delay L7 classification</a:t>
            </a:r>
          </a:p>
          <a:p>
            <a:pPr marL="457200" lvl="1" indent="0">
              <a:buNone/>
            </a:pPr>
            <a:r>
              <a:rPr lang="en-US" dirty="0" smtClean="0"/>
              <a:t>1st packet already out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CC33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Minimum jitter</a:t>
            </a:r>
          </a:p>
          <a:p>
            <a:pPr marL="457200" lvl="1" indent="0">
              <a:buNone/>
            </a:pPr>
            <a:r>
              <a:rPr lang="en-US" dirty="0" err="1" smtClean="0"/>
              <a:t>datapath</a:t>
            </a:r>
            <a:r>
              <a:rPr lang="en-US" dirty="0" smtClean="0"/>
              <a:t> best/worst case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CC33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/>
              <a:t>Garanted</a:t>
            </a:r>
            <a:r>
              <a:rPr lang="en-US" dirty="0" smtClean="0"/>
              <a:t> latency</a:t>
            </a:r>
          </a:p>
          <a:p>
            <a:pPr marL="457200" lvl="1" indent="0">
              <a:buNone/>
            </a:pPr>
            <a:r>
              <a:rPr lang="en-US" dirty="0" err="1" smtClean="0"/>
              <a:t>datapath</a:t>
            </a:r>
            <a:r>
              <a:rPr lang="en-US" dirty="0" smtClean="0"/>
              <a:t> worst case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CC33"/>
                </a:solidFill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No HEAD of line blocking</a:t>
            </a:r>
          </a:p>
          <a:p>
            <a:pPr marL="457200" lvl="1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async</a:t>
            </a:r>
            <a:r>
              <a:rPr lang="en-US" dirty="0" smtClean="0"/>
              <a:t>.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12587" y="4887515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81499" y="809844"/>
            <a:ext cx="1638300" cy="1428529"/>
            <a:chOff x="4772024" y="790794"/>
            <a:chExt cx="1638300" cy="14285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46" y="790794"/>
              <a:ext cx="901405" cy="67605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>
              <a:off x="4772024" y="1409698"/>
              <a:ext cx="1638300" cy="809625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RX &amp; </a:t>
              </a:r>
              <a:r>
                <a:rPr lang="fr-FR" sz="1200" dirty="0" err="1" smtClean="0"/>
                <a:t>dispatch</a:t>
              </a:r>
              <a:endParaRPr lang="en-US" sz="12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629025" y="2258640"/>
            <a:ext cx="2733675" cy="13608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fr-FR" dirty="0" err="1" smtClean="0"/>
              <a:t>datapath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81886" y="2333625"/>
            <a:ext cx="1590675" cy="6286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DPI </a:t>
            </a:r>
            <a:r>
              <a:rPr lang="fr-FR" dirty="0" err="1" smtClean="0"/>
              <a:t>engine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391022" y="3676650"/>
            <a:ext cx="1428752" cy="1466629"/>
            <a:chOff x="6038847" y="3657600"/>
            <a:chExt cx="1428752" cy="14666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521" y="4448175"/>
              <a:ext cx="901405" cy="676054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038847" y="3657600"/>
              <a:ext cx="1428752" cy="904875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TX</a:t>
              </a:r>
              <a:endParaRPr lang="en-US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143375" y="2333625"/>
            <a:ext cx="2152648" cy="695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smtClean="0"/>
              <a:t>Flow table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514847" y="2693785"/>
            <a:ext cx="1781176" cy="25598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L7, application ID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8" idx="1"/>
            <a:endCxn id="12" idx="3"/>
          </p:cNvCxnSpPr>
          <p:nvPr/>
        </p:nvCxnSpPr>
        <p:spPr>
          <a:xfrm flipH="1">
            <a:off x="6296023" y="2647950"/>
            <a:ext cx="1185863" cy="1738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034247" y="3676650"/>
            <a:ext cx="694503" cy="37856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100%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362700" y="1859811"/>
            <a:ext cx="600076" cy="3785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10%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4171949" y="3164079"/>
            <a:ext cx="2152648" cy="3804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err="1" smtClean="0"/>
              <a:t>steer</a:t>
            </a:r>
            <a:r>
              <a:rPr lang="fr-FR" sz="1600" dirty="0" smtClean="0"/>
              <a:t>, </a:t>
            </a:r>
            <a:r>
              <a:rPr lang="fr-FR" sz="1600" dirty="0" err="1" smtClean="0"/>
              <a:t>QoS</a:t>
            </a:r>
            <a:r>
              <a:rPr lang="fr-FR" sz="1600" dirty="0" smtClean="0"/>
              <a:t>, drop…</a:t>
            </a:r>
            <a:endParaRPr lang="en-US" sz="1600" dirty="0"/>
          </a:p>
        </p:txBody>
      </p:sp>
      <p:sp>
        <p:nvSpPr>
          <p:cNvPr id="26" name="Freeform 25"/>
          <p:cNvSpPr/>
          <p:nvPr/>
        </p:nvSpPr>
        <p:spPr>
          <a:xfrm>
            <a:off x="4400305" y="1352550"/>
            <a:ext cx="590795" cy="3257550"/>
          </a:xfrm>
          <a:custGeom>
            <a:avLst/>
            <a:gdLst>
              <a:gd name="connsiteX0" fmla="*/ 590795 w 590795"/>
              <a:gd name="connsiteY0" fmla="*/ 0 h 3257550"/>
              <a:gd name="connsiteX1" fmla="*/ 162170 w 590795"/>
              <a:gd name="connsiteY1" fmla="*/ 733425 h 3257550"/>
              <a:gd name="connsiteX2" fmla="*/ 19295 w 590795"/>
              <a:gd name="connsiteY2" fmla="*/ 1476375 h 3257550"/>
              <a:gd name="connsiteX3" fmla="*/ 552695 w 590795"/>
              <a:gd name="connsiteY3" fmla="*/ 32575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95" h="3257550">
                <a:moveTo>
                  <a:pt x="590795" y="0"/>
                </a:moveTo>
                <a:cubicBezTo>
                  <a:pt x="424107" y="243681"/>
                  <a:pt x="257420" y="487363"/>
                  <a:pt x="162170" y="733425"/>
                </a:cubicBezTo>
                <a:cubicBezTo>
                  <a:pt x="66920" y="979487"/>
                  <a:pt x="-45792" y="1055688"/>
                  <a:pt x="19295" y="1476375"/>
                </a:cubicBezTo>
                <a:cubicBezTo>
                  <a:pt x="84382" y="1897062"/>
                  <a:pt x="457445" y="2967037"/>
                  <a:pt x="552695" y="325755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400304" y="2201491"/>
            <a:ext cx="3086345" cy="277865"/>
          </a:xfrm>
          <a:custGeom>
            <a:avLst/>
            <a:gdLst>
              <a:gd name="connsiteX0" fmla="*/ 0 w 3124200"/>
              <a:gd name="connsiteY0" fmla="*/ 228978 h 276603"/>
              <a:gd name="connsiteX1" fmla="*/ 1285875 w 3124200"/>
              <a:gd name="connsiteY1" fmla="*/ 378 h 276603"/>
              <a:gd name="connsiteX2" fmla="*/ 3124200 w 3124200"/>
              <a:gd name="connsiteY2" fmla="*/ 276603 h 2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276603">
                <a:moveTo>
                  <a:pt x="0" y="228978"/>
                </a:moveTo>
                <a:cubicBezTo>
                  <a:pt x="382587" y="110709"/>
                  <a:pt x="765175" y="-7559"/>
                  <a:pt x="1285875" y="378"/>
                </a:cubicBezTo>
                <a:cubicBezTo>
                  <a:pt x="1806575" y="8315"/>
                  <a:pt x="2819400" y="222628"/>
                  <a:pt x="3124200" y="27660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59890" y="185120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copy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6105" y="2740933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0070C0"/>
                </a:solidFill>
              </a:rPr>
              <a:t>async</a:t>
            </a:r>
            <a:r>
              <a:rPr lang="fr-FR" sz="1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update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HTTP, Default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pic>
        <p:nvPicPr>
          <p:cNvPr id="5122" name="Picture 2" descr="C:\Users\baudin\Desktop\SFC-HTTP-DEF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18"/>
            <a:ext cx="7903788" cy="43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4591595" y="982796"/>
            <a:ext cx="3312194" cy="214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22" y="2225161"/>
            <a:ext cx="4533073" cy="26932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" y="2845728"/>
            <a:ext cx="4084035" cy="214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38414" y="4791456"/>
            <a:ext cx="703478" cy="2472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add FILE_TRANSFER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pic>
        <p:nvPicPr>
          <p:cNvPr id="5" name="Image 7" descr="logo_bottom_p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Users\baudin\Desktop\ODL-Add-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7" y="1125374"/>
            <a:ext cx="4074648" cy="2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baudin\Desktop\ODL-SAVE-CH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93" y="794294"/>
            <a:ext cx="4341758" cy="38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35516" y="2344190"/>
            <a:ext cx="383079" cy="3762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create new RSP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pic>
        <p:nvPicPr>
          <p:cNvPr id="7171" name="Picture 3" descr="C:\Users\baudin\Desktop\ODL-Add-R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3" y="1254306"/>
            <a:ext cx="8328080" cy="29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update 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pic>
        <p:nvPicPr>
          <p:cNvPr id="8194" name="Picture 2" descr="C:\Users\baudin\Desktop\ODL-UPDATE-A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67" y="782649"/>
            <a:ext cx="6683812" cy="40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41762" y="2755513"/>
            <a:ext cx="1266660" cy="214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54866" y="2921324"/>
            <a:ext cx="697294" cy="21445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Final ACL/ACEs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pic>
        <p:nvPicPr>
          <p:cNvPr id="9219" name="Picture 3" descr="C:\Users\baudin\Desktop\ODL-FINAL-A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8" y="1003943"/>
            <a:ext cx="8919451" cy="35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8130" y="1819166"/>
            <a:ext cx="9086609" cy="3534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Demo2: go through the new FILE_TRANSFER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pic>
        <p:nvPicPr>
          <p:cNvPr id="5" name="Image 7" descr="logo_bottom_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6617" y="4471162"/>
            <a:ext cx="811034" cy="17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 descr="C:\Users\baudin\Desktop\SFC-FTPDATA-NEW-CH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116"/>
            <a:ext cx="7914290" cy="43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67059" y="1467917"/>
            <a:ext cx="2838044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7043" y="1693470"/>
            <a:ext cx="4344724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21" y="2438402"/>
            <a:ext cx="4191610" cy="14752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10812" y="4791456"/>
            <a:ext cx="703478" cy="2472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L7 classification with OVS via the </a:t>
            </a:r>
            <a:r>
              <a:rPr lang="en-US" dirty="0" err="1" smtClean="0"/>
              <a:t>conntrack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8113" y="751117"/>
            <a:ext cx="1638300" cy="1428529"/>
            <a:chOff x="4772024" y="790794"/>
            <a:chExt cx="1638300" cy="14285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46" y="790794"/>
              <a:ext cx="901405" cy="67605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>
              <a:off x="4772024" y="1409698"/>
              <a:ext cx="1638300" cy="809625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RX &amp; </a:t>
              </a:r>
              <a:r>
                <a:rPr lang="fr-FR" sz="1200" dirty="0" err="1" smtClean="0"/>
                <a:t>dispatch</a:t>
              </a:r>
              <a:endParaRPr lang="en-US" sz="12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40307" y="2208221"/>
            <a:ext cx="3241068" cy="14447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fr-FR" dirty="0" smtClean="0"/>
              <a:t>OVS </a:t>
            </a:r>
            <a:r>
              <a:rPr lang="fr-FR" dirty="0" err="1" smtClean="0"/>
              <a:t>kernel</a:t>
            </a:r>
            <a:endParaRPr lang="fr-FR" dirty="0" smtClean="0"/>
          </a:p>
          <a:p>
            <a:pPr algn="ctr"/>
            <a:r>
              <a:rPr lang="fr-FR" dirty="0" err="1" smtClean="0"/>
              <a:t>datapath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15702" y="2179645"/>
            <a:ext cx="1756824" cy="10315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L7 classifier</a:t>
            </a:r>
          </a:p>
          <a:p>
            <a:pPr algn="ctr"/>
            <a:r>
              <a:rPr lang="fr-FR" dirty="0" smtClean="0"/>
              <a:t>(DPI </a:t>
            </a:r>
            <a:r>
              <a:rPr lang="fr-FR" dirty="0" err="1" smtClean="0"/>
              <a:t>engine</a:t>
            </a:r>
            <a:r>
              <a:rPr lang="fr-FR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61937" y="3679341"/>
            <a:ext cx="1428752" cy="1466629"/>
            <a:chOff x="6038847" y="3657600"/>
            <a:chExt cx="1428752" cy="14666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521" y="4448175"/>
              <a:ext cx="901405" cy="676054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038847" y="3657600"/>
              <a:ext cx="1428752" cy="904875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TX</a:t>
              </a:r>
              <a:endParaRPr lang="en-US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93007" y="3718126"/>
            <a:ext cx="694503" cy="37856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100%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>
            <a:off x="1233120" y="1308301"/>
            <a:ext cx="590795" cy="3257550"/>
          </a:xfrm>
          <a:custGeom>
            <a:avLst/>
            <a:gdLst>
              <a:gd name="connsiteX0" fmla="*/ 590795 w 590795"/>
              <a:gd name="connsiteY0" fmla="*/ 0 h 3257550"/>
              <a:gd name="connsiteX1" fmla="*/ 162170 w 590795"/>
              <a:gd name="connsiteY1" fmla="*/ 733425 h 3257550"/>
              <a:gd name="connsiteX2" fmla="*/ 19295 w 590795"/>
              <a:gd name="connsiteY2" fmla="*/ 1476375 h 3257550"/>
              <a:gd name="connsiteX3" fmla="*/ 552695 w 590795"/>
              <a:gd name="connsiteY3" fmla="*/ 32575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95" h="3257550">
                <a:moveTo>
                  <a:pt x="590795" y="0"/>
                </a:moveTo>
                <a:cubicBezTo>
                  <a:pt x="424107" y="243681"/>
                  <a:pt x="257420" y="487363"/>
                  <a:pt x="162170" y="733425"/>
                </a:cubicBezTo>
                <a:cubicBezTo>
                  <a:pt x="66920" y="979487"/>
                  <a:pt x="-45792" y="1055688"/>
                  <a:pt x="19295" y="1476375"/>
                </a:cubicBezTo>
                <a:cubicBezTo>
                  <a:pt x="84382" y="1897062"/>
                  <a:pt x="457445" y="2967037"/>
                  <a:pt x="552695" y="3257550"/>
                </a:cubicBezTo>
              </a:path>
            </a:pathLst>
          </a:custGeom>
          <a:noFill/>
          <a:ln w="50800">
            <a:solidFill>
              <a:srgbClr val="92D05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72198" y="220822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NL_CT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59895" y="2340686"/>
            <a:ext cx="2063081" cy="6953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err="1"/>
              <a:t>c</a:t>
            </a:r>
            <a:r>
              <a:rPr lang="fr-FR" sz="1600" dirty="0" err="1" smtClean="0"/>
              <a:t>onntrack</a:t>
            </a:r>
            <a:endParaRPr lang="fr-FR" sz="1600" dirty="0" smtClean="0"/>
          </a:p>
          <a:p>
            <a:r>
              <a:rPr lang="fr-FR" sz="1600" dirty="0"/>
              <a:t>t</a:t>
            </a:r>
            <a:r>
              <a:rPr lang="fr-FR" sz="1600" dirty="0" smtClean="0"/>
              <a:t>able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641580" y="2505937"/>
            <a:ext cx="800929" cy="4597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</a:t>
            </a:r>
            <a:r>
              <a:rPr lang="fr-FR" sz="1600" dirty="0" smtClean="0"/>
              <a:t>ark</a:t>
            </a:r>
          </a:p>
          <a:p>
            <a:pPr algn="ctr"/>
            <a:r>
              <a:rPr lang="fr-FR" sz="1600" dirty="0" smtClean="0"/>
              <a:t>label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690689" y="3709539"/>
            <a:ext cx="600076" cy="3785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10%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1"/>
            <a:endCxn id="24" idx="3"/>
          </p:cNvCxnSpPr>
          <p:nvPr/>
        </p:nvCxnSpPr>
        <p:spPr>
          <a:xfrm flipH="1">
            <a:off x="5442509" y="2695398"/>
            <a:ext cx="1573193" cy="4039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04764" y="3148405"/>
            <a:ext cx="2275288" cy="3804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dirty="0" err="1" smtClean="0"/>
              <a:t>QoS</a:t>
            </a:r>
            <a:r>
              <a:rPr lang="fr-FR" sz="1600" dirty="0" smtClean="0"/>
              <a:t>, drop, output …</a:t>
            </a:r>
            <a:endParaRPr lang="en-US" sz="1600" dirty="0"/>
          </a:p>
        </p:txBody>
      </p:sp>
      <p:sp>
        <p:nvSpPr>
          <p:cNvPr id="27" name="Freeform 26"/>
          <p:cNvSpPr/>
          <p:nvPr/>
        </p:nvSpPr>
        <p:spPr>
          <a:xfrm flipV="1">
            <a:off x="2690689" y="3211150"/>
            <a:ext cx="4405437" cy="1148528"/>
          </a:xfrm>
          <a:custGeom>
            <a:avLst/>
            <a:gdLst>
              <a:gd name="connsiteX0" fmla="*/ 0 w 3124200"/>
              <a:gd name="connsiteY0" fmla="*/ 228978 h 276603"/>
              <a:gd name="connsiteX1" fmla="*/ 1285875 w 3124200"/>
              <a:gd name="connsiteY1" fmla="*/ 378 h 276603"/>
              <a:gd name="connsiteX2" fmla="*/ 3124200 w 3124200"/>
              <a:gd name="connsiteY2" fmla="*/ 276603 h 2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276603">
                <a:moveTo>
                  <a:pt x="0" y="228978"/>
                </a:moveTo>
                <a:cubicBezTo>
                  <a:pt x="382587" y="110709"/>
                  <a:pt x="765175" y="-7559"/>
                  <a:pt x="1285875" y="378"/>
                </a:cubicBezTo>
                <a:cubicBezTo>
                  <a:pt x="1806575" y="8315"/>
                  <a:pt x="2819400" y="222628"/>
                  <a:pt x="3124200" y="276603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165419" y="942975"/>
            <a:ext cx="0" cy="4086225"/>
          </a:xfrm>
          <a:prstGeom prst="line">
            <a:avLst/>
          </a:prstGeom>
          <a:ln w="50800" cmpd="sng">
            <a:solidFill>
              <a:schemeClr val="accent3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21187" y="92798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Linux Kernel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7638" y="9244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Linux user space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90727" y="4396573"/>
            <a:ext cx="2813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LOCAL OVS port </a:t>
            </a:r>
          </a:p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(L7PORT)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4764" y="2331162"/>
            <a:ext cx="2275288" cy="6953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fr-FR" sz="1600" dirty="0" smtClean="0"/>
              <a:t>Flow Table</a:t>
            </a:r>
          </a:p>
          <a:p>
            <a:r>
              <a:rPr lang="fr-FR" sz="1400" i="1" dirty="0" err="1" smtClean="0"/>
              <a:t>skbuff</a:t>
            </a:r>
            <a:r>
              <a:rPr lang="fr-FR" sz="1400" i="1" dirty="0" smtClean="0"/>
              <a:t>-&gt;CT-&gt;mark</a:t>
            </a:r>
            <a:endParaRPr lang="en-US" sz="1400" i="1" dirty="0"/>
          </a:p>
        </p:txBody>
      </p:sp>
      <p:sp>
        <p:nvSpPr>
          <p:cNvPr id="46" name="Freeform 45"/>
          <p:cNvSpPr/>
          <p:nvPr/>
        </p:nvSpPr>
        <p:spPr>
          <a:xfrm flipV="1">
            <a:off x="1998108" y="2857498"/>
            <a:ext cx="2722690" cy="290905"/>
          </a:xfrm>
          <a:custGeom>
            <a:avLst/>
            <a:gdLst>
              <a:gd name="connsiteX0" fmla="*/ 0 w 3124200"/>
              <a:gd name="connsiteY0" fmla="*/ 228978 h 276603"/>
              <a:gd name="connsiteX1" fmla="*/ 1285875 w 3124200"/>
              <a:gd name="connsiteY1" fmla="*/ 378 h 276603"/>
              <a:gd name="connsiteX2" fmla="*/ 3124200 w 3124200"/>
              <a:gd name="connsiteY2" fmla="*/ 276603 h 27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276603">
                <a:moveTo>
                  <a:pt x="0" y="228978"/>
                </a:moveTo>
                <a:cubicBezTo>
                  <a:pt x="382587" y="110709"/>
                  <a:pt x="765175" y="-7559"/>
                  <a:pt x="1285875" y="378"/>
                </a:cubicBezTo>
                <a:cubicBezTo>
                  <a:pt x="1806575" y="8315"/>
                  <a:pt x="2819400" y="222628"/>
                  <a:pt x="3124200" y="276603"/>
                </a:cubicBezTo>
              </a:path>
            </a:pathLst>
          </a:custGeom>
          <a:noFill/>
          <a:ln w="50800"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3205" y="891755"/>
            <a:ext cx="8603553" cy="629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rule-set</a:t>
            </a:r>
            <a:r>
              <a:rPr lang="en-US" baseline="0" dirty="0" smtClean="0"/>
              <a:t>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82024" y="4938720"/>
            <a:ext cx="896938" cy="25598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551604" y="1034418"/>
            <a:ext cx="1808033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attach CT</a:t>
            </a:r>
            <a:endParaRPr lang="en-US" sz="16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6729982" y="1034418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resubmit table 1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5974" y="4307250"/>
            <a:ext cx="248197" cy="15485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5742" y="910205"/>
            <a:ext cx="117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0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231113" y="1623363"/>
            <a:ext cx="8605646" cy="1376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6729982" y="1765420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resubmit table 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53057" y="1648522"/>
            <a:ext cx="117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1</a:t>
            </a:r>
            <a:endParaRPr lang="en-US" sz="2400" dirty="0"/>
          </a:p>
        </p:txBody>
      </p:sp>
      <p:sp>
        <p:nvSpPr>
          <p:cNvPr id="43" name="Flowchart: Decision 42"/>
          <p:cNvSpPr/>
          <p:nvPr/>
        </p:nvSpPr>
        <p:spPr>
          <a:xfrm>
            <a:off x="1825286" y="1707043"/>
            <a:ext cx="2197400" cy="48020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CLASSIFIED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43" idx="3"/>
            <a:endCxn id="41" idx="2"/>
          </p:cNvCxnSpPr>
          <p:nvPr/>
        </p:nvCxnSpPr>
        <p:spPr>
          <a:xfrm flipV="1">
            <a:off x="4022686" y="1930071"/>
            <a:ext cx="2707296" cy="17074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Diagonal Corner Rectangle 43"/>
          <p:cNvSpPr/>
          <p:nvPr/>
        </p:nvSpPr>
        <p:spPr>
          <a:xfrm>
            <a:off x="6728379" y="2246159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resubmit table 2</a:t>
            </a:r>
            <a:endParaRPr lang="en-US" sz="1600" dirty="0"/>
          </a:p>
        </p:txBody>
      </p:sp>
      <p:sp>
        <p:nvSpPr>
          <p:cNvPr id="46" name="Round Diagonal Corner Rectangle 45"/>
          <p:cNvSpPr/>
          <p:nvPr/>
        </p:nvSpPr>
        <p:spPr>
          <a:xfrm>
            <a:off x="4551604" y="2246159"/>
            <a:ext cx="1808033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L7PORT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0"/>
            <a:endCxn id="44" idx="2"/>
          </p:cNvCxnSpPr>
          <p:nvPr/>
        </p:nvCxnSpPr>
        <p:spPr>
          <a:xfrm>
            <a:off x="6359637" y="2410810"/>
            <a:ext cx="368742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0"/>
          </p:cNvCxnSpPr>
          <p:nvPr/>
        </p:nvCxnSpPr>
        <p:spPr>
          <a:xfrm>
            <a:off x="6359637" y="1199069"/>
            <a:ext cx="368741" cy="2578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24676" y="3091856"/>
            <a:ext cx="8612084" cy="157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 Diagonal Corner Rectangle 55"/>
          <p:cNvSpPr/>
          <p:nvPr/>
        </p:nvSpPr>
        <p:spPr>
          <a:xfrm>
            <a:off x="6750712" y="3183315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73787" y="3110307"/>
            <a:ext cx="117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2</a:t>
            </a:r>
            <a:endParaRPr lang="en-US" sz="2400" dirty="0"/>
          </a:p>
        </p:txBody>
      </p:sp>
      <p:sp>
        <p:nvSpPr>
          <p:cNvPr id="60" name="Round Diagonal Corner Rectangle 59"/>
          <p:cNvSpPr/>
          <p:nvPr/>
        </p:nvSpPr>
        <p:spPr>
          <a:xfrm>
            <a:off x="6749109" y="3737204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DROP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94955" y="3912249"/>
            <a:ext cx="361684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15078" y="3369741"/>
            <a:ext cx="361684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77204" y="3384371"/>
            <a:ext cx="361684" cy="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Diagonal Corner Rectangle 69"/>
          <p:cNvSpPr/>
          <p:nvPr/>
        </p:nvSpPr>
        <p:spPr>
          <a:xfrm>
            <a:off x="6763955" y="4257627"/>
            <a:ext cx="1965676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</a:t>
            </a:r>
            <a:endParaRPr lang="en-US" sz="1600" dirty="0"/>
          </a:p>
        </p:txBody>
      </p:sp>
      <p:sp>
        <p:nvSpPr>
          <p:cNvPr id="83" name="Flowchart: Decision 82"/>
          <p:cNvSpPr/>
          <p:nvPr/>
        </p:nvSpPr>
        <p:spPr>
          <a:xfrm>
            <a:off x="1679804" y="3144269"/>
            <a:ext cx="2197400" cy="48020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SSH</a:t>
            </a:r>
            <a:endParaRPr lang="en-US" sz="1200" dirty="0"/>
          </a:p>
        </p:txBody>
      </p:sp>
      <p:sp>
        <p:nvSpPr>
          <p:cNvPr id="84" name="Flowchart: Decision 83"/>
          <p:cNvSpPr/>
          <p:nvPr/>
        </p:nvSpPr>
        <p:spPr>
          <a:xfrm>
            <a:off x="4217678" y="3672147"/>
            <a:ext cx="2197400" cy="48020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SSH</a:t>
            </a:r>
            <a:endParaRPr lang="en-US" sz="1200" dirty="0"/>
          </a:p>
        </p:txBody>
      </p:sp>
      <p:sp>
        <p:nvSpPr>
          <p:cNvPr id="85" name="Flowchart: Decision 84"/>
          <p:cNvSpPr/>
          <p:nvPr/>
        </p:nvSpPr>
        <p:spPr>
          <a:xfrm>
            <a:off x="4223778" y="3136937"/>
            <a:ext cx="2197400" cy="4802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TCP port 22</a:t>
            </a:r>
            <a:endParaRPr lang="en-US" sz="1200" dirty="0"/>
          </a:p>
        </p:txBody>
      </p:sp>
      <p:sp>
        <p:nvSpPr>
          <p:cNvPr id="86" name="Flowchart: Decision 85"/>
          <p:cNvSpPr/>
          <p:nvPr/>
        </p:nvSpPr>
        <p:spPr>
          <a:xfrm>
            <a:off x="3344464" y="145144"/>
            <a:ext cx="2197400" cy="48020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L7 matcher</a:t>
            </a:r>
            <a:endParaRPr lang="en-US" sz="1200" dirty="0"/>
          </a:p>
        </p:txBody>
      </p:sp>
      <p:sp>
        <p:nvSpPr>
          <p:cNvPr id="87" name="Flowchart: Decision 86"/>
          <p:cNvSpPr/>
          <p:nvPr/>
        </p:nvSpPr>
        <p:spPr>
          <a:xfrm>
            <a:off x="5549179" y="145144"/>
            <a:ext cx="2197400" cy="4802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L1-4 matcher</a:t>
            </a:r>
            <a:endParaRPr lang="en-US" sz="1200" dirty="0"/>
          </a:p>
        </p:txBody>
      </p:sp>
      <p:sp>
        <p:nvSpPr>
          <p:cNvPr id="88" name="Round Diagonal Corner Rectangle 87"/>
          <p:cNvSpPr/>
          <p:nvPr/>
        </p:nvSpPr>
        <p:spPr>
          <a:xfrm>
            <a:off x="7746795" y="220595"/>
            <a:ext cx="1325631" cy="329301"/>
          </a:xfrm>
          <a:prstGeom prst="round2DiagRect">
            <a:avLst/>
          </a:prstGeom>
          <a:solidFill>
            <a:srgbClr val="E777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17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094590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OVS &amp; 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L7 Firewall and L7 </a:t>
            </a:r>
            <a:r>
              <a:rPr lang="en-US" sz="2000" u="none" dirty="0" err="1" smtClean="0"/>
              <a:t>QoS</a:t>
            </a: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</a:t>
            </a:r>
            <a:r>
              <a:rPr lang="en-US" sz="2000" u="none" dirty="0"/>
              <a:t>L7 </a:t>
            </a:r>
            <a:r>
              <a:rPr lang="en-US" sz="2000" u="none" dirty="0" smtClean="0"/>
              <a:t>Service Chaining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Next steps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/>
              <a:t>Annexes: demos screenshots, </a:t>
            </a:r>
            <a:r>
              <a:rPr lang="en-US" sz="2000" u="none" dirty="0" smtClean="0"/>
              <a:t>collaterals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</p:txBody>
      </p:sp>
      <p:sp>
        <p:nvSpPr>
          <p:cNvPr id="5" name="Rectangle 4"/>
          <p:cNvSpPr/>
          <p:nvPr/>
        </p:nvSpPr>
        <p:spPr>
          <a:xfrm>
            <a:off x="0" y="1687808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258215" y="1640858"/>
            <a:ext cx="5304675" cy="66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tx1"/>
                </a:solidFill>
              </a:rPr>
              <a:t>http server (</a:t>
            </a:r>
            <a:r>
              <a:rPr lang="fr-FR" sz="2000" dirty="0" err="1">
                <a:solidFill>
                  <a:schemeClr val="tx1"/>
                </a:solidFill>
              </a:rPr>
              <a:t>vmlinuz</a:t>
            </a:r>
            <a:r>
              <a:rPr lang="fr-FR" sz="2000" dirty="0">
                <a:solidFill>
                  <a:schemeClr val="tx1"/>
                </a:solidFill>
              </a:rPr>
              <a:t>) =&gt; FULL SPEED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err="1">
                <a:solidFill>
                  <a:schemeClr val="tx1"/>
                </a:solidFill>
              </a:rPr>
              <a:t>bittorrent</a:t>
            </a:r>
            <a:r>
              <a:rPr lang="fr-FR" sz="2000" dirty="0">
                <a:solidFill>
                  <a:schemeClr val="tx1"/>
                </a:solidFill>
              </a:rPr>
              <a:t> (</a:t>
            </a:r>
            <a:r>
              <a:rPr lang="fr-FR" sz="2000" dirty="0" err="1">
                <a:solidFill>
                  <a:schemeClr val="tx1"/>
                </a:solidFill>
              </a:rPr>
              <a:t>vmlinuz</a:t>
            </a:r>
            <a:r>
              <a:rPr lang="fr-FR" sz="2000" dirty="0">
                <a:solidFill>
                  <a:schemeClr val="tx1"/>
                </a:solidFill>
              </a:rPr>
              <a:t>) =&gt; RATE LIMIT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58214" y="832835"/>
            <a:ext cx="5304676" cy="66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fr-FR" sz="2000" dirty="0" err="1">
                <a:solidFill>
                  <a:schemeClr val="tx1"/>
                </a:solidFill>
              </a:rPr>
              <a:t>ssh</a:t>
            </a:r>
            <a:r>
              <a:rPr lang="fr-FR" sz="2000" dirty="0">
                <a:solidFill>
                  <a:schemeClr val="tx1"/>
                </a:solidFill>
              </a:rPr>
              <a:t> on port 22 =&gt; PASS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err="1">
                <a:solidFill>
                  <a:schemeClr val="tx1"/>
                </a:solidFill>
              </a:rPr>
              <a:t>ssh</a:t>
            </a:r>
            <a:r>
              <a:rPr lang="fr-FR" sz="2000" dirty="0">
                <a:solidFill>
                  <a:schemeClr val="tx1"/>
                </a:solidFill>
              </a:rPr>
              <a:t> on port 5022 =&gt; DROP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overview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1026" name="Picture 2" descr="C:\Users\baudin\AppData\Local\Microsoft\Windows\Temporary Internet Files\Content.IE5\89H3QREY\dglxasset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43" y="2594517"/>
            <a:ext cx="1410668" cy="14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audin\AppData\Local\Microsoft\Windows\Temporary Internet Files\Content.IE5\89H3QREY\dglxasset[3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37" y="2608240"/>
            <a:ext cx="1069476" cy="115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openclipart.org/image/800px/svg_to_png/17665/rgtaylor_csc_net_swi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9" y="2739355"/>
            <a:ext cx="2173234" cy="11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2124613" y="3184604"/>
            <a:ext cx="149205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3" idx="3"/>
            <a:endCxn id="1026" idx="1"/>
          </p:cNvCxnSpPr>
          <p:nvPr/>
        </p:nvCxnSpPr>
        <p:spPr>
          <a:xfrm flipV="1">
            <a:off x="5501743" y="3299851"/>
            <a:ext cx="1332100" cy="13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8842" y="39417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server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7408" y="388093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OVS** + L7 classifier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5137" y="373481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client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114510" y="4610516"/>
            <a:ext cx="344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**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github.com/justinpettit/ovs.git</a:t>
            </a:r>
            <a:r>
              <a:rPr lang="en-US" sz="1200" dirty="0"/>
              <a:t>, 4a5c0cf</a:t>
            </a:r>
          </a:p>
        </p:txBody>
      </p:sp>
      <p:pic>
        <p:nvPicPr>
          <p:cNvPr id="52" name="Picture 2" descr="C:\Users\baudin\AppData\Local\Microsoft\Windows\Temporary Internet Files\Content.IE5\ZPGY7RKO\MC900431622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75" y="745374"/>
            <a:ext cx="752248" cy="7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baudin\AppData\Local\Microsoft\Windows\Temporary Internet Files\Content.IE5\W4WBPNZL\MC90044194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6922" y="1568788"/>
            <a:ext cx="679134" cy="10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834498" y="10272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L7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1489" y="18201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L7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5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094590"/>
            <a:ext cx="7982174" cy="30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3525" indent="-263525" eaLnBrk="1" hangingPunct="1">
              <a:spcBef>
                <a:spcPct val="20000"/>
              </a:spcBef>
              <a:buClr>
                <a:srgbClr val="015B80"/>
              </a:buClr>
              <a:buSzPct val="130000"/>
              <a:buFont typeface="Wingdings" pitchFamily="2" charset="2"/>
              <a:buChar char="§"/>
              <a:defRPr sz="1800" b="1" u="sng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631825" indent="-174625" eaLnBrk="1" hangingPunct="1">
              <a:spcBef>
                <a:spcPct val="20000"/>
              </a:spcBef>
              <a:buClr>
                <a:srgbClr val="005C80"/>
              </a:buClr>
              <a:buSzPct val="100000"/>
              <a:buFont typeface="Arial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90600" indent="-190500" eaLnBrk="1" hangingPunct="1">
              <a:spcBef>
                <a:spcPct val="20000"/>
              </a:spcBef>
              <a:buSzPct val="60000"/>
              <a:buFont typeface="Wingdings" pitchFamily="2" charset="2"/>
              <a:buChar char="§"/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73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buChar char="-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485900" indent="-114300" eaLnBrk="1" hangingPunct="1">
              <a:spcBef>
                <a:spcPct val="20000"/>
              </a:spcBef>
              <a:buClr>
                <a:srgbClr val="005C80"/>
              </a:buClr>
              <a:buFont typeface="Arial" charset="0"/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19431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6pPr>
            <a:lvl7pPr marL="24003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7pPr>
            <a:lvl8pPr marL="28575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8pPr>
            <a:lvl9pPr marL="3314700" indent="-114300" fontAlgn="base">
              <a:spcBef>
                <a:spcPct val="20000"/>
              </a:spcBef>
              <a:spcAft>
                <a:spcPct val="0"/>
              </a:spcAft>
              <a:buClr>
                <a:srgbClr val="005C80"/>
              </a:buClr>
              <a:buFont typeface="Arial" charset="0"/>
              <a:buChar char="-"/>
              <a:defRPr sz="1400">
                <a:solidFill>
                  <a:srgbClr val="007BA0"/>
                </a:solidFill>
                <a:latin typeface="+mn-lt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OVS &amp; L7 Classification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part 1: L7 Firewall and L7 </a:t>
            </a:r>
            <a:r>
              <a:rPr lang="en-US" sz="2000" u="none" dirty="0" err="1" smtClean="0"/>
              <a:t>QoS</a:t>
            </a: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Demo </a:t>
            </a:r>
            <a:r>
              <a:rPr lang="en-US" sz="2000" u="none" dirty="0"/>
              <a:t>part </a:t>
            </a:r>
            <a:r>
              <a:rPr lang="en-US" sz="2000" u="none" dirty="0" smtClean="0"/>
              <a:t>2: </a:t>
            </a:r>
            <a:r>
              <a:rPr lang="en-US" sz="2000" u="none" dirty="0"/>
              <a:t>L7 </a:t>
            </a:r>
            <a:r>
              <a:rPr lang="en-US" sz="2000" u="none" dirty="0" smtClean="0"/>
              <a:t>Service Chaining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 smtClean="0"/>
              <a:t>Next steps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u="none" dirty="0"/>
              <a:t>Annexes: demos screenshots, </a:t>
            </a:r>
            <a:r>
              <a:rPr lang="en-US" sz="2000" u="none" dirty="0" smtClean="0"/>
              <a:t>collaterals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u="none" dirty="0"/>
          </a:p>
        </p:txBody>
      </p:sp>
      <p:sp>
        <p:nvSpPr>
          <p:cNvPr id="5" name="Rectangle 4"/>
          <p:cNvSpPr/>
          <p:nvPr/>
        </p:nvSpPr>
        <p:spPr>
          <a:xfrm>
            <a:off x="0" y="2351248"/>
            <a:ext cx="9144000" cy="46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3892942" y="1768488"/>
            <a:ext cx="1876613" cy="518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L7 Service Classifier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8" idx="0"/>
            <a:endCxn id="34" idx="1"/>
          </p:cNvCxnSpPr>
          <p:nvPr/>
        </p:nvCxnSpPr>
        <p:spPr>
          <a:xfrm>
            <a:off x="3056472" y="2007924"/>
            <a:ext cx="836470" cy="1971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Service Function Chaining: concept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Page </a:t>
            </a:r>
            <a:fld id="{85346FC2-D28F-4D2F-8BF6-AC8305D482D5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Cloud 7"/>
          <p:cNvSpPr/>
          <p:nvPr/>
        </p:nvSpPr>
        <p:spPr>
          <a:xfrm>
            <a:off x="1349808" y="1442167"/>
            <a:ext cx="1708087" cy="1131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access</a:t>
            </a:r>
            <a:endParaRPr lang="en-US" sz="2000" b="1" dirty="0"/>
          </a:p>
        </p:txBody>
      </p:sp>
      <p:pic>
        <p:nvPicPr>
          <p:cNvPr id="13" name="Picture 4" descr="C:\Users\baudin\AppData\Local\Microsoft\Windows\Temporary Internet Files\Content.IE5\89H3QREY\MC9003380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8" y="1477940"/>
            <a:ext cx="788718" cy="10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baudin\AppData\Local\Microsoft\Windows\Temporary Internet Files\Content.IE5\ZPGY7RKO\MC9004316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52" y="3765377"/>
            <a:ext cx="752248" cy="7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upload.wikimedia.org/wikipedia/commons/thumb/3/33/Parental_Advisory_label.svg/1280px-Parental_Advisory_label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12" y="3894662"/>
            <a:ext cx="899758" cy="5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168434" y="455269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5121" y="451762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97692" y="451762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dirty="0"/>
          </a:p>
        </p:txBody>
      </p:sp>
      <p:pic>
        <p:nvPicPr>
          <p:cNvPr id="23" name="Picture 3" descr="C:\Users\baudin\AppData\Local\Microsoft\Windows\Temporary Internet Files\Content.IE5\W4WBPNZL\MC9004419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8983" y="3906659"/>
            <a:ext cx="429335" cy="6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25757" y="454761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RL</a:t>
            </a:r>
            <a:endParaRPr lang="en-US" dirty="0"/>
          </a:p>
        </p:txBody>
      </p:sp>
      <p:pic>
        <p:nvPicPr>
          <p:cNvPr id="25" name="Picture 6" descr="C:\Users\baudin\MyDocumentsLocal\SFC\rdimas_load_balanc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12" y="3765377"/>
            <a:ext cx="1733603" cy="13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3654630" y="2760565"/>
            <a:ext cx="2345225" cy="66201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SFF</a:t>
            </a:r>
          </a:p>
          <a:p>
            <a:pPr algn="ctr"/>
            <a:r>
              <a:rPr lang="en-US" sz="1200" dirty="0" smtClean="0"/>
              <a:t>Service Function Forwarder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34" idx="3"/>
            <a:endCxn id="9" idx="2"/>
          </p:cNvCxnSpPr>
          <p:nvPr/>
        </p:nvCxnSpPr>
        <p:spPr>
          <a:xfrm flipV="1">
            <a:off x="5769555" y="2026237"/>
            <a:ext cx="991130" cy="1397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6753715" y="1105222"/>
            <a:ext cx="2247162" cy="18420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000" b="1" dirty="0" smtClean="0"/>
              <a:t>Internet</a:t>
            </a:r>
            <a:endParaRPr lang="en-US" sz="1200" b="1" dirty="0"/>
          </a:p>
        </p:txBody>
      </p:sp>
      <p:pic>
        <p:nvPicPr>
          <p:cNvPr id="14" name="Picture 5" descr="C:\Users\baudin\AppData\Local\Microsoft\Windows\Temporary Internet Files\Content.IE5\W4WBPNZL\MC90036315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92" y="1195146"/>
            <a:ext cx="731007" cy="9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/>
          <p:cNvCxnSpPr>
            <a:stCxn id="34" idx="2"/>
            <a:endCxn id="35" idx="0"/>
          </p:cNvCxnSpPr>
          <p:nvPr/>
        </p:nvCxnSpPr>
        <p:spPr>
          <a:xfrm flipH="1">
            <a:off x="4827243" y="2286780"/>
            <a:ext cx="4006" cy="473785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870421" y="3420877"/>
            <a:ext cx="882646" cy="578629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7427" y="3422578"/>
            <a:ext cx="230891" cy="498003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70291" y="3419036"/>
            <a:ext cx="338746" cy="58047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99855" y="3381344"/>
            <a:ext cx="682157" cy="539237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29085" y="1293274"/>
            <a:ext cx="6694998" cy="2951098"/>
            <a:chOff x="1129085" y="1293274"/>
            <a:chExt cx="6694998" cy="2951098"/>
          </a:xfrm>
        </p:grpSpPr>
        <p:sp>
          <p:nvSpPr>
            <p:cNvPr id="56" name="Freeform 55"/>
            <p:cNvSpPr/>
            <p:nvPr/>
          </p:nvSpPr>
          <p:spPr>
            <a:xfrm>
              <a:off x="1129085" y="1601917"/>
              <a:ext cx="6694998" cy="2642455"/>
            </a:xfrm>
            <a:custGeom>
              <a:avLst/>
              <a:gdLst>
                <a:gd name="connsiteX0" fmla="*/ 0 w 6694998"/>
                <a:gd name="connsiteY0" fmla="*/ 314347 h 2642455"/>
                <a:gd name="connsiteX1" fmla="*/ 1121134 w 6694998"/>
                <a:gd name="connsiteY1" fmla="*/ 4246 h 2642455"/>
                <a:gd name="connsiteX2" fmla="*/ 3387256 w 6694998"/>
                <a:gd name="connsiteY2" fmla="*/ 354104 h 2642455"/>
                <a:gd name="connsiteX3" fmla="*/ 1319917 w 6694998"/>
                <a:gd name="connsiteY3" fmla="*/ 2628177 h 2642455"/>
                <a:gd name="connsiteX4" fmla="*/ 3045350 w 6694998"/>
                <a:gd name="connsiteY4" fmla="*/ 1379822 h 2642455"/>
                <a:gd name="connsiteX5" fmla="*/ 4540195 w 6694998"/>
                <a:gd name="connsiteY5" fmla="*/ 2636128 h 2642455"/>
                <a:gd name="connsiteX6" fmla="*/ 4253948 w 6694998"/>
                <a:gd name="connsiteY6" fmla="*/ 1602459 h 2642455"/>
                <a:gd name="connsiteX7" fmla="*/ 5756745 w 6694998"/>
                <a:gd name="connsiteY7" fmla="*/ 2612274 h 2642455"/>
                <a:gd name="connsiteX8" fmla="*/ 4460682 w 6694998"/>
                <a:gd name="connsiteY8" fmla="*/ 1435481 h 2642455"/>
                <a:gd name="connsiteX9" fmla="*/ 4420925 w 6694998"/>
                <a:gd name="connsiteY9" fmla="*/ 560838 h 2642455"/>
                <a:gd name="connsiteX10" fmla="*/ 6694998 w 6694998"/>
                <a:gd name="connsiteY10" fmla="*/ 370006 h 264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94998" h="2642455">
                  <a:moveTo>
                    <a:pt x="0" y="314347"/>
                  </a:moveTo>
                  <a:cubicBezTo>
                    <a:pt x="278295" y="155983"/>
                    <a:pt x="556591" y="-2380"/>
                    <a:pt x="1121134" y="4246"/>
                  </a:cubicBezTo>
                  <a:cubicBezTo>
                    <a:pt x="1685677" y="10872"/>
                    <a:pt x="3354126" y="-83218"/>
                    <a:pt x="3387256" y="354104"/>
                  </a:cubicBezTo>
                  <a:cubicBezTo>
                    <a:pt x="3420386" y="791426"/>
                    <a:pt x="1376901" y="2457224"/>
                    <a:pt x="1319917" y="2628177"/>
                  </a:cubicBezTo>
                  <a:cubicBezTo>
                    <a:pt x="1262933" y="2799130"/>
                    <a:pt x="2508637" y="1378497"/>
                    <a:pt x="3045350" y="1379822"/>
                  </a:cubicBezTo>
                  <a:cubicBezTo>
                    <a:pt x="3582063" y="1381147"/>
                    <a:pt x="4338762" y="2599022"/>
                    <a:pt x="4540195" y="2636128"/>
                  </a:cubicBezTo>
                  <a:cubicBezTo>
                    <a:pt x="4741628" y="2673234"/>
                    <a:pt x="4051190" y="1606435"/>
                    <a:pt x="4253948" y="1602459"/>
                  </a:cubicBezTo>
                  <a:cubicBezTo>
                    <a:pt x="4456706" y="1598483"/>
                    <a:pt x="5722289" y="2640104"/>
                    <a:pt x="5756745" y="2612274"/>
                  </a:cubicBezTo>
                  <a:cubicBezTo>
                    <a:pt x="5791201" y="2584444"/>
                    <a:pt x="4683319" y="1777387"/>
                    <a:pt x="4460682" y="1435481"/>
                  </a:cubicBezTo>
                  <a:cubicBezTo>
                    <a:pt x="4238045" y="1093575"/>
                    <a:pt x="4048539" y="738417"/>
                    <a:pt x="4420925" y="560838"/>
                  </a:cubicBezTo>
                  <a:cubicBezTo>
                    <a:pt x="4793311" y="383259"/>
                    <a:pt x="6292132" y="293144"/>
                    <a:pt x="6694998" y="370006"/>
                  </a:cubicBezTo>
                </a:path>
              </a:pathLst>
            </a:custGeom>
            <a:noFill/>
            <a:ln w="38100">
              <a:solidFill>
                <a:srgbClr val="003399">
                  <a:alpha val="6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21697" y="1293274"/>
              <a:ext cx="1031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WEB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05229" y="1527845"/>
            <a:ext cx="6814268" cy="2762283"/>
            <a:chOff x="1105229" y="1527845"/>
            <a:chExt cx="6814268" cy="2762283"/>
          </a:xfrm>
        </p:grpSpPr>
        <p:sp>
          <p:nvSpPr>
            <p:cNvPr id="55" name="Freeform 54"/>
            <p:cNvSpPr/>
            <p:nvPr/>
          </p:nvSpPr>
          <p:spPr>
            <a:xfrm>
              <a:off x="1105229" y="1749278"/>
              <a:ext cx="6814268" cy="2540850"/>
            </a:xfrm>
            <a:custGeom>
              <a:avLst/>
              <a:gdLst>
                <a:gd name="connsiteX0" fmla="*/ 0 w 6814268"/>
                <a:gd name="connsiteY0" fmla="*/ 278305 h 2540850"/>
                <a:gd name="connsiteX1" fmla="*/ 1272209 w 6814268"/>
                <a:gd name="connsiteY1" fmla="*/ 9 h 2540850"/>
                <a:gd name="connsiteX2" fmla="*/ 2957885 w 6814268"/>
                <a:gd name="connsiteY2" fmla="*/ 286256 h 2540850"/>
                <a:gd name="connsiteX3" fmla="*/ 2838616 w 6814268"/>
                <a:gd name="connsiteY3" fmla="*/ 1224510 h 2540850"/>
                <a:gd name="connsiteX4" fmla="*/ 1463040 w 6814268"/>
                <a:gd name="connsiteY4" fmla="*/ 2282033 h 2540850"/>
                <a:gd name="connsiteX5" fmla="*/ 2878372 w 6814268"/>
                <a:gd name="connsiteY5" fmla="*/ 1550513 h 2540850"/>
                <a:gd name="connsiteX6" fmla="*/ 2846567 w 6814268"/>
                <a:gd name="connsiteY6" fmla="*/ 2520572 h 2540850"/>
                <a:gd name="connsiteX7" fmla="*/ 4023360 w 6814268"/>
                <a:gd name="connsiteY7" fmla="*/ 453233 h 2540850"/>
                <a:gd name="connsiteX8" fmla="*/ 6814268 w 6814268"/>
                <a:gd name="connsiteY8" fmla="*/ 103376 h 254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4268" h="2540850">
                  <a:moveTo>
                    <a:pt x="0" y="278305"/>
                  </a:moveTo>
                  <a:cubicBezTo>
                    <a:pt x="389614" y="138494"/>
                    <a:pt x="779228" y="-1316"/>
                    <a:pt x="1272209" y="9"/>
                  </a:cubicBezTo>
                  <a:cubicBezTo>
                    <a:pt x="1765190" y="1334"/>
                    <a:pt x="2696817" y="82172"/>
                    <a:pt x="2957885" y="286256"/>
                  </a:cubicBezTo>
                  <a:cubicBezTo>
                    <a:pt x="3218953" y="490340"/>
                    <a:pt x="3087757" y="891881"/>
                    <a:pt x="2838616" y="1224510"/>
                  </a:cubicBezTo>
                  <a:cubicBezTo>
                    <a:pt x="2589475" y="1557140"/>
                    <a:pt x="1456414" y="2227699"/>
                    <a:pt x="1463040" y="2282033"/>
                  </a:cubicBezTo>
                  <a:cubicBezTo>
                    <a:pt x="1469666" y="2336367"/>
                    <a:pt x="2647784" y="1510757"/>
                    <a:pt x="2878372" y="1550513"/>
                  </a:cubicBezTo>
                  <a:cubicBezTo>
                    <a:pt x="3108960" y="1590269"/>
                    <a:pt x="2655736" y="2703452"/>
                    <a:pt x="2846567" y="2520572"/>
                  </a:cubicBezTo>
                  <a:cubicBezTo>
                    <a:pt x="3037398" y="2337692"/>
                    <a:pt x="3362076" y="856099"/>
                    <a:pt x="4023360" y="453233"/>
                  </a:cubicBezTo>
                  <a:cubicBezTo>
                    <a:pt x="4684644" y="50367"/>
                    <a:pt x="6337190" y="139157"/>
                    <a:pt x="6814268" y="103376"/>
                  </a:cubicBezTo>
                </a:path>
              </a:pathLst>
            </a:custGeom>
            <a:noFill/>
            <a:ln w="38100">
              <a:solidFill>
                <a:srgbClr val="00B050">
                  <a:alpha val="6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06341" y="1527845"/>
              <a:ext cx="1729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BITTORRENT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1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osmos Template 2010">
  <a:themeElements>
    <a:clrScheme name="qosmos_ppt_v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osmos_pp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osmos_ppt_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osmos_ppt_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osmos_ppt_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qosmos_ppt_tempate_2010_v3</Template>
  <TotalTime>13993</TotalTime>
  <Words>1650</Words>
  <Application>Microsoft Office PowerPoint</Application>
  <PresentationFormat>On-screen Show (16:9)</PresentationFormat>
  <Paragraphs>343</Paragraphs>
  <Slides>35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Qosmos Template 2010</vt:lpstr>
      <vt:lpstr>OVS and L7 classification (DPI)    Demo part 1: L7 Firewall, L7 QoS   Demo part 2: L7 Service Chaining    </vt:lpstr>
      <vt:lpstr>Agenda</vt:lpstr>
      <vt:lpstr>Asynchronous  L7 classification: general overview</vt:lpstr>
      <vt:lpstr>Asynchronous L7 classification with OVS via the conntrack table</vt:lpstr>
      <vt:lpstr>L7 rule-set hierarchy</vt:lpstr>
      <vt:lpstr>Agenda</vt:lpstr>
      <vt:lpstr>Demo overview</vt:lpstr>
      <vt:lpstr>Agenda</vt:lpstr>
      <vt:lpstr>Dynamic Service Function Chaining: concept overview</vt:lpstr>
      <vt:lpstr>Demo topology</vt:lpstr>
      <vt:lpstr>br-classifier OVS rules</vt:lpstr>
      <vt:lpstr>Br-SFF rules</vt:lpstr>
      <vt:lpstr>Agenda</vt:lpstr>
      <vt:lpstr>Next steps</vt:lpstr>
      <vt:lpstr>PowerPoint Presentation</vt:lpstr>
      <vt:lpstr>Annexes</vt:lpstr>
      <vt:lpstr>L7 classification insights: functional</vt:lpstr>
      <vt:lpstr>DPI engine performances on Intel(R) Xeon(R) E5-2690 v3 @ 2.60GHz</vt:lpstr>
      <vt:lpstr>Annexes</vt:lpstr>
      <vt:lpstr>Demo part 1, L7 Firewall, L7 QoS: ovs configuration</vt:lpstr>
      <vt:lpstr>Demo part1: start-up</vt:lpstr>
      <vt:lpstr>Demo part1: ssh on port 22, pass</vt:lpstr>
      <vt:lpstr>Demo part1: ssh on port 5022, drop</vt:lpstr>
      <vt:lpstr>Demo part1: large wget, full speed</vt:lpstr>
      <vt:lpstr>Demo part1: same file, but downloaded via bittorrent</vt:lpstr>
      <vt:lpstr>Annexes</vt:lpstr>
      <vt:lpstr>Demo2: initial chains</vt:lpstr>
      <vt:lpstr>Demo2: initial ACL &amp; ACEs</vt:lpstr>
      <vt:lpstr>Demo2: ssh on port 5022, Encrypted chain</vt:lpstr>
      <vt:lpstr>Demo2: HTTP, Default chain</vt:lpstr>
      <vt:lpstr>Demo2: add FILE_TRANSFER chain</vt:lpstr>
      <vt:lpstr>Demo2: create new RSP</vt:lpstr>
      <vt:lpstr>Demo2: update ACEs</vt:lpstr>
      <vt:lpstr>Demo2: Final ACL/ACEs</vt:lpstr>
      <vt:lpstr>Demo2: go through the new FILE_TRANSFER chain</vt:lpstr>
    </vt:vector>
  </TitlesOfParts>
  <Company>Qosmos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Qosmos Network Intelligence Technology in the Telecom Environment</dc:title>
  <dc:creator>Franck.BAUDIN@qosmos.com</dc:creator>
  <cp:lastModifiedBy>Franck BAUDIN</cp:lastModifiedBy>
  <cp:revision>1059</cp:revision>
  <dcterms:created xsi:type="dcterms:W3CDTF">2010-01-15T11:34:15Z</dcterms:created>
  <dcterms:modified xsi:type="dcterms:W3CDTF">2015-11-12T14:26:12Z</dcterms:modified>
</cp:coreProperties>
</file>