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68" r:id="rId3"/>
    <p:sldId id="277" r:id="rId4"/>
    <p:sldId id="278" r:id="rId5"/>
    <p:sldId id="280" r:id="rId6"/>
    <p:sldId id="279" r:id="rId7"/>
    <p:sldId id="274" r:id="rId8"/>
    <p:sldId id="282" r:id="rId9"/>
    <p:sldId id="281" r:id="rId10"/>
    <p:sldId id="293" r:id="rId11"/>
    <p:sldId id="284" r:id="rId12"/>
    <p:sldId id="286" r:id="rId13"/>
    <p:sldId id="288" r:id="rId14"/>
    <p:sldId id="287" r:id="rId15"/>
    <p:sldId id="283" r:id="rId16"/>
    <p:sldId id="292" r:id="rId17"/>
    <p:sldId id="289" r:id="rId18"/>
    <p:sldId id="290" r:id="rId19"/>
    <p:sldId id="291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940" autoAdjust="0"/>
  </p:normalViewPr>
  <p:slideViewPr>
    <p:cSldViewPr snapToGrid="0" snapToObjects="1">
      <p:cViewPr varScale="1">
        <p:scale>
          <a:sx n="125" d="100"/>
          <a:sy n="125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Vanilla OvS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pPr>
              <a:solidFill>
                <a:schemeClr val="tx1"/>
              </a:solidFill>
              <a:ln w="12700" cmpd="sng">
                <a:solidFill>
                  <a:schemeClr val="tx1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68.0</c:v>
                </c:pt>
                <c:pt idx="2">
                  <c:v>72.0</c:v>
                </c:pt>
                <c:pt idx="3">
                  <c:v>128.0</c:v>
                </c:pt>
                <c:pt idx="4">
                  <c:v>536.0</c:v>
                </c:pt>
                <c:pt idx="5">
                  <c:v>1514.0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9999.5</c:v>
                </c:pt>
                <c:pt idx="1">
                  <c:v>9999.0</c:v>
                </c:pt>
                <c:pt idx="2">
                  <c:v>9999.5</c:v>
                </c:pt>
                <c:pt idx="3">
                  <c:v>9989.0</c:v>
                </c:pt>
                <c:pt idx="4">
                  <c:v>10000.0</c:v>
                </c:pt>
                <c:pt idx="5">
                  <c:v>10000.0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P4 OvS (-O0)</c:v>
                </c:pt>
              </c:strCache>
            </c:strRef>
          </c:tx>
          <c:spPr>
            <a:ln w="19050" cmpd="sng">
              <a:solidFill>
                <a:srgbClr val="DE6224"/>
              </a:solidFill>
            </a:ln>
          </c:spPr>
          <c:marker>
            <c:spPr>
              <a:solidFill>
                <a:srgbClr val="DE6224"/>
              </a:solidFill>
              <a:ln w="19050" cmpd="sng">
                <a:solidFill>
                  <a:srgbClr val="DE6224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68.0</c:v>
                </c:pt>
                <c:pt idx="2">
                  <c:v>72.0</c:v>
                </c:pt>
                <c:pt idx="3">
                  <c:v>128.0</c:v>
                </c:pt>
                <c:pt idx="4">
                  <c:v>536.0</c:v>
                </c:pt>
                <c:pt idx="5">
                  <c:v>1514.0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9396.5</c:v>
                </c:pt>
                <c:pt idx="1">
                  <c:v>9782.0</c:v>
                </c:pt>
                <c:pt idx="2">
                  <c:v>9900.5</c:v>
                </c:pt>
                <c:pt idx="3">
                  <c:v>10000.0</c:v>
                </c:pt>
                <c:pt idx="4">
                  <c:v>10000.0</c:v>
                </c:pt>
                <c:pt idx="5">
                  <c:v>10000.0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4938568"/>
        <c:axId val="-2096827528"/>
      </c:lineChart>
      <c:catAx>
        <c:axId val="-2084938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Packet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96827528"/>
        <c:crosses val="autoZero"/>
        <c:auto val="1"/>
        <c:lblAlgn val="ctr"/>
        <c:lblOffset val="100"/>
        <c:noMultiLvlLbl val="0"/>
      </c:catAx>
      <c:valAx>
        <c:axId val="-2096827528"/>
        <c:scaling>
          <c:orientation val="minMax"/>
          <c:min val="9300.0"/>
        </c:scaling>
        <c:delete val="0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Throughput (Mbps)</a:t>
                </a:r>
              </a:p>
            </c:rich>
          </c:tx>
          <c:layout>
            <c:manualLayout>
              <c:xMode val="edge"/>
              <c:yMode val="edge"/>
              <c:x val="0.0344265650194474"/>
              <c:y val="0.1903016760869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493856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Vanilla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pPr>
              <a:solidFill>
                <a:schemeClr val="tx1"/>
              </a:solidFill>
              <a:ln w="12700" cmpd="sng">
                <a:solidFill>
                  <a:schemeClr val="tx1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536.0</c:v>
                </c:pt>
                <c:pt idx="4">
                  <c:v>1514.0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8099.0</c:v>
                </c:pt>
                <c:pt idx="1">
                  <c:v>9815.5</c:v>
                </c:pt>
                <c:pt idx="2">
                  <c:v>9902.0</c:v>
                </c:pt>
                <c:pt idx="3">
                  <c:v>10000.0</c:v>
                </c:pt>
                <c:pt idx="4">
                  <c:v>10000.0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P4 (-O0)</c:v>
                </c:pt>
              </c:strCache>
            </c:strRef>
          </c:tx>
          <c:spPr>
            <a:ln w="12700" cmpd="sng">
              <a:solidFill>
                <a:srgbClr val="DE6224"/>
              </a:solidFill>
            </a:ln>
          </c:spPr>
          <c:marker>
            <c:spPr>
              <a:solidFill>
                <a:srgbClr val="DE6224"/>
              </a:solidFill>
              <a:ln w="12700" cmpd="sng">
                <a:solidFill>
                  <a:srgbClr val="DE6224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536.0</c:v>
                </c:pt>
                <c:pt idx="4">
                  <c:v>1514.0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1970.5</c:v>
                </c:pt>
                <c:pt idx="1">
                  <c:v>3437.0</c:v>
                </c:pt>
                <c:pt idx="2">
                  <c:v>6406.5</c:v>
                </c:pt>
                <c:pt idx="3">
                  <c:v>10000.0</c:v>
                </c:pt>
                <c:pt idx="4">
                  <c:v>10000.0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P4 OVS (-O0): no csum</c:v>
                </c:pt>
              </c:strCache>
            </c:strRef>
          </c:tx>
          <c:spPr>
            <a:ln w="12700" cmpd="sng"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 w="12700" cmpd="sng">
                <a:solidFill>
                  <a:srgbClr val="0000FF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536.0</c:v>
                </c:pt>
                <c:pt idx="4">
                  <c:v>1514.0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2734.0</c:v>
                </c:pt>
                <c:pt idx="1">
                  <c:v>4760.0</c:v>
                </c:pt>
                <c:pt idx="2">
                  <c:v>8870.0</c:v>
                </c:pt>
                <c:pt idx="3">
                  <c:v>10000.0</c:v>
                </c:pt>
                <c:pt idx="4">
                  <c:v>10000.0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5694504"/>
        <c:axId val="-2085692392"/>
      </c:lineChart>
      <c:catAx>
        <c:axId val="-2085694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Packet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5692392"/>
        <c:crosses val="autoZero"/>
        <c:auto val="1"/>
        <c:lblAlgn val="ctr"/>
        <c:lblOffset val="100"/>
        <c:noMultiLvlLbl val="0"/>
      </c:catAx>
      <c:valAx>
        <c:axId val="-20856923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Throughput (Mbps)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569450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0678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 all,</a:t>
            </a:r>
            <a:r>
              <a:rPr lang="en-US" baseline="0" dirty="0" smtClean="0"/>
              <a:t> my name is Muhammad </a:t>
            </a:r>
            <a:r>
              <a:rPr lang="en-US" baseline="0" dirty="0" err="1" smtClean="0"/>
              <a:t>Shahbaz</a:t>
            </a:r>
            <a:r>
              <a:rPr lang="en-US" baseline="0" dirty="0" smtClean="0"/>
              <a:t>. I am a graduate student at Princeton.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Today, I’m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talk about our work on “Customizing Open </a:t>
            </a:r>
            <a:r>
              <a:rPr lang="en-US" baseline="0" dirty="0" err="1" smtClean="0"/>
              <a:t>vSwitch</a:t>
            </a:r>
            <a:r>
              <a:rPr lang="en-US" baseline="0" dirty="0" smtClean="0"/>
              <a:t> using P4”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It’s a joint work with folks at Princeton, Stanford, VMware, and Barefoot.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Field</a:t>
            </a:r>
            <a:r>
              <a:rPr lang="en-US" baseline="0" dirty="0" smtClean="0"/>
              <a:t> refs become fully qualified names in Flow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One of the major difference</a:t>
            </a:r>
            <a:r>
              <a:rPr lang="en-US" baseline="0" dirty="0" smtClean="0"/>
              <a:t> between P4 processing model and OVS is that P4 provides support for arbitrary header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additions and removals.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 provides primitive actions, like add/</a:t>
            </a:r>
            <a:r>
              <a:rPr lang="en-US" baseline="0" dirty="0" err="1" smtClean="0"/>
              <a:t>remove_header</a:t>
            </a:r>
            <a:r>
              <a:rPr lang="en-US" baseline="0" dirty="0" smtClean="0"/>
              <a:t> in the MAT pipeline for this purpose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 </a:t>
            </a:r>
            <a:r>
              <a:rPr lang="en-US" baseline="0" dirty="0" err="1" smtClean="0"/>
              <a:t>Deparser</a:t>
            </a:r>
            <a:r>
              <a:rPr lang="en-US" baseline="0" dirty="0" smtClean="0"/>
              <a:t> operations (not explicitly defined in P4 v1.0 spec) serializes the packet before sending it to the egress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Its algorithm is inferred from the parse graph used for flow extraction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There</a:t>
            </a:r>
            <a:r>
              <a:rPr lang="en-US" baseline="0" dirty="0" smtClean="0"/>
              <a:t> are three main factors that affect the performance of OVS when compiled via P4.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To quantify the affect</a:t>
            </a:r>
            <a:r>
              <a:rPr lang="en-US" baseline="0" dirty="0" smtClean="0"/>
              <a:t> we did some preliminary evaluations using the following setup.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It’s an Open </a:t>
            </a:r>
            <a:r>
              <a:rPr lang="en-US" baseline="0" dirty="0" err="1" smtClean="0"/>
              <a:t>vSwitch</a:t>
            </a:r>
            <a:r>
              <a:rPr lang="en-US" baseline="0" dirty="0" smtClean="0"/>
              <a:t> v 2.4.90.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Here</a:t>
            </a:r>
            <a:r>
              <a:rPr lang="en-US" baseline="0" dirty="0" smtClean="0"/>
              <a:t> we show performance plots for two P4 programs</a:t>
            </a:r>
          </a:p>
          <a:p>
            <a:pPr marL="228600" indent="-228600">
              <a:spcBef>
                <a:spcPts val="0"/>
              </a:spcBef>
              <a:buAutoNum type="arabicParenBoth"/>
            </a:pPr>
            <a:r>
              <a:rPr lang="en-US" baseline="0" dirty="0" smtClean="0"/>
              <a:t>l2_switch.p4</a:t>
            </a:r>
          </a:p>
          <a:p>
            <a:pPr marL="228600" indent="-228600">
              <a:spcBef>
                <a:spcPts val="0"/>
              </a:spcBef>
              <a:buAutoNum type="arabicParenBoth"/>
            </a:pPr>
            <a:r>
              <a:rPr lang="en-US" baseline="0" dirty="0" smtClean="0"/>
              <a:t>simple_router.p4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What we</a:t>
            </a:r>
            <a:r>
              <a:rPr lang="en-US" baseline="0" dirty="0" smtClean="0"/>
              <a:t> have seen is that </a:t>
            </a:r>
            <a:r>
              <a:rPr lang="en-US" dirty="0" smtClean="0"/>
              <a:t>packet parsing/</a:t>
            </a:r>
            <a:r>
              <a:rPr lang="en-US" dirty="0" err="1" smtClean="0"/>
              <a:t>deparsing</a:t>
            </a:r>
            <a:r>
              <a:rPr lang="en-US" dirty="0" smtClean="0"/>
              <a:t> are the primary bottlenecks in</a:t>
            </a:r>
            <a:r>
              <a:rPr lang="en-US" baseline="0" dirty="0" smtClean="0"/>
              <a:t> this case.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Performance degrades with increasing no. of protocols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e.g., 19% decrease in Vanilla </a:t>
            </a:r>
            <a:r>
              <a:rPr lang="en-US" dirty="0" err="1" smtClean="0"/>
              <a:t>OvS</a:t>
            </a:r>
            <a:r>
              <a:rPr lang="en-US" dirty="0" smtClean="0"/>
              <a:t> with IP protocol parsing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more significant in P4 </a:t>
            </a:r>
            <a:r>
              <a:rPr lang="en-US" dirty="0" err="1" smtClean="0"/>
              <a:t>OvS</a:t>
            </a:r>
            <a:r>
              <a:rPr lang="en-US" dirty="0" smtClean="0"/>
              <a:t> as fast-path maintains its own copy of the parsed representation (i.e., extra overhead on parsing)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 P4-OVS plots show results for </a:t>
            </a:r>
            <a:r>
              <a:rPr lang="en-US" baseline="0" dirty="0" err="1" smtClean="0"/>
              <a:t>unoptimized</a:t>
            </a:r>
            <a:r>
              <a:rPr lang="en-US" baseline="0" dirty="0" smtClean="0"/>
              <a:t> compilation. However, with careful analysis we can avoid these extra copies in the fast-path.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For example, in case l2_switch.p4 we know for a fact that we are not adding or removing any headers (or even setting any field). Thus, the 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compiler can use this information to avoid extra header copies in the fast-path in the final code.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Currently,</a:t>
            </a:r>
            <a:r>
              <a:rPr lang="en-US" baseline="0" dirty="0" smtClean="0"/>
              <a:t> we are working on building optimizations to avoid keeping extra copies of these headers in the fast-path.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We are looking</a:t>
            </a:r>
            <a:r>
              <a:rPr lang="en-US" baseline="0" dirty="0" smtClean="0"/>
              <a:t> into traditional compiler optimizations like dead-code elimination and </a:t>
            </a:r>
            <a:r>
              <a:rPr lang="en-US" baseline="0" dirty="0" err="1" smtClean="0"/>
              <a:t>liveness</a:t>
            </a:r>
            <a:r>
              <a:rPr lang="en-US" baseline="0" dirty="0" smtClean="0"/>
              <a:t> analysis to see if we can leverage them in our case.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With</a:t>
            </a:r>
            <a:r>
              <a:rPr lang="en-US" baseline="0" dirty="0" smtClean="0"/>
              <a:t> this I conclude my presentation. </a:t>
            </a:r>
            <a:r>
              <a:rPr lang="en-US" dirty="0" smtClean="0"/>
              <a:t>Thank you,</a:t>
            </a:r>
            <a:r>
              <a:rPr lang="en-US" baseline="0" dirty="0" smtClean="0"/>
              <a:t> and I’m happy to take any questions.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Customizing</a:t>
            </a:r>
            <a:r>
              <a:rPr lang="en-US" baseline="0" dirty="0" smtClean="0"/>
              <a:t> OVS is hard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Every new protocol or feature require changes throughout the OVS source tree</a:t>
            </a:r>
          </a:p>
          <a:p>
            <a:pPr>
              <a:spcBef>
                <a:spcPts val="0"/>
              </a:spcBef>
              <a:buNone/>
            </a:pPr>
            <a:endParaRPr lang="en-US" baseline="0" dirty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One has to manually apply these changes or maintain them across different versions of OVS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Manual</a:t>
            </a:r>
            <a:r>
              <a:rPr lang="en-US" baseline="0" dirty="0" smtClean="0"/>
              <a:t> changes are time-consuming and can lead to (unknown and </a:t>
            </a:r>
            <a:r>
              <a:rPr lang="en-US" baseline="0" dirty="0" err="1" smtClean="0"/>
              <a:t>undrsired</a:t>
            </a:r>
            <a:r>
              <a:rPr lang="en-US" baseline="0" dirty="0" smtClean="0"/>
              <a:t>) errors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baseline="0" dirty="0" smtClean="0"/>
              <a:t>hat if we describe these changes as programs?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[Click]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This has many benefits:</a:t>
            </a:r>
          </a:p>
          <a:p>
            <a:pPr marL="228600" indent="-228600">
              <a:spcBef>
                <a:spcPts val="0"/>
              </a:spcBef>
              <a:buAutoNum type="arabicParenBoth"/>
            </a:pPr>
            <a:r>
              <a:rPr lang="en-US" baseline="0" dirty="0" smtClean="0"/>
              <a:t>We can rapidly add new protocols or features as programs</a:t>
            </a:r>
          </a:p>
          <a:p>
            <a:pPr marL="228600" indent="-228600">
              <a:spcBef>
                <a:spcPts val="0"/>
              </a:spcBef>
              <a:buAutoNum type="arabicParenBoth"/>
            </a:pPr>
            <a:r>
              <a:rPr lang="en-US" baseline="0" dirty="0" smtClean="0"/>
              <a:t>Can perform better automation and testing of the installed features</a:t>
            </a:r>
          </a:p>
          <a:p>
            <a:pPr marL="228600" indent="-228600">
              <a:spcBef>
                <a:spcPts val="0"/>
              </a:spcBef>
              <a:buAutoNum type="arabicParenBoth"/>
            </a:pPr>
            <a:r>
              <a:rPr lang="en-US" baseline="0" dirty="0" smtClean="0"/>
              <a:t>Can make the task of providing backward compatibility simpler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aseline="0" dirty="0" smtClean="0"/>
              <a:t>     (one can simply install a program that support the required features)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aseline="0" dirty="0" smtClean="0"/>
              <a:t>     (no need to carry support for old features in new versions or programs)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But which language should</a:t>
            </a:r>
            <a:r>
              <a:rPr lang="en-US" baseline="0" dirty="0" smtClean="0"/>
              <a:t> use for writing these programs?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It’s an open-source</a:t>
            </a:r>
            <a:r>
              <a:rPr lang="en-US" baseline="0" dirty="0" smtClean="0"/>
              <a:t> language and provides support for describing different aspects of a packet processor e.g.,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 match-action forwarding model of P4 makes is a good candidate for OVS.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However,</a:t>
            </a:r>
            <a:r>
              <a:rPr lang="en-US" baseline="0" dirty="0" smtClean="0"/>
              <a:t> when compiling P4 to OVS we have to consider two main things: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 marL="228600" indent="-228600">
              <a:spcBef>
                <a:spcPts val="0"/>
              </a:spcBef>
              <a:buAutoNum type="arabicParenBoth"/>
            </a:pPr>
            <a:r>
              <a:rPr lang="en-US" baseline="0" dirty="0" smtClean="0"/>
              <a:t>Can we efficiently map P4 to OVS?</a:t>
            </a:r>
          </a:p>
          <a:p>
            <a:pPr marL="228600" indent="-228600">
              <a:spcBef>
                <a:spcPts val="0"/>
              </a:spcBef>
              <a:buAutoNum type="arabicParenBoth"/>
            </a:pPr>
            <a:r>
              <a:rPr lang="en-US" baseline="0" dirty="0" smtClean="0"/>
              <a:t>What’s the cost of programmability on performance?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Before looking into these two aspects, let’s us take a look at the magnified view of the OVS architecture.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OVS broadly has two main parts: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baseline="0" dirty="0" smtClean="0"/>
              <a:t>Fast-Path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baseline="0" dirty="0" smtClean="0"/>
              <a:t>Slow-Path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packet first arrives at the Fast-Path where the flow extraction function extracts the flow information from the packet. A flow is a parsed representation of the incoming packet.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It’s then looked up in the cache and if there is a miss, it’s sent to the slow-path (Match-Action Pipeline), otherwise, it’s processed by the actions associated with that flow entry.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(3) There is runtime configuration part (made up of </a:t>
            </a:r>
            <a:r>
              <a:rPr lang="en-US" baseline="0" dirty="0" err="1" smtClean="0"/>
              <a:t>ovs</a:t>
            </a:r>
            <a:r>
              <a:rPr lang="en-US" baseline="0" dirty="0" smtClean="0"/>
              <a:t> command line utilities).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So, in summary, there are potentially 6 main areas, that need to updated when a new change is applied.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Field</a:t>
            </a:r>
            <a:r>
              <a:rPr lang="en-US" baseline="0" dirty="0" smtClean="0"/>
              <a:t> refs become fully qualified names in Flow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lRHih" TargetMode="External"/><Relationship Id="rId4" Type="http://schemas.openxmlformats.org/officeDocument/2006/relationships/hyperlink" Target="mailto:mshahbaz@cs.princeton.edu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82431"/>
            <a:ext cx="7772400" cy="8347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Customizing OVS using P4</a:t>
            </a:r>
            <a:endParaRPr lang="en" b="0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470277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Muhammad Shahb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Sean Choi, Ben Pfaff,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Chaitanya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Kodeboyina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Changhoon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Kim,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Nick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McKeown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Nick Feamster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Jen Rexford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31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71" y="4427103"/>
            <a:ext cx="1430756" cy="48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u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7" y="4339040"/>
            <a:ext cx="416081" cy="416081"/>
          </a:xfrm>
          <a:prstGeom prst="rect">
            <a:avLst/>
          </a:prstGeom>
        </p:spPr>
      </p:pic>
      <p:pic>
        <p:nvPicPr>
          <p:cNvPr id="7" name="Picture 6" descr="vmwar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77" y="4392927"/>
            <a:ext cx="1444308" cy="364503"/>
          </a:xfrm>
          <a:prstGeom prst="rect">
            <a:avLst/>
          </a:prstGeom>
        </p:spPr>
      </p:pic>
      <p:pic>
        <p:nvPicPr>
          <p:cNvPr id="8" name="Picture 7" descr="pu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5" y="4339041"/>
            <a:ext cx="326688" cy="4160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Mapping </a:t>
            </a:r>
            <a:r>
              <a:rPr lang="en-US" dirty="0" smtClean="0">
                <a:solidFill>
                  <a:srgbClr val="2D2DB9">
                    <a:lumMod val="60000"/>
                    <a:lumOff val="40000"/>
                  </a:srgbClr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8000"/>
                </a:solidFill>
                <a:latin typeface="Calibri"/>
                <a:cs typeface="Calibri"/>
              </a:rPr>
              <a:t>4</a:t>
            </a: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 to          ?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vswitch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7" y="498745"/>
            <a:ext cx="838163" cy="36231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82057" y="2445445"/>
            <a:ext cx="2597116" cy="781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307" y="2064805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Flow </a:t>
            </a:r>
            <a:r>
              <a:rPr lang="en-US" sz="2000" b="1" dirty="0" err="1" smtClean="0">
                <a:latin typeface="Calibri"/>
                <a:cs typeface="Calibri"/>
              </a:rPr>
              <a:t>Struct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332" y="2454506"/>
            <a:ext cx="241515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Header, Metadata, </a:t>
            </a:r>
          </a:p>
          <a:p>
            <a:pPr algn="ctr"/>
            <a:r>
              <a:rPr lang="en-US" sz="1600" dirty="0" err="1">
                <a:latin typeface="Calibri"/>
                <a:cs typeface="Calibri"/>
              </a:rPr>
              <a:t>Valids</a:t>
            </a:r>
            <a:r>
              <a:rPr lang="en-US" sz="1600" dirty="0">
                <a:latin typeface="Calibri"/>
                <a:cs typeface="Calibri"/>
              </a:rPr>
              <a:t>, Stacks, </a:t>
            </a:r>
            <a:r>
              <a:rPr lang="en-US" sz="1600" dirty="0" smtClean="0">
                <a:latin typeface="Calibri"/>
                <a:cs typeface="Calibri"/>
              </a:rPr>
              <a:t>Field </a:t>
            </a:r>
            <a:r>
              <a:rPr lang="en-US" sz="1600" dirty="0">
                <a:latin typeface="Calibri"/>
                <a:cs typeface="Calibri"/>
              </a:rPr>
              <a:t>Refs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353763" y="3403356"/>
            <a:ext cx="2089728" cy="64284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625" y="4025378"/>
            <a:ext cx="18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Flow Extraction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4744" y="3382538"/>
            <a:ext cx="190505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Parsed Representation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11801" y="2250354"/>
            <a:ext cx="2988752" cy="10409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4663" y="1831080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Match-Action Pipeline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6726" y="2367691"/>
            <a:ext cx="28638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800000"/>
                </a:solidFill>
                <a:latin typeface="Calibri"/>
                <a:cs typeface="Calibri"/>
              </a:rPr>
              <a:t>add/</a:t>
            </a:r>
            <a:r>
              <a:rPr lang="en-US" sz="1800" b="1" dirty="0" err="1" smtClean="0">
                <a:solidFill>
                  <a:srgbClr val="800000"/>
                </a:solidFill>
                <a:latin typeface="Calibri"/>
                <a:cs typeface="Calibri"/>
              </a:rPr>
              <a:t>remove_header</a:t>
            </a:r>
            <a:endParaRPr lang="en-US" sz="1800" b="1" dirty="0">
              <a:solidFill>
                <a:srgbClr val="800000"/>
              </a:solidFill>
              <a:latin typeface="Calibri"/>
              <a:cs typeface="Calibri"/>
            </a:endParaRPr>
          </a:p>
          <a:p>
            <a:pPr algn="ctr"/>
            <a:r>
              <a:rPr lang="en-US" sz="1600" dirty="0">
                <a:latin typeface="Calibri"/>
                <a:cs typeface="Calibri"/>
              </a:rPr>
              <a:t>drop, </a:t>
            </a:r>
            <a:r>
              <a:rPr lang="en-US" sz="1600" dirty="0" err="1">
                <a:latin typeface="Calibri"/>
                <a:cs typeface="Calibri"/>
              </a:rPr>
              <a:t>no_op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 err="1" smtClean="0">
                <a:latin typeface="Calibri"/>
                <a:cs typeface="Calibri"/>
              </a:rPr>
              <a:t>add,add_to_field</a:t>
            </a:r>
            <a:r>
              <a:rPr lang="en-US" sz="1600" dirty="0" smtClean="0">
                <a:latin typeface="Calibri"/>
                <a:cs typeface="Calibri"/>
              </a:rPr>
              <a:t> </a:t>
            </a:r>
          </a:p>
          <a:p>
            <a:pPr algn="ctr"/>
            <a:r>
              <a:rPr lang="en-US" sz="1600" dirty="0" err="1" smtClean="0">
                <a:latin typeface="Calibri"/>
                <a:cs typeface="Calibri"/>
              </a:rPr>
              <a:t>modify_field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799802" y="3432388"/>
            <a:ext cx="2741475" cy="642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2408" y="4046196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Actions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97856" y="3422485"/>
            <a:ext cx="28776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 smtClean="0">
                <a:solidFill>
                  <a:srgbClr val="800000"/>
                </a:solidFill>
                <a:latin typeface="Calibri"/>
                <a:cs typeface="Calibri"/>
              </a:rPr>
              <a:t>deparsing</a:t>
            </a:r>
            <a:r>
              <a:rPr lang="en-US" sz="1800" b="1" dirty="0">
                <a:solidFill>
                  <a:srgbClr val="800000"/>
                </a:solidFill>
                <a:latin typeface="Calibri"/>
                <a:cs typeface="Calibri"/>
              </a:rPr>
              <a:t>, </a:t>
            </a:r>
            <a:r>
              <a:rPr lang="en-US" sz="1800" b="1" dirty="0" smtClean="0">
                <a:solidFill>
                  <a:srgbClr val="800000"/>
                </a:solidFill>
                <a:latin typeface="Calibri"/>
                <a:cs typeface="Calibri"/>
              </a:rPr>
              <a:t>Calculated </a:t>
            </a:r>
            <a:r>
              <a:rPr lang="en-US" sz="1800" b="1" dirty="0">
                <a:solidFill>
                  <a:srgbClr val="800000"/>
                </a:solidFill>
                <a:latin typeface="Calibri"/>
                <a:cs typeface="Calibri"/>
              </a:rPr>
              <a:t>Fields,</a:t>
            </a:r>
          </a:p>
          <a:p>
            <a:pPr algn="ctr"/>
            <a:r>
              <a:rPr lang="en-US" sz="1600" dirty="0" err="1">
                <a:latin typeface="Calibri"/>
                <a:cs typeface="Calibri"/>
              </a:rPr>
              <a:t>generate_digest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260580" y="1692279"/>
            <a:ext cx="2426220" cy="1040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9694" y="1273005"/>
            <a:ext cx="271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Runtime Configurations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21757" y="1809616"/>
            <a:ext cx="2863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Field Lists, </a:t>
            </a:r>
            <a:endParaRPr lang="en-US" sz="1600" dirty="0" smtClean="0">
              <a:latin typeface="Calibri"/>
              <a:cs typeface="Calibri"/>
            </a:endParaRP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Action </a:t>
            </a:r>
            <a:r>
              <a:rPr lang="en-US" sz="1600" dirty="0" err="1">
                <a:latin typeface="Calibri"/>
                <a:cs typeface="Calibri"/>
              </a:rPr>
              <a:t>Defs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 smtClean="0">
                <a:latin typeface="Calibri"/>
                <a:cs typeface="Calibri"/>
              </a:rPr>
              <a:t>Table </a:t>
            </a:r>
            <a:r>
              <a:rPr lang="en-US" sz="1600" dirty="0" err="1">
                <a:latin typeface="Calibri"/>
                <a:cs typeface="Calibri"/>
              </a:rPr>
              <a:t>Decls</a:t>
            </a:r>
            <a:r>
              <a:rPr lang="en-US" sz="1600" dirty="0">
                <a:latin typeface="Calibri"/>
                <a:cs typeface="Calibri"/>
              </a:rPr>
              <a:t>, 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Control-Flow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2087" y="117625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237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Add/Remove Header and </a:t>
            </a:r>
            <a:r>
              <a:rPr lang="en-US" b="0" dirty="0" err="1" smtClean="0">
                <a:latin typeface="Calibri"/>
                <a:ea typeface="Calibri"/>
                <a:cs typeface="Calibri"/>
                <a:sym typeface="Calibri"/>
              </a:rPr>
              <a:t>Deparsing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208"/>
          <p:cNvSpPr txBox="1">
            <a:spLocks/>
          </p:cNvSpPr>
          <p:nvPr/>
        </p:nvSpPr>
        <p:spPr>
          <a:xfrm>
            <a:off x="1325130" y="1300728"/>
            <a:ext cx="6775353" cy="1985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>
              <a:buFont typeface="Calibri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P4 provides primitive actions for arbitrarily adding/removing headers to/from packets</a:t>
            </a:r>
          </a:p>
          <a:p>
            <a:pPr marL="114300"/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a. </a:t>
            </a:r>
            <a:r>
              <a:rPr lang="en-US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add_header</a:t>
            </a:r>
            <a:endParaRPr lang="en-US" sz="24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/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b. </a:t>
            </a:r>
            <a:r>
              <a:rPr lang="en-US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remove_header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/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    e.g., for packet encapsulation and </a:t>
            </a:r>
            <a:r>
              <a:rPr lang="en-US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decapsulation</a:t>
            </a:r>
            <a:endParaRPr lang="en-US" sz="24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208"/>
          <p:cNvSpPr txBox="1">
            <a:spLocks/>
          </p:cNvSpPr>
          <p:nvPr/>
        </p:nvSpPr>
        <p:spPr>
          <a:xfrm>
            <a:off x="1320414" y="3151731"/>
            <a:ext cx="6775353" cy="946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>
              <a:buFont typeface="Calibri"/>
              <a:buChar char="-"/>
            </a:pPr>
            <a:r>
              <a:rPr lang="en-US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Deparser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operation serializes the packet</a:t>
            </a:r>
          </a:p>
          <a:p>
            <a:pPr marL="114300"/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- Its algorithm is inferred from the parse graph</a:t>
            </a:r>
          </a:p>
        </p:txBody>
      </p:sp>
    </p:spTree>
    <p:extLst>
      <p:ext uri="{BB962C8B-B14F-4D97-AF65-F5344CB8AC3E}">
        <p14:creationId xmlns:p14="http://schemas.microsoft.com/office/powerpoint/2010/main" val="23797254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561944" y="3111979"/>
            <a:ext cx="7189259" cy="10381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>
                <a:latin typeface="Calibri"/>
                <a:ea typeface="Calibri"/>
                <a:cs typeface="Calibri"/>
                <a:sym typeface="Calibri"/>
              </a:rPr>
              <a:t>Add/Remove Header and </a:t>
            </a:r>
            <a:r>
              <a:rPr lang="en-US" b="0" dirty="0" err="1">
                <a:latin typeface="Calibri"/>
                <a:ea typeface="Calibri"/>
                <a:cs typeface="Calibri"/>
                <a:sym typeface="Calibri"/>
              </a:rPr>
              <a:t>Deparsing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208"/>
          <p:cNvSpPr txBox="1">
            <a:spLocks/>
          </p:cNvSpPr>
          <p:nvPr/>
        </p:nvSpPr>
        <p:spPr>
          <a:xfrm>
            <a:off x="1325130" y="1300728"/>
            <a:ext cx="6775353" cy="977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>
              <a:buFont typeface="Calibri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OVS, changes are applied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directly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 the packet using </a:t>
            </a:r>
            <a:r>
              <a:rPr lang="en-US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set_field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() action in the Fast-Path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429874" y="3262803"/>
            <a:ext cx="6059463" cy="7390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latin typeface="Calibri"/>
                <a:cs typeface="Calibri"/>
              </a:rPr>
              <a:t>Actions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811" y="3606430"/>
            <a:ext cx="7267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6739" y="3605729"/>
            <a:ext cx="4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Hit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89337" y="3612957"/>
            <a:ext cx="605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4149" y="31801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egress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4267" y="2572451"/>
            <a:ext cx="120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(packet)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037" y="2585543"/>
            <a:ext cx="120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(packet)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4732" y="4150148"/>
            <a:ext cx="1362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Fast-Path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146" y="2564182"/>
            <a:ext cx="192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[</a:t>
            </a:r>
            <a:r>
              <a:rPr lang="en-US" sz="2400" dirty="0" err="1" smtClean="0">
                <a:latin typeface="Calibri"/>
                <a:cs typeface="Calibri"/>
              </a:rPr>
              <a:t>set_field</a:t>
            </a:r>
            <a:r>
              <a:rPr lang="en-US" sz="2400" dirty="0" smtClean="0">
                <a:latin typeface="Calibri"/>
                <a:cs typeface="Calibri"/>
              </a:rPr>
              <a:t>() </a:t>
            </a:r>
            <a:r>
              <a:rPr lang="is-IS" sz="2400" dirty="0" smtClean="0">
                <a:latin typeface="Calibri"/>
                <a:cs typeface="Calibri"/>
              </a:rPr>
              <a:t>…]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6834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>
                <a:latin typeface="Calibri"/>
                <a:ea typeface="Calibri"/>
                <a:cs typeface="Calibri"/>
                <a:sym typeface="Calibri"/>
              </a:rPr>
              <a:t>Add/Remove Header and </a:t>
            </a:r>
            <a:r>
              <a:rPr lang="en-US" b="0" dirty="0" err="1">
                <a:latin typeface="Calibri"/>
                <a:ea typeface="Calibri"/>
                <a:cs typeface="Calibri"/>
                <a:sym typeface="Calibri"/>
              </a:rPr>
              <a:t>Deparsing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5130" y="2865761"/>
            <a:ext cx="677535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buFont typeface="Calibri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Thus, multiple </a:t>
            </a:r>
            <a:r>
              <a:rPr lang="en-US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set_field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() operations can lead to no change, if header’s valid bit is not set at the time of </a:t>
            </a:r>
            <a:r>
              <a:rPr lang="en-US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deparsing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208"/>
          <p:cNvSpPr txBox="1">
            <a:spLocks/>
          </p:cNvSpPr>
          <p:nvPr/>
        </p:nvSpPr>
        <p:spPr>
          <a:xfrm>
            <a:off x="1325130" y="1300728"/>
            <a:ext cx="6775353" cy="1538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>
              <a:buFont typeface="Calibri"/>
              <a:buChar char="-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Whereas, in P4, each header has a valid bit</a:t>
            </a:r>
          </a:p>
          <a:p>
            <a:pPr marL="114300"/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a. If it’s set, changes are written to the 	packet 	by the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deparser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/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b. Otherwise, packet is not modified</a:t>
            </a:r>
          </a:p>
          <a:p>
            <a:pPr marL="457200" indent="-342900">
              <a:buFont typeface="Calibri"/>
              <a:buChar char="-"/>
            </a:pPr>
            <a:endParaRPr lang="en-US" sz="24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9903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>
                <a:latin typeface="Calibri"/>
                <a:ea typeface="Calibri"/>
                <a:cs typeface="Calibri"/>
                <a:sym typeface="Calibri"/>
              </a:rPr>
              <a:t>Add/Remove Header and </a:t>
            </a:r>
            <a:r>
              <a:rPr lang="en-US" b="0" dirty="0" err="1">
                <a:latin typeface="Calibri"/>
                <a:ea typeface="Calibri"/>
                <a:cs typeface="Calibri"/>
                <a:sym typeface="Calibri"/>
              </a:rPr>
              <a:t>Deparsing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208"/>
          <p:cNvSpPr txBox="1">
            <a:spLocks/>
          </p:cNvSpPr>
          <p:nvPr/>
        </p:nvSpPr>
        <p:spPr>
          <a:xfrm>
            <a:off x="1325130" y="1300728"/>
            <a:ext cx="6775353" cy="1003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>
              <a:buFont typeface="Calibri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requires keeping a separate copy of each header (or flow) in the Fast-Path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036" y="2058602"/>
            <a:ext cx="67753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buFont typeface="Calibri"/>
              <a:buChar char="-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Changes are applied directly to this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2036" y="2343443"/>
            <a:ext cx="6775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buFont typeface="Calibri"/>
              <a:buChar char="-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deparsing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stage, if the header is valid it’s written to the packet else it’s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discarded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944" y="3599988"/>
            <a:ext cx="7189259" cy="10381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29874" y="3750812"/>
            <a:ext cx="6059463" cy="7390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latin typeface="Calibri"/>
                <a:cs typeface="Calibri"/>
              </a:rPr>
              <a:t>Actions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6811" y="4094439"/>
            <a:ext cx="7267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6739" y="4093738"/>
            <a:ext cx="4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Hit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89337" y="4100966"/>
            <a:ext cx="605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4149" y="366814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egress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151" y="3073552"/>
            <a:ext cx="192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(packet</a:t>
            </a:r>
            <a:r>
              <a:rPr lang="en-US" sz="2400" b="1" dirty="0" smtClean="0">
                <a:latin typeface="Calibri"/>
                <a:cs typeface="Calibri"/>
              </a:rPr>
              <a:t>, </a:t>
            </a:r>
            <a:r>
              <a:rPr lang="en-US" sz="2400" dirty="0" smtClean="0">
                <a:solidFill>
                  <a:srgbClr val="800000"/>
                </a:solidFill>
                <a:latin typeface="Calibri"/>
                <a:cs typeface="Calibri"/>
              </a:rPr>
              <a:t>flow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1944" y="3073552"/>
            <a:ext cx="120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(packet)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4732" y="4638157"/>
            <a:ext cx="1362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Fast-Path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4395" y="3074457"/>
            <a:ext cx="3636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[</a:t>
            </a:r>
            <a:r>
              <a:rPr lang="en-US" sz="2400" dirty="0" err="1" smtClean="0">
                <a:latin typeface="Calibri"/>
                <a:cs typeface="Calibri"/>
              </a:rPr>
              <a:t>set_field</a:t>
            </a: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alibri"/>
                <a:cs typeface="Calibri"/>
              </a:rPr>
              <a:t>flow</a:t>
            </a:r>
            <a:r>
              <a:rPr lang="en-US" sz="2400" dirty="0" smtClean="0">
                <a:latin typeface="Calibri"/>
                <a:cs typeface="Calibri"/>
              </a:rPr>
              <a:t>) </a:t>
            </a:r>
            <a:r>
              <a:rPr lang="is-IS" sz="2400" dirty="0" smtClean="0">
                <a:latin typeface="Calibri"/>
                <a:cs typeface="Calibri"/>
              </a:rPr>
              <a:t>…, </a:t>
            </a:r>
            <a:r>
              <a:rPr lang="is-IS" sz="2400" dirty="0" smtClean="0">
                <a:solidFill>
                  <a:srgbClr val="800000"/>
                </a:solidFill>
                <a:latin typeface="Calibri"/>
                <a:cs typeface="Calibri"/>
              </a:rPr>
              <a:t>deparse</a:t>
            </a:r>
            <a:r>
              <a:rPr lang="is-IS" sz="2400" dirty="0" smtClean="0">
                <a:latin typeface="Calibri"/>
                <a:cs typeface="Calibri"/>
              </a:rPr>
              <a:t>]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375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Cost of Programmability on Performance?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208"/>
          <p:cNvSpPr txBox="1">
            <a:spLocks/>
          </p:cNvSpPr>
          <p:nvPr/>
        </p:nvSpPr>
        <p:spPr>
          <a:xfrm>
            <a:off x="1325130" y="1300729"/>
            <a:ext cx="6775353" cy="1185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>
              <a:buFont typeface="Calibri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There are three main factors that primarily affect the performance:</a:t>
            </a:r>
          </a:p>
          <a:p>
            <a:pPr marL="114300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1. Packet Parsing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992410" y="266545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Packet </a:t>
            </a:r>
            <a:r>
              <a:rPr lang="en-US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Deparsing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992410" y="3102766"/>
            <a:ext cx="2659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3. Fast-Path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4916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4-workshop-pos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96" y="116826"/>
            <a:ext cx="4753700" cy="49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46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Cost of Programmability on Performance?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856" y="1349723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a. Layer2 learning switch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283826947"/>
              </p:ext>
            </p:extLst>
          </p:nvPr>
        </p:nvGraphicFramePr>
        <p:xfrm>
          <a:off x="200846" y="1931999"/>
          <a:ext cx="4150641" cy="2861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93704" y="1361078"/>
            <a:ext cx="307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 Layer3 simple router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305584942"/>
              </p:ext>
            </p:extLst>
          </p:nvPr>
        </p:nvGraphicFramePr>
        <p:xfrm>
          <a:off x="4314928" y="1831891"/>
          <a:ext cx="4499764" cy="2998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15253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208"/>
          <p:cNvSpPr txBox="1">
            <a:spLocks/>
          </p:cNvSpPr>
          <p:nvPr/>
        </p:nvSpPr>
        <p:spPr>
          <a:xfrm>
            <a:off x="1325130" y="1300729"/>
            <a:ext cx="6775353" cy="1185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1" indent="-342900">
              <a:buFont typeface="Calibri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mplement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optimizations to avoid extra copies of the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header (or flow)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in the fast-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path</a:t>
            </a:r>
          </a:p>
        </p:txBody>
      </p:sp>
      <p:sp>
        <p:nvSpPr>
          <p:cNvPr id="6" name="Shape 208"/>
          <p:cNvSpPr txBox="1">
            <a:spLocks/>
          </p:cNvSpPr>
          <p:nvPr/>
        </p:nvSpPr>
        <p:spPr>
          <a:xfrm>
            <a:off x="1699750" y="2040959"/>
            <a:ext cx="6189036" cy="9452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114300"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-  using dead-code elimination and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liveness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analysis etc.</a:t>
            </a:r>
          </a:p>
          <a:p>
            <a:pPr marL="114300" lvl="1"/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342900">
              <a:buFont typeface="Calibri"/>
              <a:buChar char="-"/>
            </a:pPr>
            <a:endParaRPr lang="en-US" sz="24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08"/>
          <p:cNvSpPr txBox="1">
            <a:spLocks/>
          </p:cNvSpPr>
          <p:nvPr/>
        </p:nvSpPr>
        <p:spPr>
          <a:xfrm>
            <a:off x="1304810" y="2753609"/>
            <a:ext cx="6775353" cy="1185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lvl="1" indent="-342900">
              <a:buFont typeface="Calibri"/>
              <a:buChar char="-"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Provide support for general fast-path actions like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add_to_field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5493110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153689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80000"/>
              </a:lnSpc>
              <a:spcBef>
                <a:spcPts val="0"/>
              </a:spcBef>
              <a:buNone/>
            </a:pPr>
            <a:endParaRPr dirty="0">
              <a:latin typeface="Calibri"/>
              <a:cs typeface="Calibri"/>
            </a:endParaRPr>
          </a:p>
          <a:p>
            <a:pPr lvl="0" algn="ctr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Source Code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2000" dirty="0" smtClean="0">
                <a:latin typeface="Calibri"/>
                <a:cs typeface="Calibri"/>
                <a:hlinkClick r:id="rId3"/>
              </a:rPr>
              <a:t>https://goo.gl/jlRHih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algn="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algn="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algn="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Muhammad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Shahbaz </a:t>
            </a:r>
          </a:p>
          <a:p>
            <a:pPr lvl="0" algn="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mshahbaz@cs.princeton.edu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" name="Picture 31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71" y="4427103"/>
            <a:ext cx="1430756" cy="48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u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7" y="4339040"/>
            <a:ext cx="416081" cy="416081"/>
          </a:xfrm>
          <a:prstGeom prst="rect">
            <a:avLst/>
          </a:prstGeom>
        </p:spPr>
      </p:pic>
      <p:pic>
        <p:nvPicPr>
          <p:cNvPr id="7" name="Picture 6" descr="vmwar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77" y="4392927"/>
            <a:ext cx="1444308" cy="364503"/>
          </a:xfrm>
          <a:prstGeom prst="rect">
            <a:avLst/>
          </a:prstGeom>
        </p:spPr>
      </p:pic>
      <p:pic>
        <p:nvPicPr>
          <p:cNvPr id="8" name="Picture 7" descr="pu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5" y="4339041"/>
            <a:ext cx="326688" cy="4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1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Customizing OVS is Hard!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source-tree-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74" y="906863"/>
            <a:ext cx="1607906" cy="23047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514231" y="1511643"/>
            <a:ext cx="2276232" cy="13726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9294" y="1678642"/>
            <a:ext cx="1507925" cy="4791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Protocols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086726" y="2187907"/>
            <a:ext cx="1504838" cy="5334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037075" y="2181543"/>
            <a:ext cx="205893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3" name="TextBox 192"/>
          <p:cNvSpPr txBox="1"/>
          <p:nvPr/>
        </p:nvSpPr>
        <p:spPr>
          <a:xfrm>
            <a:off x="4572004" y="18056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alibri"/>
                <a:ea typeface="Calibri"/>
                <a:cs typeface="Calibri"/>
                <a:sym typeface="Calibri"/>
              </a:rPr>
              <a:t>Changes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36" name="Picture 35" descr="vswitch-cro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26" y="2266290"/>
            <a:ext cx="807202" cy="348935"/>
          </a:xfrm>
          <a:prstGeom prst="rect">
            <a:avLst/>
          </a:prstGeom>
        </p:spPr>
      </p:pic>
      <p:sp>
        <p:nvSpPr>
          <p:cNvPr id="13" name="Shape 208"/>
          <p:cNvSpPr txBox="1">
            <a:spLocks noGrp="1"/>
          </p:cNvSpPr>
          <p:nvPr>
            <p:ph type="body" idx="1"/>
          </p:nvPr>
        </p:nvSpPr>
        <p:spPr>
          <a:xfrm>
            <a:off x="1441780" y="3197508"/>
            <a:ext cx="6418027" cy="7429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buFont typeface="Calibri"/>
              <a:buChar char="-"/>
            </a:pPr>
            <a:r>
              <a:rPr lang="en" sz="2200" dirty="0" smtClean="0">
                <a:latin typeface="Calibri"/>
                <a:ea typeface="Calibri"/>
                <a:cs typeface="Calibri"/>
                <a:sym typeface="Calibri"/>
              </a:rPr>
              <a:t>Adding </a:t>
            </a:r>
            <a:r>
              <a:rPr lang="en" sz="2200" dirty="0" smtClean="0">
                <a:latin typeface="Calibri"/>
                <a:ea typeface="Calibri"/>
                <a:cs typeface="Calibri"/>
                <a:sym typeface="Calibri"/>
              </a:rPr>
              <a:t>protocols</a:t>
            </a:r>
            <a:r>
              <a:rPr lang="en-US" sz="2200" dirty="0" smtClean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200" dirty="0" smtClean="0">
                <a:latin typeface="Calibri"/>
                <a:ea typeface="Calibri"/>
                <a:cs typeface="Calibri"/>
                <a:sym typeface="Calibri"/>
              </a:rPr>
              <a:t>features require</a:t>
            </a:r>
            <a:r>
              <a:rPr lang="en-US" sz="22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114300"/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      -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manual </a:t>
            </a: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throughout the source 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tree</a:t>
            </a:r>
            <a:endParaRPr lang="en-US" sz="20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/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       - maintaining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across newer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versions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lnSpc>
                <a:spcPct val="140000"/>
              </a:lnSpc>
              <a:buFont typeface="Calibri"/>
              <a:buChar char="-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e.g., adding a new field required touching 12 files</a:t>
            </a:r>
          </a:p>
          <a:p>
            <a:pPr marL="114300"/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      adding a new action required touching 10 files</a:t>
            </a:r>
          </a:p>
          <a:p>
            <a:pPr marL="114300"/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94173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3" grpId="0"/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Customizing OVS is Hard!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source-tree-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74" y="906863"/>
            <a:ext cx="1607906" cy="23047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514231" y="1511643"/>
            <a:ext cx="2276232" cy="13726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9294" y="1678642"/>
            <a:ext cx="1507925" cy="4791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Protocols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086726" y="2187907"/>
            <a:ext cx="1504838" cy="5334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037075" y="2181543"/>
            <a:ext cx="205893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Picture 35" descr="vswitch-cro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26" y="2266290"/>
            <a:ext cx="807202" cy="348935"/>
          </a:xfrm>
          <a:prstGeom prst="rect">
            <a:avLst/>
          </a:prstGeom>
        </p:spPr>
      </p:pic>
      <p:sp>
        <p:nvSpPr>
          <p:cNvPr id="13" name="Shape 208"/>
          <p:cNvSpPr txBox="1">
            <a:spLocks noGrp="1"/>
          </p:cNvSpPr>
          <p:nvPr>
            <p:ph type="body" idx="1"/>
          </p:nvPr>
        </p:nvSpPr>
        <p:spPr>
          <a:xfrm>
            <a:off x="1441780" y="3197508"/>
            <a:ext cx="6751616" cy="7429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buFont typeface="Calibri"/>
              <a:buChar char="-"/>
            </a:pPr>
            <a:r>
              <a:rPr lang="e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Manual </a:t>
            </a:r>
            <a:r>
              <a:rPr lang="en" sz="2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are time-consuming </a:t>
            </a:r>
            <a:r>
              <a:rPr lang="e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error </a:t>
            </a:r>
            <a:r>
              <a:rPr lang="en" sz="2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pron</a:t>
            </a:r>
            <a:r>
              <a:rPr lang="en-US" sz="2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269153" y="1707864"/>
            <a:ext cx="156984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269153" y="1760334"/>
            <a:ext cx="156984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269153" y="1812804"/>
            <a:ext cx="156984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269153" y="1875043"/>
            <a:ext cx="156984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269153" y="1931739"/>
            <a:ext cx="1569841" cy="55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269153" y="1989752"/>
            <a:ext cx="156984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269153" y="2042222"/>
            <a:ext cx="156984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122609" y="1345278"/>
            <a:ext cx="192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Changes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 applied manually</a:t>
            </a:r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4982308" y="1847890"/>
            <a:ext cx="146538" cy="161849"/>
          </a:xfrm>
          <a:prstGeom prst="mathMultiply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91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Customizing OVS is Hard!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source-tree-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74" y="906863"/>
            <a:ext cx="1607906" cy="23047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514231" y="1511643"/>
            <a:ext cx="2276232" cy="13726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9294" y="1678642"/>
            <a:ext cx="1507925" cy="47917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Protocols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086726" y="2187907"/>
            <a:ext cx="1504838" cy="5334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037075" y="2181543"/>
            <a:ext cx="205893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Picture 35" descr="vswitch-cro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26" y="2266290"/>
            <a:ext cx="807202" cy="348935"/>
          </a:xfrm>
          <a:prstGeom prst="rect">
            <a:avLst/>
          </a:prstGeom>
        </p:spPr>
      </p:pic>
      <p:sp>
        <p:nvSpPr>
          <p:cNvPr id="13" name="Shape 208"/>
          <p:cNvSpPr txBox="1">
            <a:spLocks noGrp="1"/>
          </p:cNvSpPr>
          <p:nvPr>
            <p:ph type="body" idx="1"/>
          </p:nvPr>
        </p:nvSpPr>
        <p:spPr>
          <a:xfrm>
            <a:off x="1441780" y="3197508"/>
            <a:ext cx="6418027" cy="5914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buFont typeface="Calibri"/>
              <a:buChar char="-"/>
            </a:pPr>
            <a:r>
              <a:rPr lang="e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What if we describe these </a:t>
            </a:r>
            <a:r>
              <a:rPr lang="en" sz="2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1" dirty="0" smtClean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programs</a:t>
            </a:r>
            <a:r>
              <a:rPr lang="en" sz="2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"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269153" y="2007626"/>
            <a:ext cx="156984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897923" y="1603752"/>
            <a:ext cx="214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Changes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 specified as a </a:t>
            </a:r>
            <a:r>
              <a:rPr lang="en-US" sz="1200" b="1" dirty="0" smtClean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 lang="en-US" sz="12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Shape 208"/>
          <p:cNvSpPr txBox="1">
            <a:spLocks/>
          </p:cNvSpPr>
          <p:nvPr/>
        </p:nvSpPr>
        <p:spPr>
          <a:xfrm>
            <a:off x="1441361" y="3531147"/>
            <a:ext cx="6418027" cy="591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>
              <a:buFont typeface="Calibri"/>
              <a:buChar char="-"/>
            </a:pPr>
            <a:r>
              <a:rPr lang="en-US" sz="2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has many benefits:</a:t>
            </a:r>
          </a:p>
          <a:p>
            <a:pPr marL="114300"/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a.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Rapid addition of new protocols and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</a:p>
          <a:p>
            <a:pPr marL="114300"/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b. Automated testing and debugging</a:t>
            </a:r>
          </a:p>
          <a:p>
            <a:pPr marL="114300"/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c. Backward compatibility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/>
            <a:endParaRPr lang="en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1246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08"/>
          <p:cNvSpPr txBox="1">
            <a:spLocks/>
          </p:cNvSpPr>
          <p:nvPr/>
        </p:nvSpPr>
        <p:spPr>
          <a:xfrm>
            <a:off x="1370521" y="748974"/>
            <a:ext cx="6437078" cy="1141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114300"/>
            <a:r>
              <a:rPr lang="en-US" sz="2800" dirty="0" smtClean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Which language should we use for writing these programs</a:t>
            </a:r>
            <a:endParaRPr lang="en-US" sz="28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question-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6" y="2008997"/>
            <a:ext cx="1843041" cy="184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196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Should we use </a:t>
            </a:r>
            <a:r>
              <a:rPr lang="en-US" dirty="0" smtClean="0">
                <a:solidFill>
                  <a:srgbClr val="2D2DB9">
                    <a:lumMod val="60000"/>
                    <a:lumOff val="40000"/>
                  </a:srgbClr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8000"/>
                </a:solidFill>
                <a:latin typeface="Calibri"/>
                <a:cs typeface="Calibri"/>
              </a:rPr>
              <a:t>4 </a:t>
            </a: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08"/>
          <p:cNvSpPr txBox="1">
            <a:spLocks/>
          </p:cNvSpPr>
          <p:nvPr/>
        </p:nvSpPr>
        <p:spPr>
          <a:xfrm>
            <a:off x="1172730" y="1148329"/>
            <a:ext cx="6775353" cy="3212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>
              <a:buFont typeface="Calibri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It’s an open-source language </a:t>
            </a:r>
          </a:p>
          <a:p>
            <a:pPr marL="114300">
              <a:lnSpc>
                <a:spcPct val="50000"/>
              </a:lnSpc>
            </a:pPr>
            <a:endParaRPr lang="en-US" sz="24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Font typeface="Calibri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Describes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different aspects of a packet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</a:p>
          <a:p>
            <a:pPr marL="114300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a. Header and Fields</a:t>
            </a:r>
          </a:p>
          <a:p>
            <a:pPr marL="114300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b. Parser</a:t>
            </a:r>
          </a:p>
          <a:p>
            <a:pPr marL="114300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c. Actions</a:t>
            </a:r>
          </a:p>
          <a:p>
            <a:pPr marL="114300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d. Match-Action Tables</a:t>
            </a:r>
          </a:p>
          <a:p>
            <a:pPr marL="114300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e. Control-Flow</a:t>
            </a:r>
          </a:p>
          <a:p>
            <a:pPr marL="114300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lang="en-US" sz="20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6714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Compiling </a:t>
            </a:r>
            <a:r>
              <a:rPr lang="en-US" dirty="0" smtClean="0">
                <a:solidFill>
                  <a:srgbClr val="2D2DB9">
                    <a:lumMod val="60000"/>
                    <a:lumOff val="40000"/>
                  </a:srgbClr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8000"/>
                </a:solidFill>
                <a:latin typeface="Calibri"/>
                <a:cs typeface="Calibri"/>
              </a:rPr>
              <a:t>4</a:t>
            </a: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 to          ?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208"/>
          <p:cNvSpPr txBox="1">
            <a:spLocks/>
          </p:cNvSpPr>
          <p:nvPr/>
        </p:nvSpPr>
        <p:spPr>
          <a:xfrm>
            <a:off x="1325130" y="1300729"/>
            <a:ext cx="6775353" cy="1185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42900">
              <a:buFont typeface="Calibri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There are two main aspects:</a:t>
            </a:r>
          </a:p>
          <a:p>
            <a:pPr marL="457200" indent="-342900">
              <a:lnSpc>
                <a:spcPct val="80000"/>
              </a:lnSpc>
              <a:buFont typeface="Calibri"/>
              <a:buChar char="-"/>
            </a:pPr>
            <a:endParaRPr lang="en-US" sz="24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/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1. Efficient mapping from P4 to OVS?</a:t>
            </a:r>
          </a:p>
        </p:txBody>
      </p:sp>
      <p:pic>
        <p:nvPicPr>
          <p:cNvPr id="9" name="Picture 8" descr="vswitch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29" y="498745"/>
            <a:ext cx="838163" cy="362318"/>
          </a:xfrm>
          <a:prstGeom prst="rect">
            <a:avLst/>
          </a:prstGeom>
        </p:spPr>
      </p:pic>
      <p:sp>
        <p:nvSpPr>
          <p:cNvPr id="11" name="Shape 208"/>
          <p:cNvSpPr txBox="1">
            <a:spLocks/>
          </p:cNvSpPr>
          <p:nvPr/>
        </p:nvSpPr>
        <p:spPr>
          <a:xfrm>
            <a:off x="1445596" y="2486317"/>
            <a:ext cx="6775353" cy="645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114300"/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2. Cost of programmability on performance?</a:t>
            </a:r>
          </a:p>
        </p:txBody>
      </p:sp>
    </p:spTree>
    <p:extLst>
      <p:ext uri="{BB962C8B-B14F-4D97-AF65-F5344CB8AC3E}">
        <p14:creationId xmlns:p14="http://schemas.microsoft.com/office/powerpoint/2010/main" val="7245847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901120" y="3040938"/>
            <a:ext cx="7193401" cy="13398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Calibri"/>
                <a:cs typeface="Calibri"/>
              </a:rPr>
              <a:t>Fast-Path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1120" y="3040938"/>
            <a:ext cx="7193401" cy="13398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013489" y="1830396"/>
            <a:ext cx="3051043" cy="10513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Slow-Path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016420" y="1821536"/>
            <a:ext cx="3051043" cy="10513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A (Magnified) View of          Architecture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vswitch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20" y="498745"/>
            <a:ext cx="838163" cy="3623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167773" y="3341355"/>
            <a:ext cx="1507630" cy="7390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Flow </a:t>
            </a:r>
          </a:p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Extraction</a:t>
            </a: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40643" y="2350206"/>
            <a:ext cx="1507630" cy="4684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Flow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Struct</a:t>
            </a: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63133" y="3341355"/>
            <a:ext cx="1507630" cy="7390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Cache</a:t>
            </a:r>
          </a:p>
          <a:p>
            <a:pPr algn="ctr" eaLnBrk="0" hangingPunct="0"/>
            <a:r>
              <a:rPr lang="en-US" sz="2000" dirty="0" smtClean="0">
                <a:latin typeface="Calibri"/>
                <a:cs typeface="Calibri"/>
              </a:rPr>
              <a:t>Lookup</a:t>
            </a: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97557" y="1980675"/>
            <a:ext cx="2682908" cy="7390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latin typeface="Calibri"/>
                <a:cs typeface="Calibri"/>
              </a:rPr>
              <a:t>Match-Action (MA)</a:t>
            </a:r>
          </a:p>
          <a:p>
            <a:pPr algn="ctr" eaLnBrk="0" hangingPunct="0"/>
            <a:r>
              <a:rPr lang="en-US" sz="2000" dirty="0" smtClean="0">
                <a:latin typeface="Calibri"/>
                <a:cs typeface="Calibri"/>
              </a:rPr>
              <a:t>Pipeline</a:t>
            </a: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97557" y="3341355"/>
            <a:ext cx="2682908" cy="7390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latin typeface="Calibri"/>
                <a:cs typeface="Calibri"/>
              </a:rPr>
              <a:t>Actions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stCxn id="10" idx="3"/>
            <a:endCxn id="13" idx="1"/>
          </p:cNvCxnSpPr>
          <p:nvPr/>
        </p:nvCxnSpPr>
        <p:spPr>
          <a:xfrm>
            <a:off x="2675403" y="3710886"/>
            <a:ext cx="2877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5" idx="1"/>
          </p:cNvCxnSpPr>
          <p:nvPr/>
        </p:nvCxnSpPr>
        <p:spPr>
          <a:xfrm>
            <a:off x="4470763" y="3710886"/>
            <a:ext cx="726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6539011" y="2719736"/>
            <a:ext cx="0" cy="621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0691" y="3710185"/>
            <a:ext cx="4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Hit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25" name="Elbow Connector 24"/>
          <p:cNvCxnSpPr>
            <a:stCxn id="13" idx="0"/>
            <a:endCxn id="14" idx="1"/>
          </p:cNvCxnSpPr>
          <p:nvPr/>
        </p:nvCxnSpPr>
        <p:spPr>
          <a:xfrm rot="5400000" flipH="1" flipV="1">
            <a:off x="3961678" y="2105477"/>
            <a:ext cx="991149" cy="1480609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562147" y="3710886"/>
            <a:ext cx="605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80465" y="3691509"/>
            <a:ext cx="605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1545" y="255158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Miss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12" y="3322177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ingress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13592" y="32586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egress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89480" y="4423947"/>
            <a:ext cx="1362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Fast-Path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7800" y="1328644"/>
            <a:ext cx="144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Slow-Path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109320" y="1445375"/>
            <a:ext cx="3051043" cy="5018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Runtime Configurations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5733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0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1" grpId="0"/>
      <p:bldP spid="30" grpId="0"/>
      <p:bldP spid="35" grpId="0"/>
      <p:bldP spid="36" grpId="0"/>
      <p:bldP spid="4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Mapping </a:t>
            </a:r>
            <a:r>
              <a:rPr lang="en-US" dirty="0" smtClean="0">
                <a:solidFill>
                  <a:srgbClr val="2D2DB9">
                    <a:lumMod val="60000"/>
                    <a:lumOff val="40000"/>
                  </a:srgbClr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8000"/>
                </a:solidFill>
                <a:latin typeface="Calibri"/>
                <a:cs typeface="Calibri"/>
              </a:rPr>
              <a:t>4</a:t>
            </a:r>
            <a:r>
              <a:rPr lang="en-US" b="0" dirty="0" smtClean="0">
                <a:latin typeface="Calibri"/>
                <a:ea typeface="Calibri"/>
                <a:cs typeface="Calibri"/>
                <a:sym typeface="Calibri"/>
              </a:rPr>
              <a:t> to          ?</a:t>
            </a:r>
            <a:endParaRPr lang="en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vswitch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7" y="498745"/>
            <a:ext cx="838163" cy="36231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82057" y="2445445"/>
            <a:ext cx="2597116" cy="781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307" y="2064805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Flow </a:t>
            </a:r>
            <a:r>
              <a:rPr lang="en-US" sz="2000" b="1" dirty="0" err="1" smtClean="0">
                <a:latin typeface="Calibri"/>
                <a:cs typeface="Calibri"/>
              </a:rPr>
              <a:t>Struct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332" y="2454506"/>
            <a:ext cx="241515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Header, Metadata, </a:t>
            </a:r>
          </a:p>
          <a:p>
            <a:pPr algn="ctr"/>
            <a:r>
              <a:rPr lang="en-US" sz="1600" dirty="0" err="1">
                <a:latin typeface="Calibri"/>
                <a:cs typeface="Calibri"/>
              </a:rPr>
              <a:t>Valids</a:t>
            </a:r>
            <a:r>
              <a:rPr lang="en-US" sz="1600" dirty="0">
                <a:latin typeface="Calibri"/>
                <a:cs typeface="Calibri"/>
              </a:rPr>
              <a:t>, Stacks, </a:t>
            </a:r>
            <a:r>
              <a:rPr lang="en-US" sz="1600" dirty="0" smtClean="0">
                <a:latin typeface="Calibri"/>
                <a:cs typeface="Calibri"/>
              </a:rPr>
              <a:t>Field </a:t>
            </a:r>
            <a:r>
              <a:rPr lang="en-US" sz="1600" dirty="0">
                <a:latin typeface="Calibri"/>
                <a:cs typeface="Calibri"/>
              </a:rPr>
              <a:t>Refs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353763" y="3403356"/>
            <a:ext cx="2089728" cy="642840"/>
          </a:xfrm>
          <a:prstGeom prst="ellipse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625" y="4025378"/>
            <a:ext cx="18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Flow Extraction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4744" y="3382538"/>
            <a:ext cx="190505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Parsed Representation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11801" y="2250354"/>
            <a:ext cx="2988752" cy="10409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4663" y="1831080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Match-Action Pipeline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6726" y="2367691"/>
            <a:ext cx="2863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add/</a:t>
            </a:r>
            <a:r>
              <a:rPr lang="en-US" sz="1600" dirty="0" err="1" smtClean="0">
                <a:latin typeface="Calibri"/>
                <a:cs typeface="Calibri"/>
              </a:rPr>
              <a:t>remove_header</a:t>
            </a:r>
            <a:endParaRPr lang="en-US" sz="1600" dirty="0">
              <a:latin typeface="Calibri"/>
              <a:cs typeface="Calibri"/>
            </a:endParaRPr>
          </a:p>
          <a:p>
            <a:pPr algn="ctr"/>
            <a:r>
              <a:rPr lang="en-US" sz="1600" dirty="0">
                <a:latin typeface="Calibri"/>
                <a:cs typeface="Calibri"/>
              </a:rPr>
              <a:t>drop, </a:t>
            </a:r>
            <a:r>
              <a:rPr lang="en-US" sz="1600" dirty="0" err="1">
                <a:latin typeface="Calibri"/>
                <a:cs typeface="Calibri"/>
              </a:rPr>
              <a:t>no_op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 err="1" smtClean="0">
                <a:latin typeface="Calibri"/>
                <a:cs typeface="Calibri"/>
              </a:rPr>
              <a:t>add,add_to_field</a:t>
            </a:r>
            <a:r>
              <a:rPr lang="en-US" sz="1600" dirty="0" smtClean="0">
                <a:latin typeface="Calibri"/>
                <a:cs typeface="Calibri"/>
              </a:rPr>
              <a:t> </a:t>
            </a:r>
          </a:p>
          <a:p>
            <a:pPr algn="ctr"/>
            <a:r>
              <a:rPr lang="en-US" sz="1600" dirty="0" err="1" smtClean="0">
                <a:latin typeface="Calibri"/>
                <a:cs typeface="Calibri"/>
              </a:rPr>
              <a:t>modify_field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799802" y="3432388"/>
            <a:ext cx="2741475" cy="64284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2408" y="4046196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Actions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90784" y="3484433"/>
            <a:ext cx="265049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libri"/>
                <a:cs typeface="Calibri"/>
              </a:rPr>
              <a:t>deparsing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 smtClean="0">
                <a:latin typeface="Calibri"/>
                <a:cs typeface="Calibri"/>
              </a:rPr>
              <a:t>Calculated </a:t>
            </a:r>
            <a:r>
              <a:rPr lang="en-US" sz="1600" dirty="0">
                <a:latin typeface="Calibri"/>
                <a:cs typeface="Calibri"/>
              </a:rPr>
              <a:t>Fields,</a:t>
            </a:r>
          </a:p>
          <a:p>
            <a:pPr algn="ctr"/>
            <a:r>
              <a:rPr lang="en-US" sz="1600" dirty="0" err="1">
                <a:latin typeface="Calibri"/>
                <a:cs typeface="Calibri"/>
              </a:rPr>
              <a:t>generate_digest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260580" y="1692279"/>
            <a:ext cx="2426220" cy="1040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9694" y="1273005"/>
            <a:ext cx="271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Runtime Configurations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21757" y="1809616"/>
            <a:ext cx="2863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Field Lists, </a:t>
            </a:r>
            <a:endParaRPr lang="en-US" sz="1600" dirty="0" smtClean="0">
              <a:latin typeface="Calibri"/>
              <a:cs typeface="Calibri"/>
            </a:endParaRP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Action </a:t>
            </a:r>
            <a:r>
              <a:rPr lang="en-US" sz="1600" dirty="0" err="1">
                <a:latin typeface="Calibri"/>
                <a:cs typeface="Calibri"/>
              </a:rPr>
              <a:t>Defs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 smtClean="0">
                <a:latin typeface="Calibri"/>
                <a:cs typeface="Calibri"/>
              </a:rPr>
              <a:t>Table </a:t>
            </a:r>
            <a:r>
              <a:rPr lang="en-US" sz="1600" dirty="0" err="1">
                <a:latin typeface="Calibri"/>
                <a:cs typeface="Calibri"/>
              </a:rPr>
              <a:t>Decls</a:t>
            </a:r>
            <a:r>
              <a:rPr lang="en-US" sz="1600" dirty="0">
                <a:latin typeface="Calibri"/>
                <a:cs typeface="Calibri"/>
              </a:rPr>
              <a:t>, 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Control-Flow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2087" y="117625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968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/>
      <p:bldP spid="10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1479</Words>
  <Application>Microsoft Macintosh PowerPoint</Application>
  <PresentationFormat>On-screen Show (16:9)</PresentationFormat>
  <Paragraphs>229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</vt:lpstr>
      <vt:lpstr>Customizing OVS using P4</vt:lpstr>
      <vt:lpstr>Customizing OVS is Hard!</vt:lpstr>
      <vt:lpstr>Customizing OVS is Hard!</vt:lpstr>
      <vt:lpstr>Customizing OVS is Hard!</vt:lpstr>
      <vt:lpstr>PowerPoint Presentation</vt:lpstr>
      <vt:lpstr>Should we use P4 ?</vt:lpstr>
      <vt:lpstr>Compiling P4 to          ?</vt:lpstr>
      <vt:lpstr>A (Magnified) View of          Architecture</vt:lpstr>
      <vt:lpstr>Mapping P4 to          ?</vt:lpstr>
      <vt:lpstr>Mapping P4 to          ?</vt:lpstr>
      <vt:lpstr>Add/Remove Header and Deparsing</vt:lpstr>
      <vt:lpstr>Add/Remove Header and Deparsing</vt:lpstr>
      <vt:lpstr>Add/Remove Header and Deparsing</vt:lpstr>
      <vt:lpstr>Add/Remove Header and Deparsing</vt:lpstr>
      <vt:lpstr>Cost of Programmability on Performance?</vt:lpstr>
      <vt:lpstr>PowerPoint Presentation</vt:lpstr>
      <vt:lpstr>Cost of Programmability on Performance?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for an Intermediate Representation for  Programmable Data Planes</dc:title>
  <cp:lastModifiedBy>Muhammad Shahbaz</cp:lastModifiedBy>
  <cp:revision>91</cp:revision>
  <dcterms:modified xsi:type="dcterms:W3CDTF">2015-11-18T04:42:45Z</dcterms:modified>
</cp:coreProperties>
</file>