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92" r:id="rId3"/>
  </p:sldMasterIdLst>
  <p:notesMasterIdLst>
    <p:notesMasterId r:id="rId28"/>
  </p:notesMasterIdLst>
  <p:sldIdLst>
    <p:sldId id="277" r:id="rId4"/>
    <p:sldId id="257" r:id="rId5"/>
    <p:sldId id="258" r:id="rId6"/>
    <p:sldId id="265" r:id="rId7"/>
    <p:sldId id="272" r:id="rId8"/>
    <p:sldId id="273" r:id="rId9"/>
    <p:sldId id="260" r:id="rId10"/>
    <p:sldId id="264" r:id="rId11"/>
    <p:sldId id="271" r:id="rId12"/>
    <p:sldId id="280" r:id="rId13"/>
    <p:sldId id="276" r:id="rId14"/>
    <p:sldId id="269" r:id="rId15"/>
    <p:sldId id="283" r:id="rId16"/>
    <p:sldId id="282" r:id="rId17"/>
    <p:sldId id="281" r:id="rId18"/>
    <p:sldId id="270" r:id="rId19"/>
    <p:sldId id="262" r:id="rId20"/>
    <p:sldId id="268" r:id="rId21"/>
    <p:sldId id="263" r:id="rId22"/>
    <p:sldId id="279" r:id="rId23"/>
    <p:sldId id="275" r:id="rId24"/>
    <p:sldId id="278"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68" d="100"/>
          <a:sy n="68" d="100"/>
        </p:scale>
        <p:origin x="5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Master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Intra-Host</c:v>
                </c:pt>
                <c:pt idx="1">
                  <c:v>Inter-Host</c:v>
                </c:pt>
              </c:strCache>
            </c:strRef>
          </c:cat>
          <c:val>
            <c:numRef>
              <c:f>Sheet1!$B$2:$B$3</c:f>
              <c:numCache>
                <c:formatCode>General</c:formatCode>
                <c:ptCount val="2"/>
                <c:pt idx="0">
                  <c:v>5.5</c:v>
                </c:pt>
                <c:pt idx="1">
                  <c:v>5.22</c:v>
                </c:pt>
              </c:numCache>
            </c:numRef>
          </c:val>
        </c:ser>
        <c:ser>
          <c:idx val="1"/>
          <c:order val="1"/>
          <c:tx>
            <c:strRef>
              <c:f>Sheet1!$C$1</c:f>
              <c:strCache>
                <c:ptCount val="1"/>
                <c:pt idx="0">
                  <c:v>TSO</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Intra-Host</c:v>
                </c:pt>
                <c:pt idx="1">
                  <c:v>Inter-Host</c:v>
                </c:pt>
              </c:strCache>
            </c:strRef>
          </c:cat>
          <c:val>
            <c:numRef>
              <c:f>Sheet1!$C$2:$C$3</c:f>
              <c:numCache>
                <c:formatCode>General</c:formatCode>
                <c:ptCount val="2"/>
                <c:pt idx="0">
                  <c:v>32.299999999999997</c:v>
                </c:pt>
                <c:pt idx="1">
                  <c:v>9.2200000000000006</c:v>
                </c:pt>
              </c:numCache>
            </c:numRef>
          </c:val>
        </c:ser>
        <c:ser>
          <c:idx val="2"/>
          <c:order val="2"/>
          <c:tx>
            <c:strRef>
              <c:f>Sheet1!$D$1</c:f>
              <c:strCache>
                <c:ptCount val="1"/>
                <c:pt idx="0">
                  <c:v>In-Kernel</c:v>
                </c:pt>
              </c:strCache>
            </c:strRef>
          </c:tx>
          <c:spPr>
            <a:solidFill>
              <a:schemeClr val="accent3"/>
            </a:solidFill>
            <a:ln>
              <a:noFill/>
            </a:ln>
            <a:effectLst/>
          </c:spPr>
          <c:invertIfNegative val="0"/>
          <c:dLbls>
            <c:dLbl>
              <c:idx val="0"/>
              <c:layout/>
              <c:showLegendKey val="0"/>
              <c:showVal val="1"/>
              <c:showCatName val="0"/>
              <c:showSerName val="0"/>
              <c:showPercent val="0"/>
              <c:showBubbleSize val="0"/>
              <c:extLst>
                <c:ext xmlns:c15="http://schemas.microsoft.com/office/drawing/2012/chart" uri="{CE6537A1-D6FC-4f65-9D91-7224C49458BB}">
                  <c15:layout/>
                </c:ext>
              </c:extLst>
            </c:dLbl>
            <c:dLbl>
              <c:idx val="1"/>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Intra-Host</c:v>
                </c:pt>
                <c:pt idx="1">
                  <c:v>Inter-Host</c:v>
                </c:pt>
              </c:strCache>
            </c:strRef>
          </c:cat>
          <c:val>
            <c:numRef>
              <c:f>Sheet1!$D$2:$D$3</c:f>
              <c:numCache>
                <c:formatCode>General</c:formatCode>
                <c:ptCount val="2"/>
                <c:pt idx="0">
                  <c:v>25.9</c:v>
                </c:pt>
                <c:pt idx="1">
                  <c:v>9.34</c:v>
                </c:pt>
              </c:numCache>
            </c:numRef>
          </c:val>
        </c:ser>
        <c:dLbls>
          <c:showLegendKey val="0"/>
          <c:showVal val="0"/>
          <c:showCatName val="0"/>
          <c:showSerName val="0"/>
          <c:showPercent val="0"/>
          <c:showBubbleSize val="0"/>
        </c:dLbls>
        <c:gapWidth val="219"/>
        <c:overlap val="-27"/>
        <c:axId val="541519864"/>
        <c:axId val="541521432"/>
      </c:barChart>
      <c:catAx>
        <c:axId val="541519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541521432"/>
        <c:crosses val="autoZero"/>
        <c:auto val="1"/>
        <c:lblAlgn val="ctr"/>
        <c:lblOffset val="100"/>
        <c:noMultiLvlLbl val="0"/>
      </c:catAx>
      <c:valAx>
        <c:axId val="541521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r>
                  <a:rPr lang="en-US" dirty="0" err="1" smtClean="0"/>
                  <a:t>Gbps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541519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legend>
    <c:plotVisOnly val="1"/>
    <c:dispBlanksAs val="gap"/>
    <c:showDLblsOverMax val="0"/>
  </c:chart>
  <c:spPr>
    <a:noFill/>
    <a:ln>
      <a:noFill/>
    </a:ln>
    <a:effectLst/>
  </c:spPr>
  <c:txPr>
    <a:bodyPr rot="0" vert="horz" anchor="ctr" anchorCtr="1"/>
    <a:lstStyle/>
    <a:p>
      <a:pPr>
        <a:defRPr>
          <a:ln>
            <a:noFill/>
          </a:ln>
          <a:solidFill>
            <a:schemeClr val="tx1"/>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D220A-7E96-4F1D-8690-4955D383033F}" type="datetimeFigureOut">
              <a:rPr lang="en-US" smtClean="0"/>
              <a:t>12/3/2018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35256-E374-442E-9150-E30DCE17E7D1}" type="slidenum">
              <a:rPr lang="en-US" smtClean="0"/>
              <a:t>‹#›</a:t>
            </a:fld>
            <a:endParaRPr lang="en-US" dirty="0"/>
          </a:p>
        </p:txBody>
      </p:sp>
    </p:spTree>
    <p:extLst>
      <p:ext uri="{BB962C8B-B14F-4D97-AF65-F5344CB8AC3E}">
        <p14:creationId xmlns:p14="http://schemas.microsoft.com/office/powerpoint/2010/main" val="327236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5</a:t>
            </a:fld>
            <a:endParaRPr lang="en-US" dirty="0"/>
          </a:p>
        </p:txBody>
      </p:sp>
    </p:spTree>
    <p:extLst>
      <p:ext uri="{BB962C8B-B14F-4D97-AF65-F5344CB8AC3E}">
        <p14:creationId xmlns:p14="http://schemas.microsoft.com/office/powerpoint/2010/main" val="732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15</a:t>
            </a:fld>
            <a:endParaRPr lang="en-US" dirty="0"/>
          </a:p>
        </p:txBody>
      </p:sp>
    </p:spTree>
    <p:extLst>
      <p:ext uri="{BB962C8B-B14F-4D97-AF65-F5344CB8AC3E}">
        <p14:creationId xmlns:p14="http://schemas.microsoft.com/office/powerpoint/2010/main" val="19725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16</a:t>
            </a:fld>
            <a:endParaRPr lang="en-US" dirty="0"/>
          </a:p>
        </p:txBody>
      </p:sp>
    </p:spTree>
    <p:extLst>
      <p:ext uri="{BB962C8B-B14F-4D97-AF65-F5344CB8AC3E}">
        <p14:creationId xmlns:p14="http://schemas.microsoft.com/office/powerpoint/2010/main" val="272150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6</a:t>
            </a:fld>
            <a:endParaRPr lang="en-US" dirty="0"/>
          </a:p>
        </p:txBody>
      </p:sp>
    </p:spTree>
    <p:extLst>
      <p:ext uri="{BB962C8B-B14F-4D97-AF65-F5344CB8AC3E}">
        <p14:creationId xmlns:p14="http://schemas.microsoft.com/office/powerpoint/2010/main" val="35542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8</a:t>
            </a:fld>
            <a:endParaRPr lang="en-US" dirty="0"/>
          </a:p>
        </p:txBody>
      </p:sp>
    </p:spTree>
    <p:extLst>
      <p:ext uri="{BB962C8B-B14F-4D97-AF65-F5344CB8AC3E}">
        <p14:creationId xmlns:p14="http://schemas.microsoft.com/office/powerpoint/2010/main" val="308600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9</a:t>
            </a:fld>
            <a:endParaRPr lang="en-US" dirty="0"/>
          </a:p>
        </p:txBody>
      </p:sp>
    </p:spTree>
    <p:extLst>
      <p:ext uri="{BB962C8B-B14F-4D97-AF65-F5344CB8AC3E}">
        <p14:creationId xmlns:p14="http://schemas.microsoft.com/office/powerpoint/2010/main" val="50750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10</a:t>
            </a:fld>
            <a:endParaRPr lang="en-US" dirty="0"/>
          </a:p>
        </p:txBody>
      </p:sp>
    </p:spTree>
    <p:extLst>
      <p:ext uri="{BB962C8B-B14F-4D97-AF65-F5344CB8AC3E}">
        <p14:creationId xmlns:p14="http://schemas.microsoft.com/office/powerpoint/2010/main" val="1953921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11</a:t>
            </a:fld>
            <a:endParaRPr lang="en-US" dirty="0"/>
          </a:p>
        </p:txBody>
      </p:sp>
    </p:spTree>
    <p:extLst>
      <p:ext uri="{BB962C8B-B14F-4D97-AF65-F5344CB8AC3E}">
        <p14:creationId xmlns:p14="http://schemas.microsoft.com/office/powerpoint/2010/main" val="14005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12</a:t>
            </a:fld>
            <a:endParaRPr lang="en-US" dirty="0"/>
          </a:p>
        </p:txBody>
      </p:sp>
    </p:spTree>
    <p:extLst>
      <p:ext uri="{BB962C8B-B14F-4D97-AF65-F5344CB8AC3E}">
        <p14:creationId xmlns:p14="http://schemas.microsoft.com/office/powerpoint/2010/main" val="3032763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13</a:t>
            </a:fld>
            <a:endParaRPr lang="en-US" dirty="0"/>
          </a:p>
        </p:txBody>
      </p:sp>
    </p:spTree>
    <p:extLst>
      <p:ext uri="{BB962C8B-B14F-4D97-AF65-F5344CB8AC3E}">
        <p14:creationId xmlns:p14="http://schemas.microsoft.com/office/powerpoint/2010/main" val="374174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35256-E374-442E-9150-E30DCE17E7D1}" type="slidenum">
              <a:rPr lang="en-US" smtClean="0"/>
              <a:t>14</a:t>
            </a:fld>
            <a:endParaRPr lang="en-US" dirty="0"/>
          </a:p>
        </p:txBody>
      </p:sp>
    </p:spTree>
    <p:extLst>
      <p:ext uri="{BB962C8B-B14F-4D97-AF65-F5344CB8AC3E}">
        <p14:creationId xmlns:p14="http://schemas.microsoft.com/office/powerpoint/2010/main" val="2494961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Radial Gradient">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9" y="3305902"/>
            <a:ext cx="10950516"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3" name="Subtitle 2"/>
          <p:cNvSpPr>
            <a:spLocks noGrp="1"/>
          </p:cNvSpPr>
          <p:nvPr>
            <p:ph type="subTitle" idx="1" hasCustomPrompt="1"/>
          </p:nvPr>
        </p:nvSpPr>
        <p:spPr>
          <a:xfrm>
            <a:off x="607487"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55" indent="0" algn="ctr">
              <a:buNone/>
              <a:defRPr>
                <a:solidFill>
                  <a:schemeClr val="tx1">
                    <a:tint val="75000"/>
                  </a:schemeClr>
                </a:solidFill>
              </a:defRPr>
            </a:lvl2pPr>
            <a:lvl3pPr marL="1219108"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5"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dirty="0" smtClean="0"/>
              <a:t>16pt Intel Clear Subhead, Date, Etc.</a:t>
            </a:r>
            <a:endParaRPr lang="en-US" dirty="0"/>
          </a:p>
        </p:txBody>
      </p:sp>
      <p:sp>
        <p:nvSpPr>
          <p:cNvPr id="8" name="Rectangle 7"/>
          <p:cNvSpPr/>
          <p:nvPr/>
        </p:nvSpPr>
        <p:spPr>
          <a:xfrm>
            <a:off x="605370" y="6554398"/>
            <a:ext cx="1707199"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Intel Clear"/>
              </a:rPr>
              <a:t>Intel Confidential – Internal Use Only</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2401"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545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9" y="8"/>
            <a:ext cx="5954183" cy="6358465"/>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607485" y="411797"/>
            <a:ext cx="5342468" cy="1158240"/>
          </a:xfrm>
        </p:spPr>
        <p:txBody>
          <a:bodyPr>
            <a:noAutofit/>
          </a:bodyPr>
          <a:lstStyle>
            <a:lvl1pPr>
              <a:defRPr sz="3733"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9163136" y="6432516"/>
            <a:ext cx="2844800" cy="365125"/>
          </a:xfrm>
        </p:spPr>
        <p:txBody>
          <a:bodyPr/>
          <a:lstStyle/>
          <a:p>
            <a:fld id="{0567B9A6-4518-4597-98CF-BF5CE30FF917}" type="slidenum">
              <a:rPr lang="en-US" smtClean="0"/>
              <a:t>‹#›</a:t>
            </a:fld>
            <a:endParaRPr lang="en-US" dirty="0"/>
          </a:p>
        </p:txBody>
      </p:sp>
      <p:sp>
        <p:nvSpPr>
          <p:cNvPr id="17" name="Content Placeholder 2"/>
          <p:cNvSpPr>
            <a:spLocks noGrp="1"/>
          </p:cNvSpPr>
          <p:nvPr>
            <p:ph sz="half" idx="1" hasCustomPrompt="1"/>
          </p:nvPr>
        </p:nvSpPr>
        <p:spPr>
          <a:xfrm>
            <a:off x="607485" y="1766992"/>
            <a:ext cx="5342468"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35308431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55" indent="0">
              <a:buNone/>
              <a:defRPr sz="2400">
                <a:solidFill>
                  <a:schemeClr val="tx1">
                    <a:tint val="75000"/>
                  </a:schemeClr>
                </a:solidFill>
              </a:defRPr>
            </a:lvl2pPr>
            <a:lvl3pPr marL="1219108" indent="0">
              <a:buNone/>
              <a:defRPr sz="2133">
                <a:solidFill>
                  <a:schemeClr val="tx1">
                    <a:tint val="75000"/>
                  </a:schemeClr>
                </a:solidFill>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5"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567B9A6-4518-4597-98CF-BF5CE30FF917}" type="slidenum">
              <a:rPr lang="en-US" smtClean="0"/>
              <a:t>‹#›</a:t>
            </a:fld>
            <a:endParaRPr lang="en-US" dirty="0"/>
          </a:p>
        </p:txBody>
      </p:sp>
    </p:spTree>
    <p:extLst>
      <p:ext uri="{BB962C8B-B14F-4D97-AF65-F5344CB8AC3E}">
        <p14:creationId xmlns:p14="http://schemas.microsoft.com/office/powerpoint/2010/main" val="25289398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55" indent="0">
              <a:buNone/>
              <a:defRPr sz="2400">
                <a:solidFill>
                  <a:schemeClr val="tx1">
                    <a:tint val="75000"/>
                  </a:schemeClr>
                </a:solidFill>
              </a:defRPr>
            </a:lvl2pPr>
            <a:lvl3pPr marL="1219108" indent="0">
              <a:buNone/>
              <a:defRPr sz="2133">
                <a:solidFill>
                  <a:schemeClr val="tx1">
                    <a:tint val="75000"/>
                  </a:schemeClr>
                </a:solidFill>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5"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dirty="0" smtClean="0"/>
              <a:t>16pt Intel Clear Subhead</a:t>
            </a:r>
            <a:endParaRPr lang="en-US" dirty="0"/>
          </a:p>
        </p:txBody>
      </p:sp>
      <p:sp>
        <p:nvSpPr>
          <p:cNvPr id="6" name="Rectangle 5"/>
          <p:cNvSpPr/>
          <p:nvPr/>
        </p:nvSpPr>
        <p:spPr>
          <a:xfrm>
            <a:off x="605369" y="6554398"/>
            <a:ext cx="823944"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Intel Clear"/>
              </a:rPr>
              <a:t>Intel Confidential </a:t>
            </a:r>
          </a:p>
        </p:txBody>
      </p:sp>
    </p:spTree>
    <p:extLst>
      <p:ext uri="{BB962C8B-B14F-4D97-AF65-F5344CB8AC3E}">
        <p14:creationId xmlns:p14="http://schemas.microsoft.com/office/powerpoint/2010/main" val="15265957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55" indent="0">
              <a:buNone/>
              <a:defRPr sz="2400">
                <a:solidFill>
                  <a:schemeClr val="tx1">
                    <a:tint val="75000"/>
                  </a:schemeClr>
                </a:solidFill>
              </a:defRPr>
            </a:lvl2pPr>
            <a:lvl3pPr marL="1219108" indent="0">
              <a:buNone/>
              <a:defRPr sz="2133">
                <a:solidFill>
                  <a:schemeClr val="tx1">
                    <a:tint val="75000"/>
                  </a:schemeClr>
                </a:solidFill>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5"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567B9A6-4518-4597-98CF-BF5CE30FF917}" type="slidenum">
              <a:rPr lang="en-US" smtClean="0"/>
              <a:t>‹#›</a:t>
            </a:fld>
            <a:endParaRPr lang="en-US" dirty="0"/>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Tree>
    <p:extLst>
      <p:ext uri="{BB962C8B-B14F-4D97-AF65-F5344CB8AC3E}">
        <p14:creationId xmlns:p14="http://schemas.microsoft.com/office/powerpoint/2010/main" val="36891713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ct val="80000"/>
              </a:lnSpc>
              <a:defRPr sz="72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55" indent="0">
              <a:buNone/>
              <a:defRPr sz="2400">
                <a:solidFill>
                  <a:schemeClr val="tx1">
                    <a:tint val="75000"/>
                  </a:schemeClr>
                </a:solidFill>
              </a:defRPr>
            </a:lvl2pPr>
            <a:lvl3pPr marL="1219108" indent="0">
              <a:buNone/>
              <a:defRPr sz="2133">
                <a:solidFill>
                  <a:schemeClr val="tx1">
                    <a:tint val="75000"/>
                  </a:schemeClr>
                </a:solidFill>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5"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7"/>
            <a:ext cx="12192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
        <p:nvSpPr>
          <p:cNvPr id="6" name="Rectangle 5"/>
          <p:cNvSpPr/>
          <p:nvPr/>
        </p:nvSpPr>
        <p:spPr>
          <a:xfrm>
            <a:off x="605369" y="6554398"/>
            <a:ext cx="823944"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Intel Clear"/>
              </a:rPr>
              <a:t>Intel Confidential </a:t>
            </a:r>
          </a:p>
        </p:txBody>
      </p:sp>
    </p:spTree>
    <p:extLst>
      <p:ext uri="{BB962C8B-B14F-4D97-AF65-F5344CB8AC3E}">
        <p14:creationId xmlns:p14="http://schemas.microsoft.com/office/powerpoint/2010/main" val="26764074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567B9A6-4518-4597-98CF-BF5CE30FF917}" type="slidenum">
              <a:rPr lang="en-US" smtClean="0"/>
              <a:t>‹#›</a:t>
            </a:fld>
            <a:endParaRPr lang="en-US" dirty="0"/>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8115380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67B9A6-4518-4597-98CF-BF5CE30FF917}" type="slidenum">
              <a:rPr lang="en-US" smtClean="0"/>
              <a:t>‹#›</a:t>
            </a:fld>
            <a:endParaRPr lang="en-US" dirty="0"/>
          </a:p>
        </p:txBody>
      </p:sp>
    </p:spTree>
    <p:extLst>
      <p:ext uri="{BB962C8B-B14F-4D97-AF65-F5344CB8AC3E}">
        <p14:creationId xmlns:p14="http://schemas.microsoft.com/office/powerpoint/2010/main" val="8790781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36578" y="2500173"/>
            <a:ext cx="2811727" cy="1853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5369" y="6554398"/>
            <a:ext cx="823944"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Intel Clear"/>
              </a:rPr>
              <a:t>Intel Confidential </a:t>
            </a:r>
          </a:p>
        </p:txBody>
      </p:sp>
    </p:spTree>
    <p:extLst>
      <p:ext uri="{BB962C8B-B14F-4D97-AF65-F5344CB8AC3E}">
        <p14:creationId xmlns:p14="http://schemas.microsoft.com/office/powerpoint/2010/main" val="12130947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605369" y="6554398"/>
            <a:ext cx="823944"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Intel Clear"/>
              </a:rPr>
              <a:t>Intel Confidential </a:t>
            </a:r>
          </a:p>
        </p:txBody>
      </p:sp>
      <p:pic>
        <p:nvPicPr>
          <p:cNvPr id="7" name="Picture 6" descr="int_experience_wht_rgb_3000.png"/>
          <p:cNvPicPr>
            <a:picLocks noChangeAspect="1"/>
          </p:cNvPicPr>
          <p:nvPr/>
        </p:nvPicPr>
        <p:blipFill>
          <a:blip r:embed="rId3" cstate="email">
            <a:alphaModFix/>
            <a:extLst>
              <a:ext uri="{28A0092B-C50C-407E-A947-70E740481C1C}">
                <a14:useLocalDpi xmlns:a14="http://schemas.microsoft.com/office/drawing/2010/main"/>
              </a:ext>
            </a:extLst>
          </a:blip>
          <a:stretch>
            <a:fillRect/>
          </a:stretch>
        </p:blipFill>
        <p:spPr>
          <a:xfrm>
            <a:off x="4653645" y="2257774"/>
            <a:ext cx="2780507" cy="2818505"/>
          </a:xfrm>
          <a:prstGeom prst="rect">
            <a:avLst/>
          </a:prstGeom>
        </p:spPr>
      </p:pic>
    </p:spTree>
    <p:extLst>
      <p:ext uri="{BB962C8B-B14F-4D97-AF65-F5344CB8AC3E}">
        <p14:creationId xmlns:p14="http://schemas.microsoft.com/office/powerpoint/2010/main" val="5937052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B934BA-8899-43E1-9595-DFC6411E5AF9}" type="datetimeFigureOut">
              <a:rPr lang="en-US" smtClean="0"/>
              <a:t>12/3/2018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567B9A6-4518-4597-98CF-BF5CE30FF917}" type="slidenum">
              <a:rPr lang="en-US" smtClean="0"/>
              <a:t>‹#›</a:t>
            </a:fld>
            <a:endParaRPr lang="en-US" dirty="0"/>
          </a:p>
        </p:txBody>
      </p:sp>
    </p:spTree>
    <p:extLst>
      <p:ext uri="{BB962C8B-B14F-4D97-AF65-F5344CB8AC3E}">
        <p14:creationId xmlns:p14="http://schemas.microsoft.com/office/powerpoint/2010/main" val="148698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605370" y="6554398"/>
            <a:ext cx="1707199"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Intel Clear"/>
              </a:rPr>
              <a:t>Intel Confidential – Internal Use Only</a:t>
            </a:r>
          </a:p>
        </p:txBody>
      </p:sp>
      <p:sp>
        <p:nvSpPr>
          <p:cNvPr id="6" name="Title 1"/>
          <p:cNvSpPr>
            <a:spLocks noGrp="1"/>
          </p:cNvSpPr>
          <p:nvPr>
            <p:ph type="ctrTitle" hasCustomPrompt="1"/>
          </p:nvPr>
        </p:nvSpPr>
        <p:spPr>
          <a:xfrm>
            <a:off x="592919" y="3305902"/>
            <a:ext cx="10950516"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607487"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55" indent="0" algn="ctr">
              <a:buNone/>
              <a:defRPr>
                <a:solidFill>
                  <a:schemeClr val="tx1">
                    <a:tint val="75000"/>
                  </a:schemeClr>
                </a:solidFill>
              </a:defRPr>
            </a:lvl2pPr>
            <a:lvl3pPr marL="1219108"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5"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dirty="0" smtClean="0"/>
              <a:t>16pt Intel Clear Subhead, Date, Etc.</a:t>
            </a:r>
            <a:endParaRPr lang="en-US" dirty="0"/>
          </a:p>
        </p:txBody>
      </p:sp>
      <p:pic>
        <p:nvPicPr>
          <p:cNvPr id="10" name="Picture 9" descr="int_experience_hrz_wht_rgb_1500.png"/>
          <p:cNvPicPr>
            <a:picLocks noChangeAspect="1"/>
          </p:cNvPicPr>
          <p:nvPr/>
        </p:nvPicPr>
        <p:blipFill>
          <a:blip r:embed="rId3" cstate="email">
            <a:alphaModFix/>
            <a:extLst>
              <a:ext uri="{28A0092B-C50C-407E-A947-70E740481C1C}">
                <a14:useLocalDpi xmlns:a14="http://schemas.microsoft.com/office/drawing/2010/main"/>
              </a:ext>
            </a:extLst>
          </a:blip>
          <a:stretch>
            <a:fillRect/>
          </a:stretch>
        </p:blipFill>
        <p:spPr>
          <a:xfrm>
            <a:off x="614261" y="518971"/>
            <a:ext cx="2829023" cy="1183045"/>
          </a:xfrm>
          <a:prstGeom prst="rect">
            <a:avLst/>
          </a:prstGeom>
        </p:spPr>
      </p:pic>
    </p:spTree>
    <p:extLst>
      <p:ext uri="{BB962C8B-B14F-4D97-AF65-F5344CB8AC3E}">
        <p14:creationId xmlns:p14="http://schemas.microsoft.com/office/powerpoint/2010/main" val="21270253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2335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9251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552744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0777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31511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01977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54496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89242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93729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507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5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8" name="Rectangle 7"/>
          <p:cNvSpPr/>
          <p:nvPr/>
        </p:nvSpPr>
        <p:spPr>
          <a:xfrm>
            <a:off x="605370" y="6554398"/>
            <a:ext cx="1707199"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Intel Clear"/>
              </a:rPr>
              <a:t>Intel Confidential – Internal Use Only</a:t>
            </a: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602401"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9" y="3305902"/>
            <a:ext cx="10950516"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607487"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55" indent="0" algn="ctr">
              <a:buNone/>
              <a:defRPr>
                <a:solidFill>
                  <a:schemeClr val="tx1">
                    <a:tint val="75000"/>
                  </a:schemeClr>
                </a:solidFill>
              </a:defRPr>
            </a:lvl2pPr>
            <a:lvl3pPr marL="1219108"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5"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dirty="0" smtClean="0"/>
              <a:t>16pt Intel Clear Subhead, Date, Etc.</a:t>
            </a:r>
            <a:endParaRPr lang="en-US" dirty="0"/>
          </a:p>
        </p:txBody>
      </p:sp>
    </p:spTree>
    <p:extLst>
      <p:ext uri="{BB962C8B-B14F-4D97-AF65-F5344CB8AC3E}">
        <p14:creationId xmlns:p14="http://schemas.microsoft.com/office/powerpoint/2010/main" val="249877291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687B-A081-4901-BB82-0714E3FDACAE}" type="datetimeFigureOut">
              <a:rPr lang="en-US" smtClean="0">
                <a:solidFill>
                  <a:prstClr val="black">
                    <a:tint val="75000"/>
                  </a:prstClr>
                </a:solidFill>
              </a:rPr>
              <a:pPr/>
              <a:t>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6F6231E-B8D7-45C9-85E3-CC1C9EFCBBE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472853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OVS_PPT_16-9_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p:nvSpPr>
        <p:spPr>
          <a:xfrm>
            <a:off x="0" y="4407211"/>
            <a:ext cx="12192000" cy="2450788"/>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2" name="Title 1"/>
          <p:cNvSpPr>
            <a:spLocks noGrp="1"/>
          </p:cNvSpPr>
          <p:nvPr>
            <p:ph type="ctrTitle"/>
          </p:nvPr>
        </p:nvSpPr>
        <p:spPr>
          <a:xfrm>
            <a:off x="0" y="4839794"/>
            <a:ext cx="12192000" cy="770705"/>
          </a:xfrm>
        </p:spPr>
        <p:txBody>
          <a:bodyPr/>
          <a:lstStyle>
            <a:lvl1pPr algn="ctr">
              <a:defRPr sz="4667">
                <a:solidFill>
                  <a:schemeClr val="bg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1" y="5760835"/>
            <a:ext cx="12191999" cy="661061"/>
          </a:xfrm>
        </p:spPr>
        <p:txBody>
          <a:bodyPr>
            <a:normAutofit/>
          </a:bodyPr>
          <a:lstStyle>
            <a:lvl1pPr marL="0" indent="0" algn="ctr">
              <a:buNone/>
              <a:defRPr sz="2667">
                <a:solidFill>
                  <a:srgbClr val="FFFFFF"/>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9568" y="1272146"/>
            <a:ext cx="3535587" cy="2304751"/>
          </a:xfrm>
          <a:prstGeom prst="rect">
            <a:avLst/>
          </a:prstGeom>
        </p:spPr>
      </p:pic>
    </p:spTree>
    <p:extLst>
      <p:ext uri="{BB962C8B-B14F-4D97-AF65-F5344CB8AC3E}">
        <p14:creationId xmlns:p14="http://schemas.microsoft.com/office/powerpoint/2010/main" val="29339964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2" descr="OVS_PPT_16-9_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0" y="2145097"/>
            <a:ext cx="12192000" cy="2908016"/>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itle 1"/>
          <p:cNvSpPr>
            <a:spLocks noGrp="1"/>
          </p:cNvSpPr>
          <p:nvPr>
            <p:ph type="ctrTitle"/>
          </p:nvPr>
        </p:nvSpPr>
        <p:spPr>
          <a:xfrm>
            <a:off x="5089287" y="2856917"/>
            <a:ext cx="7090315" cy="932553"/>
          </a:xfrm>
        </p:spPr>
        <p:txBody>
          <a:bodyPr/>
          <a:lstStyle>
            <a:lvl1pPr algn="l">
              <a:defRPr>
                <a:solidFill>
                  <a:schemeClr val="bg1"/>
                </a:solidFill>
                <a:latin typeface="Arial"/>
                <a:cs typeface="Arial"/>
              </a:defRPr>
            </a:lvl1pPr>
          </a:lstStyle>
          <a:p>
            <a:r>
              <a:rPr lang="en-US" smtClean="0"/>
              <a:t>Click to edit Master title style</a:t>
            </a:r>
            <a:endParaRPr lang="en-US" dirty="0"/>
          </a:p>
        </p:txBody>
      </p:sp>
      <p:sp>
        <p:nvSpPr>
          <p:cNvPr id="6" name="Subtitle 2"/>
          <p:cNvSpPr>
            <a:spLocks noGrp="1"/>
          </p:cNvSpPr>
          <p:nvPr>
            <p:ph type="subTitle" idx="1"/>
          </p:nvPr>
        </p:nvSpPr>
        <p:spPr>
          <a:xfrm>
            <a:off x="5131356" y="3789469"/>
            <a:ext cx="7090315" cy="585528"/>
          </a:xfrm>
        </p:spPr>
        <p:txBody>
          <a:bodyPr>
            <a:normAutofit/>
          </a:bodyPr>
          <a:lstStyle>
            <a:lvl1pPr marL="0" indent="0" algn="l">
              <a:buNone/>
              <a:defRPr sz="2133">
                <a:solidFill>
                  <a:srgbClr val="FFFFFF"/>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68" y="2775801"/>
            <a:ext cx="2423640" cy="1579904"/>
          </a:xfrm>
          <a:prstGeom prst="rect">
            <a:avLst/>
          </a:prstGeom>
        </p:spPr>
      </p:pic>
    </p:spTree>
    <p:extLst>
      <p:ext uri="{BB962C8B-B14F-4D97-AF65-F5344CB8AC3E}">
        <p14:creationId xmlns:p14="http://schemas.microsoft.com/office/powerpoint/2010/main" val="3607887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86726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163136" y="6432516"/>
            <a:ext cx="2844800" cy="365125"/>
          </a:xfrm>
          <a:prstGeom prst="rect">
            <a:avLst/>
          </a:prstGeom>
        </p:spPr>
        <p:txBody>
          <a:bodyPr/>
          <a:lstStyle/>
          <a:p>
            <a:fld id="{0567B9A6-4518-4597-98CF-BF5CE30FF917}" type="slidenum">
              <a:rPr lang="en-US" smtClean="0"/>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607487" y="1604439"/>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93962294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9163136" y="6432516"/>
            <a:ext cx="2844800" cy="365125"/>
          </a:xfrm>
          <a:prstGeom prst="rect">
            <a:avLst/>
          </a:prstGeom>
        </p:spPr>
        <p:txBody>
          <a:bodyPr/>
          <a:lstStyle/>
          <a:p>
            <a:fld id="{0567B9A6-4518-4597-98CF-BF5CE30FF917}" type="slidenum">
              <a:rPr lang="en-US" smtClean="0"/>
              <a:t>‹#›</a:t>
            </a:fld>
            <a:endParaRPr lang="en-US" dirty="0"/>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686335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567B9A6-4518-4597-98CF-BF5CE30FF917}" type="slidenum">
              <a:rPr lang="en-US" smtClean="0"/>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607487" y="1604439"/>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998692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567B9A6-4518-4597-98CF-BF5CE30FF917}" type="slidenum">
              <a:rPr lang="en-US" smtClean="0"/>
              <a:t>‹#›</a:t>
            </a:fld>
            <a:endParaRPr lang="en-US" dirty="0"/>
          </a:p>
        </p:txBody>
      </p:sp>
      <p:sp>
        <p:nvSpPr>
          <p:cNvPr id="15" name="Content Placeholder 2"/>
          <p:cNvSpPr>
            <a:spLocks noGrp="1"/>
          </p:cNvSpPr>
          <p:nvPr>
            <p:ph sz="half" idx="1" hasCustomPrompt="1"/>
          </p:nvPr>
        </p:nvSpPr>
        <p:spPr>
          <a:xfrm>
            <a:off x="607485" y="1604438"/>
            <a:ext cx="5342468"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6441021" y="1257907"/>
            <a:ext cx="4241497" cy="2227933"/>
          </a:xfrm>
          <a:solidFill>
            <a:schemeClr val="bg2">
              <a:lumMod val="60000"/>
              <a:lumOff val="40000"/>
            </a:schemeClr>
          </a:solidFill>
        </p:spPr>
        <p:txBody>
          <a:bodyPr/>
          <a:lstStyle>
            <a:lvl1pPr>
              <a:defRPr sz="2400">
                <a:latin typeface="Intel Clear"/>
              </a:defRPr>
            </a:lvl1pPr>
          </a:lstStyle>
          <a:p>
            <a:r>
              <a:rPr lang="en-US" sz="1467" dirty="0" smtClean="0">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21" y="3791863"/>
            <a:ext cx="4241497" cy="2227933"/>
          </a:xfrm>
          <a:solidFill>
            <a:schemeClr val="bg2">
              <a:lumMod val="60000"/>
              <a:lumOff val="40000"/>
            </a:schemeClr>
          </a:solidFill>
        </p:spPr>
        <p:txBody>
          <a:bodyPr/>
          <a:lstStyle>
            <a:lvl1pPr>
              <a:defRPr sz="2400">
                <a:latin typeface="Intel Clear"/>
              </a:defRPr>
            </a:lvl1pPr>
          </a:lstStyle>
          <a:p>
            <a:r>
              <a:rPr lang="en-US" sz="1467" dirty="0" smtClean="0">
                <a:latin typeface="Arial"/>
              </a:rPr>
              <a:t>Click icon to add picture</a:t>
            </a:r>
            <a:endParaRPr lang="en-US" sz="1467" dirty="0">
              <a:latin typeface="Arial"/>
            </a:endParaRPr>
          </a:p>
        </p:txBody>
      </p:sp>
    </p:spTree>
    <p:extLst>
      <p:ext uri="{BB962C8B-B14F-4D97-AF65-F5344CB8AC3E}">
        <p14:creationId xmlns:p14="http://schemas.microsoft.com/office/powerpoint/2010/main" val="314020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567B9A6-4518-4597-98CF-BF5CE30FF917}" type="slidenum">
              <a:rPr lang="en-US" smtClean="0"/>
              <a:t>‹#›</a:t>
            </a:fld>
            <a:endParaRPr lang="en-US" dirty="0"/>
          </a:p>
        </p:txBody>
      </p:sp>
      <p:sp>
        <p:nvSpPr>
          <p:cNvPr id="15" name="Content Placeholder 2"/>
          <p:cNvSpPr>
            <a:spLocks noGrp="1"/>
          </p:cNvSpPr>
          <p:nvPr>
            <p:ph sz="half" idx="1" hasCustomPrompt="1"/>
          </p:nvPr>
        </p:nvSpPr>
        <p:spPr>
          <a:xfrm>
            <a:off x="607485" y="1604438"/>
            <a:ext cx="5342468"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6237817" y="1604438"/>
            <a:ext cx="5340352"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8016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7" y="1604439"/>
            <a:ext cx="10970684" cy="4567767"/>
          </a:xfrm>
        </p:spPr>
        <p:txBody>
          <a:bodyPr anchor="ctr" anchorCtr="0"/>
          <a:lstStyle>
            <a:lvl1pPr marL="253980" indent="-253980">
              <a:defRPr sz="4800" b="1" baseline="0">
                <a:solidFill>
                  <a:schemeClr val="accent2"/>
                </a:solidFill>
                <a:latin typeface="+mn-lt"/>
                <a:cs typeface="Intel Clear"/>
              </a:defRPr>
            </a:lvl1pPr>
            <a:lvl2pPr marL="556642" indent="-300544">
              <a:buFont typeface="Intel Clear" pitchFamily="34" charset="0"/>
              <a:buChar char="–"/>
              <a:defRPr sz="1600" baseline="0">
                <a:latin typeface="+mn-lt"/>
                <a:cs typeface="Intel Clear" panose="020B0604020203020204" pitchFamily="34" charset="0"/>
              </a:defRPr>
            </a:lvl2pPr>
            <a:lvl3pPr marL="914332" indent="-304778">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1">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0567B9A6-4518-4597-98CF-BF5CE30FF917}" type="slidenum">
              <a:rPr lang="en-US" smtClean="0"/>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0514488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5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9163136" y="6432516"/>
            <a:ext cx="2844800" cy="365125"/>
          </a:xfrm>
        </p:spPr>
        <p:txBody>
          <a:bodyPr/>
          <a:lstStyle/>
          <a:p>
            <a:fld id="{0567B9A6-4518-4597-98CF-BF5CE30FF917}" type="slidenum">
              <a:rPr lang="en-US" smtClean="0"/>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6242247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5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0567B9A6-4518-4597-98CF-BF5CE30FF917}" type="slidenum">
              <a:rPr lang="en-US" smtClean="0"/>
              <a:t>‹#›</a:t>
            </a:fld>
            <a:endParaRPr lang="en-US" dirty="0"/>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345987" y="6634399"/>
            <a:ext cx="184731" cy="297454"/>
          </a:xfrm>
          <a:prstGeom prst="rect">
            <a:avLst/>
          </a:prstGeom>
          <a:noFill/>
        </p:spPr>
        <p:txBody>
          <a:bodyPr wrap="none" rtlCol="0">
            <a:spAutoFit/>
          </a:bodyPr>
          <a:lstStyle/>
          <a:p>
            <a:endParaRPr lang="en-US" sz="1333" dirty="0" smtClean="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1362401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8.jp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605369" y="6549830"/>
            <a:ext cx="2274662" cy="164212"/>
          </a:xfrm>
          <a:prstGeom prst="rect">
            <a:avLst/>
          </a:prstGeom>
        </p:spPr>
        <p:txBody>
          <a:bodyPr wrap="none" lIns="0" tIns="0" rIns="0" bIns="0">
            <a:spAutoFit/>
          </a:bodyPr>
          <a:lstStyle/>
          <a:p>
            <a:pPr algn="l" rtl="0"/>
            <a:r>
              <a:rPr lang="en-US" sz="1067" b="0" i="0" u="none" strike="noStrike" kern="1200" baseline="0" dirty="0" smtClean="0">
                <a:solidFill>
                  <a:schemeClr val="bg1"/>
                </a:solidFill>
                <a:latin typeface="+mn-lt"/>
                <a:ea typeface="+mn-ea"/>
                <a:cs typeface="Intel Clear"/>
              </a:rPr>
              <a:t>Intel Confidential – Internal Use Only</a:t>
            </a:r>
          </a:p>
        </p:txBody>
      </p:sp>
      <p:pic>
        <p:nvPicPr>
          <p:cNvPr id="11" name="Picture 2" descr="\\.psf\Home\Desktop\Intel.png"/>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986554" y="6440791"/>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7"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607487" y="1604439"/>
            <a:ext cx="10970683"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0567B9A6-4518-4597-98CF-BF5CE30FF917}" type="slidenum">
              <a:rPr lang="en-US" smtClean="0"/>
              <a:t>‹#›</a:t>
            </a:fld>
            <a:endParaRPr lang="en-US" dirty="0"/>
          </a:p>
        </p:txBody>
      </p:sp>
      <p:sp>
        <p:nvSpPr>
          <p:cNvPr id="4" name="TextBox 3"/>
          <p:cNvSpPr txBox="1"/>
          <p:nvPr/>
        </p:nvSpPr>
        <p:spPr>
          <a:xfrm>
            <a:off x="5182210" y="6520702"/>
            <a:ext cx="1810047" cy="220132"/>
          </a:xfrm>
          <a:prstGeom prst="rect">
            <a:avLst/>
          </a:prstGeom>
          <a:noFill/>
        </p:spPr>
        <p:txBody>
          <a:bodyPr vert="horz" wrap="square" lIns="0" tIns="0" rIns="0" bIns="0" rtlCol="0">
            <a:no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Network Platforms Group</a:t>
            </a:r>
          </a:p>
          <a:p>
            <a:endParaRPr lang="en-US" sz="1200" dirty="0" smtClean="0">
              <a:solidFill>
                <a:schemeClr val="bg1"/>
              </a:solidFill>
            </a:endParaRPr>
          </a:p>
        </p:txBody>
      </p:sp>
    </p:spTree>
    <p:extLst>
      <p:ext uri="{BB962C8B-B14F-4D97-AF65-F5344CB8AC3E}">
        <p14:creationId xmlns:p14="http://schemas.microsoft.com/office/powerpoint/2010/main" val="3810887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iming>
    <p:tnLst>
      <p:par>
        <p:cTn id="1" dur="indefinite" restart="never" nodeType="tmRoot"/>
      </p:par>
    </p:tnLst>
  </p:timing>
  <p:txStyles>
    <p:titleStyle>
      <a:lvl1pPr algn="l" defTabSz="609555" rtl="0" eaLnBrk="1" latinLnBrk="0" hangingPunct="1">
        <a:lnSpc>
          <a:spcPct val="100000"/>
        </a:lnSpc>
        <a:spcBef>
          <a:spcPct val="0"/>
        </a:spcBef>
        <a:buNone/>
        <a:defRPr sz="3733" b="0" i="0" kern="1200" spc="0" baseline="0">
          <a:solidFill>
            <a:srgbClr val="003C71"/>
          </a:solidFill>
          <a:latin typeface="Intel Clear"/>
          <a:ea typeface="Intel Clear"/>
          <a:cs typeface="Intel Clear"/>
        </a:defRPr>
      </a:lvl1pPr>
    </p:titleStyle>
    <p:bodyStyle>
      <a:lvl1pPr marL="0" indent="0" algn="l" defTabSz="60955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44" indent="-300544" algn="l" defTabSz="609555" rtl="0" eaLnBrk="1" latinLnBrk="0" hangingPunct="1">
        <a:spcBef>
          <a:spcPts val="1600"/>
        </a:spcBef>
        <a:buFont typeface="Wingdings" charset="2"/>
        <a:buChar char="§"/>
        <a:defRPr sz="2133" kern="1200" baseline="0">
          <a:solidFill>
            <a:srgbClr val="003C71"/>
          </a:solidFill>
          <a:latin typeface="+mn-lt"/>
          <a:ea typeface="+mn-ea"/>
          <a:cs typeface="Intel Clear" panose="020B0604020203020204" pitchFamily="34" charset="0"/>
        </a:defRPr>
      </a:lvl2pPr>
      <a:lvl3pPr marL="761944" indent="-304778" algn="l" defTabSz="609555" rtl="0" eaLnBrk="1" latinLnBrk="0" hangingPunct="1">
        <a:spcBef>
          <a:spcPts val="1067"/>
        </a:spcBef>
        <a:buFont typeface="Intel Clear" panose="020B0604020203020204" pitchFamily="34" charset="0"/>
        <a:buChar char="–"/>
        <a:defRPr sz="2133" kern="1200">
          <a:solidFill>
            <a:srgbClr val="003C71"/>
          </a:solidFill>
          <a:latin typeface="+mn-lt"/>
          <a:ea typeface="+mn-ea"/>
          <a:cs typeface="Intel Clear" panose="020B0604020203020204" pitchFamily="34" charset="0"/>
        </a:defRPr>
      </a:lvl3pPr>
      <a:lvl4pPr marL="1293186" indent="-304778" algn="l" defTabSz="609555" rtl="0" eaLnBrk="1" latinLnBrk="0" hangingPunct="1">
        <a:spcBef>
          <a:spcPct val="20000"/>
        </a:spcBef>
        <a:buFont typeface="Arial"/>
        <a:buChar char="–"/>
        <a:defRPr sz="1867" kern="1200">
          <a:solidFill>
            <a:srgbClr val="003C71"/>
          </a:solidFill>
          <a:latin typeface="+mn-lt"/>
          <a:ea typeface="+mn-ea"/>
          <a:cs typeface="Intel Clear" panose="020B0604020203020204" pitchFamily="34" charset="0"/>
        </a:defRPr>
      </a:lvl4pPr>
      <a:lvl5pPr marL="1758819" indent="-304778" algn="l" defTabSz="609555" rtl="0" eaLnBrk="1" latinLnBrk="0" hangingPunct="1">
        <a:spcBef>
          <a:spcPct val="20000"/>
        </a:spcBef>
        <a:buFont typeface="Intel Clear" panose="020B0604020203020204" pitchFamily="34" charset="0"/>
        <a:buChar char="–"/>
        <a:defRPr sz="1867" kern="1200">
          <a:solidFill>
            <a:srgbClr val="003C71"/>
          </a:solidFill>
          <a:latin typeface="+mn-lt"/>
          <a:ea typeface="+mn-ea"/>
          <a:cs typeface="Intel Clear" panose="020B0604020203020204" pitchFamily="34" charset="0"/>
        </a:defRPr>
      </a:lvl5pPr>
      <a:lvl6pPr marL="3352548" indent="-304778" algn="l" defTabSz="609555" rtl="0" eaLnBrk="1" latinLnBrk="0" hangingPunct="1">
        <a:spcBef>
          <a:spcPct val="20000"/>
        </a:spcBef>
        <a:buFont typeface="Arial"/>
        <a:buChar char="•"/>
        <a:defRPr sz="2667" kern="1200">
          <a:solidFill>
            <a:schemeClr val="tx1"/>
          </a:solidFill>
          <a:latin typeface="+mn-lt"/>
          <a:ea typeface="+mn-ea"/>
          <a:cs typeface="+mn-cs"/>
        </a:defRPr>
      </a:lvl6pPr>
      <a:lvl7pPr marL="3962104" indent="-304778" algn="l" defTabSz="609555" rtl="0" eaLnBrk="1" latinLnBrk="0" hangingPunct="1">
        <a:spcBef>
          <a:spcPct val="20000"/>
        </a:spcBef>
        <a:buFont typeface="Arial"/>
        <a:buChar char="•"/>
        <a:defRPr sz="2667" kern="1200">
          <a:solidFill>
            <a:schemeClr val="tx1"/>
          </a:solidFill>
          <a:latin typeface="+mn-lt"/>
          <a:ea typeface="+mn-ea"/>
          <a:cs typeface="+mn-cs"/>
        </a:defRPr>
      </a:lvl7pPr>
      <a:lvl8pPr marL="4571658" indent="-304778" algn="l" defTabSz="609555" rtl="0" eaLnBrk="1" latinLnBrk="0" hangingPunct="1">
        <a:spcBef>
          <a:spcPct val="20000"/>
        </a:spcBef>
        <a:buFont typeface="Arial"/>
        <a:buChar char="•"/>
        <a:defRPr sz="2667" kern="1200">
          <a:solidFill>
            <a:schemeClr val="tx1"/>
          </a:solidFill>
          <a:latin typeface="+mn-lt"/>
          <a:ea typeface="+mn-ea"/>
          <a:cs typeface="+mn-cs"/>
        </a:defRPr>
      </a:lvl8pPr>
      <a:lvl9pPr marL="5181212" indent="-304778" algn="l" defTabSz="60955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5" rtl="0" eaLnBrk="1" latinLnBrk="0" hangingPunct="1">
        <a:defRPr sz="2400" kern="1200">
          <a:solidFill>
            <a:schemeClr val="tx1"/>
          </a:solidFill>
          <a:latin typeface="+mn-lt"/>
          <a:ea typeface="+mn-ea"/>
          <a:cs typeface="+mn-cs"/>
        </a:defRPr>
      </a:lvl1pPr>
      <a:lvl2pPr marL="609555" algn="l" defTabSz="609555" rtl="0" eaLnBrk="1" latinLnBrk="0" hangingPunct="1">
        <a:defRPr sz="2400" kern="1200">
          <a:solidFill>
            <a:schemeClr val="tx1"/>
          </a:solidFill>
          <a:latin typeface="+mn-lt"/>
          <a:ea typeface="+mn-ea"/>
          <a:cs typeface="+mn-cs"/>
        </a:defRPr>
      </a:lvl2pPr>
      <a:lvl3pPr marL="1219108" algn="l" defTabSz="609555" rtl="0" eaLnBrk="1" latinLnBrk="0" hangingPunct="1">
        <a:defRPr sz="2400" kern="1200">
          <a:solidFill>
            <a:schemeClr val="tx1"/>
          </a:solidFill>
          <a:latin typeface="+mn-lt"/>
          <a:ea typeface="+mn-ea"/>
          <a:cs typeface="+mn-cs"/>
        </a:defRPr>
      </a:lvl3pPr>
      <a:lvl4pPr marL="1828664" algn="l" defTabSz="609555" rtl="0" eaLnBrk="1" latinLnBrk="0" hangingPunct="1">
        <a:defRPr sz="2400" kern="1200">
          <a:solidFill>
            <a:schemeClr val="tx1"/>
          </a:solidFill>
          <a:latin typeface="+mn-lt"/>
          <a:ea typeface="+mn-ea"/>
          <a:cs typeface="+mn-cs"/>
        </a:defRPr>
      </a:lvl4pPr>
      <a:lvl5pPr marL="2438218" algn="l" defTabSz="609555" rtl="0" eaLnBrk="1" latinLnBrk="0" hangingPunct="1">
        <a:defRPr sz="2400" kern="1200">
          <a:solidFill>
            <a:schemeClr val="tx1"/>
          </a:solidFill>
          <a:latin typeface="+mn-lt"/>
          <a:ea typeface="+mn-ea"/>
          <a:cs typeface="+mn-cs"/>
        </a:defRPr>
      </a:lvl5pPr>
      <a:lvl6pPr marL="3047772" algn="l" defTabSz="609555" rtl="0" eaLnBrk="1" latinLnBrk="0" hangingPunct="1">
        <a:defRPr sz="2400" kern="1200">
          <a:solidFill>
            <a:schemeClr val="tx1"/>
          </a:solidFill>
          <a:latin typeface="+mn-lt"/>
          <a:ea typeface="+mn-ea"/>
          <a:cs typeface="+mn-cs"/>
        </a:defRPr>
      </a:lvl6pPr>
      <a:lvl7pPr marL="3657325" algn="l" defTabSz="609555" rtl="0" eaLnBrk="1" latinLnBrk="0" hangingPunct="1">
        <a:defRPr sz="2400" kern="1200">
          <a:solidFill>
            <a:schemeClr val="tx1"/>
          </a:solidFill>
          <a:latin typeface="+mn-lt"/>
          <a:ea typeface="+mn-ea"/>
          <a:cs typeface="+mn-cs"/>
        </a:defRPr>
      </a:lvl7pPr>
      <a:lvl8pPr marL="4266880" algn="l" defTabSz="609555" rtl="0" eaLnBrk="1" latinLnBrk="0" hangingPunct="1">
        <a:defRPr sz="2400" kern="1200">
          <a:solidFill>
            <a:schemeClr val="tx1"/>
          </a:solidFill>
          <a:latin typeface="+mn-lt"/>
          <a:ea typeface="+mn-ea"/>
          <a:cs typeface="+mn-cs"/>
        </a:defRPr>
      </a:lvl8pPr>
      <a:lvl9pPr marL="4876435" algn="l" defTabSz="60955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77"/>
            <a:fld id="{57AD687B-A081-4901-BB82-0714E3FDACAE}" type="datetimeFigureOut">
              <a:rPr lang="en-US" smtClean="0">
                <a:solidFill>
                  <a:prstClr val="black">
                    <a:tint val="75000"/>
                  </a:prstClr>
                </a:solidFill>
              </a:rPr>
              <a:pPr defTabSz="914377"/>
              <a:t>12/3/2018</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77"/>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fld id="{36F6231E-B8D7-45C9-85E3-CC1C9EFCBBE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38935404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83433"/>
            <a:ext cx="10972800" cy="48427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OVS_PPT_16-9_Background.jpg"/>
          <p:cNvPicPr>
            <a:picLocks noChangeAspect="1"/>
          </p:cNvPicPr>
          <p:nvPr/>
        </p:nvPicPr>
        <p:blipFill rotWithShape="1">
          <a:blip r:embed="rId7">
            <a:extLst>
              <a:ext uri="{28A0092B-C50C-407E-A947-70E740481C1C}">
                <a14:useLocalDpi xmlns:a14="http://schemas.microsoft.com/office/drawing/2010/main" val="0"/>
              </a:ext>
            </a:extLst>
          </a:blip>
          <a:srcRect t="40564" b="45440"/>
          <a:stretch/>
        </p:blipFill>
        <p:spPr>
          <a:xfrm>
            <a:off x="0" y="0"/>
            <a:ext cx="12192000" cy="959877"/>
          </a:xfrm>
          <a:prstGeom prst="rect">
            <a:avLst/>
          </a:prstGeom>
        </p:spPr>
      </p:pic>
      <p:sp>
        <p:nvSpPr>
          <p:cNvPr id="8" name="Rectangle 7"/>
          <p:cNvSpPr/>
          <p:nvPr/>
        </p:nvSpPr>
        <p:spPr>
          <a:xfrm>
            <a:off x="0" y="6363232"/>
            <a:ext cx="12192000" cy="50555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a:xfrm>
            <a:off x="609600" y="274640"/>
            <a:ext cx="10972800" cy="480321"/>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44717618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609585" rtl="0" eaLnBrk="1" latinLnBrk="0" hangingPunct="1">
        <a:spcBef>
          <a:spcPct val="0"/>
        </a:spcBef>
        <a:buNone/>
        <a:defRPr sz="3733" kern="1200">
          <a:solidFill>
            <a:srgbClr val="FFFFFF"/>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2667"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2667"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133"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133"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hyperlink" Target="http://www.intel.com/" TargetMode="Externa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Enabling TSO in </a:t>
            </a:r>
            <a:r>
              <a:rPr lang="en-IE" dirty="0" err="1" smtClean="0"/>
              <a:t>OvS</a:t>
            </a:r>
            <a:r>
              <a:rPr lang="en-IE" dirty="0" smtClean="0"/>
              <a:t>-DPDK</a:t>
            </a:r>
            <a:endParaRPr lang="en-US" dirty="0"/>
          </a:p>
        </p:txBody>
      </p:sp>
      <p:sp>
        <p:nvSpPr>
          <p:cNvPr id="5" name="Subtitle 4"/>
          <p:cNvSpPr>
            <a:spLocks noGrp="1"/>
          </p:cNvSpPr>
          <p:nvPr>
            <p:ph type="subTitle" idx="1"/>
          </p:nvPr>
        </p:nvSpPr>
        <p:spPr/>
        <p:txBody>
          <a:bodyPr>
            <a:normAutofit fontScale="70000" lnSpcReduction="20000"/>
          </a:bodyPr>
          <a:lstStyle/>
          <a:p>
            <a:r>
              <a:rPr lang="en-IE" smtClean="0"/>
              <a:t>Tiago Lam</a:t>
            </a:r>
            <a:endParaRPr lang="en-US" dirty="0" smtClean="0"/>
          </a:p>
          <a:p>
            <a:r>
              <a:rPr lang="en-US" smtClean="0"/>
              <a:t> Intel</a:t>
            </a:r>
            <a:endParaRPr lang="en-US" dirty="0"/>
          </a:p>
        </p:txBody>
      </p:sp>
      <p:sp>
        <p:nvSpPr>
          <p:cNvPr id="6" name="TextBox 5"/>
          <p:cNvSpPr txBox="1"/>
          <p:nvPr/>
        </p:nvSpPr>
        <p:spPr>
          <a:xfrm>
            <a:off x="3258590" y="3646517"/>
            <a:ext cx="5837853" cy="461665"/>
          </a:xfrm>
          <a:prstGeom prst="rect">
            <a:avLst/>
          </a:prstGeom>
          <a:noFill/>
        </p:spPr>
        <p:txBody>
          <a:bodyPr wrap="square" rtlCol="0">
            <a:spAutoFit/>
          </a:bodyPr>
          <a:lstStyle/>
          <a:p>
            <a:r>
              <a:rPr lang="en-US" sz="2400" dirty="0">
                <a:solidFill>
                  <a:schemeClr val="bg1"/>
                </a:solidFill>
                <a:latin typeface="Arial" charset="0"/>
                <a:ea typeface="Arial" charset="0"/>
                <a:cs typeface="Arial" charset="0"/>
              </a:rPr>
              <a:t>December 5th-6th, 2018  | San Jose, CA</a:t>
            </a:r>
          </a:p>
        </p:txBody>
      </p:sp>
    </p:spTree>
    <p:extLst>
      <p:ext uri="{BB962C8B-B14F-4D97-AF65-F5344CB8AC3E}">
        <p14:creationId xmlns:p14="http://schemas.microsoft.com/office/powerpoint/2010/main" val="3519177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multi-segment mbufs</a:t>
            </a:r>
            <a:endParaRPr lang="en-US" dirty="0"/>
          </a:p>
        </p:txBody>
      </p:sp>
      <p:sp>
        <p:nvSpPr>
          <p:cNvPr id="3" name="Content Placeholder 2"/>
          <p:cNvSpPr>
            <a:spLocks noGrp="1"/>
          </p:cNvSpPr>
          <p:nvPr>
            <p:ph idx="1"/>
          </p:nvPr>
        </p:nvSpPr>
        <p:spPr/>
        <p:txBody>
          <a:bodyPr>
            <a:normAutofit/>
          </a:bodyPr>
          <a:lstStyle/>
          <a:p>
            <a:pPr marL="110058" indent="-342900">
              <a:buFont typeface="Arial" panose="020B0604020202020204" pitchFamily="34" charset="0"/>
              <a:buChar char="•"/>
            </a:pPr>
            <a:r>
              <a:rPr lang="en-IE" sz="2650" dirty="0" err="1" smtClean="0"/>
              <a:t>Mbufs</a:t>
            </a:r>
            <a:r>
              <a:rPr lang="en-IE" sz="2650" dirty="0" smtClean="0"/>
              <a:t> allocated </a:t>
            </a:r>
            <a:r>
              <a:rPr lang="en-IE" sz="2650" dirty="0"/>
              <a:t>with </a:t>
            </a:r>
            <a:r>
              <a:rPr lang="en-IE" sz="2650" dirty="0" smtClean="0"/>
              <a:t>a default size (2k);</a:t>
            </a:r>
          </a:p>
          <a:p>
            <a:pPr marL="110058" indent="-342900">
              <a:buFont typeface="Arial" panose="020B0604020202020204" pitchFamily="34" charset="0"/>
              <a:buChar char="•"/>
            </a:pPr>
            <a:r>
              <a:rPr lang="en-IE" sz="2650" dirty="0"/>
              <a:t>C</a:t>
            </a:r>
            <a:r>
              <a:rPr lang="en-IE" sz="2650" dirty="0" smtClean="0"/>
              <a:t>hained together if needed to hold bigger packets;</a:t>
            </a:r>
          </a:p>
          <a:p>
            <a:pPr marL="643444" lvl="1" indent="-342900">
              <a:buFont typeface="Arial" panose="020B0604020202020204" pitchFamily="34" charset="0"/>
              <a:buChar char="•"/>
            </a:pPr>
            <a:endParaRPr lang="en-IE" sz="2650" dirty="0"/>
          </a:p>
          <a:p>
            <a:pPr marL="643444" lvl="1" indent="-342900">
              <a:buFont typeface="Arial" panose="020B0604020202020204" pitchFamily="34" charset="0"/>
              <a:buChar char="•"/>
            </a:pPr>
            <a:endParaRPr lang="en-IE" sz="2650" dirty="0" smtClean="0"/>
          </a:p>
          <a:p>
            <a:pPr marL="643444" lvl="1" indent="-342900">
              <a:buFont typeface="Arial" panose="020B0604020202020204" pitchFamily="34" charset="0"/>
              <a:buChar char="•"/>
            </a:pPr>
            <a:endParaRPr lang="en-IE" sz="2650" dirty="0" smtClean="0"/>
          </a:p>
          <a:p>
            <a:pPr marL="643444" lvl="1" indent="-342900">
              <a:buFont typeface="Arial" panose="020B0604020202020204" pitchFamily="34" charset="0"/>
              <a:buChar char="•"/>
            </a:pPr>
            <a:endParaRPr lang="en-IE" sz="2650" dirty="0" smtClean="0"/>
          </a:p>
          <a:p>
            <a:pPr marL="110058" indent="-342900">
              <a:buFont typeface="Arial" panose="020B0604020202020204" pitchFamily="34" charset="0"/>
              <a:buChar char="•"/>
            </a:pPr>
            <a:r>
              <a:rPr lang="en-IE" sz="2650" dirty="0" smtClean="0"/>
              <a:t>Data is no longer held </a:t>
            </a:r>
          </a:p>
          <a:p>
            <a:pPr marL="0" indent="0">
              <a:buNone/>
            </a:pPr>
            <a:r>
              <a:rPr lang="en-IE" sz="2650" dirty="0" smtClean="0"/>
              <a:t>    contiguously in memory:</a:t>
            </a:r>
            <a:endParaRPr lang="en-US" sz="2650" dirty="0"/>
          </a:p>
        </p:txBody>
      </p:sp>
      <p:sp>
        <p:nvSpPr>
          <p:cNvPr id="4" name="TextBox 3"/>
          <p:cNvSpPr txBox="1"/>
          <p:nvPr/>
        </p:nvSpPr>
        <p:spPr>
          <a:xfrm>
            <a:off x="5431904" y="3963206"/>
            <a:ext cx="5906656" cy="1974041"/>
          </a:xfrm>
          <a:prstGeom prst="rect">
            <a:avLst/>
          </a:prstGeom>
          <a:noFill/>
          <a:ln w="12700">
            <a:noFill/>
          </a:ln>
        </p:spPr>
        <p:txBody>
          <a:bodyPr vert="horz" wrap="square" lIns="0" tIns="0" rIns="0" bIns="0" rtlCol="0">
            <a:noAutofit/>
          </a:bodyPr>
          <a:lstStyle/>
          <a:p>
            <a:r>
              <a:rPr lang="en-US" sz="1200" b="1" dirty="0">
                <a:solidFill>
                  <a:srgbClr val="FF0000"/>
                </a:solidFill>
                <a:latin typeface="Courier New" panose="02070309020205020404" pitchFamily="49" charset="0"/>
                <a:cs typeface="Courier New" panose="02070309020205020404" pitchFamily="49" charset="0"/>
              </a:rPr>
              <a:t>struct ip_header *ip</a:t>
            </a:r>
            <a:r>
              <a:rPr lang="en-US" sz="1200" b="1" dirty="0" smtClean="0">
                <a:solidFill>
                  <a:srgbClr val="FF0000"/>
                </a:solidFill>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if </a:t>
            </a:r>
            <a:r>
              <a:rPr lang="en-US" sz="1200" dirty="0">
                <a:latin typeface="Courier New" panose="02070309020205020404" pitchFamily="49" charset="0"/>
                <a:cs typeface="Courier New" panose="02070309020205020404" pitchFamily="49" charset="0"/>
              </a:rPr>
              <a:t>(OVS_UNLIKELY(!</a:t>
            </a:r>
            <a:r>
              <a:rPr lang="en-US" sz="1200" dirty="0" err="1" smtClean="0">
                <a:latin typeface="Courier New" panose="02070309020205020404" pitchFamily="49" charset="0"/>
                <a:cs typeface="Courier New" panose="02070309020205020404" pitchFamily="49" charset="0"/>
              </a:rPr>
              <a:t>dp_packet_ip_checksum_valid</a:t>
            </a:r>
            <a:r>
              <a:rPr lang="en-US" sz="1200" dirty="0" smtClean="0">
                <a:latin typeface="Courier New" panose="02070309020205020404" pitchFamily="49" charset="0"/>
                <a:cs typeface="Courier New" panose="02070309020205020404" pitchFamily="49" charset="0"/>
              </a:rPr>
              <a:t>(packet</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r>
              <a:rPr lang="en-IE" sz="1200" dirty="0" smtClean="0">
                <a:solidFill>
                  <a:srgbClr val="003C71"/>
                </a:solidFill>
                <a:latin typeface="Courier New" panose="02070309020205020404" pitchFamily="49" charset="0"/>
                <a:cs typeface="Courier New" panose="02070309020205020404" pitchFamily="49" charset="0"/>
              </a:rPr>
              <a:t>    </a:t>
            </a:r>
            <a:r>
              <a:rPr lang="en-IE" sz="1200" dirty="0" smtClean="0">
                <a:latin typeface="Courier New" panose="02070309020205020404" pitchFamily="49" charset="0"/>
                <a:cs typeface="Courier New" panose="02070309020205020404" pitchFamily="49" charset="0"/>
              </a:rPr>
              <a:t>if </a:t>
            </a:r>
            <a:r>
              <a:rPr lang="en-IE" sz="1200" dirty="0">
                <a:latin typeface="Courier New" panose="02070309020205020404" pitchFamily="49" charset="0"/>
                <a:cs typeface="Courier New" panose="02070309020205020404" pitchFamily="49" charset="0"/>
              </a:rPr>
              <a:t>(</a:t>
            </a:r>
            <a:r>
              <a:rPr lang="en-IE" sz="1200" b="1" dirty="0">
                <a:solidFill>
                  <a:srgbClr val="FF0000"/>
                </a:solidFill>
                <a:latin typeface="Courier New" panose="02070309020205020404" pitchFamily="49" charset="0"/>
                <a:cs typeface="Courier New" panose="02070309020205020404" pitchFamily="49" charset="0"/>
              </a:rPr>
              <a:t>csum(ip, IP_IHL(ip-&gt;ip_ihl_ver) * 4</a:t>
            </a:r>
            <a:r>
              <a:rPr lang="en-IE" sz="1200" dirty="0" smtClean="0">
                <a:latin typeface="Courier New" panose="02070309020205020404" pitchFamily="49" charset="0"/>
                <a:cs typeface="Courier New" panose="02070309020205020404" pitchFamily="49" charset="0"/>
              </a:rPr>
              <a:t>)) {</a:t>
            </a:r>
          </a:p>
          <a:p>
            <a:r>
              <a:rPr lang="en-IE"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VLOG_WARN_RL</a:t>
            </a:r>
            <a:r>
              <a:rPr lang="en-US" sz="1200" dirty="0">
                <a:latin typeface="Courier New" panose="02070309020205020404" pitchFamily="49" charset="0"/>
                <a:cs typeface="Courier New" panose="02070309020205020404" pitchFamily="49" charset="0"/>
              </a:rPr>
              <a:t>(&amp;err_rl, "ip packet has invalid checksum</a:t>
            </a:r>
            <a:r>
              <a:rPr lang="en-US"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        return NULL;</a:t>
            </a:r>
          </a:p>
          <a:p>
            <a:r>
              <a:rPr lang="en-IE" sz="1200" dirty="0" smtClean="0">
                <a:latin typeface="Courier New" panose="02070309020205020404" pitchFamily="49" charset="0"/>
                <a:cs typeface="Courier New" panose="02070309020205020404" pitchFamily="49" charset="0"/>
              </a:rPr>
              <a:t>    }</a:t>
            </a:r>
          </a:p>
          <a:p>
            <a:r>
              <a:rPr lang="en-IE"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p:txBody>
      </p:sp>
      <p:grpSp>
        <p:nvGrpSpPr>
          <p:cNvPr id="37" name="Group 36"/>
          <p:cNvGrpSpPr/>
          <p:nvPr/>
        </p:nvGrpSpPr>
        <p:grpSpPr>
          <a:xfrm>
            <a:off x="1321253" y="2596968"/>
            <a:ext cx="2100956" cy="842481"/>
            <a:chOff x="1453903" y="4340954"/>
            <a:chExt cx="2100956" cy="842481"/>
          </a:xfrm>
        </p:grpSpPr>
        <p:sp>
          <p:nvSpPr>
            <p:cNvPr id="39" name="Rounded Rectangle 38"/>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0" name="Rounded Rectangle 39"/>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grpSp>
          <p:nvGrpSpPr>
            <p:cNvPr id="41" name="Group 40"/>
            <p:cNvGrpSpPr/>
            <p:nvPr/>
          </p:nvGrpSpPr>
          <p:grpSpPr>
            <a:xfrm>
              <a:off x="2154890" y="4540109"/>
              <a:ext cx="1235582" cy="454132"/>
              <a:chOff x="977849" y="5513183"/>
              <a:chExt cx="2125505" cy="454132"/>
            </a:xfrm>
            <a:effectLst>
              <a:outerShdw blurRad="50800" dist="38100" dir="2700000" algn="tl" rotWithShape="0">
                <a:prstClr val="black">
                  <a:alpha val="40000"/>
                </a:prstClr>
              </a:outerShdw>
            </a:effectLst>
          </p:grpSpPr>
          <p:sp>
            <p:nvSpPr>
              <p:cNvPr id="46" name="Rectangle 45"/>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8" name="Rectangle 47"/>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9" name="Rectangle 48"/>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0" name="Rectangle 49"/>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42" name="Rounded Rectangle 41"/>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53" name="Group 52"/>
          <p:cNvGrpSpPr/>
          <p:nvPr/>
        </p:nvGrpSpPr>
        <p:grpSpPr>
          <a:xfrm>
            <a:off x="3661176" y="2596968"/>
            <a:ext cx="2100956" cy="842481"/>
            <a:chOff x="1453903" y="4340954"/>
            <a:chExt cx="2100956" cy="842481"/>
          </a:xfrm>
        </p:grpSpPr>
        <p:sp>
          <p:nvSpPr>
            <p:cNvPr id="55" name="Rounded Rectangle 54"/>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6" name="Rounded Rectangle 55"/>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7" name="Rounded Rectangle 56"/>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59" name="Group 58"/>
          <p:cNvGrpSpPr/>
          <p:nvPr/>
        </p:nvGrpSpPr>
        <p:grpSpPr>
          <a:xfrm>
            <a:off x="6651817" y="2611978"/>
            <a:ext cx="2100956" cy="842481"/>
            <a:chOff x="1453903" y="4340954"/>
            <a:chExt cx="2100956" cy="842481"/>
          </a:xfrm>
        </p:grpSpPr>
        <p:sp>
          <p:nvSpPr>
            <p:cNvPr id="60" name="Rounded Rectangle 59"/>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1" name="Rounded Rectangle 60"/>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2" name="Rectangle 61"/>
            <p:cNvSpPr/>
            <p:nvPr/>
          </p:nvSpPr>
          <p:spPr>
            <a:xfrm>
              <a:off x="2154891" y="4540109"/>
              <a:ext cx="1235582"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3" name="Rounded Rectangle 62"/>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64" name="Straight Connector 63"/>
          <p:cNvCxnSpPr/>
          <p:nvPr/>
        </p:nvCxnSpPr>
        <p:spPr>
          <a:xfrm flipH="1">
            <a:off x="6026931" y="3018208"/>
            <a:ext cx="360087" cy="0"/>
          </a:xfrm>
          <a:prstGeom prst="line">
            <a:avLst/>
          </a:prstGeom>
          <a:noFill/>
          <a:ln w="25400" cap="flat" cmpd="sng" algn="ctr">
            <a:solidFill>
              <a:srgbClr val="003C71"/>
            </a:solidFill>
            <a:prstDash val="sysDash"/>
          </a:ln>
          <a:effectLst/>
        </p:spPr>
      </p:cxnSp>
      <p:cxnSp>
        <p:nvCxnSpPr>
          <p:cNvPr id="65" name="Curved Connector 64"/>
          <p:cNvCxnSpPr>
            <a:stCxn id="42" idx="2"/>
            <a:endCxn id="57" idx="2"/>
          </p:cNvCxnSpPr>
          <p:nvPr/>
        </p:nvCxnSpPr>
        <p:spPr>
          <a:xfrm rot="16200000" flipH="1">
            <a:off x="2804728" y="2159695"/>
            <a:ext cx="12700" cy="2339923"/>
          </a:xfrm>
          <a:prstGeom prst="curvedConnector3">
            <a:avLst>
              <a:gd name="adj1" fmla="val 1984614"/>
            </a:avLst>
          </a:prstGeom>
          <a:noFill/>
          <a:ln w="25400" cap="flat" cmpd="sng" algn="ctr">
            <a:solidFill>
              <a:srgbClr val="003C71"/>
            </a:solidFill>
            <a:prstDash val="solid"/>
            <a:tailEnd type="triangle"/>
          </a:ln>
          <a:effectLst/>
        </p:spPr>
      </p:cxnSp>
      <p:sp>
        <p:nvSpPr>
          <p:cNvPr id="66" name="Rectangle 65"/>
          <p:cNvSpPr/>
          <p:nvPr/>
        </p:nvSpPr>
        <p:spPr>
          <a:xfrm>
            <a:off x="4365134" y="2799503"/>
            <a:ext cx="1235582"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cxnSp>
        <p:nvCxnSpPr>
          <p:cNvPr id="67" name="Curved Connector 66"/>
          <p:cNvCxnSpPr>
            <a:stCxn id="57" idx="2"/>
            <a:endCxn id="68" idx="2"/>
          </p:cNvCxnSpPr>
          <p:nvPr/>
        </p:nvCxnSpPr>
        <p:spPr>
          <a:xfrm rot="5400000" flipH="1" flipV="1">
            <a:off x="5074057" y="2223938"/>
            <a:ext cx="6351" cy="2205087"/>
          </a:xfrm>
          <a:prstGeom prst="curvedConnector3">
            <a:avLst>
              <a:gd name="adj1" fmla="val -3968603"/>
            </a:avLst>
          </a:prstGeom>
          <a:noFill/>
          <a:ln w="25400" cap="flat" cmpd="sng" algn="ctr">
            <a:solidFill>
              <a:srgbClr val="003C71"/>
            </a:solidFill>
            <a:prstDash val="solid"/>
            <a:tailEnd type="triangle"/>
          </a:ln>
          <a:effectLst/>
        </p:spPr>
      </p:cxnSp>
      <p:sp>
        <p:nvSpPr>
          <p:cNvPr id="68" name="Rounded Rectangle 67"/>
          <p:cNvSpPr/>
          <p:nvPr/>
        </p:nvSpPr>
        <p:spPr>
          <a:xfrm>
            <a:off x="6088017" y="3078833"/>
            <a:ext cx="183520" cy="244473"/>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cxnSp>
        <p:nvCxnSpPr>
          <p:cNvPr id="69" name="Curved Connector 68"/>
          <p:cNvCxnSpPr>
            <a:stCxn id="68" idx="2"/>
            <a:endCxn id="63" idx="2"/>
          </p:cNvCxnSpPr>
          <p:nvPr/>
        </p:nvCxnSpPr>
        <p:spPr>
          <a:xfrm rot="16200000" flipH="1">
            <a:off x="6561874" y="2941209"/>
            <a:ext cx="21361" cy="785554"/>
          </a:xfrm>
          <a:prstGeom prst="curvedConnector3">
            <a:avLst>
              <a:gd name="adj1" fmla="val 929690"/>
            </a:avLst>
          </a:prstGeom>
          <a:noFill/>
          <a:ln w="25400" cap="flat" cmpd="sng" algn="ctr">
            <a:solidFill>
              <a:srgbClr val="003C71"/>
            </a:solidFill>
            <a:prstDash val="solid"/>
            <a:tailEnd type="triangle"/>
          </a:ln>
          <a:effectLst/>
        </p:spPr>
      </p:cxnSp>
    </p:spTree>
    <p:extLst>
      <p:ext uri="{BB962C8B-B14F-4D97-AF65-F5344CB8AC3E}">
        <p14:creationId xmlns:p14="http://schemas.microsoft.com/office/powerpoint/2010/main" val="1755480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138408" y="1438171"/>
            <a:ext cx="5056716" cy="3711743"/>
          </a:xfrm>
          <a:prstGeom prst="rect">
            <a:avLst/>
          </a:prstGeom>
          <a:noFill/>
          <a:ln w="25400" cap="flat" cmpd="sng" algn="ctr">
            <a:solidFill>
              <a:sysClr val="windowText" lastClr="000000"/>
            </a:solidFill>
            <a:prstDash val="solid"/>
            <a:roun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93" name="Rectangle 92"/>
          <p:cNvSpPr/>
          <p:nvPr/>
        </p:nvSpPr>
        <p:spPr>
          <a:xfrm>
            <a:off x="1823896" y="3855979"/>
            <a:ext cx="1555871" cy="920103"/>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VM1</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95" name="Rectangle 94"/>
          <p:cNvSpPr/>
          <p:nvPr/>
        </p:nvSpPr>
        <p:spPr>
          <a:xfrm>
            <a:off x="4167454" y="1457391"/>
            <a:ext cx="953759" cy="260322"/>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NIC</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96" name="Straight Arrow Connector 95"/>
          <p:cNvCxnSpPr>
            <a:stCxn id="95" idx="2"/>
          </p:cNvCxnSpPr>
          <p:nvPr/>
        </p:nvCxnSpPr>
        <p:spPr>
          <a:xfrm>
            <a:off x="4644334" y="1717713"/>
            <a:ext cx="0" cy="267349"/>
          </a:xfrm>
          <a:prstGeom prst="straightConnector1">
            <a:avLst/>
          </a:prstGeom>
          <a:noFill/>
          <a:ln w="25400" cap="flat" cmpd="sng" algn="ctr">
            <a:solidFill>
              <a:srgbClr val="003C71"/>
            </a:solidFill>
            <a:prstDash val="solid"/>
            <a:headEnd type="triangle"/>
            <a:tailEnd type="triangle"/>
          </a:ln>
          <a:effectLst/>
        </p:spPr>
      </p:cxnSp>
      <p:sp>
        <p:nvSpPr>
          <p:cNvPr id="97" name="Rectangle 96"/>
          <p:cNvSpPr/>
          <p:nvPr/>
        </p:nvSpPr>
        <p:spPr>
          <a:xfrm>
            <a:off x="3943570" y="3855977"/>
            <a:ext cx="1555871" cy="920103"/>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VM2</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98" name="Rectangle 97"/>
          <p:cNvSpPr/>
          <p:nvPr/>
        </p:nvSpPr>
        <p:spPr>
          <a:xfrm>
            <a:off x="1823896" y="2017966"/>
            <a:ext cx="3671583" cy="1282838"/>
          </a:xfrm>
          <a:prstGeom prst="rect">
            <a:avLst/>
          </a:prstGeom>
          <a:noFill/>
          <a:ln w="25400" cap="flat" cmpd="sng" algn="ctr">
            <a:solidFill>
              <a:srgbClr val="0070C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OvS-DPDK</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07" name="Rectangle 106"/>
          <p:cNvSpPr/>
          <p:nvPr/>
        </p:nvSpPr>
        <p:spPr>
          <a:xfrm>
            <a:off x="4167454" y="3034897"/>
            <a:ext cx="952663" cy="257665"/>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vhuc0</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08" name="Rectangle 107"/>
          <p:cNvSpPr/>
          <p:nvPr/>
        </p:nvSpPr>
        <p:spPr>
          <a:xfrm>
            <a:off x="2158237" y="3034897"/>
            <a:ext cx="952663" cy="257665"/>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vhuc1</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109" name="Group 108"/>
          <p:cNvGrpSpPr/>
          <p:nvPr/>
        </p:nvGrpSpPr>
        <p:grpSpPr>
          <a:xfrm>
            <a:off x="2621470" y="2272361"/>
            <a:ext cx="2116873" cy="1583616"/>
            <a:chOff x="2199785" y="3323568"/>
            <a:chExt cx="1371191" cy="482519"/>
          </a:xfrm>
        </p:grpSpPr>
        <p:cxnSp>
          <p:nvCxnSpPr>
            <p:cNvPr id="110" name="Straight Connector 109"/>
            <p:cNvCxnSpPr/>
            <p:nvPr/>
          </p:nvCxnSpPr>
          <p:spPr>
            <a:xfrm flipH="1" flipV="1">
              <a:off x="2199785" y="3323568"/>
              <a:ext cx="1" cy="482519"/>
            </a:xfrm>
            <a:prstGeom prst="line">
              <a:avLst/>
            </a:prstGeom>
            <a:noFill/>
            <a:ln w="50800" cap="flat" cmpd="sng" algn="ctr">
              <a:solidFill>
                <a:srgbClr val="FFA400"/>
              </a:solidFill>
              <a:prstDash val="solid"/>
              <a:headEnd type="triangle"/>
            </a:ln>
            <a:effectLst>
              <a:outerShdw blurRad="40000" dist="20000" dir="5400000" rotWithShape="0">
                <a:srgbClr val="000000">
                  <a:alpha val="38000"/>
                </a:srgbClr>
              </a:outerShdw>
            </a:effectLst>
          </p:spPr>
        </p:cxnSp>
        <p:cxnSp>
          <p:nvCxnSpPr>
            <p:cNvPr id="111" name="Straight Connector 110"/>
            <p:cNvCxnSpPr/>
            <p:nvPr/>
          </p:nvCxnSpPr>
          <p:spPr>
            <a:xfrm flipH="1" flipV="1">
              <a:off x="3570103" y="3323568"/>
              <a:ext cx="873" cy="482518"/>
            </a:xfrm>
            <a:prstGeom prst="line">
              <a:avLst/>
            </a:prstGeom>
            <a:noFill/>
            <a:ln w="50800" cap="flat" cmpd="sng" algn="ctr">
              <a:solidFill>
                <a:srgbClr val="FFA400"/>
              </a:solidFill>
              <a:prstDash val="solid"/>
              <a:headEnd type="triangle"/>
            </a:ln>
            <a:effectLst>
              <a:outerShdw blurRad="40000" dist="20000" dir="5400000" rotWithShape="0">
                <a:srgbClr val="000000">
                  <a:alpha val="38000"/>
                </a:srgbClr>
              </a:outerShdw>
            </a:effectLst>
          </p:spPr>
        </p:cxnSp>
        <p:cxnSp>
          <p:nvCxnSpPr>
            <p:cNvPr id="112" name="Straight Connector 111"/>
            <p:cNvCxnSpPr/>
            <p:nvPr/>
          </p:nvCxnSpPr>
          <p:spPr>
            <a:xfrm>
              <a:off x="2199785" y="3323568"/>
              <a:ext cx="1370318" cy="0"/>
            </a:xfrm>
            <a:prstGeom prst="line">
              <a:avLst/>
            </a:prstGeom>
            <a:noFill/>
            <a:ln w="50800" cap="flat" cmpd="sng" algn="ctr">
              <a:solidFill>
                <a:srgbClr val="FFA400"/>
              </a:solidFill>
              <a:prstDash val="solid"/>
            </a:ln>
            <a:effectLst>
              <a:outerShdw blurRad="40000" dist="20000" dir="5400000" rotWithShape="0">
                <a:srgbClr val="000000">
                  <a:alpha val="38000"/>
                </a:srgbClr>
              </a:outerShdw>
            </a:effectLst>
          </p:spPr>
        </p:cxnSp>
      </p:grpSp>
      <p:grpSp>
        <p:nvGrpSpPr>
          <p:cNvPr id="113" name="Group 112"/>
          <p:cNvGrpSpPr/>
          <p:nvPr/>
        </p:nvGrpSpPr>
        <p:grpSpPr>
          <a:xfrm>
            <a:off x="1270629" y="3377616"/>
            <a:ext cx="1541461" cy="338990"/>
            <a:chOff x="2195786" y="5573385"/>
            <a:chExt cx="1541461" cy="338990"/>
          </a:xfrm>
        </p:grpSpPr>
        <p:grpSp>
          <p:nvGrpSpPr>
            <p:cNvPr id="114" name="Group 113"/>
            <p:cNvGrpSpPr/>
            <p:nvPr/>
          </p:nvGrpSpPr>
          <p:grpSpPr>
            <a:xfrm>
              <a:off x="2195786" y="5573385"/>
              <a:ext cx="632848" cy="338990"/>
              <a:chOff x="7397393" y="2741577"/>
              <a:chExt cx="3622096" cy="842481"/>
            </a:xfrm>
          </p:grpSpPr>
          <p:sp>
            <p:nvSpPr>
              <p:cNvPr id="121" name="Rounded Rectangle 120"/>
              <p:cNvSpPr/>
              <p:nvPr/>
            </p:nvSpPr>
            <p:spPr>
              <a:xfrm>
                <a:off x="7397393" y="2741577"/>
                <a:ext cx="362209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2" name="Rounded Rectangle 121"/>
              <p:cNvSpPr/>
              <p:nvPr/>
            </p:nvSpPr>
            <p:spPr>
              <a:xfrm>
                <a:off x="8474450" y="2881391"/>
                <a:ext cx="2403336"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3" name="Rectangle 122"/>
              <p:cNvSpPr/>
              <p:nvPr/>
            </p:nvSpPr>
            <p:spPr>
              <a:xfrm>
                <a:off x="8605911" y="2940732"/>
                <a:ext cx="362840"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4" name="Rectangle 123"/>
              <p:cNvSpPr/>
              <p:nvPr/>
            </p:nvSpPr>
            <p:spPr>
              <a:xfrm>
                <a:off x="8968751" y="2940732"/>
                <a:ext cx="371762"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5" name="Rectangle 124"/>
              <p:cNvSpPr/>
              <p:nvPr/>
            </p:nvSpPr>
            <p:spPr>
              <a:xfrm>
                <a:off x="9331591" y="2940732"/>
                <a:ext cx="371762"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6" name="Rectangle 125"/>
              <p:cNvSpPr/>
              <p:nvPr/>
            </p:nvSpPr>
            <p:spPr>
              <a:xfrm>
                <a:off x="9703353" y="2940732"/>
                <a:ext cx="1032730"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7" name="Rounded Rectangle 126"/>
              <p:cNvSpPr/>
              <p:nvPr/>
            </p:nvSpPr>
            <p:spPr>
              <a:xfrm>
                <a:off x="7490040" y="2868091"/>
                <a:ext cx="895714"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115" name="Straight Connector 114"/>
            <p:cNvCxnSpPr/>
            <p:nvPr/>
          </p:nvCxnSpPr>
          <p:spPr>
            <a:xfrm flipH="1">
              <a:off x="2882977" y="5754239"/>
              <a:ext cx="97205" cy="1"/>
            </a:xfrm>
            <a:prstGeom prst="line">
              <a:avLst/>
            </a:prstGeom>
            <a:noFill/>
            <a:ln w="6350" cap="flat" cmpd="sng" algn="ctr">
              <a:solidFill>
                <a:srgbClr val="003C71"/>
              </a:solidFill>
              <a:prstDash val="sysDot"/>
            </a:ln>
            <a:effectLst/>
          </p:spPr>
        </p:cxnSp>
        <p:grpSp>
          <p:nvGrpSpPr>
            <p:cNvPr id="116" name="Group 115"/>
            <p:cNvGrpSpPr/>
            <p:nvPr/>
          </p:nvGrpSpPr>
          <p:grpSpPr>
            <a:xfrm>
              <a:off x="3070943" y="5596106"/>
              <a:ext cx="666304" cy="316269"/>
              <a:chOff x="1453903" y="4340954"/>
              <a:chExt cx="2100956" cy="842481"/>
            </a:xfrm>
          </p:grpSpPr>
          <p:sp>
            <p:nvSpPr>
              <p:cNvPr id="117" name="Rounded Rectangle 116"/>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8" name="Rounded Rectangle 117"/>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9" name="Rectangle 118"/>
              <p:cNvSpPr/>
              <p:nvPr/>
            </p:nvSpPr>
            <p:spPr>
              <a:xfrm>
                <a:off x="2154891" y="4540109"/>
                <a:ext cx="1235582"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0" name="Rounded Rectangle 119"/>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grpSp>
        <p:nvGrpSpPr>
          <p:cNvPr id="128" name="Group 127"/>
          <p:cNvGrpSpPr/>
          <p:nvPr/>
        </p:nvGrpSpPr>
        <p:grpSpPr>
          <a:xfrm>
            <a:off x="4285938" y="2171142"/>
            <a:ext cx="1541461" cy="338990"/>
            <a:chOff x="2195786" y="5573385"/>
            <a:chExt cx="1541461" cy="338990"/>
          </a:xfrm>
        </p:grpSpPr>
        <p:grpSp>
          <p:nvGrpSpPr>
            <p:cNvPr id="129" name="Group 128"/>
            <p:cNvGrpSpPr/>
            <p:nvPr/>
          </p:nvGrpSpPr>
          <p:grpSpPr>
            <a:xfrm>
              <a:off x="2195786" y="5573385"/>
              <a:ext cx="632848" cy="338990"/>
              <a:chOff x="7397393" y="2741577"/>
              <a:chExt cx="3622096" cy="842481"/>
            </a:xfrm>
          </p:grpSpPr>
          <p:sp>
            <p:nvSpPr>
              <p:cNvPr id="136" name="Rounded Rectangle 135"/>
              <p:cNvSpPr/>
              <p:nvPr/>
            </p:nvSpPr>
            <p:spPr>
              <a:xfrm>
                <a:off x="7397393" y="2741577"/>
                <a:ext cx="362209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7" name="Rounded Rectangle 136"/>
              <p:cNvSpPr/>
              <p:nvPr/>
            </p:nvSpPr>
            <p:spPr>
              <a:xfrm>
                <a:off x="8474450" y="2881391"/>
                <a:ext cx="2403336"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8" name="Rectangle 137"/>
              <p:cNvSpPr/>
              <p:nvPr/>
            </p:nvSpPr>
            <p:spPr>
              <a:xfrm>
                <a:off x="8605911" y="2940732"/>
                <a:ext cx="362840"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9" name="Rectangle 138"/>
              <p:cNvSpPr/>
              <p:nvPr/>
            </p:nvSpPr>
            <p:spPr>
              <a:xfrm>
                <a:off x="8968751" y="2940732"/>
                <a:ext cx="371762"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0" name="Rectangle 139"/>
              <p:cNvSpPr/>
              <p:nvPr/>
            </p:nvSpPr>
            <p:spPr>
              <a:xfrm>
                <a:off x="9331591" y="2940732"/>
                <a:ext cx="371762"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1" name="Rectangle 140"/>
              <p:cNvSpPr/>
              <p:nvPr/>
            </p:nvSpPr>
            <p:spPr>
              <a:xfrm>
                <a:off x="9703353" y="2940732"/>
                <a:ext cx="1032730"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2" name="Rounded Rectangle 141"/>
              <p:cNvSpPr/>
              <p:nvPr/>
            </p:nvSpPr>
            <p:spPr>
              <a:xfrm>
                <a:off x="7490040" y="2868091"/>
                <a:ext cx="895714"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130" name="Straight Connector 129"/>
            <p:cNvCxnSpPr/>
            <p:nvPr/>
          </p:nvCxnSpPr>
          <p:spPr>
            <a:xfrm flipH="1">
              <a:off x="2882977" y="5754239"/>
              <a:ext cx="97205" cy="1"/>
            </a:xfrm>
            <a:prstGeom prst="line">
              <a:avLst/>
            </a:prstGeom>
            <a:noFill/>
            <a:ln w="6350" cap="flat" cmpd="sng" algn="ctr">
              <a:solidFill>
                <a:srgbClr val="003C71"/>
              </a:solidFill>
              <a:prstDash val="sysDot"/>
            </a:ln>
            <a:effectLst/>
          </p:spPr>
        </p:cxnSp>
        <p:grpSp>
          <p:nvGrpSpPr>
            <p:cNvPr id="131" name="Group 130"/>
            <p:cNvGrpSpPr/>
            <p:nvPr/>
          </p:nvGrpSpPr>
          <p:grpSpPr>
            <a:xfrm>
              <a:off x="3070943" y="5596106"/>
              <a:ext cx="666304" cy="316269"/>
              <a:chOff x="1453903" y="4340954"/>
              <a:chExt cx="2100956" cy="842481"/>
            </a:xfrm>
          </p:grpSpPr>
          <p:sp>
            <p:nvSpPr>
              <p:cNvPr id="132" name="Rounded Rectangle 131"/>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3" name="Rounded Rectangle 132"/>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4" name="Rectangle 133"/>
              <p:cNvSpPr/>
              <p:nvPr/>
            </p:nvSpPr>
            <p:spPr>
              <a:xfrm>
                <a:off x="2154892" y="4540109"/>
                <a:ext cx="1235580"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5" name="Rounded Rectangle 134"/>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grpSp>
        <p:nvGrpSpPr>
          <p:cNvPr id="143" name="Group 142"/>
          <p:cNvGrpSpPr/>
          <p:nvPr/>
        </p:nvGrpSpPr>
        <p:grpSpPr>
          <a:xfrm>
            <a:off x="4473338" y="3421793"/>
            <a:ext cx="1541461" cy="338990"/>
            <a:chOff x="2195786" y="5573385"/>
            <a:chExt cx="1541461" cy="338990"/>
          </a:xfrm>
        </p:grpSpPr>
        <p:grpSp>
          <p:nvGrpSpPr>
            <p:cNvPr id="144" name="Group 143"/>
            <p:cNvGrpSpPr/>
            <p:nvPr/>
          </p:nvGrpSpPr>
          <p:grpSpPr>
            <a:xfrm>
              <a:off x="2195786" y="5573385"/>
              <a:ext cx="632848" cy="338990"/>
              <a:chOff x="7397393" y="2741577"/>
              <a:chExt cx="3622096" cy="842481"/>
            </a:xfrm>
          </p:grpSpPr>
          <p:sp>
            <p:nvSpPr>
              <p:cNvPr id="151" name="Rounded Rectangle 150"/>
              <p:cNvSpPr/>
              <p:nvPr/>
            </p:nvSpPr>
            <p:spPr>
              <a:xfrm>
                <a:off x="7397393" y="2741577"/>
                <a:ext cx="362209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2" name="Rounded Rectangle 151"/>
              <p:cNvSpPr/>
              <p:nvPr/>
            </p:nvSpPr>
            <p:spPr>
              <a:xfrm>
                <a:off x="8474450" y="2881391"/>
                <a:ext cx="2403336"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3" name="Rectangle 152"/>
              <p:cNvSpPr/>
              <p:nvPr/>
            </p:nvSpPr>
            <p:spPr>
              <a:xfrm>
                <a:off x="8605911" y="2940732"/>
                <a:ext cx="362840"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4" name="Rectangle 153"/>
              <p:cNvSpPr/>
              <p:nvPr/>
            </p:nvSpPr>
            <p:spPr>
              <a:xfrm>
                <a:off x="8968751" y="2940732"/>
                <a:ext cx="371762"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5" name="Rectangle 154"/>
              <p:cNvSpPr/>
              <p:nvPr/>
            </p:nvSpPr>
            <p:spPr>
              <a:xfrm>
                <a:off x="9331591" y="2940732"/>
                <a:ext cx="371762"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6" name="Rectangle 155"/>
              <p:cNvSpPr/>
              <p:nvPr/>
            </p:nvSpPr>
            <p:spPr>
              <a:xfrm>
                <a:off x="9703353" y="2940732"/>
                <a:ext cx="1032730"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7" name="Rounded Rectangle 156"/>
              <p:cNvSpPr/>
              <p:nvPr/>
            </p:nvSpPr>
            <p:spPr>
              <a:xfrm>
                <a:off x="7490040" y="2868091"/>
                <a:ext cx="895714"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145" name="Straight Connector 144"/>
            <p:cNvCxnSpPr/>
            <p:nvPr/>
          </p:nvCxnSpPr>
          <p:spPr>
            <a:xfrm flipH="1">
              <a:off x="2882977" y="5754239"/>
              <a:ext cx="97205" cy="1"/>
            </a:xfrm>
            <a:prstGeom prst="line">
              <a:avLst/>
            </a:prstGeom>
            <a:noFill/>
            <a:ln w="6350" cap="flat" cmpd="sng" algn="ctr">
              <a:solidFill>
                <a:srgbClr val="003C71"/>
              </a:solidFill>
              <a:prstDash val="sysDot"/>
            </a:ln>
            <a:effectLst/>
          </p:spPr>
        </p:cxnSp>
        <p:grpSp>
          <p:nvGrpSpPr>
            <p:cNvPr id="146" name="Group 145"/>
            <p:cNvGrpSpPr/>
            <p:nvPr/>
          </p:nvGrpSpPr>
          <p:grpSpPr>
            <a:xfrm>
              <a:off x="3070943" y="5596106"/>
              <a:ext cx="666304" cy="316269"/>
              <a:chOff x="1453903" y="4340954"/>
              <a:chExt cx="2100956" cy="842481"/>
            </a:xfrm>
          </p:grpSpPr>
          <p:sp>
            <p:nvSpPr>
              <p:cNvPr id="147" name="Rounded Rectangle 146"/>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8" name="Rounded Rectangle 147"/>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9" name="Rectangle 148"/>
              <p:cNvSpPr/>
              <p:nvPr/>
            </p:nvSpPr>
            <p:spPr>
              <a:xfrm>
                <a:off x="2154891" y="4540109"/>
                <a:ext cx="1235582"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0" name="Rounded Rectangle 149"/>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cxnSp>
        <p:nvCxnSpPr>
          <p:cNvPr id="158" name="Straight Connector 157"/>
          <p:cNvCxnSpPr>
            <a:stCxn id="132" idx="3"/>
          </p:cNvCxnSpPr>
          <p:nvPr/>
        </p:nvCxnSpPr>
        <p:spPr>
          <a:xfrm>
            <a:off x="5827399" y="2351998"/>
            <a:ext cx="1724953" cy="233271"/>
          </a:xfrm>
          <a:prstGeom prst="line">
            <a:avLst/>
          </a:prstGeom>
          <a:noFill/>
          <a:ln w="22225" cap="flat" cmpd="sng" algn="ctr">
            <a:solidFill>
              <a:srgbClr val="003C71"/>
            </a:solidFill>
            <a:prstDash val="solid"/>
          </a:ln>
          <a:effectLst/>
        </p:spPr>
      </p:cxnSp>
      <p:cxnSp>
        <p:nvCxnSpPr>
          <p:cNvPr id="159" name="Straight Connector 158"/>
          <p:cNvCxnSpPr>
            <a:stCxn id="132" idx="3"/>
          </p:cNvCxnSpPr>
          <p:nvPr/>
        </p:nvCxnSpPr>
        <p:spPr>
          <a:xfrm>
            <a:off x="5827399" y="2351998"/>
            <a:ext cx="1717348" cy="1069795"/>
          </a:xfrm>
          <a:prstGeom prst="line">
            <a:avLst/>
          </a:prstGeom>
          <a:noFill/>
          <a:ln w="22225" cap="flat" cmpd="sng" algn="ctr">
            <a:solidFill>
              <a:srgbClr val="003C71"/>
            </a:solidFill>
            <a:prstDash val="solid"/>
          </a:ln>
          <a:effectLst/>
        </p:spPr>
      </p:cxnSp>
      <p:grpSp>
        <p:nvGrpSpPr>
          <p:cNvPr id="160" name="Group 159"/>
          <p:cNvGrpSpPr/>
          <p:nvPr/>
        </p:nvGrpSpPr>
        <p:grpSpPr>
          <a:xfrm>
            <a:off x="7452100" y="2585269"/>
            <a:ext cx="3622096" cy="842481"/>
            <a:chOff x="7397393" y="2741577"/>
            <a:chExt cx="3622096" cy="842481"/>
          </a:xfrm>
        </p:grpSpPr>
        <p:sp>
          <p:nvSpPr>
            <p:cNvPr id="161" name="Rounded Rectangle 160"/>
            <p:cNvSpPr/>
            <p:nvPr/>
          </p:nvSpPr>
          <p:spPr>
            <a:xfrm>
              <a:off x="7397393" y="2741577"/>
              <a:ext cx="362209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62" name="Rounded Rectangle 161"/>
            <p:cNvSpPr/>
            <p:nvPr/>
          </p:nvSpPr>
          <p:spPr>
            <a:xfrm>
              <a:off x="8474450" y="2881391"/>
              <a:ext cx="2403336"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63" name="Rectangle 162"/>
            <p:cNvSpPr/>
            <p:nvPr/>
          </p:nvSpPr>
          <p:spPr>
            <a:xfrm>
              <a:off x="8605911" y="2940732"/>
              <a:ext cx="362840"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64" name="Rectangle 163"/>
            <p:cNvSpPr/>
            <p:nvPr/>
          </p:nvSpPr>
          <p:spPr>
            <a:xfrm>
              <a:off x="8968751" y="2940732"/>
              <a:ext cx="371762"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65" name="Rectangle 164"/>
            <p:cNvSpPr/>
            <p:nvPr/>
          </p:nvSpPr>
          <p:spPr>
            <a:xfrm>
              <a:off x="9331591" y="2940732"/>
              <a:ext cx="371762"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66" name="Rectangle 165"/>
            <p:cNvSpPr/>
            <p:nvPr/>
          </p:nvSpPr>
          <p:spPr>
            <a:xfrm>
              <a:off x="9703353" y="2940732"/>
              <a:ext cx="1032730"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67" name="Rounded Rectangle 166"/>
            <p:cNvSpPr/>
            <p:nvPr/>
          </p:nvSpPr>
          <p:spPr>
            <a:xfrm>
              <a:off x="7490040" y="2868091"/>
              <a:ext cx="895714"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69" name="Title 1"/>
          <p:cNvSpPr>
            <a:spLocks noGrp="1"/>
          </p:cNvSpPr>
          <p:nvPr>
            <p:ph type="title"/>
          </p:nvPr>
        </p:nvSpPr>
        <p:spPr>
          <a:xfrm>
            <a:off x="609600" y="274640"/>
            <a:ext cx="10972800" cy="480321"/>
          </a:xfrm>
        </p:spPr>
        <p:txBody>
          <a:bodyPr/>
          <a:lstStyle/>
          <a:p>
            <a:r>
              <a:rPr lang="en-US" dirty="0" smtClean="0"/>
              <a:t>A case for multi-segment mbufs</a:t>
            </a:r>
            <a:endParaRPr lang="en-US" dirty="0"/>
          </a:p>
        </p:txBody>
      </p:sp>
    </p:spTree>
    <p:extLst>
      <p:ext uri="{BB962C8B-B14F-4D97-AF65-F5344CB8AC3E}">
        <p14:creationId xmlns:p14="http://schemas.microsoft.com/office/powerpoint/2010/main" val="3286007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TSO integration</a:t>
            </a:r>
            <a:endParaRPr lang="en-US" dirty="0"/>
          </a:p>
        </p:txBody>
      </p:sp>
      <p:sp>
        <p:nvSpPr>
          <p:cNvPr id="3" name="Content Placeholder 2"/>
          <p:cNvSpPr>
            <a:spLocks noGrp="1"/>
          </p:cNvSpPr>
          <p:nvPr>
            <p:ph idx="1"/>
          </p:nvPr>
        </p:nvSpPr>
        <p:spPr>
          <a:xfrm>
            <a:off x="609600" y="1283433"/>
            <a:ext cx="6579166" cy="4842732"/>
          </a:xfrm>
        </p:spPr>
        <p:txBody>
          <a:bodyPr/>
          <a:lstStyle/>
          <a:p>
            <a:pPr marL="342900" indent="-342900">
              <a:buFont typeface="Arial" panose="020B0604020202020204" pitchFamily="34" charset="0"/>
              <a:buChar char="•"/>
            </a:pPr>
            <a:r>
              <a:rPr lang="en-IE" dirty="0" smtClean="0"/>
              <a:t>Set mbuf’s layer l2_len, l3_len and l4_len fields;</a:t>
            </a:r>
          </a:p>
        </p:txBody>
      </p:sp>
      <p:sp>
        <p:nvSpPr>
          <p:cNvPr id="26" name="TextBox 25"/>
          <p:cNvSpPr txBox="1"/>
          <p:nvPr/>
        </p:nvSpPr>
        <p:spPr>
          <a:xfrm>
            <a:off x="8027972" y="4377116"/>
            <a:ext cx="901720" cy="131689"/>
          </a:xfrm>
          <a:prstGeom prst="rect">
            <a:avLst/>
          </a:prstGeom>
          <a:noFill/>
        </p:spPr>
        <p:txBody>
          <a:bodyPr vert="horz" wrap="none" lIns="0" tIns="0" rIns="0" bIns="0" rtlCol="0">
            <a:noAutofit/>
          </a:bodyPr>
          <a:lstStyle/>
          <a:p>
            <a:r>
              <a:rPr lang="en-IE" sz="1200" dirty="0" smtClean="0">
                <a:solidFill>
                  <a:srgbClr val="003C71"/>
                </a:solidFill>
                <a:latin typeface="Intel Clear"/>
              </a:rPr>
              <a:t>l3_len=0x14</a:t>
            </a:r>
            <a:endParaRPr lang="en-US" sz="1200" dirty="0" smtClean="0">
              <a:solidFill>
                <a:srgbClr val="003C71"/>
              </a:solidFill>
              <a:latin typeface="Intel Clear"/>
            </a:endParaRPr>
          </a:p>
        </p:txBody>
      </p:sp>
      <p:sp>
        <p:nvSpPr>
          <p:cNvPr id="27" name="TextBox 26"/>
          <p:cNvSpPr txBox="1"/>
          <p:nvPr/>
        </p:nvSpPr>
        <p:spPr>
          <a:xfrm>
            <a:off x="8036380" y="4104901"/>
            <a:ext cx="894104" cy="152295"/>
          </a:xfrm>
          <a:prstGeom prst="rect">
            <a:avLst/>
          </a:prstGeom>
          <a:noFill/>
        </p:spPr>
        <p:txBody>
          <a:bodyPr vert="horz" wrap="none" lIns="0" tIns="0" rIns="0" bIns="0" rtlCol="0">
            <a:noAutofit/>
          </a:bodyPr>
          <a:lstStyle/>
          <a:p>
            <a:r>
              <a:rPr lang="en-IE" sz="1200" dirty="0" smtClean="0">
                <a:solidFill>
                  <a:srgbClr val="003C71"/>
                </a:solidFill>
                <a:latin typeface="Intel Clear"/>
              </a:rPr>
              <a:t>l2_len=0x0e</a:t>
            </a:r>
            <a:endParaRPr lang="en-US" sz="1200" dirty="0" smtClean="0">
              <a:solidFill>
                <a:srgbClr val="003C71"/>
              </a:solidFill>
              <a:latin typeface="Intel Clear"/>
            </a:endParaRPr>
          </a:p>
        </p:txBody>
      </p:sp>
      <p:grpSp>
        <p:nvGrpSpPr>
          <p:cNvPr id="28" name="Group 27"/>
          <p:cNvGrpSpPr/>
          <p:nvPr/>
        </p:nvGrpSpPr>
        <p:grpSpPr>
          <a:xfrm>
            <a:off x="7452100" y="2585269"/>
            <a:ext cx="3622096" cy="842481"/>
            <a:chOff x="7397393" y="2741577"/>
            <a:chExt cx="3622096" cy="842481"/>
          </a:xfrm>
        </p:grpSpPr>
        <p:sp>
          <p:nvSpPr>
            <p:cNvPr id="29" name="Rounded Rectangle 28"/>
            <p:cNvSpPr/>
            <p:nvPr/>
          </p:nvSpPr>
          <p:spPr>
            <a:xfrm>
              <a:off x="7397393" y="2741577"/>
              <a:ext cx="362209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0" name="Rounded Rectangle 29"/>
            <p:cNvSpPr/>
            <p:nvPr/>
          </p:nvSpPr>
          <p:spPr>
            <a:xfrm>
              <a:off x="8474450" y="2881391"/>
              <a:ext cx="2403336"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1" name="Rectangle 30"/>
            <p:cNvSpPr/>
            <p:nvPr/>
          </p:nvSpPr>
          <p:spPr>
            <a:xfrm>
              <a:off x="8605911" y="2940732"/>
              <a:ext cx="362840"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2" name="Rectangle 31"/>
            <p:cNvSpPr/>
            <p:nvPr/>
          </p:nvSpPr>
          <p:spPr>
            <a:xfrm>
              <a:off x="8968751" y="2940732"/>
              <a:ext cx="371762"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4" name="Rectangle 33"/>
            <p:cNvSpPr/>
            <p:nvPr/>
          </p:nvSpPr>
          <p:spPr>
            <a:xfrm>
              <a:off x="9331591" y="2940732"/>
              <a:ext cx="371762"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5" name="Rectangle 34"/>
            <p:cNvSpPr/>
            <p:nvPr/>
          </p:nvSpPr>
          <p:spPr>
            <a:xfrm>
              <a:off x="9703353" y="2940732"/>
              <a:ext cx="1032730"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6" name="Rounded Rectangle 35"/>
            <p:cNvSpPr/>
            <p:nvPr/>
          </p:nvSpPr>
          <p:spPr>
            <a:xfrm>
              <a:off x="7490040" y="2868091"/>
              <a:ext cx="895714"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38" name="Straight Arrow Connector 32"/>
          <p:cNvCxnSpPr>
            <a:stCxn id="26" idx="3"/>
          </p:cNvCxnSpPr>
          <p:nvPr/>
        </p:nvCxnSpPr>
        <p:spPr>
          <a:xfrm flipV="1">
            <a:off x="8929692" y="3238559"/>
            <a:ext cx="472474" cy="1204402"/>
          </a:xfrm>
          <a:prstGeom prst="bentConnector2">
            <a:avLst/>
          </a:prstGeom>
          <a:noFill/>
          <a:ln w="25400" cap="flat" cmpd="sng" algn="ctr">
            <a:solidFill>
              <a:srgbClr val="003C71"/>
            </a:solidFill>
            <a:prstDash val="solid"/>
            <a:tailEnd type="triangle"/>
          </a:ln>
          <a:effectLst/>
        </p:spPr>
      </p:cxnSp>
      <p:sp>
        <p:nvSpPr>
          <p:cNvPr id="39" name="TextBox 38"/>
          <p:cNvSpPr txBox="1"/>
          <p:nvPr/>
        </p:nvSpPr>
        <p:spPr>
          <a:xfrm>
            <a:off x="8034917" y="4618008"/>
            <a:ext cx="901641" cy="89132"/>
          </a:xfrm>
          <a:prstGeom prst="rect">
            <a:avLst/>
          </a:prstGeom>
          <a:noFill/>
        </p:spPr>
        <p:txBody>
          <a:bodyPr vert="horz" wrap="none" lIns="0" tIns="0" rIns="0" bIns="0" rtlCol="0">
            <a:noAutofit/>
          </a:bodyPr>
          <a:lstStyle/>
          <a:p>
            <a:r>
              <a:rPr lang="en-IE" sz="1200" dirty="0" smtClean="0">
                <a:solidFill>
                  <a:srgbClr val="003C71"/>
                </a:solidFill>
                <a:latin typeface="Intel Clear"/>
              </a:rPr>
              <a:t>l4_len=0x14</a:t>
            </a:r>
            <a:endParaRPr lang="en-US" sz="1200" dirty="0" smtClean="0">
              <a:solidFill>
                <a:srgbClr val="003C71"/>
              </a:solidFill>
              <a:latin typeface="Intel Clear"/>
            </a:endParaRPr>
          </a:p>
        </p:txBody>
      </p:sp>
      <p:cxnSp>
        <p:nvCxnSpPr>
          <p:cNvPr id="49" name="Straight Arrow Connector 32"/>
          <p:cNvCxnSpPr>
            <a:stCxn id="39" idx="3"/>
          </p:cNvCxnSpPr>
          <p:nvPr/>
        </p:nvCxnSpPr>
        <p:spPr>
          <a:xfrm flipV="1">
            <a:off x="8936558" y="3229024"/>
            <a:ext cx="837857" cy="1433550"/>
          </a:xfrm>
          <a:prstGeom prst="bentConnector2">
            <a:avLst/>
          </a:prstGeom>
          <a:noFill/>
          <a:ln w="25400" cap="flat" cmpd="sng" algn="ctr">
            <a:solidFill>
              <a:srgbClr val="003C71"/>
            </a:solidFill>
            <a:prstDash val="solid"/>
            <a:tailEnd type="triangle"/>
          </a:ln>
          <a:effectLst/>
        </p:spPr>
      </p:cxnSp>
      <p:cxnSp>
        <p:nvCxnSpPr>
          <p:cNvPr id="52" name="Straight Arrow Connector 32"/>
          <p:cNvCxnSpPr>
            <a:stCxn id="27" idx="3"/>
          </p:cNvCxnSpPr>
          <p:nvPr/>
        </p:nvCxnSpPr>
        <p:spPr>
          <a:xfrm flipV="1">
            <a:off x="8930484" y="3232743"/>
            <a:ext cx="99833" cy="948306"/>
          </a:xfrm>
          <a:prstGeom prst="bentConnector2">
            <a:avLst/>
          </a:prstGeom>
          <a:noFill/>
          <a:ln w="25400" cap="flat" cmpd="sng" algn="ctr">
            <a:solidFill>
              <a:srgbClr val="003C71"/>
            </a:solidFill>
            <a:prstDash val="solid"/>
            <a:tailEnd type="triangle"/>
          </a:ln>
          <a:effectLst/>
        </p:spPr>
      </p:cxnSp>
      <p:sp>
        <p:nvSpPr>
          <p:cNvPr id="53" name="TextBox 52"/>
          <p:cNvSpPr txBox="1"/>
          <p:nvPr/>
        </p:nvSpPr>
        <p:spPr>
          <a:xfrm>
            <a:off x="7435601" y="4685172"/>
            <a:ext cx="344187" cy="106349"/>
          </a:xfrm>
          <a:prstGeom prst="rect">
            <a:avLst/>
          </a:prstGeom>
          <a:noFill/>
        </p:spPr>
        <p:txBody>
          <a:bodyPr vert="horz" wrap="none" lIns="0" tIns="0" rIns="0" bIns="0" rtlCol="0">
            <a:noAutofit/>
          </a:bodyPr>
          <a:lstStyle/>
          <a:p>
            <a:r>
              <a:rPr lang="en-IE" sz="1200" dirty="0" smtClean="0">
                <a:solidFill>
                  <a:srgbClr val="003C71"/>
                </a:solidFill>
                <a:latin typeface="Intel Clear"/>
              </a:rPr>
              <a:t>mbuf</a:t>
            </a:r>
            <a:endParaRPr lang="en-US" sz="1200" dirty="0" smtClean="0">
              <a:solidFill>
                <a:srgbClr val="003C71"/>
              </a:solidFill>
              <a:latin typeface="Intel Clear"/>
            </a:endParaRPr>
          </a:p>
        </p:txBody>
      </p:sp>
      <p:sp>
        <p:nvSpPr>
          <p:cNvPr id="20" name="Left Brace 19"/>
          <p:cNvSpPr/>
          <p:nvPr/>
        </p:nvSpPr>
        <p:spPr>
          <a:xfrm>
            <a:off x="7847773" y="4087793"/>
            <a:ext cx="174125" cy="1365052"/>
          </a:xfrm>
          <a:prstGeom prst="leftBrace">
            <a:avLst/>
          </a:prstGeom>
          <a:noFill/>
          <a:ln w="25400"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1953718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TSO integration</a:t>
            </a:r>
            <a:endParaRPr lang="en-US" dirty="0"/>
          </a:p>
        </p:txBody>
      </p:sp>
      <p:sp>
        <p:nvSpPr>
          <p:cNvPr id="3" name="Content Placeholder 2"/>
          <p:cNvSpPr>
            <a:spLocks noGrp="1"/>
          </p:cNvSpPr>
          <p:nvPr>
            <p:ph idx="1"/>
          </p:nvPr>
        </p:nvSpPr>
        <p:spPr>
          <a:xfrm>
            <a:off x="609600" y="1283433"/>
            <a:ext cx="6579166" cy="4842732"/>
          </a:xfrm>
        </p:spPr>
        <p:txBody>
          <a:bodyPr>
            <a:normAutofit/>
          </a:bodyPr>
          <a:lstStyle/>
          <a:p>
            <a:pPr marL="342900" indent="-342900">
              <a:buFont typeface="Arial" panose="020B0604020202020204" pitchFamily="34" charset="0"/>
              <a:buChar char="•"/>
            </a:pPr>
            <a:r>
              <a:rPr lang="en-IE" dirty="0" smtClean="0"/>
              <a:t>Set </a:t>
            </a:r>
            <a:r>
              <a:rPr lang="en-IE" dirty="0" err="1" smtClean="0"/>
              <a:t>mbuf’s</a:t>
            </a:r>
            <a:r>
              <a:rPr lang="en-IE" dirty="0" smtClean="0"/>
              <a:t> layer l2_len, l3_len and l4_len fields;</a:t>
            </a:r>
          </a:p>
          <a:p>
            <a:pPr marL="342900" indent="-342900">
              <a:buFont typeface="Arial" panose="020B0604020202020204" pitchFamily="34" charset="0"/>
              <a:buChar char="•"/>
            </a:pPr>
            <a:r>
              <a:rPr lang="en-IE" dirty="0"/>
              <a:t>Mark packet for offload with flags:</a:t>
            </a:r>
          </a:p>
          <a:p>
            <a:pPr marL="643444" lvl="1" indent="-342900">
              <a:buFont typeface="Arial" panose="020B0604020202020204" pitchFamily="34" charset="0"/>
              <a:buChar char="•"/>
            </a:pPr>
            <a:r>
              <a:rPr lang="en-US" dirty="0"/>
              <a:t>PKT_TX_IPV4  | PKT_T</a:t>
            </a:r>
            <a:r>
              <a:rPr lang="en-IE" dirty="0"/>
              <a:t>X_IP_CKSUM;</a:t>
            </a:r>
          </a:p>
          <a:p>
            <a:pPr marL="643444" lvl="1" indent="-342900">
              <a:buFont typeface="Arial" panose="020B0604020202020204" pitchFamily="34" charset="0"/>
              <a:buChar char="•"/>
            </a:pPr>
            <a:r>
              <a:rPr lang="en-US" dirty="0"/>
              <a:t>PKT_TX_TCP_SEG | PKT_</a:t>
            </a:r>
            <a:r>
              <a:rPr lang="en-IE" dirty="0"/>
              <a:t>TX_TCP_CKSUM</a:t>
            </a:r>
            <a:r>
              <a:rPr lang="en-IE" dirty="0" smtClean="0"/>
              <a:t>.</a:t>
            </a:r>
            <a:endParaRPr lang="en-IE" dirty="0"/>
          </a:p>
        </p:txBody>
      </p:sp>
      <p:grpSp>
        <p:nvGrpSpPr>
          <p:cNvPr id="28" name="Group 27"/>
          <p:cNvGrpSpPr/>
          <p:nvPr/>
        </p:nvGrpSpPr>
        <p:grpSpPr>
          <a:xfrm>
            <a:off x="7452100" y="2585269"/>
            <a:ext cx="3622096" cy="842481"/>
            <a:chOff x="7397393" y="2741577"/>
            <a:chExt cx="3622096" cy="842481"/>
          </a:xfrm>
        </p:grpSpPr>
        <p:sp>
          <p:nvSpPr>
            <p:cNvPr id="29" name="Rounded Rectangle 28"/>
            <p:cNvSpPr/>
            <p:nvPr/>
          </p:nvSpPr>
          <p:spPr>
            <a:xfrm>
              <a:off x="7397393" y="2741577"/>
              <a:ext cx="362209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0" name="Rounded Rectangle 29"/>
            <p:cNvSpPr/>
            <p:nvPr/>
          </p:nvSpPr>
          <p:spPr>
            <a:xfrm>
              <a:off x="8474450" y="2881391"/>
              <a:ext cx="2403336"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1" name="Rectangle 30"/>
            <p:cNvSpPr/>
            <p:nvPr/>
          </p:nvSpPr>
          <p:spPr>
            <a:xfrm>
              <a:off x="8605911" y="2940732"/>
              <a:ext cx="362840"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2" name="Rectangle 31"/>
            <p:cNvSpPr/>
            <p:nvPr/>
          </p:nvSpPr>
          <p:spPr>
            <a:xfrm>
              <a:off x="8968751" y="2940732"/>
              <a:ext cx="371762"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4" name="Rectangle 33"/>
            <p:cNvSpPr/>
            <p:nvPr/>
          </p:nvSpPr>
          <p:spPr>
            <a:xfrm>
              <a:off x="9331591" y="2940732"/>
              <a:ext cx="371762"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5" name="Rectangle 34"/>
            <p:cNvSpPr/>
            <p:nvPr/>
          </p:nvSpPr>
          <p:spPr>
            <a:xfrm>
              <a:off x="9703353" y="2940732"/>
              <a:ext cx="1032730"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6" name="Rounded Rectangle 35"/>
            <p:cNvSpPr/>
            <p:nvPr/>
          </p:nvSpPr>
          <p:spPr>
            <a:xfrm>
              <a:off x="7490040" y="2868091"/>
              <a:ext cx="895714"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38" name="Straight Arrow Connector 32"/>
          <p:cNvCxnSpPr/>
          <p:nvPr/>
        </p:nvCxnSpPr>
        <p:spPr>
          <a:xfrm flipV="1">
            <a:off x="8929692" y="3238559"/>
            <a:ext cx="472474" cy="1204402"/>
          </a:xfrm>
          <a:prstGeom prst="bentConnector2">
            <a:avLst/>
          </a:prstGeom>
          <a:noFill/>
          <a:ln w="25400" cap="flat" cmpd="sng" algn="ctr">
            <a:solidFill>
              <a:srgbClr val="003C71"/>
            </a:solidFill>
            <a:prstDash val="solid"/>
            <a:tailEnd type="triangle"/>
          </a:ln>
          <a:effectLst/>
        </p:spPr>
      </p:cxnSp>
      <p:cxnSp>
        <p:nvCxnSpPr>
          <p:cNvPr id="49" name="Straight Arrow Connector 32"/>
          <p:cNvCxnSpPr/>
          <p:nvPr/>
        </p:nvCxnSpPr>
        <p:spPr>
          <a:xfrm flipV="1">
            <a:off x="8936558" y="3229024"/>
            <a:ext cx="837857" cy="1433550"/>
          </a:xfrm>
          <a:prstGeom prst="bentConnector2">
            <a:avLst/>
          </a:prstGeom>
          <a:noFill/>
          <a:ln w="25400" cap="flat" cmpd="sng" algn="ctr">
            <a:solidFill>
              <a:srgbClr val="003C71"/>
            </a:solidFill>
            <a:prstDash val="solid"/>
            <a:tailEnd type="triangle"/>
          </a:ln>
          <a:effectLst/>
        </p:spPr>
      </p:cxnSp>
      <p:cxnSp>
        <p:nvCxnSpPr>
          <p:cNvPr id="52" name="Straight Arrow Connector 32"/>
          <p:cNvCxnSpPr/>
          <p:nvPr/>
        </p:nvCxnSpPr>
        <p:spPr>
          <a:xfrm flipV="1">
            <a:off x="8930484" y="3232743"/>
            <a:ext cx="99833" cy="948306"/>
          </a:xfrm>
          <a:prstGeom prst="bentConnector2">
            <a:avLst/>
          </a:prstGeom>
          <a:noFill/>
          <a:ln w="25400" cap="flat" cmpd="sng" algn="ctr">
            <a:solidFill>
              <a:srgbClr val="003C71"/>
            </a:solidFill>
            <a:prstDash val="solid"/>
            <a:tailEnd type="triangle"/>
          </a:ln>
          <a:effectLst/>
        </p:spPr>
      </p:cxnSp>
      <p:sp>
        <p:nvSpPr>
          <p:cNvPr id="33" name="TextBox 32"/>
          <p:cNvSpPr txBox="1"/>
          <p:nvPr/>
        </p:nvSpPr>
        <p:spPr>
          <a:xfrm>
            <a:off x="8027972" y="4377116"/>
            <a:ext cx="901720" cy="131689"/>
          </a:xfrm>
          <a:prstGeom prst="rect">
            <a:avLst/>
          </a:prstGeom>
          <a:noFill/>
        </p:spPr>
        <p:txBody>
          <a:bodyPr vert="horz" wrap="none" lIns="0" tIns="0" rIns="0" bIns="0" rtlCol="0">
            <a:noAutofit/>
          </a:bodyPr>
          <a:lstStyle/>
          <a:p>
            <a:r>
              <a:rPr lang="en-IE" sz="1200" dirty="0" smtClean="0">
                <a:solidFill>
                  <a:srgbClr val="003C71"/>
                </a:solidFill>
                <a:latin typeface="Intel Clear"/>
              </a:rPr>
              <a:t>l3_len=0x14</a:t>
            </a:r>
            <a:endParaRPr lang="en-US" sz="1200" dirty="0" smtClean="0">
              <a:solidFill>
                <a:srgbClr val="003C71"/>
              </a:solidFill>
              <a:latin typeface="Intel Clear"/>
            </a:endParaRPr>
          </a:p>
        </p:txBody>
      </p:sp>
      <p:sp>
        <p:nvSpPr>
          <p:cNvPr id="40" name="TextBox 39"/>
          <p:cNvSpPr txBox="1"/>
          <p:nvPr/>
        </p:nvSpPr>
        <p:spPr>
          <a:xfrm>
            <a:off x="8036380" y="4104901"/>
            <a:ext cx="894104" cy="152295"/>
          </a:xfrm>
          <a:prstGeom prst="rect">
            <a:avLst/>
          </a:prstGeom>
          <a:noFill/>
        </p:spPr>
        <p:txBody>
          <a:bodyPr vert="horz" wrap="none" lIns="0" tIns="0" rIns="0" bIns="0" rtlCol="0">
            <a:noAutofit/>
          </a:bodyPr>
          <a:lstStyle/>
          <a:p>
            <a:r>
              <a:rPr lang="en-IE" sz="1200" dirty="0" smtClean="0">
                <a:solidFill>
                  <a:srgbClr val="003C71"/>
                </a:solidFill>
                <a:latin typeface="Intel Clear"/>
              </a:rPr>
              <a:t>l2_len=0x0e</a:t>
            </a:r>
            <a:endParaRPr lang="en-US" sz="1200" dirty="0" smtClean="0">
              <a:solidFill>
                <a:srgbClr val="003C71"/>
              </a:solidFill>
              <a:latin typeface="Intel Clear"/>
            </a:endParaRPr>
          </a:p>
        </p:txBody>
      </p:sp>
      <p:sp>
        <p:nvSpPr>
          <p:cNvPr id="41" name="TextBox 40"/>
          <p:cNvSpPr txBox="1"/>
          <p:nvPr/>
        </p:nvSpPr>
        <p:spPr>
          <a:xfrm>
            <a:off x="8034917" y="4618008"/>
            <a:ext cx="901641" cy="89132"/>
          </a:xfrm>
          <a:prstGeom prst="rect">
            <a:avLst/>
          </a:prstGeom>
          <a:noFill/>
        </p:spPr>
        <p:txBody>
          <a:bodyPr vert="horz" wrap="none" lIns="0" tIns="0" rIns="0" bIns="0" rtlCol="0">
            <a:noAutofit/>
          </a:bodyPr>
          <a:lstStyle/>
          <a:p>
            <a:r>
              <a:rPr lang="en-IE" sz="1200" dirty="0" smtClean="0">
                <a:solidFill>
                  <a:srgbClr val="003C71"/>
                </a:solidFill>
                <a:latin typeface="Intel Clear"/>
              </a:rPr>
              <a:t>l4_len=0x14</a:t>
            </a:r>
            <a:endParaRPr lang="en-US" sz="1200" dirty="0" smtClean="0">
              <a:solidFill>
                <a:srgbClr val="003C71"/>
              </a:solidFill>
              <a:latin typeface="Intel Clear"/>
            </a:endParaRPr>
          </a:p>
        </p:txBody>
      </p:sp>
      <p:sp>
        <p:nvSpPr>
          <p:cNvPr id="47" name="TextBox 46"/>
          <p:cNvSpPr txBox="1"/>
          <p:nvPr/>
        </p:nvSpPr>
        <p:spPr>
          <a:xfrm>
            <a:off x="8034074" y="4818272"/>
            <a:ext cx="3548326" cy="388289"/>
          </a:xfrm>
          <a:prstGeom prst="rect">
            <a:avLst/>
          </a:prstGeom>
          <a:noFill/>
        </p:spPr>
        <p:txBody>
          <a:bodyPr vert="horz" wrap="none" lIns="0" tIns="0" rIns="0" bIns="0" rtlCol="0">
            <a:noAutofit/>
          </a:bodyPr>
          <a:lstStyle/>
          <a:p>
            <a:r>
              <a:rPr lang="en-IE" sz="1200" dirty="0" err="1" smtClean="0">
                <a:solidFill>
                  <a:srgbClr val="003C71"/>
                </a:solidFill>
                <a:latin typeface="Intel Clear"/>
              </a:rPr>
              <a:t>ol_flags</a:t>
            </a:r>
            <a:r>
              <a:rPr lang="en-IE" sz="1200" dirty="0" smtClean="0">
                <a:solidFill>
                  <a:srgbClr val="003C71"/>
                </a:solidFill>
                <a:latin typeface="Intel Clear"/>
              </a:rPr>
              <a:t>=PKT_TX_IPV4 | PKT_TX_IP_CKSUM  | </a:t>
            </a:r>
          </a:p>
          <a:p>
            <a:r>
              <a:rPr lang="en-IE" sz="1200" dirty="0">
                <a:solidFill>
                  <a:srgbClr val="003C71"/>
                </a:solidFill>
                <a:latin typeface="Intel Clear"/>
              </a:rPr>
              <a:t> </a:t>
            </a:r>
            <a:r>
              <a:rPr lang="en-IE" sz="1200" dirty="0" smtClean="0">
                <a:solidFill>
                  <a:srgbClr val="003C71"/>
                </a:solidFill>
                <a:latin typeface="Intel Clear"/>
              </a:rPr>
              <a:t>                </a:t>
            </a:r>
            <a:r>
              <a:rPr lang="en-IE" sz="1200" dirty="0">
                <a:solidFill>
                  <a:srgbClr val="003C71"/>
                </a:solidFill>
                <a:latin typeface="Intel Clear"/>
              </a:rPr>
              <a:t>PKT_TX_TCP_CKSUM | </a:t>
            </a:r>
            <a:r>
              <a:rPr lang="en-US" sz="1200" dirty="0">
                <a:solidFill>
                  <a:srgbClr val="003C71"/>
                </a:solidFill>
                <a:latin typeface="Intel Clear"/>
              </a:rPr>
              <a:t>PKT_TX_TCP_SEG</a:t>
            </a:r>
            <a:r>
              <a:rPr lang="en-IE" sz="1200" dirty="0">
                <a:solidFill>
                  <a:srgbClr val="003C71"/>
                </a:solidFill>
                <a:latin typeface="Intel Clear"/>
              </a:rPr>
              <a:t>;</a:t>
            </a:r>
            <a:endParaRPr lang="en-US" sz="1200" dirty="0">
              <a:solidFill>
                <a:srgbClr val="003C71"/>
              </a:solidFill>
              <a:latin typeface="Intel Clear"/>
            </a:endParaRPr>
          </a:p>
          <a:p>
            <a:endParaRPr lang="en-US" sz="1200" dirty="0">
              <a:solidFill>
                <a:srgbClr val="003C71"/>
              </a:solidFill>
              <a:latin typeface="Intel Clear"/>
            </a:endParaRPr>
          </a:p>
        </p:txBody>
      </p:sp>
      <p:sp>
        <p:nvSpPr>
          <p:cNvPr id="21" name="TextBox 20"/>
          <p:cNvSpPr txBox="1"/>
          <p:nvPr/>
        </p:nvSpPr>
        <p:spPr>
          <a:xfrm>
            <a:off x="7435601" y="4685172"/>
            <a:ext cx="344187" cy="106349"/>
          </a:xfrm>
          <a:prstGeom prst="rect">
            <a:avLst/>
          </a:prstGeom>
          <a:noFill/>
        </p:spPr>
        <p:txBody>
          <a:bodyPr vert="horz" wrap="none" lIns="0" tIns="0" rIns="0" bIns="0" rtlCol="0">
            <a:noAutofit/>
          </a:bodyPr>
          <a:lstStyle/>
          <a:p>
            <a:r>
              <a:rPr lang="en-IE" sz="1200" dirty="0" smtClean="0">
                <a:solidFill>
                  <a:srgbClr val="003C71"/>
                </a:solidFill>
                <a:latin typeface="Intel Clear"/>
              </a:rPr>
              <a:t>mbuf</a:t>
            </a:r>
            <a:endParaRPr lang="en-US" sz="1200" dirty="0" smtClean="0">
              <a:solidFill>
                <a:srgbClr val="003C71"/>
              </a:solidFill>
              <a:latin typeface="Intel Clear"/>
            </a:endParaRPr>
          </a:p>
        </p:txBody>
      </p:sp>
      <p:sp>
        <p:nvSpPr>
          <p:cNvPr id="22" name="Left Brace 21"/>
          <p:cNvSpPr/>
          <p:nvPr/>
        </p:nvSpPr>
        <p:spPr>
          <a:xfrm>
            <a:off x="7847773" y="4087793"/>
            <a:ext cx="174125" cy="1365052"/>
          </a:xfrm>
          <a:prstGeom prst="leftBrace">
            <a:avLst/>
          </a:prstGeom>
          <a:noFill/>
          <a:ln w="25400"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2918776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TSO integration</a:t>
            </a:r>
            <a:endParaRPr lang="en-US" dirty="0"/>
          </a:p>
        </p:txBody>
      </p:sp>
      <p:sp>
        <p:nvSpPr>
          <p:cNvPr id="3" name="Content Placeholder 2"/>
          <p:cNvSpPr>
            <a:spLocks noGrp="1"/>
          </p:cNvSpPr>
          <p:nvPr>
            <p:ph idx="1"/>
          </p:nvPr>
        </p:nvSpPr>
        <p:spPr>
          <a:xfrm>
            <a:off x="609600" y="1283433"/>
            <a:ext cx="6579166" cy="4842732"/>
          </a:xfrm>
        </p:spPr>
        <p:txBody>
          <a:bodyPr>
            <a:normAutofit/>
          </a:bodyPr>
          <a:lstStyle/>
          <a:p>
            <a:pPr marL="342900" indent="-342900">
              <a:buFont typeface="Arial" panose="020B0604020202020204" pitchFamily="34" charset="0"/>
              <a:buChar char="•"/>
            </a:pPr>
            <a:r>
              <a:rPr lang="en-IE" dirty="0" smtClean="0"/>
              <a:t>Set mbuf’s layer l2_len, l3_len and l4_len fields;</a:t>
            </a:r>
          </a:p>
          <a:p>
            <a:pPr marL="342900" indent="-342900">
              <a:buFont typeface="Arial" panose="020B0604020202020204" pitchFamily="34" charset="0"/>
              <a:buChar char="•"/>
            </a:pPr>
            <a:r>
              <a:rPr lang="en-IE" dirty="0"/>
              <a:t>Mark packet for offload with flags:</a:t>
            </a:r>
          </a:p>
          <a:p>
            <a:pPr marL="643444" lvl="1" indent="-342900">
              <a:buFont typeface="Arial" panose="020B0604020202020204" pitchFamily="34" charset="0"/>
              <a:buChar char="•"/>
            </a:pPr>
            <a:r>
              <a:rPr lang="en-US" dirty="0"/>
              <a:t>PKT_TX_IPV4  | PKT_T</a:t>
            </a:r>
            <a:r>
              <a:rPr lang="en-IE" dirty="0"/>
              <a:t>X_IP_CKSUM;</a:t>
            </a:r>
          </a:p>
          <a:p>
            <a:pPr marL="643444" lvl="1" indent="-342900">
              <a:buFont typeface="Arial" panose="020B0604020202020204" pitchFamily="34" charset="0"/>
              <a:buChar char="•"/>
            </a:pPr>
            <a:r>
              <a:rPr lang="en-US" dirty="0"/>
              <a:t>PKT_TX_TCP_SEG | PKT_</a:t>
            </a:r>
            <a:r>
              <a:rPr lang="en-IE" dirty="0"/>
              <a:t>TX_TCP_CKSUM.</a:t>
            </a:r>
          </a:p>
          <a:p>
            <a:pPr marL="342900" indent="-342900">
              <a:buFont typeface="Arial" panose="020B0604020202020204" pitchFamily="34" charset="0"/>
              <a:buChar char="•"/>
            </a:pPr>
            <a:r>
              <a:rPr lang="en-IE" dirty="0"/>
              <a:t>Set the TSO segment size</a:t>
            </a:r>
            <a:r>
              <a:rPr lang="en-IE" dirty="0" smtClean="0"/>
              <a:t>;</a:t>
            </a:r>
            <a:endParaRPr lang="en-IE" dirty="0"/>
          </a:p>
        </p:txBody>
      </p:sp>
      <p:grpSp>
        <p:nvGrpSpPr>
          <p:cNvPr id="28" name="Group 27"/>
          <p:cNvGrpSpPr/>
          <p:nvPr/>
        </p:nvGrpSpPr>
        <p:grpSpPr>
          <a:xfrm>
            <a:off x="7452100" y="2585269"/>
            <a:ext cx="3622096" cy="842481"/>
            <a:chOff x="7397393" y="2741577"/>
            <a:chExt cx="3622096" cy="842481"/>
          </a:xfrm>
        </p:grpSpPr>
        <p:sp>
          <p:nvSpPr>
            <p:cNvPr id="29" name="Rounded Rectangle 28"/>
            <p:cNvSpPr/>
            <p:nvPr/>
          </p:nvSpPr>
          <p:spPr>
            <a:xfrm>
              <a:off x="7397393" y="2741577"/>
              <a:ext cx="362209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0" name="Rounded Rectangle 29"/>
            <p:cNvSpPr/>
            <p:nvPr/>
          </p:nvSpPr>
          <p:spPr>
            <a:xfrm>
              <a:off x="8474450" y="2881391"/>
              <a:ext cx="2403336"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1" name="Rectangle 30"/>
            <p:cNvSpPr/>
            <p:nvPr/>
          </p:nvSpPr>
          <p:spPr>
            <a:xfrm>
              <a:off x="8605911" y="2940732"/>
              <a:ext cx="362840"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2" name="Rectangle 31"/>
            <p:cNvSpPr/>
            <p:nvPr/>
          </p:nvSpPr>
          <p:spPr>
            <a:xfrm>
              <a:off x="8968751" y="2940732"/>
              <a:ext cx="371762"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4" name="Rectangle 33"/>
            <p:cNvSpPr/>
            <p:nvPr/>
          </p:nvSpPr>
          <p:spPr>
            <a:xfrm>
              <a:off x="9331591" y="2940732"/>
              <a:ext cx="371762"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5" name="Rectangle 34"/>
            <p:cNvSpPr/>
            <p:nvPr/>
          </p:nvSpPr>
          <p:spPr>
            <a:xfrm>
              <a:off x="9703353" y="2940732"/>
              <a:ext cx="1032730"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6" name="Rounded Rectangle 35"/>
            <p:cNvSpPr/>
            <p:nvPr/>
          </p:nvSpPr>
          <p:spPr>
            <a:xfrm>
              <a:off x="7490040" y="2868091"/>
              <a:ext cx="895714"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38" name="Straight Arrow Connector 32"/>
          <p:cNvCxnSpPr/>
          <p:nvPr/>
        </p:nvCxnSpPr>
        <p:spPr>
          <a:xfrm flipV="1">
            <a:off x="8929692" y="3238559"/>
            <a:ext cx="472474" cy="1204402"/>
          </a:xfrm>
          <a:prstGeom prst="bentConnector2">
            <a:avLst/>
          </a:prstGeom>
          <a:noFill/>
          <a:ln w="25400" cap="flat" cmpd="sng" algn="ctr">
            <a:solidFill>
              <a:srgbClr val="003C71"/>
            </a:solidFill>
            <a:prstDash val="solid"/>
            <a:tailEnd type="triangle"/>
          </a:ln>
          <a:effectLst/>
        </p:spPr>
      </p:cxnSp>
      <p:cxnSp>
        <p:nvCxnSpPr>
          <p:cNvPr id="49" name="Straight Arrow Connector 32"/>
          <p:cNvCxnSpPr/>
          <p:nvPr/>
        </p:nvCxnSpPr>
        <p:spPr>
          <a:xfrm flipV="1">
            <a:off x="8936558" y="3229024"/>
            <a:ext cx="837857" cy="1433550"/>
          </a:xfrm>
          <a:prstGeom prst="bentConnector2">
            <a:avLst/>
          </a:prstGeom>
          <a:noFill/>
          <a:ln w="25400" cap="flat" cmpd="sng" algn="ctr">
            <a:solidFill>
              <a:srgbClr val="003C71"/>
            </a:solidFill>
            <a:prstDash val="solid"/>
            <a:tailEnd type="triangle"/>
          </a:ln>
          <a:effectLst/>
        </p:spPr>
      </p:cxnSp>
      <p:cxnSp>
        <p:nvCxnSpPr>
          <p:cNvPr id="52" name="Straight Arrow Connector 32"/>
          <p:cNvCxnSpPr/>
          <p:nvPr/>
        </p:nvCxnSpPr>
        <p:spPr>
          <a:xfrm flipV="1">
            <a:off x="8930484" y="3232743"/>
            <a:ext cx="99833" cy="948306"/>
          </a:xfrm>
          <a:prstGeom prst="bentConnector2">
            <a:avLst/>
          </a:prstGeom>
          <a:noFill/>
          <a:ln w="25400" cap="flat" cmpd="sng" algn="ctr">
            <a:solidFill>
              <a:srgbClr val="003C71"/>
            </a:solidFill>
            <a:prstDash val="solid"/>
            <a:tailEnd type="triangle"/>
          </a:ln>
          <a:effectLst/>
        </p:spPr>
      </p:cxnSp>
      <p:sp>
        <p:nvSpPr>
          <p:cNvPr id="33" name="TextBox 32"/>
          <p:cNvSpPr txBox="1"/>
          <p:nvPr/>
        </p:nvSpPr>
        <p:spPr>
          <a:xfrm>
            <a:off x="8027972" y="4377116"/>
            <a:ext cx="901720" cy="131689"/>
          </a:xfrm>
          <a:prstGeom prst="rect">
            <a:avLst/>
          </a:prstGeom>
          <a:noFill/>
        </p:spPr>
        <p:txBody>
          <a:bodyPr vert="horz" wrap="none" lIns="0" tIns="0" rIns="0" bIns="0" rtlCol="0">
            <a:noAutofit/>
          </a:bodyPr>
          <a:lstStyle/>
          <a:p>
            <a:r>
              <a:rPr lang="en-IE" sz="1200" dirty="0" smtClean="0">
                <a:solidFill>
                  <a:srgbClr val="003C71"/>
                </a:solidFill>
                <a:latin typeface="Intel Clear"/>
              </a:rPr>
              <a:t>l3_len=0x14</a:t>
            </a:r>
            <a:endParaRPr lang="en-US" sz="1200" dirty="0" smtClean="0">
              <a:solidFill>
                <a:srgbClr val="003C71"/>
              </a:solidFill>
              <a:latin typeface="Intel Clear"/>
            </a:endParaRPr>
          </a:p>
        </p:txBody>
      </p:sp>
      <p:sp>
        <p:nvSpPr>
          <p:cNvPr id="40" name="TextBox 39"/>
          <p:cNvSpPr txBox="1"/>
          <p:nvPr/>
        </p:nvSpPr>
        <p:spPr>
          <a:xfrm>
            <a:off x="8036380" y="4104901"/>
            <a:ext cx="894104" cy="152295"/>
          </a:xfrm>
          <a:prstGeom prst="rect">
            <a:avLst/>
          </a:prstGeom>
          <a:noFill/>
        </p:spPr>
        <p:txBody>
          <a:bodyPr vert="horz" wrap="none" lIns="0" tIns="0" rIns="0" bIns="0" rtlCol="0">
            <a:noAutofit/>
          </a:bodyPr>
          <a:lstStyle/>
          <a:p>
            <a:r>
              <a:rPr lang="en-IE" sz="1200" dirty="0" smtClean="0">
                <a:solidFill>
                  <a:srgbClr val="003C71"/>
                </a:solidFill>
                <a:latin typeface="Intel Clear"/>
              </a:rPr>
              <a:t>l2_len=0x0e</a:t>
            </a:r>
            <a:endParaRPr lang="en-US" sz="1200" dirty="0" smtClean="0">
              <a:solidFill>
                <a:srgbClr val="003C71"/>
              </a:solidFill>
              <a:latin typeface="Intel Clear"/>
            </a:endParaRPr>
          </a:p>
        </p:txBody>
      </p:sp>
      <p:sp>
        <p:nvSpPr>
          <p:cNvPr id="41" name="TextBox 40"/>
          <p:cNvSpPr txBox="1"/>
          <p:nvPr/>
        </p:nvSpPr>
        <p:spPr>
          <a:xfrm>
            <a:off x="8034917" y="4618008"/>
            <a:ext cx="901641" cy="89132"/>
          </a:xfrm>
          <a:prstGeom prst="rect">
            <a:avLst/>
          </a:prstGeom>
          <a:noFill/>
        </p:spPr>
        <p:txBody>
          <a:bodyPr vert="horz" wrap="none" lIns="0" tIns="0" rIns="0" bIns="0" rtlCol="0">
            <a:noAutofit/>
          </a:bodyPr>
          <a:lstStyle/>
          <a:p>
            <a:r>
              <a:rPr lang="en-IE" sz="1200" dirty="0" smtClean="0">
                <a:solidFill>
                  <a:srgbClr val="003C71"/>
                </a:solidFill>
                <a:latin typeface="Intel Clear"/>
              </a:rPr>
              <a:t>l4_len=0x14</a:t>
            </a:r>
            <a:endParaRPr lang="en-US" sz="1200" dirty="0" smtClean="0">
              <a:solidFill>
                <a:srgbClr val="003C71"/>
              </a:solidFill>
              <a:latin typeface="Intel Clear"/>
            </a:endParaRPr>
          </a:p>
        </p:txBody>
      </p:sp>
      <p:sp>
        <p:nvSpPr>
          <p:cNvPr id="42" name="TextBox 41"/>
          <p:cNvSpPr txBox="1"/>
          <p:nvPr/>
        </p:nvSpPr>
        <p:spPr>
          <a:xfrm>
            <a:off x="8027972" y="5206561"/>
            <a:ext cx="2298876" cy="246284"/>
          </a:xfrm>
          <a:prstGeom prst="rect">
            <a:avLst/>
          </a:prstGeom>
          <a:noFill/>
        </p:spPr>
        <p:txBody>
          <a:bodyPr vert="horz" wrap="none" lIns="0" tIns="0" rIns="0" bIns="0" rtlCol="0">
            <a:noAutofit/>
          </a:bodyPr>
          <a:lstStyle/>
          <a:p>
            <a:r>
              <a:rPr lang="en-IE" sz="1200" dirty="0">
                <a:solidFill>
                  <a:srgbClr val="003C71"/>
                </a:solidFill>
                <a:latin typeface="Intel Clear"/>
              </a:rPr>
              <a:t>tso_segsz</a:t>
            </a:r>
            <a:r>
              <a:rPr lang="en-IE" sz="1200" dirty="0" smtClean="0">
                <a:solidFill>
                  <a:srgbClr val="003C71"/>
                </a:solidFill>
                <a:latin typeface="Intel Clear"/>
              </a:rPr>
              <a:t>=$mtu </a:t>
            </a:r>
            <a:r>
              <a:rPr lang="en-IE" sz="1200" dirty="0">
                <a:solidFill>
                  <a:srgbClr val="003C71"/>
                </a:solidFill>
                <a:latin typeface="Intel Clear"/>
              </a:rPr>
              <a:t>- </a:t>
            </a:r>
            <a:r>
              <a:rPr lang="en-IE" sz="1200" dirty="0" smtClean="0">
                <a:solidFill>
                  <a:srgbClr val="003C71"/>
                </a:solidFill>
                <a:latin typeface="Intel Clear"/>
              </a:rPr>
              <a:t>l3_len </a:t>
            </a:r>
            <a:r>
              <a:rPr lang="en-IE" sz="1200" dirty="0">
                <a:solidFill>
                  <a:srgbClr val="003C71"/>
                </a:solidFill>
                <a:latin typeface="Intel Clear"/>
              </a:rPr>
              <a:t>- </a:t>
            </a:r>
            <a:r>
              <a:rPr lang="en-IE" sz="1200" dirty="0" smtClean="0">
                <a:solidFill>
                  <a:srgbClr val="003C71"/>
                </a:solidFill>
                <a:latin typeface="Intel Clear"/>
              </a:rPr>
              <a:t>l4_len</a:t>
            </a:r>
            <a:endParaRPr lang="en-US" sz="1200" dirty="0" smtClean="0">
              <a:solidFill>
                <a:srgbClr val="003C71"/>
              </a:solidFill>
              <a:latin typeface="Intel Clear"/>
            </a:endParaRPr>
          </a:p>
        </p:txBody>
      </p:sp>
      <p:sp>
        <p:nvSpPr>
          <p:cNvPr id="47" name="TextBox 46"/>
          <p:cNvSpPr txBox="1"/>
          <p:nvPr/>
        </p:nvSpPr>
        <p:spPr>
          <a:xfrm>
            <a:off x="8034074" y="4818272"/>
            <a:ext cx="3548326" cy="388289"/>
          </a:xfrm>
          <a:prstGeom prst="rect">
            <a:avLst/>
          </a:prstGeom>
          <a:noFill/>
        </p:spPr>
        <p:txBody>
          <a:bodyPr vert="horz" wrap="none" lIns="0" tIns="0" rIns="0" bIns="0" rtlCol="0">
            <a:noAutofit/>
          </a:bodyPr>
          <a:lstStyle/>
          <a:p>
            <a:r>
              <a:rPr lang="en-IE" sz="1200" dirty="0" err="1" smtClean="0">
                <a:solidFill>
                  <a:srgbClr val="003C71"/>
                </a:solidFill>
                <a:latin typeface="Intel Clear"/>
              </a:rPr>
              <a:t>ol_flags</a:t>
            </a:r>
            <a:r>
              <a:rPr lang="en-IE" sz="1200" dirty="0" smtClean="0">
                <a:solidFill>
                  <a:srgbClr val="003C71"/>
                </a:solidFill>
                <a:latin typeface="Intel Clear"/>
              </a:rPr>
              <a:t>=PKT_TX_IPV4 | PKT_TX_IP_CKSUM  | </a:t>
            </a:r>
          </a:p>
          <a:p>
            <a:r>
              <a:rPr lang="en-IE" sz="1200" dirty="0">
                <a:solidFill>
                  <a:srgbClr val="003C71"/>
                </a:solidFill>
                <a:latin typeface="Intel Clear"/>
              </a:rPr>
              <a:t> </a:t>
            </a:r>
            <a:r>
              <a:rPr lang="en-IE" sz="1200" dirty="0" smtClean="0">
                <a:solidFill>
                  <a:srgbClr val="003C71"/>
                </a:solidFill>
                <a:latin typeface="Intel Clear"/>
              </a:rPr>
              <a:t>                </a:t>
            </a:r>
            <a:r>
              <a:rPr lang="en-IE" sz="1200" dirty="0">
                <a:solidFill>
                  <a:srgbClr val="003C71"/>
                </a:solidFill>
                <a:latin typeface="Intel Clear"/>
              </a:rPr>
              <a:t>PKT_TX_TCP_CKSUM | </a:t>
            </a:r>
            <a:r>
              <a:rPr lang="en-US" sz="1200" dirty="0">
                <a:solidFill>
                  <a:srgbClr val="003C71"/>
                </a:solidFill>
                <a:latin typeface="Intel Clear"/>
              </a:rPr>
              <a:t>PKT_TX_TCP_SEG</a:t>
            </a:r>
            <a:r>
              <a:rPr lang="en-IE" sz="1200" dirty="0">
                <a:solidFill>
                  <a:srgbClr val="003C71"/>
                </a:solidFill>
                <a:latin typeface="Intel Clear"/>
              </a:rPr>
              <a:t>;</a:t>
            </a:r>
            <a:endParaRPr lang="en-US" sz="1200" dirty="0">
              <a:solidFill>
                <a:srgbClr val="003C71"/>
              </a:solidFill>
              <a:latin typeface="Intel Clear"/>
            </a:endParaRPr>
          </a:p>
          <a:p>
            <a:endParaRPr lang="en-US" sz="1200" dirty="0">
              <a:solidFill>
                <a:srgbClr val="003C71"/>
              </a:solidFill>
              <a:latin typeface="Intel Clear"/>
            </a:endParaRPr>
          </a:p>
        </p:txBody>
      </p:sp>
      <p:sp>
        <p:nvSpPr>
          <p:cNvPr id="22" name="TextBox 21"/>
          <p:cNvSpPr txBox="1"/>
          <p:nvPr/>
        </p:nvSpPr>
        <p:spPr>
          <a:xfrm>
            <a:off x="7435601" y="4685172"/>
            <a:ext cx="344187" cy="106349"/>
          </a:xfrm>
          <a:prstGeom prst="rect">
            <a:avLst/>
          </a:prstGeom>
          <a:noFill/>
        </p:spPr>
        <p:txBody>
          <a:bodyPr vert="horz" wrap="none" lIns="0" tIns="0" rIns="0" bIns="0" rtlCol="0">
            <a:noAutofit/>
          </a:bodyPr>
          <a:lstStyle/>
          <a:p>
            <a:r>
              <a:rPr lang="en-IE" sz="1200" dirty="0" smtClean="0">
                <a:solidFill>
                  <a:srgbClr val="003C71"/>
                </a:solidFill>
                <a:latin typeface="Intel Clear"/>
              </a:rPr>
              <a:t>mbuf</a:t>
            </a:r>
            <a:endParaRPr lang="en-US" sz="1200" dirty="0" smtClean="0">
              <a:solidFill>
                <a:srgbClr val="003C71"/>
              </a:solidFill>
              <a:latin typeface="Intel Clear"/>
            </a:endParaRPr>
          </a:p>
        </p:txBody>
      </p:sp>
      <p:sp>
        <p:nvSpPr>
          <p:cNvPr id="23" name="Left Brace 22"/>
          <p:cNvSpPr/>
          <p:nvPr/>
        </p:nvSpPr>
        <p:spPr>
          <a:xfrm>
            <a:off x="7847773" y="4087793"/>
            <a:ext cx="174125" cy="1365052"/>
          </a:xfrm>
          <a:prstGeom prst="leftBrace">
            <a:avLst/>
          </a:prstGeom>
          <a:noFill/>
          <a:ln w="25400"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3222591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TSO integration</a:t>
            </a:r>
            <a:endParaRPr lang="en-US" dirty="0"/>
          </a:p>
        </p:txBody>
      </p:sp>
      <p:sp>
        <p:nvSpPr>
          <p:cNvPr id="3" name="Content Placeholder 2"/>
          <p:cNvSpPr>
            <a:spLocks noGrp="1"/>
          </p:cNvSpPr>
          <p:nvPr>
            <p:ph idx="1"/>
          </p:nvPr>
        </p:nvSpPr>
        <p:spPr>
          <a:xfrm>
            <a:off x="609600" y="1283432"/>
            <a:ext cx="6579166" cy="5306838"/>
          </a:xfrm>
        </p:spPr>
        <p:txBody>
          <a:bodyPr>
            <a:normAutofit/>
          </a:bodyPr>
          <a:lstStyle/>
          <a:p>
            <a:pPr marL="342900" indent="-342900">
              <a:buFont typeface="Arial" panose="020B0604020202020204" pitchFamily="34" charset="0"/>
              <a:buChar char="•"/>
            </a:pPr>
            <a:r>
              <a:rPr lang="en-IE" dirty="0" smtClean="0"/>
              <a:t>Set mbuf’s layer l2_len, l3_len and l4_len fields;</a:t>
            </a:r>
          </a:p>
          <a:p>
            <a:pPr marL="342900" indent="-342900">
              <a:buFont typeface="Arial" panose="020B0604020202020204" pitchFamily="34" charset="0"/>
              <a:buChar char="•"/>
            </a:pPr>
            <a:r>
              <a:rPr lang="en-IE" dirty="0" smtClean="0"/>
              <a:t>Mark packet for offload with flags:</a:t>
            </a:r>
          </a:p>
          <a:p>
            <a:pPr marL="643444" lvl="1" indent="-342900">
              <a:buFont typeface="Arial" panose="020B0604020202020204" pitchFamily="34" charset="0"/>
              <a:buChar char="•"/>
            </a:pPr>
            <a:r>
              <a:rPr lang="en-US" dirty="0"/>
              <a:t>PKT_TX_IPV4  | PKT_T</a:t>
            </a:r>
            <a:r>
              <a:rPr lang="en-IE" dirty="0"/>
              <a:t>X_IP_CKSUM;</a:t>
            </a:r>
          </a:p>
          <a:p>
            <a:pPr marL="643444" lvl="1" indent="-342900">
              <a:buFont typeface="Arial" panose="020B0604020202020204" pitchFamily="34" charset="0"/>
              <a:buChar char="•"/>
            </a:pPr>
            <a:r>
              <a:rPr lang="en-US" dirty="0"/>
              <a:t>PKT_TX_TCP_SEG | PKT_</a:t>
            </a:r>
            <a:r>
              <a:rPr lang="en-IE" dirty="0"/>
              <a:t>TX_TCP_CKSUM.</a:t>
            </a:r>
          </a:p>
          <a:p>
            <a:pPr marL="342900" indent="-342900">
              <a:buFont typeface="Arial" panose="020B0604020202020204" pitchFamily="34" charset="0"/>
              <a:buChar char="•"/>
            </a:pPr>
            <a:r>
              <a:rPr lang="en-IE" dirty="0" smtClean="0"/>
              <a:t>Set </a:t>
            </a:r>
            <a:r>
              <a:rPr lang="en-IE" dirty="0"/>
              <a:t>the TSO segment size</a:t>
            </a:r>
            <a:r>
              <a:rPr lang="en-IE" dirty="0" smtClean="0"/>
              <a:t>;</a:t>
            </a:r>
          </a:p>
          <a:p>
            <a:pPr marL="342900" indent="-342900">
              <a:buFont typeface="Arial" panose="020B0604020202020204" pitchFamily="34" charset="0"/>
              <a:buChar char="•"/>
            </a:pPr>
            <a:r>
              <a:rPr lang="en-US" dirty="0" smtClean="0"/>
              <a:t>Prepare packet for tx offload</a:t>
            </a:r>
            <a:r>
              <a:rPr lang="en-IE" dirty="0" smtClean="0"/>
              <a:t>:</a:t>
            </a:r>
          </a:p>
          <a:p>
            <a:pPr marL="643444" lvl="1" indent="-342900">
              <a:buFont typeface="Arial" panose="020B0604020202020204" pitchFamily="34" charset="0"/>
              <a:buChar char="•"/>
            </a:pPr>
            <a:r>
              <a:rPr lang="en-IE" dirty="0" smtClean="0"/>
              <a:t>rte_eth_tx_prepare();</a:t>
            </a:r>
          </a:p>
        </p:txBody>
      </p:sp>
      <p:sp>
        <p:nvSpPr>
          <p:cNvPr id="7" name="TextBox 6"/>
          <p:cNvSpPr txBox="1"/>
          <p:nvPr/>
        </p:nvSpPr>
        <p:spPr>
          <a:xfrm>
            <a:off x="7452100" y="5967636"/>
            <a:ext cx="3956798" cy="377608"/>
          </a:xfrm>
          <a:prstGeom prst="rect">
            <a:avLst/>
          </a:prstGeom>
          <a:noFill/>
        </p:spPr>
        <p:txBody>
          <a:bodyPr vert="horz" wrap="square" lIns="0" tIns="0" rIns="0" bIns="0" rtlCol="0">
            <a:noAutofit/>
          </a:bodyPr>
          <a:lstStyle/>
          <a:p>
            <a:r>
              <a:rPr lang="en-IE" sz="1100" dirty="0" smtClean="0">
                <a:latin typeface="Arial" panose="020B0604020202020204" pitchFamily="34" charset="0"/>
                <a:cs typeface="Arial" panose="020B0604020202020204" pitchFamily="34" charset="0"/>
              </a:rPr>
              <a:t>* Note: In older versions of DPDK checksum calculations differ between NICs / replaced by rte_eth_tx_prepare();</a:t>
            </a:r>
            <a:endParaRPr lang="en-US" sz="1100" dirty="0">
              <a:latin typeface="Arial" panose="020B0604020202020204" pitchFamily="34" charset="0"/>
              <a:cs typeface="Arial" panose="020B0604020202020204" pitchFamily="34" charset="0"/>
            </a:endParaRPr>
          </a:p>
        </p:txBody>
      </p:sp>
      <p:sp>
        <p:nvSpPr>
          <p:cNvPr id="26" name="TextBox 25"/>
          <p:cNvSpPr txBox="1"/>
          <p:nvPr/>
        </p:nvSpPr>
        <p:spPr>
          <a:xfrm>
            <a:off x="8027972" y="4377116"/>
            <a:ext cx="901720" cy="131689"/>
          </a:xfrm>
          <a:prstGeom prst="rect">
            <a:avLst/>
          </a:prstGeom>
          <a:noFill/>
        </p:spPr>
        <p:txBody>
          <a:bodyPr vert="horz" wrap="none" lIns="0" tIns="0" rIns="0" bIns="0" rtlCol="0">
            <a:noAutofit/>
          </a:bodyPr>
          <a:lstStyle/>
          <a:p>
            <a:r>
              <a:rPr lang="en-IE" sz="1200" dirty="0" smtClean="0">
                <a:solidFill>
                  <a:srgbClr val="003C71"/>
                </a:solidFill>
                <a:latin typeface="Intel Clear"/>
              </a:rPr>
              <a:t>l3_len=0x14</a:t>
            </a:r>
            <a:endParaRPr lang="en-US" sz="1200" dirty="0" smtClean="0">
              <a:solidFill>
                <a:srgbClr val="003C71"/>
              </a:solidFill>
              <a:latin typeface="Intel Clear"/>
            </a:endParaRPr>
          </a:p>
        </p:txBody>
      </p:sp>
      <p:sp>
        <p:nvSpPr>
          <p:cNvPr id="27" name="TextBox 26"/>
          <p:cNvSpPr txBox="1"/>
          <p:nvPr/>
        </p:nvSpPr>
        <p:spPr>
          <a:xfrm>
            <a:off x="8036380" y="4104901"/>
            <a:ext cx="894104" cy="152295"/>
          </a:xfrm>
          <a:prstGeom prst="rect">
            <a:avLst/>
          </a:prstGeom>
          <a:noFill/>
        </p:spPr>
        <p:txBody>
          <a:bodyPr vert="horz" wrap="none" lIns="0" tIns="0" rIns="0" bIns="0" rtlCol="0">
            <a:noAutofit/>
          </a:bodyPr>
          <a:lstStyle/>
          <a:p>
            <a:r>
              <a:rPr lang="en-IE" sz="1200" dirty="0" smtClean="0">
                <a:solidFill>
                  <a:srgbClr val="003C71"/>
                </a:solidFill>
                <a:latin typeface="Intel Clear"/>
              </a:rPr>
              <a:t>l2_len=0x0e</a:t>
            </a:r>
            <a:endParaRPr lang="en-US" sz="1200" dirty="0" smtClean="0">
              <a:solidFill>
                <a:srgbClr val="003C71"/>
              </a:solidFill>
              <a:latin typeface="Intel Clear"/>
            </a:endParaRPr>
          </a:p>
        </p:txBody>
      </p:sp>
      <p:grpSp>
        <p:nvGrpSpPr>
          <p:cNvPr id="28" name="Group 27"/>
          <p:cNvGrpSpPr/>
          <p:nvPr/>
        </p:nvGrpSpPr>
        <p:grpSpPr>
          <a:xfrm>
            <a:off x="7452100" y="2585269"/>
            <a:ext cx="3622096" cy="842481"/>
            <a:chOff x="7397393" y="2741577"/>
            <a:chExt cx="3622096" cy="842481"/>
          </a:xfrm>
        </p:grpSpPr>
        <p:sp>
          <p:nvSpPr>
            <p:cNvPr id="29" name="Rounded Rectangle 28"/>
            <p:cNvSpPr/>
            <p:nvPr/>
          </p:nvSpPr>
          <p:spPr>
            <a:xfrm>
              <a:off x="7397393" y="2741577"/>
              <a:ext cx="362209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0" name="Rounded Rectangle 29"/>
            <p:cNvSpPr/>
            <p:nvPr/>
          </p:nvSpPr>
          <p:spPr>
            <a:xfrm>
              <a:off x="8474450" y="2881391"/>
              <a:ext cx="2403336"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1" name="Rectangle 30"/>
            <p:cNvSpPr/>
            <p:nvPr/>
          </p:nvSpPr>
          <p:spPr>
            <a:xfrm>
              <a:off x="8605911" y="2940732"/>
              <a:ext cx="362840"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2" name="Rectangle 31"/>
            <p:cNvSpPr/>
            <p:nvPr/>
          </p:nvSpPr>
          <p:spPr>
            <a:xfrm>
              <a:off x="8968751" y="2940732"/>
              <a:ext cx="371762"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4" name="Rectangle 33"/>
            <p:cNvSpPr/>
            <p:nvPr/>
          </p:nvSpPr>
          <p:spPr>
            <a:xfrm>
              <a:off x="9331591" y="2940732"/>
              <a:ext cx="371762"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5" name="Rectangle 34"/>
            <p:cNvSpPr/>
            <p:nvPr/>
          </p:nvSpPr>
          <p:spPr>
            <a:xfrm>
              <a:off x="9703353" y="2940732"/>
              <a:ext cx="1032730"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6" name="Rounded Rectangle 35"/>
            <p:cNvSpPr/>
            <p:nvPr/>
          </p:nvSpPr>
          <p:spPr>
            <a:xfrm>
              <a:off x="7490040" y="2868091"/>
              <a:ext cx="895714"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37" name="Straight Arrow Connector 36"/>
          <p:cNvCxnSpPr/>
          <p:nvPr/>
        </p:nvCxnSpPr>
        <p:spPr>
          <a:xfrm flipV="1">
            <a:off x="9346978" y="2126826"/>
            <a:ext cx="125554" cy="657596"/>
          </a:xfrm>
          <a:prstGeom prst="straightConnector1">
            <a:avLst/>
          </a:prstGeom>
          <a:noFill/>
          <a:ln w="25400" cap="flat" cmpd="sng" algn="ctr">
            <a:solidFill>
              <a:srgbClr val="003C71"/>
            </a:solidFill>
            <a:prstDash val="solid"/>
            <a:tailEnd type="triangle"/>
          </a:ln>
          <a:effectLst/>
        </p:spPr>
      </p:cxnSp>
      <p:cxnSp>
        <p:nvCxnSpPr>
          <p:cNvPr id="38" name="Straight Arrow Connector 32"/>
          <p:cNvCxnSpPr>
            <a:stCxn id="26" idx="3"/>
          </p:cNvCxnSpPr>
          <p:nvPr/>
        </p:nvCxnSpPr>
        <p:spPr>
          <a:xfrm flipV="1">
            <a:off x="8929692" y="3238559"/>
            <a:ext cx="472474" cy="1204402"/>
          </a:xfrm>
          <a:prstGeom prst="bentConnector2">
            <a:avLst/>
          </a:prstGeom>
          <a:noFill/>
          <a:ln w="25400" cap="flat" cmpd="sng" algn="ctr">
            <a:solidFill>
              <a:srgbClr val="003C71"/>
            </a:solidFill>
            <a:prstDash val="solid"/>
            <a:tailEnd type="triangle"/>
          </a:ln>
          <a:effectLst/>
        </p:spPr>
      </p:cxnSp>
      <p:sp>
        <p:nvSpPr>
          <p:cNvPr id="39" name="TextBox 38"/>
          <p:cNvSpPr txBox="1"/>
          <p:nvPr/>
        </p:nvSpPr>
        <p:spPr>
          <a:xfrm>
            <a:off x="8034917" y="4618008"/>
            <a:ext cx="901641" cy="89132"/>
          </a:xfrm>
          <a:prstGeom prst="rect">
            <a:avLst/>
          </a:prstGeom>
          <a:noFill/>
        </p:spPr>
        <p:txBody>
          <a:bodyPr vert="horz" wrap="none" lIns="0" tIns="0" rIns="0" bIns="0" rtlCol="0">
            <a:noAutofit/>
          </a:bodyPr>
          <a:lstStyle/>
          <a:p>
            <a:r>
              <a:rPr lang="en-IE" sz="1200" dirty="0" smtClean="0">
                <a:solidFill>
                  <a:srgbClr val="003C71"/>
                </a:solidFill>
                <a:latin typeface="Intel Clear"/>
              </a:rPr>
              <a:t>l4_len=0x14</a:t>
            </a:r>
            <a:endParaRPr lang="en-US" sz="1200" dirty="0" smtClean="0">
              <a:solidFill>
                <a:srgbClr val="003C71"/>
              </a:solidFill>
              <a:latin typeface="Intel Clear"/>
            </a:endParaRPr>
          </a:p>
        </p:txBody>
      </p:sp>
      <p:cxnSp>
        <p:nvCxnSpPr>
          <p:cNvPr id="43" name="Straight Arrow Connector 42"/>
          <p:cNvCxnSpPr/>
          <p:nvPr/>
        </p:nvCxnSpPr>
        <p:spPr>
          <a:xfrm flipH="1" flipV="1">
            <a:off x="9472532" y="2126826"/>
            <a:ext cx="269173" cy="657599"/>
          </a:xfrm>
          <a:prstGeom prst="straightConnector1">
            <a:avLst/>
          </a:prstGeom>
          <a:noFill/>
          <a:ln w="25400" cap="flat" cmpd="sng" algn="ctr">
            <a:solidFill>
              <a:srgbClr val="003C71"/>
            </a:solidFill>
            <a:prstDash val="solid"/>
            <a:tailEnd type="triangle"/>
          </a:ln>
          <a:effectLst/>
        </p:spPr>
      </p:cxnSp>
      <p:sp>
        <p:nvSpPr>
          <p:cNvPr id="44" name="TextBox 43"/>
          <p:cNvSpPr txBox="1"/>
          <p:nvPr/>
        </p:nvSpPr>
        <p:spPr>
          <a:xfrm>
            <a:off x="7401915" y="1511909"/>
            <a:ext cx="4735377" cy="549073"/>
          </a:xfrm>
          <a:prstGeom prst="rect">
            <a:avLst/>
          </a:prstGeom>
          <a:noFill/>
        </p:spPr>
        <p:txBody>
          <a:bodyPr vert="horz" wrap="none" lIns="0" tIns="0" rIns="0" bIns="0" rtlCol="0">
            <a:noAutofit/>
          </a:bodyPr>
          <a:lstStyle/>
          <a:p>
            <a:r>
              <a:rPr lang="en-IE" sz="1200" dirty="0" smtClean="0">
                <a:solidFill>
                  <a:srgbClr val="003C71"/>
                </a:solidFill>
                <a:latin typeface="Intel Clear"/>
              </a:rPr>
              <a:t>ipv4_hdr-</a:t>
            </a:r>
            <a:r>
              <a:rPr lang="en-IE" sz="1200" dirty="0">
                <a:solidFill>
                  <a:srgbClr val="003C71"/>
                </a:solidFill>
                <a:latin typeface="Intel Clear"/>
              </a:rPr>
              <a:t>&gt;</a:t>
            </a:r>
            <a:r>
              <a:rPr lang="en-IE" sz="1200" dirty="0" err="1" smtClean="0">
                <a:solidFill>
                  <a:srgbClr val="003C71"/>
                </a:solidFill>
                <a:latin typeface="Intel Clear"/>
              </a:rPr>
              <a:t>hdr_checksum</a:t>
            </a:r>
            <a:r>
              <a:rPr lang="en-IE" sz="1200" dirty="0" smtClean="0">
                <a:solidFill>
                  <a:srgbClr val="003C71"/>
                </a:solidFill>
                <a:latin typeface="Intel Clear"/>
              </a:rPr>
              <a:t>=0;</a:t>
            </a:r>
          </a:p>
          <a:p>
            <a:r>
              <a:rPr lang="en-IE" sz="1200" dirty="0" err="1" smtClean="0">
                <a:solidFill>
                  <a:srgbClr val="003C71"/>
                </a:solidFill>
                <a:latin typeface="Intel Clear"/>
              </a:rPr>
              <a:t>tcp_hdr</a:t>
            </a:r>
            <a:r>
              <a:rPr lang="en-IE" sz="1200" dirty="0" smtClean="0">
                <a:solidFill>
                  <a:srgbClr val="003C71"/>
                </a:solidFill>
                <a:latin typeface="Intel Clear"/>
              </a:rPr>
              <a:t>-&gt;cksum=rte_ipv4_phdr_cksum(ipv4_hdr</a:t>
            </a:r>
            <a:r>
              <a:rPr lang="en-IE" sz="1200" dirty="0">
                <a:solidFill>
                  <a:srgbClr val="003C71"/>
                </a:solidFill>
                <a:latin typeface="Intel Clear"/>
              </a:rPr>
              <a:t>, mbuf-&gt;</a:t>
            </a:r>
            <a:r>
              <a:rPr lang="en-IE" sz="1200" dirty="0" err="1">
                <a:solidFill>
                  <a:srgbClr val="003C71"/>
                </a:solidFill>
                <a:latin typeface="Intel Clear"/>
              </a:rPr>
              <a:t>ol_flags</a:t>
            </a:r>
            <a:r>
              <a:rPr lang="en-IE" sz="1200" dirty="0" smtClean="0">
                <a:solidFill>
                  <a:srgbClr val="003C71"/>
                </a:solidFill>
                <a:latin typeface="Intel Clear"/>
              </a:rPr>
              <a:t>);</a:t>
            </a:r>
          </a:p>
          <a:p>
            <a:endParaRPr lang="en-US" sz="1200" dirty="0" smtClean="0">
              <a:solidFill>
                <a:srgbClr val="003C71"/>
              </a:solidFill>
              <a:latin typeface="Intel Clear"/>
            </a:endParaRPr>
          </a:p>
        </p:txBody>
      </p:sp>
      <p:sp>
        <p:nvSpPr>
          <p:cNvPr id="45" name="TextBox 44"/>
          <p:cNvSpPr txBox="1"/>
          <p:nvPr/>
        </p:nvSpPr>
        <p:spPr>
          <a:xfrm>
            <a:off x="8027972" y="5206561"/>
            <a:ext cx="2298876" cy="246284"/>
          </a:xfrm>
          <a:prstGeom prst="rect">
            <a:avLst/>
          </a:prstGeom>
          <a:noFill/>
        </p:spPr>
        <p:txBody>
          <a:bodyPr vert="horz" wrap="none" lIns="0" tIns="0" rIns="0" bIns="0" rtlCol="0">
            <a:noAutofit/>
          </a:bodyPr>
          <a:lstStyle/>
          <a:p>
            <a:r>
              <a:rPr lang="en-IE" sz="1200" dirty="0">
                <a:solidFill>
                  <a:srgbClr val="003C71"/>
                </a:solidFill>
                <a:latin typeface="Intel Clear"/>
              </a:rPr>
              <a:t>tso_segsz</a:t>
            </a:r>
            <a:r>
              <a:rPr lang="en-IE" sz="1200" dirty="0" smtClean="0">
                <a:solidFill>
                  <a:srgbClr val="003C71"/>
                </a:solidFill>
                <a:latin typeface="Intel Clear"/>
              </a:rPr>
              <a:t>=$mtu </a:t>
            </a:r>
            <a:r>
              <a:rPr lang="en-IE" sz="1200" dirty="0">
                <a:solidFill>
                  <a:srgbClr val="003C71"/>
                </a:solidFill>
                <a:latin typeface="Intel Clear"/>
              </a:rPr>
              <a:t>- </a:t>
            </a:r>
            <a:r>
              <a:rPr lang="en-IE" sz="1200" dirty="0" smtClean="0">
                <a:solidFill>
                  <a:srgbClr val="003C71"/>
                </a:solidFill>
                <a:latin typeface="Intel Clear"/>
              </a:rPr>
              <a:t>l3_len </a:t>
            </a:r>
            <a:r>
              <a:rPr lang="en-IE" sz="1200" dirty="0">
                <a:solidFill>
                  <a:srgbClr val="003C71"/>
                </a:solidFill>
                <a:latin typeface="Intel Clear"/>
              </a:rPr>
              <a:t>- </a:t>
            </a:r>
            <a:r>
              <a:rPr lang="en-IE" sz="1200" dirty="0" smtClean="0">
                <a:solidFill>
                  <a:srgbClr val="003C71"/>
                </a:solidFill>
                <a:latin typeface="Intel Clear"/>
              </a:rPr>
              <a:t>l4_len</a:t>
            </a:r>
            <a:endParaRPr lang="en-US" sz="1200" dirty="0" smtClean="0">
              <a:solidFill>
                <a:srgbClr val="003C71"/>
              </a:solidFill>
              <a:latin typeface="Intel Clear"/>
            </a:endParaRPr>
          </a:p>
        </p:txBody>
      </p:sp>
      <p:sp>
        <p:nvSpPr>
          <p:cNvPr id="46" name="TextBox 45"/>
          <p:cNvSpPr txBox="1"/>
          <p:nvPr/>
        </p:nvSpPr>
        <p:spPr>
          <a:xfrm>
            <a:off x="8034074" y="4818272"/>
            <a:ext cx="3548326" cy="388289"/>
          </a:xfrm>
          <a:prstGeom prst="rect">
            <a:avLst/>
          </a:prstGeom>
          <a:noFill/>
        </p:spPr>
        <p:txBody>
          <a:bodyPr vert="horz" wrap="none" lIns="0" tIns="0" rIns="0" bIns="0" rtlCol="0">
            <a:noAutofit/>
          </a:bodyPr>
          <a:lstStyle/>
          <a:p>
            <a:r>
              <a:rPr lang="en-IE" sz="1200" dirty="0" err="1" smtClean="0">
                <a:solidFill>
                  <a:srgbClr val="003C71"/>
                </a:solidFill>
                <a:latin typeface="Intel Clear"/>
              </a:rPr>
              <a:t>ol_flags</a:t>
            </a:r>
            <a:r>
              <a:rPr lang="en-IE" sz="1200" dirty="0" smtClean="0">
                <a:solidFill>
                  <a:srgbClr val="003C71"/>
                </a:solidFill>
                <a:latin typeface="Intel Clear"/>
              </a:rPr>
              <a:t>=PKT_TX_IPV4 | PKT_TX_IP_CKSUM  | </a:t>
            </a:r>
          </a:p>
          <a:p>
            <a:r>
              <a:rPr lang="en-IE" sz="1200" dirty="0">
                <a:solidFill>
                  <a:srgbClr val="003C71"/>
                </a:solidFill>
                <a:latin typeface="Intel Clear"/>
              </a:rPr>
              <a:t> </a:t>
            </a:r>
            <a:r>
              <a:rPr lang="en-IE" sz="1200" dirty="0" smtClean="0">
                <a:solidFill>
                  <a:srgbClr val="003C71"/>
                </a:solidFill>
                <a:latin typeface="Intel Clear"/>
              </a:rPr>
              <a:t>                </a:t>
            </a:r>
            <a:r>
              <a:rPr lang="en-IE" sz="1200" dirty="0">
                <a:solidFill>
                  <a:srgbClr val="003C71"/>
                </a:solidFill>
                <a:latin typeface="Intel Clear"/>
              </a:rPr>
              <a:t>PKT_TX_TCP_CKSUM | </a:t>
            </a:r>
            <a:r>
              <a:rPr lang="en-US" sz="1200" dirty="0">
                <a:solidFill>
                  <a:srgbClr val="003C71"/>
                </a:solidFill>
                <a:latin typeface="Intel Clear"/>
              </a:rPr>
              <a:t>PKT_TX_TCP_SEG</a:t>
            </a:r>
            <a:r>
              <a:rPr lang="en-IE" sz="1200" dirty="0">
                <a:solidFill>
                  <a:srgbClr val="003C71"/>
                </a:solidFill>
                <a:latin typeface="Intel Clear"/>
              </a:rPr>
              <a:t>;</a:t>
            </a:r>
            <a:endParaRPr lang="en-US" sz="1200" dirty="0">
              <a:solidFill>
                <a:srgbClr val="003C71"/>
              </a:solidFill>
              <a:latin typeface="Intel Clear"/>
            </a:endParaRPr>
          </a:p>
          <a:p>
            <a:endParaRPr lang="en-US" sz="1200" dirty="0">
              <a:solidFill>
                <a:srgbClr val="003C71"/>
              </a:solidFill>
              <a:latin typeface="Intel Clear"/>
            </a:endParaRPr>
          </a:p>
        </p:txBody>
      </p:sp>
      <p:cxnSp>
        <p:nvCxnSpPr>
          <p:cNvPr id="49" name="Straight Arrow Connector 32"/>
          <p:cNvCxnSpPr>
            <a:stCxn id="39" idx="3"/>
          </p:cNvCxnSpPr>
          <p:nvPr/>
        </p:nvCxnSpPr>
        <p:spPr>
          <a:xfrm flipV="1">
            <a:off x="8936558" y="3229024"/>
            <a:ext cx="837857" cy="1433550"/>
          </a:xfrm>
          <a:prstGeom prst="bentConnector2">
            <a:avLst/>
          </a:prstGeom>
          <a:noFill/>
          <a:ln w="25400" cap="flat" cmpd="sng" algn="ctr">
            <a:solidFill>
              <a:srgbClr val="003C71"/>
            </a:solidFill>
            <a:prstDash val="solid"/>
            <a:tailEnd type="triangle"/>
          </a:ln>
          <a:effectLst/>
        </p:spPr>
      </p:cxnSp>
      <p:cxnSp>
        <p:nvCxnSpPr>
          <p:cNvPr id="52" name="Straight Arrow Connector 32"/>
          <p:cNvCxnSpPr>
            <a:stCxn id="27" idx="3"/>
          </p:cNvCxnSpPr>
          <p:nvPr/>
        </p:nvCxnSpPr>
        <p:spPr>
          <a:xfrm flipV="1">
            <a:off x="8930484" y="3232743"/>
            <a:ext cx="99833" cy="948306"/>
          </a:xfrm>
          <a:prstGeom prst="bentConnector2">
            <a:avLst/>
          </a:prstGeom>
          <a:noFill/>
          <a:ln w="25400" cap="flat" cmpd="sng" algn="ctr">
            <a:solidFill>
              <a:srgbClr val="003C71"/>
            </a:solidFill>
            <a:prstDash val="solid"/>
            <a:tailEnd type="triangle"/>
          </a:ln>
          <a:effectLst/>
        </p:spPr>
      </p:cxnSp>
      <p:sp>
        <p:nvSpPr>
          <p:cNvPr id="33" name="TextBox 32"/>
          <p:cNvSpPr txBox="1"/>
          <p:nvPr/>
        </p:nvSpPr>
        <p:spPr>
          <a:xfrm>
            <a:off x="7435601" y="4685172"/>
            <a:ext cx="344187" cy="106349"/>
          </a:xfrm>
          <a:prstGeom prst="rect">
            <a:avLst/>
          </a:prstGeom>
          <a:noFill/>
        </p:spPr>
        <p:txBody>
          <a:bodyPr vert="horz" wrap="none" lIns="0" tIns="0" rIns="0" bIns="0" rtlCol="0">
            <a:noAutofit/>
          </a:bodyPr>
          <a:lstStyle/>
          <a:p>
            <a:r>
              <a:rPr lang="en-IE" sz="1200" dirty="0" smtClean="0">
                <a:solidFill>
                  <a:srgbClr val="003C71"/>
                </a:solidFill>
                <a:latin typeface="Intel Clear"/>
              </a:rPr>
              <a:t>mbuf</a:t>
            </a:r>
            <a:endParaRPr lang="en-US" sz="1200" dirty="0" smtClean="0">
              <a:solidFill>
                <a:srgbClr val="003C71"/>
              </a:solidFill>
              <a:latin typeface="Intel Clear"/>
            </a:endParaRPr>
          </a:p>
        </p:txBody>
      </p:sp>
      <p:sp>
        <p:nvSpPr>
          <p:cNvPr id="40" name="Left Brace 39"/>
          <p:cNvSpPr/>
          <p:nvPr/>
        </p:nvSpPr>
        <p:spPr>
          <a:xfrm>
            <a:off x="7847773" y="4087793"/>
            <a:ext cx="174125" cy="1365052"/>
          </a:xfrm>
          <a:prstGeom prst="leftBrace">
            <a:avLst/>
          </a:prstGeom>
          <a:noFill/>
          <a:ln w="25400"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131248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p:cNvSpPr>
            <a:spLocks noGrp="1"/>
          </p:cNvSpPr>
          <p:nvPr>
            <p:ph type="title"/>
          </p:nvPr>
        </p:nvSpPr>
        <p:spPr/>
        <p:txBody>
          <a:bodyPr/>
          <a:lstStyle/>
          <a:p>
            <a:r>
              <a:rPr lang="en-IE" dirty="0" smtClean="0"/>
              <a:t>Intra-host with TSO</a:t>
            </a:r>
            <a:endParaRPr lang="en-US" dirty="0"/>
          </a:p>
        </p:txBody>
      </p:sp>
      <p:sp>
        <p:nvSpPr>
          <p:cNvPr id="13" name="Content Placeholder 12"/>
          <p:cNvSpPr>
            <a:spLocks noGrp="1"/>
          </p:cNvSpPr>
          <p:nvPr>
            <p:ph idx="1"/>
          </p:nvPr>
        </p:nvSpPr>
        <p:spPr/>
        <p:txBody>
          <a:bodyPr/>
          <a:lstStyle/>
          <a:p>
            <a:pPr marL="342900" indent="-342900">
              <a:buFont typeface="Arial" panose="020B0604020202020204" pitchFamily="34" charset="0"/>
              <a:buChar char="•"/>
            </a:pPr>
            <a:r>
              <a:rPr lang="en-IE" dirty="0" smtClean="0"/>
              <a:t>Lower CPU loads;</a:t>
            </a:r>
          </a:p>
          <a:p>
            <a:pPr marL="342900" indent="-342900">
              <a:buFont typeface="Arial" panose="020B0604020202020204" pitchFamily="34" charset="0"/>
              <a:buChar char="•"/>
            </a:pPr>
            <a:r>
              <a:rPr lang="en-IE" dirty="0" smtClean="0"/>
              <a:t>Higher overall throughput.</a:t>
            </a:r>
            <a:endParaRPr lang="en-US" dirty="0"/>
          </a:p>
        </p:txBody>
      </p:sp>
      <p:sp>
        <p:nvSpPr>
          <p:cNvPr id="64" name="TextBox 63"/>
          <p:cNvSpPr txBox="1"/>
          <p:nvPr/>
        </p:nvSpPr>
        <p:spPr>
          <a:xfrm>
            <a:off x="6227916" y="3556819"/>
            <a:ext cx="4706496" cy="453493"/>
          </a:xfrm>
          <a:prstGeom prst="rect">
            <a:avLst/>
          </a:prstGeom>
          <a:solidFill>
            <a:srgbClr val="B1BABF">
              <a:lumMod val="20000"/>
              <a:lumOff val="80000"/>
            </a:srgbClr>
          </a:solidFill>
        </p:spPr>
        <p:txBody>
          <a:bodyPr vert="horz"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srgbClr val="003C71"/>
                </a:solidFill>
                <a:effectLst/>
                <a:uLnTx/>
                <a:uFillTx/>
                <a:latin typeface="Intel Clear"/>
              </a:rPr>
              <a:t>NIC</a:t>
            </a:r>
            <a:endParaRPr kumimoji="0" lang="en-US" sz="1600" b="0" i="0" u="none" strike="noStrike" kern="0" cap="none" spc="0" normalizeH="0" baseline="0" noProof="0" dirty="0" smtClean="0">
              <a:ln>
                <a:noFill/>
              </a:ln>
              <a:solidFill>
                <a:srgbClr val="003C71"/>
              </a:solidFill>
              <a:effectLst/>
              <a:uLnTx/>
              <a:uFillTx/>
              <a:latin typeface="Intel Clear"/>
            </a:endParaRPr>
          </a:p>
        </p:txBody>
      </p:sp>
      <p:sp>
        <p:nvSpPr>
          <p:cNvPr id="65" name="TextBox 64"/>
          <p:cNvSpPr txBox="1"/>
          <p:nvPr/>
        </p:nvSpPr>
        <p:spPr>
          <a:xfrm>
            <a:off x="985114" y="3556819"/>
            <a:ext cx="5242801" cy="453493"/>
          </a:xfrm>
          <a:prstGeom prst="rect">
            <a:avLst/>
          </a:prstGeom>
          <a:solidFill>
            <a:srgbClr val="B1BABF">
              <a:lumMod val="20000"/>
              <a:lumOff val="80000"/>
            </a:srgbClr>
          </a:solidFill>
        </p:spPr>
        <p:txBody>
          <a:bodyPr vert="horz"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srgbClr val="003C71"/>
                </a:solidFill>
                <a:effectLst/>
                <a:uLnTx/>
                <a:uFillTx/>
                <a:latin typeface="Intel Clear"/>
              </a:rPr>
              <a:t>VM1 /      OvS-DPDK /      VM2</a:t>
            </a:r>
            <a:endParaRPr kumimoji="0" lang="en-US" sz="1600" b="0" i="0" u="none" strike="noStrike" kern="0" cap="none" spc="0" normalizeH="0" baseline="0" noProof="0" dirty="0" smtClean="0">
              <a:ln>
                <a:noFill/>
              </a:ln>
              <a:solidFill>
                <a:srgbClr val="003C71"/>
              </a:solidFill>
              <a:effectLst/>
              <a:uLnTx/>
              <a:uFillTx/>
              <a:latin typeface="Intel Clear"/>
            </a:endParaRPr>
          </a:p>
        </p:txBody>
      </p:sp>
      <p:sp>
        <p:nvSpPr>
          <p:cNvPr id="66" name="Oval 65"/>
          <p:cNvSpPr/>
          <p:nvPr/>
        </p:nvSpPr>
        <p:spPr>
          <a:xfrm>
            <a:off x="2015593" y="3666266"/>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1</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7" name="Oval 66"/>
          <p:cNvSpPr/>
          <p:nvPr/>
        </p:nvSpPr>
        <p:spPr>
          <a:xfrm>
            <a:off x="2858855" y="3660804"/>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2</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8" name="Oval 67"/>
          <p:cNvSpPr/>
          <p:nvPr/>
        </p:nvSpPr>
        <p:spPr>
          <a:xfrm>
            <a:off x="4282306" y="3660804"/>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3</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cxnSp>
        <p:nvCxnSpPr>
          <p:cNvPr id="77" name="Straight Connector 76"/>
          <p:cNvCxnSpPr/>
          <p:nvPr/>
        </p:nvCxnSpPr>
        <p:spPr>
          <a:xfrm flipH="1">
            <a:off x="6226139" y="3556819"/>
            <a:ext cx="1776" cy="2368303"/>
          </a:xfrm>
          <a:prstGeom prst="line">
            <a:avLst/>
          </a:prstGeom>
          <a:noFill/>
          <a:ln w="25400" cap="flat" cmpd="sng" algn="ctr">
            <a:solidFill>
              <a:srgbClr val="003C71"/>
            </a:solidFill>
            <a:prstDash val="dash"/>
          </a:ln>
          <a:effectLst/>
        </p:spPr>
      </p:cxnSp>
      <p:sp>
        <p:nvSpPr>
          <p:cNvPr id="78" name="Oval 77"/>
          <p:cNvSpPr/>
          <p:nvPr/>
        </p:nvSpPr>
        <p:spPr>
          <a:xfrm>
            <a:off x="1063366" y="3047957"/>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79" name="Oval 78"/>
          <p:cNvSpPr/>
          <p:nvPr/>
        </p:nvSpPr>
        <p:spPr>
          <a:xfrm>
            <a:off x="1062161" y="2830624"/>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S</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6" name="TextBox 105"/>
          <p:cNvSpPr txBox="1"/>
          <p:nvPr/>
        </p:nvSpPr>
        <p:spPr>
          <a:xfrm>
            <a:off x="1356411" y="2830624"/>
            <a:ext cx="1159948" cy="463986"/>
          </a:xfrm>
          <a:prstGeom prst="rect">
            <a:avLst/>
          </a:prstGeom>
          <a:noFill/>
        </p:spPr>
        <p:txBody>
          <a:bodyPr vert="horz" wrap="none" lIns="0" tIns="0" rIns="0" bIns="0" rtlCol="0">
            <a:noAutofit/>
          </a:bodyPr>
          <a:lstStyle/>
          <a:p>
            <a:r>
              <a:rPr lang="en-IE" sz="1400" dirty="0" smtClean="0">
                <a:solidFill>
                  <a:srgbClr val="003C71"/>
                </a:solidFill>
                <a:latin typeface="Intel Clear"/>
              </a:rPr>
              <a:t>Segmentation</a:t>
            </a:r>
          </a:p>
          <a:p>
            <a:r>
              <a:rPr lang="en-IE" sz="1400" dirty="0" smtClean="0">
                <a:solidFill>
                  <a:srgbClr val="003C71"/>
                </a:solidFill>
                <a:latin typeface="Intel Clear"/>
              </a:rPr>
              <a:t>Checksum</a:t>
            </a:r>
            <a:endParaRPr lang="en-US" sz="1400" dirty="0" smtClean="0">
              <a:solidFill>
                <a:srgbClr val="003C71"/>
              </a:solidFill>
              <a:latin typeface="Intel Clear"/>
            </a:endParaRPr>
          </a:p>
        </p:txBody>
      </p:sp>
      <p:grpSp>
        <p:nvGrpSpPr>
          <p:cNvPr id="107" name="Group 106"/>
          <p:cNvGrpSpPr/>
          <p:nvPr/>
        </p:nvGrpSpPr>
        <p:grpSpPr>
          <a:xfrm>
            <a:off x="1638518" y="4765933"/>
            <a:ext cx="3534485" cy="454545"/>
            <a:chOff x="1516586" y="4377217"/>
            <a:chExt cx="3534485" cy="454545"/>
          </a:xfrm>
        </p:grpSpPr>
        <p:sp>
          <p:nvSpPr>
            <p:cNvPr id="108" name="Rectangle 107"/>
            <p:cNvSpPr/>
            <p:nvPr/>
          </p:nvSpPr>
          <p:spPr>
            <a:xfrm>
              <a:off x="1516586" y="4377630"/>
              <a:ext cx="386941"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9" name="Rectangle 108"/>
            <p:cNvSpPr/>
            <p:nvPr/>
          </p:nvSpPr>
          <p:spPr>
            <a:xfrm>
              <a:off x="1898338" y="4377217"/>
              <a:ext cx="395149"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0" name="Rectangle 109"/>
            <p:cNvSpPr/>
            <p:nvPr/>
          </p:nvSpPr>
          <p:spPr>
            <a:xfrm>
              <a:off x="2301334" y="4377217"/>
              <a:ext cx="396255"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1" name="Rectangle 110"/>
            <p:cNvSpPr/>
            <p:nvPr/>
          </p:nvSpPr>
          <p:spPr>
            <a:xfrm>
              <a:off x="2697589" y="4377630"/>
              <a:ext cx="2353482"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112" name="Straight Connector 111"/>
          <p:cNvCxnSpPr/>
          <p:nvPr/>
        </p:nvCxnSpPr>
        <p:spPr>
          <a:xfrm flipH="1">
            <a:off x="9422864" y="5370673"/>
            <a:ext cx="277895" cy="6560"/>
          </a:xfrm>
          <a:prstGeom prst="line">
            <a:avLst/>
          </a:prstGeom>
          <a:noFill/>
          <a:ln w="25400" cap="flat" cmpd="sng" algn="ctr">
            <a:solidFill>
              <a:srgbClr val="003C71"/>
            </a:solidFill>
            <a:prstDash val="sysDash"/>
          </a:ln>
          <a:effectLst/>
        </p:spPr>
      </p:cxnSp>
      <p:grpSp>
        <p:nvGrpSpPr>
          <p:cNvPr id="121" name="Group 120"/>
          <p:cNvGrpSpPr/>
          <p:nvPr/>
        </p:nvGrpSpPr>
        <p:grpSpPr>
          <a:xfrm>
            <a:off x="7168112" y="5150167"/>
            <a:ext cx="940361" cy="454132"/>
            <a:chOff x="977849" y="5513183"/>
            <a:chExt cx="2125505" cy="454132"/>
          </a:xfrm>
          <a:effectLst>
            <a:outerShdw blurRad="50800" dist="38100" dir="2700000" algn="tl" rotWithShape="0">
              <a:prstClr val="black">
                <a:alpha val="40000"/>
              </a:prstClr>
            </a:outerShdw>
          </a:effectLst>
        </p:grpSpPr>
        <p:sp>
          <p:nvSpPr>
            <p:cNvPr id="122" name="Rectangle 121"/>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3" name="Rectangle 122"/>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4" name="Rectangle 123"/>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5" name="Rectangle 124"/>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126" name="Group 125"/>
          <p:cNvGrpSpPr/>
          <p:nvPr/>
        </p:nvGrpSpPr>
        <p:grpSpPr>
          <a:xfrm>
            <a:off x="8352322" y="5150167"/>
            <a:ext cx="940361" cy="454132"/>
            <a:chOff x="977849" y="5513183"/>
            <a:chExt cx="2125505" cy="454132"/>
          </a:xfrm>
          <a:effectLst>
            <a:outerShdw blurRad="50800" dist="38100" dir="2700000" algn="tl" rotWithShape="0">
              <a:prstClr val="black">
                <a:alpha val="40000"/>
              </a:prstClr>
            </a:outerShdw>
          </a:effectLst>
        </p:grpSpPr>
        <p:sp>
          <p:nvSpPr>
            <p:cNvPr id="127" name="Rectangle 126"/>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8" name="Rectangle 127"/>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9" name="Rectangle 128"/>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0" name="Rectangle 129"/>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131" name="Group 130"/>
          <p:cNvGrpSpPr/>
          <p:nvPr/>
        </p:nvGrpSpPr>
        <p:grpSpPr>
          <a:xfrm>
            <a:off x="9791791" y="5143607"/>
            <a:ext cx="940361" cy="454132"/>
            <a:chOff x="977849" y="5513183"/>
            <a:chExt cx="2125505" cy="454132"/>
          </a:xfrm>
          <a:effectLst>
            <a:outerShdw blurRad="50800" dist="38100" dir="2700000" algn="tl" rotWithShape="0">
              <a:prstClr val="black">
                <a:alpha val="40000"/>
              </a:prstClr>
            </a:outerShdw>
          </a:effectLst>
        </p:grpSpPr>
        <p:sp>
          <p:nvSpPr>
            <p:cNvPr id="132" name="Rectangle 131"/>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3" name="Rectangle 132"/>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4" name="Rectangle 133"/>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5" name="Rectangle 134"/>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137" name="Oval 136"/>
          <p:cNvSpPr/>
          <p:nvPr/>
        </p:nvSpPr>
        <p:spPr>
          <a:xfrm>
            <a:off x="10624756" y="5490343"/>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8" name="Oval 137"/>
          <p:cNvSpPr/>
          <p:nvPr/>
        </p:nvSpPr>
        <p:spPr>
          <a:xfrm>
            <a:off x="9180634" y="5490343"/>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9" name="Curved Right Arrow 138"/>
          <p:cNvSpPr/>
          <p:nvPr/>
        </p:nvSpPr>
        <p:spPr>
          <a:xfrm>
            <a:off x="6666196" y="4496070"/>
            <a:ext cx="371297" cy="994273"/>
          </a:xfrm>
          <a:prstGeom prst="curvedRightArrow">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40" name="Oval 139"/>
          <p:cNvSpPr/>
          <p:nvPr/>
        </p:nvSpPr>
        <p:spPr>
          <a:xfrm>
            <a:off x="6386314" y="4885810"/>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S</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grpSp>
        <p:nvGrpSpPr>
          <p:cNvPr id="141" name="Group 140"/>
          <p:cNvGrpSpPr/>
          <p:nvPr/>
        </p:nvGrpSpPr>
        <p:grpSpPr>
          <a:xfrm>
            <a:off x="7197668" y="4294079"/>
            <a:ext cx="3534485" cy="454545"/>
            <a:chOff x="1516586" y="4377217"/>
            <a:chExt cx="3534485" cy="454545"/>
          </a:xfrm>
        </p:grpSpPr>
        <p:sp>
          <p:nvSpPr>
            <p:cNvPr id="142" name="Rectangle 141"/>
            <p:cNvSpPr/>
            <p:nvPr/>
          </p:nvSpPr>
          <p:spPr>
            <a:xfrm>
              <a:off x="1516586" y="4377630"/>
              <a:ext cx="386941"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3" name="Rectangle 142"/>
            <p:cNvSpPr/>
            <p:nvPr/>
          </p:nvSpPr>
          <p:spPr>
            <a:xfrm>
              <a:off x="1898338" y="4377217"/>
              <a:ext cx="395149"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4" name="Rectangle 143"/>
            <p:cNvSpPr/>
            <p:nvPr/>
          </p:nvSpPr>
          <p:spPr>
            <a:xfrm>
              <a:off x="2301334" y="4377217"/>
              <a:ext cx="396255"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5" name="Rectangle 144"/>
            <p:cNvSpPr/>
            <p:nvPr/>
          </p:nvSpPr>
          <p:spPr>
            <a:xfrm>
              <a:off x="2697589" y="4377630"/>
              <a:ext cx="2353482"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146" name="Rectangle 145"/>
          <p:cNvSpPr/>
          <p:nvPr/>
        </p:nvSpPr>
        <p:spPr>
          <a:xfrm>
            <a:off x="8503956" y="1469956"/>
            <a:ext cx="2150589" cy="677862"/>
          </a:xfrm>
          <a:prstGeom prst="rect">
            <a:avLst/>
          </a:prstGeom>
          <a:noFill/>
          <a:ln w="25400" cap="flat" cmpd="sng" algn="ctr">
            <a:solidFill>
              <a:srgbClr val="0070C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OvS-DPDK</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48" name="TextBox 147"/>
          <p:cNvSpPr txBox="1"/>
          <p:nvPr/>
        </p:nvSpPr>
        <p:spPr>
          <a:xfrm>
            <a:off x="8201042" y="976023"/>
            <a:ext cx="498441" cy="162353"/>
          </a:xfrm>
          <a:prstGeom prst="rect">
            <a:avLst/>
          </a:prstGeom>
          <a:noFill/>
        </p:spPr>
        <p:txBody>
          <a:bodyPr vert="horz" wrap="none" lIns="0" tIns="0" rIns="0" bIns="0" rtlCol="0">
            <a:noAutofit/>
          </a:bodyPr>
          <a:lstStyle/>
          <a:p>
            <a:r>
              <a:rPr lang="en-IE" sz="1200" dirty="0" smtClean="0">
                <a:solidFill>
                  <a:srgbClr val="003C71"/>
                </a:solidFill>
                <a:latin typeface="Intel Clear"/>
              </a:rPr>
              <a:t>Host 1</a:t>
            </a:r>
            <a:endParaRPr lang="en-US" sz="1200" dirty="0" smtClean="0">
              <a:solidFill>
                <a:srgbClr val="003C71"/>
              </a:solidFill>
              <a:latin typeface="Intel Clear"/>
            </a:endParaRPr>
          </a:p>
        </p:txBody>
      </p:sp>
      <p:sp>
        <p:nvSpPr>
          <p:cNvPr id="149" name="Rectangle 148"/>
          <p:cNvSpPr/>
          <p:nvPr/>
        </p:nvSpPr>
        <p:spPr>
          <a:xfrm>
            <a:off x="8474578" y="2427176"/>
            <a:ext cx="841014" cy="481229"/>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VM1</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50" name="Rectangle 149"/>
          <p:cNvSpPr/>
          <p:nvPr/>
        </p:nvSpPr>
        <p:spPr>
          <a:xfrm>
            <a:off x="10021158" y="1150666"/>
            <a:ext cx="515547" cy="136152"/>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0" i="0" u="none" strike="noStrike" kern="0" cap="none" spc="0" normalizeH="0" baseline="0" noProof="0" dirty="0" smtClean="0">
                <a:ln>
                  <a:noFill/>
                </a:ln>
                <a:solidFill>
                  <a:prstClr val="black"/>
                </a:solidFill>
                <a:effectLst/>
                <a:uLnTx/>
                <a:uFillTx/>
                <a:latin typeface="Intel Clear"/>
                <a:ea typeface="+mn-ea"/>
                <a:cs typeface="+mn-cs"/>
              </a:rPr>
              <a:t>NIC</a:t>
            </a:r>
            <a:endParaRPr kumimoji="0" lang="en-US" sz="14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151" name="Straight Arrow Connector 150"/>
          <p:cNvCxnSpPr>
            <a:stCxn id="150" idx="2"/>
          </p:cNvCxnSpPr>
          <p:nvPr/>
        </p:nvCxnSpPr>
        <p:spPr>
          <a:xfrm flipH="1">
            <a:off x="10276094" y="1286818"/>
            <a:ext cx="2838" cy="184449"/>
          </a:xfrm>
          <a:prstGeom prst="straightConnector1">
            <a:avLst/>
          </a:prstGeom>
          <a:noFill/>
          <a:ln w="25400" cap="flat" cmpd="sng" algn="ctr">
            <a:solidFill>
              <a:srgbClr val="003C71"/>
            </a:solidFill>
            <a:prstDash val="solid"/>
            <a:headEnd type="triangle"/>
            <a:tailEnd type="triangle"/>
          </a:ln>
          <a:effectLst/>
        </p:spPr>
      </p:cxnSp>
      <p:grpSp>
        <p:nvGrpSpPr>
          <p:cNvPr id="152" name="Group 151"/>
          <p:cNvGrpSpPr/>
          <p:nvPr/>
        </p:nvGrpSpPr>
        <p:grpSpPr>
          <a:xfrm>
            <a:off x="8849779" y="1640155"/>
            <a:ext cx="1361742" cy="768857"/>
            <a:chOff x="2199785" y="3323568"/>
            <a:chExt cx="1371191" cy="482519"/>
          </a:xfrm>
        </p:grpSpPr>
        <p:cxnSp>
          <p:nvCxnSpPr>
            <p:cNvPr id="153" name="Straight Connector 152"/>
            <p:cNvCxnSpPr/>
            <p:nvPr/>
          </p:nvCxnSpPr>
          <p:spPr>
            <a:xfrm flipH="1" flipV="1">
              <a:off x="2199785" y="3323568"/>
              <a:ext cx="1" cy="482519"/>
            </a:xfrm>
            <a:prstGeom prst="line">
              <a:avLst/>
            </a:prstGeom>
            <a:noFill/>
            <a:ln w="50800" cap="flat" cmpd="sng" algn="ctr">
              <a:solidFill>
                <a:srgbClr val="FFA400"/>
              </a:solidFill>
              <a:prstDash val="solid"/>
              <a:headEnd type="triangle"/>
            </a:ln>
            <a:effectLst>
              <a:outerShdw blurRad="40000" dist="20000" dir="5400000" rotWithShape="0">
                <a:srgbClr val="000000">
                  <a:alpha val="38000"/>
                </a:srgbClr>
              </a:outerShdw>
            </a:effectLst>
          </p:spPr>
        </p:cxnSp>
        <p:cxnSp>
          <p:nvCxnSpPr>
            <p:cNvPr id="154" name="Straight Connector 153"/>
            <p:cNvCxnSpPr/>
            <p:nvPr/>
          </p:nvCxnSpPr>
          <p:spPr>
            <a:xfrm flipH="1" flipV="1">
              <a:off x="3570103" y="3323568"/>
              <a:ext cx="873" cy="482518"/>
            </a:xfrm>
            <a:prstGeom prst="line">
              <a:avLst/>
            </a:prstGeom>
            <a:noFill/>
            <a:ln w="50800" cap="flat" cmpd="sng" algn="ctr">
              <a:solidFill>
                <a:srgbClr val="FFA400"/>
              </a:solidFill>
              <a:prstDash val="solid"/>
              <a:headEnd type="triangle"/>
            </a:ln>
            <a:effectLst>
              <a:outerShdw blurRad="40000" dist="20000" dir="5400000" rotWithShape="0">
                <a:srgbClr val="000000">
                  <a:alpha val="38000"/>
                </a:srgbClr>
              </a:outerShdw>
            </a:effectLst>
          </p:spPr>
        </p:cxnSp>
        <p:cxnSp>
          <p:nvCxnSpPr>
            <p:cNvPr id="155" name="Straight Connector 154"/>
            <p:cNvCxnSpPr/>
            <p:nvPr/>
          </p:nvCxnSpPr>
          <p:spPr>
            <a:xfrm>
              <a:off x="2199785" y="3323568"/>
              <a:ext cx="1370318" cy="0"/>
            </a:xfrm>
            <a:prstGeom prst="line">
              <a:avLst/>
            </a:prstGeom>
            <a:noFill/>
            <a:ln w="50800" cap="flat" cmpd="sng" algn="ctr">
              <a:solidFill>
                <a:srgbClr val="FFA400"/>
              </a:solidFill>
              <a:prstDash val="solid"/>
            </a:ln>
            <a:effectLst>
              <a:outerShdw blurRad="40000" dist="20000" dir="5400000" rotWithShape="0">
                <a:srgbClr val="000000">
                  <a:alpha val="38000"/>
                </a:srgbClr>
              </a:outerShdw>
            </a:effectLst>
          </p:spPr>
        </p:cxnSp>
      </p:grpSp>
      <p:sp>
        <p:nvSpPr>
          <p:cNvPr id="156" name="Rectangle 155"/>
          <p:cNvSpPr/>
          <p:nvPr/>
        </p:nvSpPr>
        <p:spPr>
          <a:xfrm>
            <a:off x="9813531" y="2444466"/>
            <a:ext cx="841014" cy="481229"/>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VM2</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57" name="Oval 156"/>
          <p:cNvSpPr/>
          <p:nvPr/>
        </p:nvSpPr>
        <p:spPr>
          <a:xfrm>
            <a:off x="8427737" y="1392526"/>
            <a:ext cx="172482" cy="17644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2</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8" name="Oval 157"/>
          <p:cNvSpPr/>
          <p:nvPr/>
        </p:nvSpPr>
        <p:spPr>
          <a:xfrm>
            <a:off x="8398972" y="2356245"/>
            <a:ext cx="172482" cy="17644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1</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59" name="Oval 158"/>
          <p:cNvSpPr/>
          <p:nvPr/>
        </p:nvSpPr>
        <p:spPr>
          <a:xfrm>
            <a:off x="9740683" y="2381874"/>
            <a:ext cx="172482" cy="17644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3</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7" name="Rectangle 146"/>
          <p:cNvSpPr/>
          <p:nvPr/>
        </p:nvSpPr>
        <p:spPr>
          <a:xfrm>
            <a:off x="8201042" y="1146172"/>
            <a:ext cx="2733370" cy="1941305"/>
          </a:xfrm>
          <a:prstGeom prst="rect">
            <a:avLst/>
          </a:prstGeom>
          <a:noFill/>
          <a:ln w="25400" cap="flat" cmpd="sng" algn="ctr">
            <a:solidFill>
              <a:sysClr val="windowText" lastClr="000000"/>
            </a:solidFill>
            <a:prstDash val="solid"/>
            <a:roun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60" name="Oval 159"/>
          <p:cNvSpPr/>
          <p:nvPr/>
        </p:nvSpPr>
        <p:spPr>
          <a:xfrm>
            <a:off x="9945549" y="1011125"/>
            <a:ext cx="172482" cy="17644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S </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61" name="Oval 160"/>
          <p:cNvSpPr/>
          <p:nvPr/>
        </p:nvSpPr>
        <p:spPr>
          <a:xfrm>
            <a:off x="9945549" y="1213095"/>
            <a:ext cx="172482" cy="17644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0" name="Oval 59"/>
          <p:cNvSpPr/>
          <p:nvPr/>
        </p:nvSpPr>
        <p:spPr>
          <a:xfrm>
            <a:off x="7982463" y="5490343"/>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Tree>
    <p:extLst>
      <p:ext uri="{BB962C8B-B14F-4D97-AF65-F5344CB8AC3E}">
        <p14:creationId xmlns:p14="http://schemas.microsoft.com/office/powerpoint/2010/main" val="3434334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results</a:t>
            </a:r>
            <a:endParaRPr lang="en-US" dirty="0"/>
          </a:p>
        </p:txBody>
      </p:sp>
      <p:graphicFrame>
        <p:nvGraphicFramePr>
          <p:cNvPr id="5" name="Content Placeholder 7"/>
          <p:cNvGraphicFramePr>
            <a:graphicFrameLocks/>
          </p:cNvGraphicFramePr>
          <p:nvPr>
            <p:extLst>
              <p:ext uri="{D42A27DB-BD31-4B8C-83A1-F6EECF244321}">
                <p14:modId xmlns:p14="http://schemas.microsoft.com/office/powerpoint/2010/main" val="4230371321"/>
              </p:ext>
            </p:extLst>
          </p:nvPr>
        </p:nvGraphicFramePr>
        <p:xfrm>
          <a:off x="608013" y="1604963"/>
          <a:ext cx="10969625" cy="4567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8001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4" name="Content Placeholder 3"/>
          <p:cNvSpPr>
            <a:spLocks noGrp="1"/>
          </p:cNvSpPr>
          <p:nvPr>
            <p:ph idx="1"/>
          </p:nvPr>
        </p:nvSpPr>
        <p:spPr/>
        <p:txBody>
          <a:bodyPr>
            <a:normAutofit lnSpcReduction="10000"/>
          </a:bodyPr>
          <a:lstStyle/>
          <a:p>
            <a:pPr marL="342900" indent="-342900">
              <a:buFont typeface="Arial" panose="020B0604020202020204" pitchFamily="34" charset="0"/>
              <a:buChar char="•"/>
            </a:pPr>
            <a:r>
              <a:rPr lang="en-IE" dirty="0" smtClean="0"/>
              <a:t>No </a:t>
            </a:r>
            <a:r>
              <a:rPr lang="en-IE" dirty="0" err="1" smtClean="0"/>
              <a:t>vectorized</a:t>
            </a:r>
            <a:r>
              <a:rPr lang="en-IE" dirty="0" smtClean="0"/>
              <a:t> optimizations:</a:t>
            </a:r>
          </a:p>
          <a:p>
            <a:pPr marL="643444" lvl="1" indent="-342900">
              <a:buFont typeface="Arial" panose="020B0604020202020204" pitchFamily="34" charset="0"/>
              <a:buChar char="•"/>
            </a:pPr>
            <a:r>
              <a:rPr lang="en-IE" dirty="0" smtClean="0"/>
              <a:t>Found to affect 64B packets only.</a:t>
            </a:r>
          </a:p>
          <a:p>
            <a:pPr marL="300544" lvl="1" indent="0">
              <a:buNone/>
            </a:pPr>
            <a:endParaRPr lang="en-IE" dirty="0" smtClean="0"/>
          </a:p>
          <a:p>
            <a:pPr marL="342900" indent="-342900">
              <a:buFont typeface="Arial" panose="020B0604020202020204" pitchFamily="34" charset="0"/>
              <a:buChar char="•"/>
            </a:pPr>
            <a:r>
              <a:rPr lang="en-IE" dirty="0" smtClean="0"/>
              <a:t>DPDK v17.11 vs v18.11:</a:t>
            </a:r>
          </a:p>
          <a:p>
            <a:pPr marL="643444" lvl="1" indent="-342900">
              <a:buFont typeface="Arial" panose="020B0604020202020204" pitchFamily="34" charset="0"/>
              <a:buChar char="•"/>
            </a:pPr>
            <a:r>
              <a:rPr lang="en-IE" smtClean="0"/>
              <a:t>Better support </a:t>
            </a:r>
            <a:r>
              <a:rPr lang="en-IE" dirty="0" smtClean="0"/>
              <a:t>to query devices on offload capabilities.</a:t>
            </a:r>
          </a:p>
          <a:p>
            <a:pPr marL="300544" lvl="1" indent="0">
              <a:buNone/>
            </a:pPr>
            <a:endParaRPr lang="en-IE" dirty="0" smtClean="0"/>
          </a:p>
          <a:p>
            <a:pPr marL="342900" indent="-342900">
              <a:buFont typeface="Arial" panose="020B0604020202020204" pitchFamily="34" charset="0"/>
              <a:buChar char="•"/>
            </a:pPr>
            <a:r>
              <a:rPr lang="en-IE" dirty="0" smtClean="0"/>
              <a:t>Contiguous vs non-contiguous memory;</a:t>
            </a:r>
          </a:p>
          <a:p>
            <a:pPr marL="342900" indent="-342900">
              <a:buFont typeface="Arial" panose="020B0604020202020204" pitchFamily="34" charset="0"/>
              <a:buChar char="•"/>
            </a:pPr>
            <a:endParaRPr lang="en-IE" dirty="0" smtClean="0"/>
          </a:p>
          <a:p>
            <a:pPr marL="342900" indent="-342900">
              <a:buFont typeface="Arial" panose="020B0604020202020204" pitchFamily="34" charset="0"/>
              <a:buChar char="•"/>
            </a:pPr>
            <a:r>
              <a:rPr lang="en-IE" dirty="0" smtClean="0"/>
              <a:t>No GSO fall-back;</a:t>
            </a:r>
            <a:endParaRPr lang="en-US" dirty="0"/>
          </a:p>
        </p:txBody>
      </p:sp>
    </p:spTree>
    <p:extLst>
      <p:ext uri="{BB962C8B-B14F-4D97-AF65-F5344CB8AC3E}">
        <p14:creationId xmlns:p14="http://schemas.microsoft.com/office/powerpoint/2010/main" val="3495225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and future work</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IE" dirty="0" smtClean="0"/>
              <a:t>Two patches submitted upstream:</a:t>
            </a:r>
          </a:p>
          <a:p>
            <a:pPr marL="643444" lvl="1" indent="-342900">
              <a:buFont typeface="Arial" panose="020B0604020202020204" pitchFamily="34" charset="0"/>
              <a:buChar char="•"/>
            </a:pPr>
            <a:r>
              <a:rPr lang="en-IE" dirty="0" smtClean="0"/>
              <a:t>Add support for multi-segment mbufs [1];</a:t>
            </a:r>
          </a:p>
          <a:p>
            <a:pPr marL="643444" lvl="1" indent="-342900">
              <a:buFont typeface="Arial" panose="020B0604020202020204" pitchFamily="34" charset="0"/>
              <a:buChar char="•"/>
            </a:pPr>
            <a:r>
              <a:rPr lang="en-IE" dirty="0" smtClean="0"/>
              <a:t>Add support for TSO (RFC) [2].</a:t>
            </a:r>
          </a:p>
          <a:p>
            <a:pPr marL="643444" lvl="1" indent="-342900">
              <a:buFont typeface="Arial" panose="020B0604020202020204" pitchFamily="34" charset="0"/>
              <a:buChar char="•"/>
            </a:pPr>
            <a:endParaRPr lang="en-IE" dirty="0"/>
          </a:p>
          <a:p>
            <a:pPr marL="342900" indent="-342900">
              <a:buFont typeface="Arial" panose="020B0604020202020204" pitchFamily="34" charset="0"/>
              <a:buChar char="•"/>
            </a:pPr>
            <a:endParaRPr lang="en-IE" dirty="0" smtClean="0"/>
          </a:p>
          <a:p>
            <a:pPr marL="342900" indent="-342900">
              <a:buFont typeface="Arial" panose="020B0604020202020204" pitchFamily="34" charset="0"/>
              <a:buChar char="•"/>
            </a:pPr>
            <a:r>
              <a:rPr lang="en-IE" dirty="0" smtClean="0"/>
              <a:t>Focus on getting multi-segment mbufs upstreamed;</a:t>
            </a:r>
          </a:p>
          <a:p>
            <a:pPr marL="342900" indent="-342900">
              <a:buFont typeface="Arial" panose="020B0604020202020204" pitchFamily="34" charset="0"/>
              <a:buChar char="•"/>
            </a:pPr>
            <a:r>
              <a:rPr lang="en-IE" dirty="0" smtClean="0"/>
              <a:t>GSO support.</a:t>
            </a:r>
            <a:endParaRPr lang="en-US" dirty="0"/>
          </a:p>
        </p:txBody>
      </p:sp>
    </p:spTree>
    <p:extLst>
      <p:ext uri="{BB962C8B-B14F-4D97-AF65-F5344CB8AC3E}">
        <p14:creationId xmlns:p14="http://schemas.microsoft.com/office/powerpoint/2010/main" val="3900250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Agenda</a:t>
            </a:r>
            <a:endParaRPr lang="en-US" dirty="0"/>
          </a:p>
        </p:txBody>
      </p:sp>
      <p:sp>
        <p:nvSpPr>
          <p:cNvPr id="7" name="Content Placeholder 6"/>
          <p:cNvSpPr>
            <a:spLocks noGrp="1"/>
          </p:cNvSpPr>
          <p:nvPr>
            <p:ph idx="1"/>
          </p:nvPr>
        </p:nvSpPr>
        <p:spPr/>
        <p:txBody>
          <a:bodyPr/>
          <a:lstStyle/>
          <a:p>
            <a:pPr marL="342900" indent="-342900">
              <a:buFont typeface="Arial" panose="020B0604020202020204" pitchFamily="34" charset="0"/>
              <a:buChar char="•"/>
            </a:pPr>
            <a:r>
              <a:rPr lang="en-IE" dirty="0" smtClean="0"/>
              <a:t>What is TSO?</a:t>
            </a:r>
          </a:p>
          <a:p>
            <a:pPr marL="342900" indent="-342900">
              <a:buFont typeface="Arial" panose="020B0604020202020204" pitchFamily="34" charset="0"/>
              <a:buChar char="•"/>
            </a:pPr>
            <a:r>
              <a:rPr lang="en-IE" dirty="0" smtClean="0"/>
              <a:t>Why TSO in </a:t>
            </a:r>
            <a:r>
              <a:rPr lang="en-IE" dirty="0" err="1" smtClean="0"/>
              <a:t>Userspace</a:t>
            </a:r>
            <a:r>
              <a:rPr lang="en-IE" dirty="0" smtClean="0"/>
              <a:t> DPDK?</a:t>
            </a:r>
          </a:p>
          <a:p>
            <a:pPr marL="342900" indent="-342900">
              <a:buFont typeface="Arial" panose="020B0604020202020204" pitchFamily="34" charset="0"/>
              <a:buChar char="•"/>
            </a:pPr>
            <a:r>
              <a:rPr lang="en-IE" dirty="0" smtClean="0"/>
              <a:t>Enable TSO in </a:t>
            </a:r>
            <a:r>
              <a:rPr lang="en-IE" dirty="0" err="1" smtClean="0"/>
              <a:t>Userspace</a:t>
            </a:r>
            <a:r>
              <a:rPr lang="en-IE" dirty="0" smtClean="0"/>
              <a:t> DPDK</a:t>
            </a:r>
          </a:p>
          <a:p>
            <a:pPr marL="342900" indent="-342900">
              <a:buFont typeface="Arial" panose="020B0604020202020204" pitchFamily="34" charset="0"/>
              <a:buChar char="•"/>
            </a:pPr>
            <a:r>
              <a:rPr lang="en-IE" dirty="0" smtClean="0"/>
              <a:t>Performance results</a:t>
            </a:r>
          </a:p>
          <a:p>
            <a:pPr marL="342900" indent="-342900">
              <a:buFont typeface="Arial" panose="020B0604020202020204" pitchFamily="34" charset="0"/>
              <a:buChar char="•"/>
            </a:pPr>
            <a:r>
              <a:rPr lang="en-IE" dirty="0" smtClean="0"/>
              <a:t>Considerations</a:t>
            </a:r>
          </a:p>
          <a:p>
            <a:pPr marL="342900" indent="-342900">
              <a:buFont typeface="Arial" panose="020B0604020202020204" pitchFamily="34" charset="0"/>
              <a:buChar char="•"/>
            </a:pPr>
            <a:r>
              <a:rPr lang="en-IE" dirty="0" smtClean="0"/>
              <a:t>Status and future work</a:t>
            </a:r>
          </a:p>
        </p:txBody>
      </p:sp>
    </p:spTree>
    <p:extLst>
      <p:ext uri="{BB962C8B-B14F-4D97-AF65-F5344CB8AC3E}">
        <p14:creationId xmlns:p14="http://schemas.microsoft.com/office/powerpoint/2010/main" val="1179366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Thanks!</a:t>
            </a:r>
            <a:endParaRPr lang="en-US" dirty="0"/>
          </a:p>
        </p:txBody>
      </p:sp>
    </p:spTree>
    <p:extLst>
      <p:ext uri="{BB962C8B-B14F-4D97-AF65-F5344CB8AC3E}">
        <p14:creationId xmlns:p14="http://schemas.microsoft.com/office/powerpoint/2010/main" val="330270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References</a:t>
            </a:r>
            <a:endParaRPr lang="en-US" dirty="0"/>
          </a:p>
        </p:txBody>
      </p:sp>
      <p:sp>
        <p:nvSpPr>
          <p:cNvPr id="3" name="Content Placeholder 2"/>
          <p:cNvSpPr>
            <a:spLocks noGrp="1"/>
          </p:cNvSpPr>
          <p:nvPr>
            <p:ph idx="1"/>
          </p:nvPr>
        </p:nvSpPr>
        <p:spPr/>
        <p:txBody>
          <a:bodyPr/>
          <a:lstStyle/>
          <a:p>
            <a:r>
              <a:rPr lang="en-IE" dirty="0" smtClean="0"/>
              <a:t>[1] </a:t>
            </a:r>
            <a:r>
              <a:rPr lang="en-IE" dirty="0"/>
              <a:t>https://mail.openvswitch.org/pipermail/ovs-dev/2018-October/352889.html</a:t>
            </a:r>
            <a:endParaRPr lang="en-IE" dirty="0" smtClean="0"/>
          </a:p>
          <a:p>
            <a:r>
              <a:rPr lang="en-IE" dirty="0" smtClean="0"/>
              <a:t>[2</a:t>
            </a:r>
            <a:r>
              <a:rPr lang="en-IE" dirty="0"/>
              <a:t>] https://mail.openvswitch.org/pipermail/ovs-dev/2018-August/350832.html</a:t>
            </a:r>
            <a:endParaRPr lang="en-US" dirty="0"/>
          </a:p>
        </p:txBody>
      </p:sp>
    </p:spTree>
    <p:extLst>
      <p:ext uri="{BB962C8B-B14F-4D97-AF65-F5344CB8AC3E}">
        <p14:creationId xmlns:p14="http://schemas.microsoft.com/office/powerpoint/2010/main" val="3599418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Notices &amp; Disclaimers</a:t>
            </a:r>
            <a:endParaRPr lang="en-US" dirty="0"/>
          </a:p>
        </p:txBody>
      </p:sp>
      <p:sp>
        <p:nvSpPr>
          <p:cNvPr id="5" name="Content Placeholder 4"/>
          <p:cNvSpPr>
            <a:spLocks noGrp="1"/>
          </p:cNvSpPr>
          <p:nvPr>
            <p:ph idx="1"/>
          </p:nvPr>
        </p:nvSpPr>
        <p:spPr/>
        <p:txBody>
          <a:bodyPr>
            <a:normAutofit fontScale="32500" lnSpcReduction="20000"/>
          </a:bodyPr>
          <a:lstStyle/>
          <a:p>
            <a:pPr marL="0" indent="0">
              <a:spcBef>
                <a:spcPts val="0"/>
              </a:spcBef>
              <a:buNone/>
              <a:defRPr/>
            </a:pPr>
            <a:r>
              <a:rPr lang="en-US" dirty="0">
                <a:solidFill>
                  <a:srgbClr val="1F497D"/>
                </a:solidFill>
                <a:latin typeface="Intel Clear"/>
                <a:cs typeface="Intel Clear" panose="020B0604020203020204" pitchFamily="34" charset="0"/>
              </a:rPr>
              <a:t>Intel technologies’ features and benefits depend on system configuration and may require enabled hardware, software or service activation. Performance varies depending on system configuration. </a:t>
            </a:r>
            <a:r>
              <a:rPr lang="en-US" dirty="0">
                <a:solidFill>
                  <a:srgbClr val="1F497D"/>
                </a:solidFill>
                <a:latin typeface="Intel Clear"/>
              </a:rPr>
              <a:t>Check with your system manufacturer or retailer or learn more at intel.com. </a:t>
            </a:r>
          </a:p>
          <a:p>
            <a:pPr marL="0" indent="0">
              <a:spcBef>
                <a:spcPts val="1600"/>
              </a:spcBef>
              <a:buNone/>
              <a:defRPr/>
            </a:pPr>
            <a:r>
              <a:rPr lang="en-US" dirty="0">
                <a:solidFill>
                  <a:srgbClr val="1F497D"/>
                </a:solidFill>
                <a:latin typeface="Intel Clear"/>
                <a:cs typeface="Intel Clear" panose="020B0604020203020204" pitchFamily="34" charset="0"/>
              </a:rPr>
              <a:t>No computer system can be absolutely secure. </a:t>
            </a:r>
          </a:p>
          <a:p>
            <a:pPr marL="0" indent="0">
              <a:spcBef>
                <a:spcPts val="1600"/>
              </a:spcBef>
              <a:buNone/>
              <a:defRPr/>
            </a:pPr>
            <a:r>
              <a:rPr lang="en-US" dirty="0">
                <a:solidFill>
                  <a:srgbClr val="1F497D"/>
                </a:solidFill>
                <a:latin typeface="Intel Clear"/>
                <a:cs typeface="Intel Clear" panose="020B0604020203020204" pitchFamily="34" charset="0"/>
              </a:rPr>
              <a:t>Tests document performance of components on a particular test, in specific systems. Differences in hardware, software, or configuration will affect actual performance. Consult other sources of information to evaluate performance as you consider your purchase. For more complete information about performance and benchmark results, visit </a:t>
            </a:r>
            <a:r>
              <a:rPr lang="en-US" dirty="0">
                <a:solidFill>
                  <a:srgbClr val="1F497D"/>
                </a:solidFill>
                <a:latin typeface="Intel Clear"/>
                <a:cs typeface="Intel Clear" panose="020B0604020203020204" pitchFamily="34" charset="0"/>
                <a:hlinkClick r:id="rId2"/>
              </a:rPr>
              <a:t>http://www.intel.com/benchmarks . </a:t>
            </a:r>
            <a:endParaRPr lang="en-US" dirty="0">
              <a:solidFill>
                <a:srgbClr val="1F497D"/>
              </a:solidFill>
              <a:latin typeface="Intel Clear"/>
              <a:cs typeface="Intel Clear" panose="020B0604020203020204" pitchFamily="34" charset="0"/>
            </a:endParaRPr>
          </a:p>
          <a:p>
            <a:pPr marL="0" indent="0">
              <a:spcBef>
                <a:spcPts val="1600"/>
              </a:spcBef>
              <a:buNone/>
              <a:defRPr/>
            </a:pPr>
            <a:endParaRPr lang="en-US" dirty="0">
              <a:solidFill>
                <a:srgbClr val="1F497D"/>
              </a:solidFill>
              <a:latin typeface="Intel Clear"/>
              <a:cs typeface="Intel Clear" panose="020B0604020203020204" pitchFamily="34" charset="0"/>
            </a:endParaRPr>
          </a:p>
          <a:p>
            <a:pPr marL="0" indent="0">
              <a:spcBef>
                <a:spcPts val="0"/>
              </a:spcBef>
              <a:buNone/>
              <a:defRPr/>
            </a:pPr>
            <a:r>
              <a:rPr lang="en-US" dirty="0">
                <a:solidFill>
                  <a:srgbClr val="1F497D"/>
                </a:solidFill>
                <a:latin typeface="Intel Clear"/>
                <a:cs typeface="Intel Clear" panose="020B0604020203020204" pitchFamily="34" charset="0"/>
              </a:rPr>
              <a:t>Software and workloads used in performance tests may have been optimized for performance only on Intel microprocessors. Performance tests, such as </a:t>
            </a:r>
            <a:r>
              <a:rPr lang="en-US" dirty="0" err="1">
                <a:solidFill>
                  <a:srgbClr val="1F497D"/>
                </a:solidFill>
                <a:latin typeface="Intel Clear"/>
                <a:cs typeface="Intel Clear" panose="020B0604020203020204" pitchFamily="34" charset="0"/>
              </a:rPr>
              <a:t>SYSmark</a:t>
            </a:r>
            <a:r>
              <a:rPr lang="en-US" dirty="0">
                <a:solidFill>
                  <a:srgbClr val="1F497D"/>
                </a:solidFill>
                <a:latin typeface="Intel Clear"/>
                <a:cs typeface="Intel Clear" panose="020B0604020203020204" pitchFamily="34" charset="0"/>
              </a:rPr>
              <a:t> and </a:t>
            </a:r>
            <a:r>
              <a:rPr lang="en-US" dirty="0" err="1">
                <a:solidFill>
                  <a:srgbClr val="1F497D"/>
                </a:solidFill>
                <a:latin typeface="Intel Clear"/>
                <a:cs typeface="Intel Clear" panose="020B0604020203020204" pitchFamily="34" charset="0"/>
              </a:rPr>
              <a:t>MobileMark</a:t>
            </a:r>
            <a:r>
              <a:rPr lang="en-US" dirty="0">
                <a:solidFill>
                  <a:srgbClr val="1F497D"/>
                </a:solidFill>
                <a:latin typeface="Intel Clear"/>
                <a:cs typeface="Intel Clear" panose="020B060402020302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dirty="0">
                <a:solidFill>
                  <a:srgbClr val="1F497D"/>
                </a:solidFill>
                <a:latin typeface="Intel Clear"/>
                <a:hlinkClick r:id="rId2"/>
              </a:rPr>
              <a:t>http://www.intel.com/benchmarks . </a:t>
            </a:r>
            <a:endParaRPr lang="en-US" dirty="0">
              <a:solidFill>
                <a:srgbClr val="1F497D"/>
              </a:solidFill>
              <a:latin typeface="Intel Clear"/>
            </a:endParaRPr>
          </a:p>
          <a:p>
            <a:pPr marL="0" indent="0">
              <a:spcBef>
                <a:spcPts val="0"/>
              </a:spcBef>
              <a:buNone/>
              <a:defRPr/>
            </a:pPr>
            <a:r>
              <a:rPr lang="en-US" dirty="0">
                <a:solidFill>
                  <a:srgbClr val="1F497D"/>
                </a:solidFill>
                <a:latin typeface="Calibri"/>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a:t>
            </a:r>
            <a:endParaRPr lang="en-US" dirty="0">
              <a:solidFill>
                <a:srgbClr val="1F497D"/>
              </a:solidFill>
              <a:latin typeface="Intel Clear"/>
            </a:endParaRPr>
          </a:p>
          <a:p>
            <a:pPr marL="0" indent="0">
              <a:spcBef>
                <a:spcPts val="1600"/>
              </a:spcBef>
              <a:buNone/>
              <a:defRPr/>
            </a:pPr>
            <a:r>
              <a:rPr lang="en-US" dirty="0">
                <a:solidFill>
                  <a:srgbClr val="1F497D"/>
                </a:solidFill>
                <a:latin typeface="Intel Clear"/>
                <a:cs typeface="Intel Clear" panose="020B0604020203020204" pitchFamily="34" charset="0"/>
              </a:rPr>
              <a:t>Cost reduction scenarios described are intended as examples of how a given Intel-based product, in the specified circumstances and configurations, may affect future costs and provide cost savings.  Circumstances will vary.  Intel does not guarantee any costs or cost reduction. </a:t>
            </a:r>
            <a:endParaRPr lang="en-US" sz="2667" b="1" dirty="0">
              <a:solidFill>
                <a:srgbClr val="1F497D"/>
              </a:solidFill>
              <a:latin typeface="Intel Clear"/>
              <a:cs typeface="Intel Clear" panose="020B0604020203020204" pitchFamily="34" charset="0"/>
            </a:endParaRPr>
          </a:p>
          <a:p>
            <a:pPr marL="0" indent="0">
              <a:spcBef>
                <a:spcPts val="0"/>
              </a:spcBef>
              <a:buNone/>
              <a:defRPr/>
            </a:pPr>
            <a:endParaRPr lang="en-US" dirty="0">
              <a:solidFill>
                <a:srgbClr val="1F497D"/>
              </a:solidFill>
              <a:latin typeface="Intel Clear"/>
              <a:cs typeface="Intel Clear" panose="020B0604020203020204" pitchFamily="34" charset="0"/>
            </a:endParaRPr>
          </a:p>
          <a:p>
            <a:pPr marL="0" indent="0">
              <a:spcBef>
                <a:spcPts val="0"/>
              </a:spcBef>
              <a:buNone/>
              <a:defRPr/>
            </a:pPr>
            <a:r>
              <a:rPr lang="en-US" dirty="0">
                <a:solidFill>
                  <a:srgbClr val="1F497D"/>
                </a:solidFill>
                <a:latin typeface="Intel Clear"/>
                <a:cs typeface="Intel Clear" panose="020B0604020203020204" pitchFamily="34" charset="0"/>
              </a:rPr>
              <a:t>Intel does not control or audit third-party benchmark data or the web sites referenced in this document. You should visit the referenced web site and confirm whether referenced data are accurate. </a:t>
            </a:r>
            <a:endParaRPr lang="en-US" sz="2667" b="1" dirty="0">
              <a:solidFill>
                <a:srgbClr val="1F497D"/>
              </a:solidFill>
              <a:latin typeface="Intel Clear"/>
              <a:cs typeface="Intel Clear" panose="020B0604020203020204" pitchFamily="34" charset="0"/>
            </a:endParaRPr>
          </a:p>
          <a:p>
            <a:pPr marL="0" indent="0">
              <a:spcBef>
                <a:spcPts val="0"/>
              </a:spcBef>
              <a:buNone/>
              <a:defRPr/>
            </a:pPr>
            <a:endParaRPr lang="en-US" dirty="0">
              <a:solidFill>
                <a:srgbClr val="1F497D"/>
              </a:solidFill>
              <a:latin typeface="Intel Clear"/>
              <a:cs typeface="Intel Clear" panose="020B0604020203020204" pitchFamily="34" charset="0"/>
            </a:endParaRPr>
          </a:p>
          <a:p>
            <a:pPr marL="0" indent="0">
              <a:spcBef>
                <a:spcPts val="0"/>
              </a:spcBef>
              <a:buNone/>
              <a:defRPr/>
            </a:pPr>
            <a:r>
              <a:rPr lang="en-US" dirty="0">
                <a:solidFill>
                  <a:srgbClr val="1F497D"/>
                </a:solidFill>
                <a:latin typeface="Intel Clear"/>
                <a:cs typeface="Intel Clear" panose="020B0604020203020204" pitchFamily="34" charset="0"/>
              </a:rPr>
              <a:t>© </a:t>
            </a:r>
            <a:r>
              <a:rPr lang="en-US" dirty="0" smtClean="0">
                <a:solidFill>
                  <a:srgbClr val="1F497D"/>
                </a:solidFill>
                <a:latin typeface="Intel Clear"/>
                <a:cs typeface="Intel Clear" panose="020B0604020203020204" pitchFamily="34" charset="0"/>
              </a:rPr>
              <a:t>2018 </a:t>
            </a:r>
            <a:r>
              <a:rPr lang="en-US" dirty="0">
                <a:solidFill>
                  <a:srgbClr val="1F497D"/>
                </a:solidFill>
                <a:latin typeface="Intel Clear"/>
                <a:cs typeface="Intel Clear" panose="020B0604020203020204" pitchFamily="34" charset="0"/>
              </a:rPr>
              <a:t>Intel Corporation. </a:t>
            </a:r>
          </a:p>
          <a:p>
            <a:pPr marL="0" indent="0">
              <a:spcBef>
                <a:spcPts val="0"/>
              </a:spcBef>
              <a:buNone/>
              <a:defRPr/>
            </a:pPr>
            <a:r>
              <a:rPr lang="en-US" dirty="0">
                <a:solidFill>
                  <a:srgbClr val="1F497D"/>
                </a:solidFill>
                <a:latin typeface="Intel Clear"/>
                <a:cs typeface="Intel Clear" panose="020B0604020203020204" pitchFamily="34" charset="0"/>
              </a:rPr>
              <a:t> Intel, the Intel logo, and Intel Xeon are trademarks of Intel Corporation in the U.S. and/or other countries. </a:t>
            </a:r>
          </a:p>
          <a:p>
            <a:pPr marL="0" indent="0">
              <a:spcBef>
                <a:spcPts val="0"/>
              </a:spcBef>
              <a:buNone/>
              <a:defRPr/>
            </a:pPr>
            <a:r>
              <a:rPr lang="en-US" dirty="0">
                <a:solidFill>
                  <a:srgbClr val="1F497D"/>
                </a:solidFill>
                <a:latin typeface="Intel Clear"/>
                <a:cs typeface="Intel Clear" panose="020B0604020203020204" pitchFamily="34" charset="0"/>
              </a:rPr>
              <a:t>*Other names and brands may be claimed as property of others.</a:t>
            </a:r>
          </a:p>
          <a:p>
            <a:pPr marL="0" indent="0">
              <a:buNone/>
              <a:defRPr/>
            </a:pPr>
            <a:endParaRPr lang="en-US" dirty="0">
              <a:solidFill>
                <a:schemeClr val="tx2"/>
              </a:solidFill>
              <a:latin typeface="Intel Clear"/>
              <a:cs typeface="Intel Clear" panose="020B0604020203020204" pitchFamily="34" charset="0"/>
            </a:endParaRPr>
          </a:p>
          <a:p>
            <a:pPr marL="0" indent="0">
              <a:buNone/>
            </a:pPr>
            <a:endParaRPr lang="en-US" dirty="0"/>
          </a:p>
        </p:txBody>
      </p:sp>
    </p:spTree>
    <p:extLst>
      <p:ext uri="{BB962C8B-B14F-4D97-AF65-F5344CB8AC3E}">
        <p14:creationId xmlns:p14="http://schemas.microsoft.com/office/powerpoint/2010/main" val="3958032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Backup</a:t>
            </a:r>
            <a:endParaRPr lang="en-US" dirty="0"/>
          </a:p>
        </p:txBody>
      </p:sp>
    </p:spTree>
    <p:extLst>
      <p:ext uri="{BB962C8B-B14F-4D97-AF65-F5344CB8AC3E}">
        <p14:creationId xmlns:p14="http://schemas.microsoft.com/office/powerpoint/2010/main" val="3097231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Test setup</a:t>
            </a:r>
            <a:endParaRPr lang="en-US" dirty="0"/>
          </a:p>
        </p:txBody>
      </p:sp>
      <p:sp>
        <p:nvSpPr>
          <p:cNvPr id="5" name="Content Placeholder 4"/>
          <p:cNvSpPr>
            <a:spLocks noGrp="1"/>
          </p:cNvSpPr>
          <p:nvPr>
            <p:ph idx="1"/>
          </p:nvPr>
        </p:nvSpPr>
        <p:spPr/>
        <p:txBody>
          <a:bodyPr>
            <a:normAutofit lnSpcReduction="10000"/>
          </a:bodyPr>
          <a:lstStyle/>
          <a:p>
            <a:r>
              <a:rPr lang="en-IE" dirty="0" smtClean="0"/>
              <a:t>Host:</a:t>
            </a:r>
          </a:p>
          <a:p>
            <a:pPr lvl="1"/>
            <a:r>
              <a:rPr lang="en-IE" dirty="0" smtClean="0"/>
              <a:t>OS: Ubuntu </a:t>
            </a:r>
            <a:r>
              <a:rPr lang="en-IE" dirty="0"/>
              <a:t>16.04.2 </a:t>
            </a:r>
            <a:r>
              <a:rPr lang="en-IE" dirty="0" smtClean="0"/>
              <a:t>LTS - 4.10.0-28-generic</a:t>
            </a:r>
          </a:p>
          <a:p>
            <a:pPr lvl="1"/>
            <a:r>
              <a:rPr lang="en-IE" dirty="0"/>
              <a:t>NIC1</a:t>
            </a:r>
            <a:r>
              <a:rPr lang="en-IE" dirty="0" smtClean="0"/>
              <a:t>: Intel </a:t>
            </a:r>
            <a:r>
              <a:rPr lang="en-US" dirty="0" smtClean="0"/>
              <a:t>X710 10-Gigabit Ethernet Controller</a:t>
            </a:r>
            <a:endParaRPr lang="en-IE" dirty="0"/>
          </a:p>
          <a:p>
            <a:pPr lvl="1"/>
            <a:r>
              <a:rPr lang="en-IE" dirty="0"/>
              <a:t>NIC2: </a:t>
            </a:r>
            <a:r>
              <a:rPr lang="en-IE" dirty="0" smtClean="0"/>
              <a:t>Intel 82599ES 10-Gigabit Ethernet Controller</a:t>
            </a:r>
          </a:p>
          <a:p>
            <a:r>
              <a:rPr lang="en-IE" dirty="0" smtClean="0"/>
              <a:t>VMs: </a:t>
            </a:r>
            <a:r>
              <a:rPr lang="en-US" dirty="0"/>
              <a:t>Fedora </a:t>
            </a:r>
            <a:r>
              <a:rPr lang="en-US" dirty="0" smtClean="0"/>
              <a:t>27 - </a:t>
            </a:r>
            <a:r>
              <a:rPr lang="en-US" dirty="0"/>
              <a:t>4.15.14-300.fc27.x86_64</a:t>
            </a:r>
            <a:endParaRPr lang="en-IE" dirty="0" smtClean="0"/>
          </a:p>
          <a:p>
            <a:r>
              <a:rPr lang="en-IE" dirty="0"/>
              <a:t>QEMU: </a:t>
            </a:r>
            <a:r>
              <a:rPr lang="en-IE" dirty="0" smtClean="0"/>
              <a:t>version 2.5.0</a:t>
            </a:r>
          </a:p>
          <a:p>
            <a:r>
              <a:rPr lang="en-IE" dirty="0" err="1" smtClean="0"/>
              <a:t>Iperf</a:t>
            </a:r>
            <a:r>
              <a:rPr lang="en-IE" dirty="0"/>
              <a:t>: </a:t>
            </a:r>
            <a:r>
              <a:rPr lang="en-IE" dirty="0" smtClean="0"/>
              <a:t>version 2.0.11</a:t>
            </a:r>
          </a:p>
          <a:p>
            <a:r>
              <a:rPr lang="en-IE" dirty="0" err="1" smtClean="0"/>
              <a:t>OvS</a:t>
            </a:r>
            <a:r>
              <a:rPr lang="en-IE" dirty="0" smtClean="0"/>
              <a:t>: v2.10</a:t>
            </a:r>
          </a:p>
          <a:p>
            <a:r>
              <a:rPr lang="en-IE" dirty="0" smtClean="0"/>
              <a:t>DPKD: v17.11.3</a:t>
            </a:r>
            <a:endParaRPr lang="en-US" dirty="0"/>
          </a:p>
        </p:txBody>
      </p:sp>
    </p:spTree>
    <p:extLst>
      <p:ext uri="{BB962C8B-B14F-4D97-AF65-F5344CB8AC3E}">
        <p14:creationId xmlns:p14="http://schemas.microsoft.com/office/powerpoint/2010/main" val="3269443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TSO (TCP Segmentation Offload)</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IE" dirty="0" smtClean="0"/>
              <a:t>TSO is the s</a:t>
            </a:r>
            <a:r>
              <a:rPr lang="en-US" dirty="0" err="1" smtClean="0"/>
              <a:t>egmentation</a:t>
            </a:r>
            <a:r>
              <a:rPr lang="en-US" dirty="0" smtClean="0"/>
              <a:t> of large chunks of data, relative to the MTU, into smaller segments, performed by the network NIC</a:t>
            </a:r>
            <a:r>
              <a:rPr lang="en-IE" dirty="0" smtClean="0"/>
              <a:t>;</a:t>
            </a:r>
          </a:p>
        </p:txBody>
      </p:sp>
      <p:sp>
        <p:nvSpPr>
          <p:cNvPr id="29" name="Oval 28"/>
          <p:cNvSpPr/>
          <p:nvPr/>
        </p:nvSpPr>
        <p:spPr>
          <a:xfrm>
            <a:off x="7961364" y="4298383"/>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0" name="Oval 29"/>
          <p:cNvSpPr/>
          <p:nvPr/>
        </p:nvSpPr>
        <p:spPr>
          <a:xfrm>
            <a:off x="7961364" y="4098251"/>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S</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1" name="TextBox 30"/>
          <p:cNvSpPr txBox="1"/>
          <p:nvPr/>
        </p:nvSpPr>
        <p:spPr>
          <a:xfrm>
            <a:off x="8250953" y="4076433"/>
            <a:ext cx="1159948" cy="463986"/>
          </a:xfrm>
          <a:prstGeom prst="rect">
            <a:avLst/>
          </a:prstGeom>
          <a:noFill/>
        </p:spPr>
        <p:txBody>
          <a:bodyPr vert="horz" wrap="none" lIns="0" tIns="0" rIns="0" bIns="0" rtlCol="0">
            <a:noAutofit/>
          </a:bodyPr>
          <a:lstStyle/>
          <a:p>
            <a:r>
              <a:rPr lang="en-IE" sz="1400" dirty="0" smtClean="0">
                <a:solidFill>
                  <a:srgbClr val="003C71"/>
                </a:solidFill>
                <a:latin typeface="Intel Clear"/>
              </a:rPr>
              <a:t>Segmentation</a:t>
            </a:r>
          </a:p>
          <a:p>
            <a:r>
              <a:rPr lang="en-IE" sz="1400" dirty="0" smtClean="0">
                <a:solidFill>
                  <a:srgbClr val="003C71"/>
                </a:solidFill>
                <a:latin typeface="Intel Clear"/>
              </a:rPr>
              <a:t>Checksum</a:t>
            </a:r>
            <a:endParaRPr lang="en-US" sz="1400" dirty="0" smtClean="0">
              <a:solidFill>
                <a:srgbClr val="003C71"/>
              </a:solidFill>
              <a:latin typeface="Intel Clear"/>
            </a:endParaRPr>
          </a:p>
        </p:txBody>
      </p:sp>
      <p:sp>
        <p:nvSpPr>
          <p:cNvPr id="32" name="Rectangle 31"/>
          <p:cNvSpPr/>
          <p:nvPr/>
        </p:nvSpPr>
        <p:spPr>
          <a:xfrm>
            <a:off x="2712801" y="3622301"/>
            <a:ext cx="3564478"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cxnSp>
        <p:nvCxnSpPr>
          <p:cNvPr id="55" name="Straight Connector 54"/>
          <p:cNvCxnSpPr/>
          <p:nvPr/>
        </p:nvCxnSpPr>
        <p:spPr>
          <a:xfrm flipH="1">
            <a:off x="4967553" y="4734606"/>
            <a:ext cx="277895" cy="6560"/>
          </a:xfrm>
          <a:prstGeom prst="line">
            <a:avLst/>
          </a:prstGeom>
          <a:noFill/>
          <a:ln w="25400" cap="flat" cmpd="sng" algn="ctr">
            <a:solidFill>
              <a:srgbClr val="003C71"/>
            </a:solidFill>
            <a:prstDash val="sysDash"/>
          </a:ln>
          <a:effectLst/>
        </p:spPr>
      </p:cxnSp>
      <p:grpSp>
        <p:nvGrpSpPr>
          <p:cNvPr id="56" name="Group 55"/>
          <p:cNvGrpSpPr/>
          <p:nvPr/>
        </p:nvGrpSpPr>
        <p:grpSpPr>
          <a:xfrm>
            <a:off x="2712801" y="4514100"/>
            <a:ext cx="940361" cy="454132"/>
            <a:chOff x="977849" y="5513183"/>
            <a:chExt cx="2125505" cy="454132"/>
          </a:xfrm>
          <a:effectLst>
            <a:outerShdw blurRad="50800" dist="38100" dir="2700000" algn="tl" rotWithShape="0">
              <a:prstClr val="black">
                <a:alpha val="40000"/>
              </a:prstClr>
            </a:outerShdw>
          </a:effectLst>
        </p:grpSpPr>
        <p:sp>
          <p:nvSpPr>
            <p:cNvPr id="57" name="Rectangle 56"/>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58" name="Rectangle 57"/>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59" name="Rectangle 58"/>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0" name="Rectangle 59"/>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61" name="Group 60"/>
          <p:cNvGrpSpPr/>
          <p:nvPr/>
        </p:nvGrpSpPr>
        <p:grpSpPr>
          <a:xfrm>
            <a:off x="3897011" y="4514100"/>
            <a:ext cx="940361" cy="454132"/>
            <a:chOff x="977849" y="5513183"/>
            <a:chExt cx="2125505" cy="454132"/>
          </a:xfrm>
          <a:effectLst>
            <a:outerShdw blurRad="50800" dist="38100" dir="2700000" algn="tl" rotWithShape="0">
              <a:prstClr val="black">
                <a:alpha val="40000"/>
              </a:prstClr>
            </a:outerShdw>
          </a:effectLst>
        </p:grpSpPr>
        <p:sp>
          <p:nvSpPr>
            <p:cNvPr id="62" name="Rectangle 61"/>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3" name="Rectangle 62"/>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4" name="Rectangle 63"/>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5" name="Rectangle 64"/>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grpSp>
      <p:grpSp>
        <p:nvGrpSpPr>
          <p:cNvPr id="66" name="Group 65"/>
          <p:cNvGrpSpPr/>
          <p:nvPr/>
        </p:nvGrpSpPr>
        <p:grpSpPr>
          <a:xfrm>
            <a:off x="5336480" y="4507540"/>
            <a:ext cx="940361" cy="454132"/>
            <a:chOff x="977849" y="5513183"/>
            <a:chExt cx="2125505" cy="454132"/>
          </a:xfrm>
          <a:effectLst>
            <a:outerShdw blurRad="50800" dist="38100" dir="2700000" algn="tl" rotWithShape="0">
              <a:prstClr val="black">
                <a:alpha val="40000"/>
              </a:prstClr>
            </a:outerShdw>
          </a:effectLst>
        </p:grpSpPr>
        <p:sp>
          <p:nvSpPr>
            <p:cNvPr id="67" name="Rectangle 66"/>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8" name="Rectangle 67"/>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9" name="Rectangle 68"/>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70" name="Rectangle 69"/>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smtClean="0">
                <a:ln>
                  <a:noFill/>
                </a:ln>
                <a:solidFill>
                  <a:prstClr val="white"/>
                </a:solidFill>
                <a:effectLst/>
                <a:uLnTx/>
                <a:uFillTx/>
                <a:latin typeface="Intel Clear"/>
                <a:ea typeface="+mn-ea"/>
                <a:cs typeface="+mn-cs"/>
              </a:endParaRPr>
            </a:p>
          </p:txBody>
        </p:sp>
      </p:grpSp>
      <p:sp>
        <p:nvSpPr>
          <p:cNvPr id="72" name="Oval 71"/>
          <p:cNvSpPr/>
          <p:nvPr/>
        </p:nvSpPr>
        <p:spPr>
          <a:xfrm>
            <a:off x="6159869" y="4854276"/>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73" name="Oval 72"/>
          <p:cNvSpPr/>
          <p:nvPr/>
        </p:nvSpPr>
        <p:spPr>
          <a:xfrm>
            <a:off x="4728011" y="4854276"/>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74" name="Curved Right Arrow 73"/>
          <p:cNvSpPr/>
          <p:nvPr/>
        </p:nvSpPr>
        <p:spPr>
          <a:xfrm>
            <a:off x="2210885" y="3860003"/>
            <a:ext cx="371297" cy="994273"/>
          </a:xfrm>
          <a:prstGeom prst="curvedRightArrow">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75" name="Oval 74"/>
          <p:cNvSpPr/>
          <p:nvPr/>
        </p:nvSpPr>
        <p:spPr>
          <a:xfrm>
            <a:off x="1931003" y="4249743"/>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S</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3" name="Oval 32"/>
          <p:cNvSpPr/>
          <p:nvPr/>
        </p:nvSpPr>
        <p:spPr>
          <a:xfrm>
            <a:off x="3529307" y="4854276"/>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Tree>
    <p:extLst>
      <p:ext uri="{BB962C8B-B14F-4D97-AF65-F5344CB8AC3E}">
        <p14:creationId xmlns:p14="http://schemas.microsoft.com/office/powerpoint/2010/main" val="183506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TSO in Userspace DPDK?</a:t>
            </a:r>
            <a:endParaRPr lang="en-US" dirty="0"/>
          </a:p>
        </p:txBody>
      </p:sp>
      <p:sp>
        <p:nvSpPr>
          <p:cNvPr id="69" name="Rectangle 68"/>
          <p:cNvSpPr/>
          <p:nvPr/>
        </p:nvSpPr>
        <p:spPr>
          <a:xfrm>
            <a:off x="1789386" y="2435218"/>
            <a:ext cx="2916621" cy="1005894"/>
          </a:xfrm>
          <a:prstGeom prst="rect">
            <a:avLst/>
          </a:prstGeom>
          <a:noFill/>
          <a:ln w="25400" cap="flat" cmpd="sng" algn="ctr">
            <a:solidFill>
              <a:srgbClr val="0070C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OvS-DPDK</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70" name="Rectangle 69"/>
          <p:cNvSpPr/>
          <p:nvPr/>
        </p:nvSpPr>
        <p:spPr>
          <a:xfrm>
            <a:off x="1245476" y="2009456"/>
            <a:ext cx="4012324" cy="2880746"/>
          </a:xfrm>
          <a:prstGeom prst="rect">
            <a:avLst/>
          </a:prstGeom>
          <a:noFill/>
          <a:ln w="25400" cap="flat" cmpd="sng" algn="ctr">
            <a:solidFill>
              <a:sysClr val="windowText" lastClr="000000"/>
            </a:solidFill>
            <a:prstDash val="solid"/>
            <a:roun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71" name="TextBox 70"/>
          <p:cNvSpPr txBox="1"/>
          <p:nvPr/>
        </p:nvSpPr>
        <p:spPr>
          <a:xfrm>
            <a:off x="1245476" y="4973452"/>
            <a:ext cx="475488" cy="209006"/>
          </a:xfrm>
          <a:prstGeom prst="rect">
            <a:avLst/>
          </a:prstGeom>
          <a:noFill/>
        </p:spPr>
        <p:txBody>
          <a:bodyPr vert="horz" wrap="none" lIns="0" tIns="0" rIns="0" bIns="0" rtlCol="0">
            <a:noAutofit/>
          </a:bodyPr>
          <a:lstStyle/>
          <a:p>
            <a:r>
              <a:rPr lang="en-IE" dirty="0" smtClean="0">
                <a:solidFill>
                  <a:srgbClr val="003C71"/>
                </a:solidFill>
                <a:latin typeface="Intel Clear"/>
              </a:rPr>
              <a:t>Host 1</a:t>
            </a:r>
            <a:endParaRPr lang="en-US" dirty="0" smtClean="0">
              <a:solidFill>
                <a:srgbClr val="003C71"/>
              </a:solidFill>
              <a:latin typeface="Intel Clear"/>
            </a:endParaRPr>
          </a:p>
        </p:txBody>
      </p:sp>
      <p:sp>
        <p:nvSpPr>
          <p:cNvPr id="72" name="Rectangle 71"/>
          <p:cNvSpPr/>
          <p:nvPr/>
        </p:nvSpPr>
        <p:spPr>
          <a:xfrm>
            <a:off x="1789386" y="3885957"/>
            <a:ext cx="1234528" cy="714107"/>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VM1</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73" name="Rectangle 72"/>
          <p:cNvSpPr/>
          <p:nvPr/>
        </p:nvSpPr>
        <p:spPr>
          <a:xfrm>
            <a:off x="3648916" y="2024373"/>
            <a:ext cx="756774" cy="202040"/>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NIC</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74" name="Straight Arrow Connector 73"/>
          <p:cNvCxnSpPr>
            <a:stCxn id="73" idx="2"/>
          </p:cNvCxnSpPr>
          <p:nvPr/>
        </p:nvCxnSpPr>
        <p:spPr>
          <a:xfrm>
            <a:off x="4027303" y="2226413"/>
            <a:ext cx="0" cy="207494"/>
          </a:xfrm>
          <a:prstGeom prst="straightConnector1">
            <a:avLst/>
          </a:prstGeom>
          <a:noFill/>
          <a:ln w="25400" cap="flat" cmpd="sng" algn="ctr">
            <a:solidFill>
              <a:srgbClr val="003C71"/>
            </a:solidFill>
            <a:prstDash val="solid"/>
            <a:headEnd type="triangle"/>
            <a:tailEnd type="triangle"/>
          </a:ln>
          <a:effectLst/>
        </p:spPr>
      </p:cxnSp>
      <p:grpSp>
        <p:nvGrpSpPr>
          <p:cNvPr id="75" name="Group 74"/>
          <p:cNvGrpSpPr/>
          <p:nvPr/>
        </p:nvGrpSpPr>
        <p:grpSpPr>
          <a:xfrm>
            <a:off x="2264757" y="2663860"/>
            <a:ext cx="1619277" cy="1183636"/>
            <a:chOff x="2199785" y="3323568"/>
            <a:chExt cx="1371191" cy="482519"/>
          </a:xfrm>
        </p:grpSpPr>
        <p:cxnSp>
          <p:nvCxnSpPr>
            <p:cNvPr id="76" name="Straight Connector 75"/>
            <p:cNvCxnSpPr/>
            <p:nvPr/>
          </p:nvCxnSpPr>
          <p:spPr>
            <a:xfrm flipH="1" flipV="1">
              <a:off x="2199785" y="3323568"/>
              <a:ext cx="1" cy="482519"/>
            </a:xfrm>
            <a:prstGeom prst="line">
              <a:avLst/>
            </a:prstGeom>
            <a:noFill/>
            <a:ln w="50800" cap="flat" cmpd="sng" algn="ctr">
              <a:solidFill>
                <a:srgbClr val="FFA400"/>
              </a:solidFill>
              <a:prstDash val="solid"/>
              <a:headEnd type="triangle"/>
            </a:ln>
            <a:effectLst>
              <a:outerShdw blurRad="40000" dist="20000" dir="5400000" rotWithShape="0">
                <a:srgbClr val="000000">
                  <a:alpha val="38000"/>
                </a:srgbClr>
              </a:outerShdw>
            </a:effectLst>
          </p:spPr>
        </p:cxnSp>
        <p:cxnSp>
          <p:nvCxnSpPr>
            <p:cNvPr id="77" name="Straight Connector 76"/>
            <p:cNvCxnSpPr/>
            <p:nvPr/>
          </p:nvCxnSpPr>
          <p:spPr>
            <a:xfrm flipH="1" flipV="1">
              <a:off x="3570103" y="3323568"/>
              <a:ext cx="873" cy="482518"/>
            </a:xfrm>
            <a:prstGeom prst="line">
              <a:avLst/>
            </a:prstGeom>
            <a:noFill/>
            <a:ln w="50800" cap="flat" cmpd="sng" algn="ctr">
              <a:solidFill>
                <a:srgbClr val="FFA400"/>
              </a:solidFill>
              <a:prstDash val="solid"/>
              <a:headEnd type="triangle"/>
            </a:ln>
            <a:effectLst>
              <a:outerShdw blurRad="40000" dist="20000" dir="5400000" rotWithShape="0">
                <a:srgbClr val="000000">
                  <a:alpha val="38000"/>
                </a:srgbClr>
              </a:outerShdw>
            </a:effectLst>
          </p:spPr>
        </p:cxnSp>
        <p:cxnSp>
          <p:nvCxnSpPr>
            <p:cNvPr id="78" name="Straight Connector 77"/>
            <p:cNvCxnSpPr/>
            <p:nvPr/>
          </p:nvCxnSpPr>
          <p:spPr>
            <a:xfrm>
              <a:off x="2199785" y="3323568"/>
              <a:ext cx="1370318" cy="0"/>
            </a:xfrm>
            <a:prstGeom prst="line">
              <a:avLst/>
            </a:prstGeom>
            <a:noFill/>
            <a:ln w="50800" cap="flat" cmpd="sng" algn="ctr">
              <a:solidFill>
                <a:srgbClr val="FFA400"/>
              </a:solidFill>
              <a:prstDash val="solid"/>
            </a:ln>
            <a:effectLst>
              <a:outerShdw blurRad="40000" dist="20000" dir="5400000" rotWithShape="0">
                <a:srgbClr val="000000">
                  <a:alpha val="38000"/>
                </a:srgbClr>
              </a:outerShdw>
            </a:effectLst>
          </p:spPr>
        </p:cxnSp>
      </p:grpSp>
      <p:grpSp>
        <p:nvGrpSpPr>
          <p:cNvPr id="79" name="Group 78"/>
          <p:cNvGrpSpPr/>
          <p:nvPr/>
        </p:nvGrpSpPr>
        <p:grpSpPr>
          <a:xfrm>
            <a:off x="1245476" y="5532280"/>
            <a:ext cx="1217221" cy="449318"/>
            <a:chOff x="982564" y="5470635"/>
            <a:chExt cx="1217221" cy="449318"/>
          </a:xfrm>
        </p:grpSpPr>
        <p:sp>
          <p:nvSpPr>
            <p:cNvPr id="80" name="TextBox 79"/>
            <p:cNvSpPr txBox="1"/>
            <p:nvPr/>
          </p:nvSpPr>
          <p:spPr>
            <a:xfrm>
              <a:off x="1245476" y="5470635"/>
              <a:ext cx="954309" cy="449318"/>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400" b="0" i="0" u="none" strike="noStrike" kern="0" cap="none" spc="0" normalizeH="0" baseline="0" noProof="0" dirty="0" smtClean="0">
                  <a:ln>
                    <a:noFill/>
                  </a:ln>
                  <a:solidFill>
                    <a:srgbClr val="003C71"/>
                  </a:solidFill>
                  <a:effectLst/>
                  <a:uLnTx/>
                  <a:uFillTx/>
                  <a:latin typeface="Intel Clear"/>
                </a:rPr>
                <a:t>Intra-host</a:t>
              </a:r>
            </a:p>
            <a:p>
              <a:pPr marL="0" marR="0" lvl="0" indent="0" defTabSz="914400" eaLnBrk="1" fontAlgn="auto" latinLnBrk="0" hangingPunct="1">
                <a:lnSpc>
                  <a:spcPct val="100000"/>
                </a:lnSpc>
                <a:spcBef>
                  <a:spcPts val="0"/>
                </a:spcBef>
                <a:spcAft>
                  <a:spcPts val="0"/>
                </a:spcAft>
                <a:buClrTx/>
                <a:buSzTx/>
                <a:buFontTx/>
                <a:buNone/>
                <a:tabLst/>
                <a:defRPr/>
              </a:pPr>
              <a:r>
                <a:rPr kumimoji="0" lang="en-IE" sz="1400" b="0" i="0" u="none" strike="noStrike" kern="0" cap="none" spc="0" normalizeH="0" baseline="0" noProof="0" dirty="0" smtClean="0">
                  <a:ln>
                    <a:noFill/>
                  </a:ln>
                  <a:solidFill>
                    <a:srgbClr val="003C71"/>
                  </a:solidFill>
                  <a:effectLst/>
                  <a:uLnTx/>
                  <a:uFillTx/>
                  <a:latin typeface="Intel Clear"/>
                </a:rPr>
                <a:t>Inter-host</a:t>
              </a:r>
              <a:endParaRPr kumimoji="0" lang="en-US" sz="1400" b="0" i="0" u="none" strike="noStrike" kern="0" cap="none" spc="0" normalizeH="0" baseline="0" noProof="0" dirty="0" smtClean="0">
                <a:ln>
                  <a:noFill/>
                </a:ln>
                <a:solidFill>
                  <a:srgbClr val="003C71"/>
                </a:solidFill>
                <a:effectLst/>
                <a:uLnTx/>
                <a:uFillTx/>
                <a:latin typeface="Intel Clear"/>
              </a:endParaRPr>
            </a:p>
          </p:txBody>
        </p:sp>
        <p:cxnSp>
          <p:nvCxnSpPr>
            <p:cNvPr id="81" name="Straight Arrow Connector 80"/>
            <p:cNvCxnSpPr/>
            <p:nvPr/>
          </p:nvCxnSpPr>
          <p:spPr>
            <a:xfrm flipV="1">
              <a:off x="982564" y="5504748"/>
              <a:ext cx="176202" cy="155073"/>
            </a:xfrm>
            <a:prstGeom prst="straightConnector1">
              <a:avLst/>
            </a:prstGeom>
            <a:noFill/>
            <a:ln w="25400" cap="flat" cmpd="sng" algn="ctr">
              <a:solidFill>
                <a:srgbClr val="FFA400"/>
              </a:solidFill>
              <a:prstDash val="solid"/>
              <a:headEnd type="triangle"/>
              <a:tailEnd type="triangle"/>
            </a:ln>
            <a:effectLst>
              <a:outerShdw blurRad="40000" dist="20000" dir="5400000" rotWithShape="0">
                <a:srgbClr val="000000">
                  <a:alpha val="38000"/>
                </a:srgbClr>
              </a:outerShdw>
            </a:effectLst>
          </p:spPr>
        </p:cxnSp>
        <p:cxnSp>
          <p:nvCxnSpPr>
            <p:cNvPr id="82" name="Straight Arrow Connector 81"/>
            <p:cNvCxnSpPr/>
            <p:nvPr/>
          </p:nvCxnSpPr>
          <p:spPr>
            <a:xfrm flipV="1">
              <a:off x="982564" y="5694340"/>
              <a:ext cx="176202" cy="155073"/>
            </a:xfrm>
            <a:prstGeom prst="straightConnector1">
              <a:avLst/>
            </a:prstGeom>
            <a:noFill/>
            <a:ln w="25400" cap="flat" cmpd="sng" algn="ctr">
              <a:solidFill>
                <a:srgbClr val="F8D44C"/>
              </a:solidFill>
              <a:prstDash val="solid"/>
              <a:headEnd type="triangle"/>
              <a:tailEnd type="triangle"/>
            </a:ln>
            <a:effectLst>
              <a:outerShdw blurRad="40000" dist="20000" dir="5400000" rotWithShape="0">
                <a:srgbClr val="000000">
                  <a:alpha val="38000"/>
                </a:srgbClr>
              </a:outerShdw>
            </a:effectLst>
          </p:spPr>
        </p:cxnSp>
      </p:grpSp>
      <p:sp>
        <p:nvSpPr>
          <p:cNvPr id="83" name="Rectangle 82"/>
          <p:cNvSpPr/>
          <p:nvPr/>
        </p:nvSpPr>
        <p:spPr>
          <a:xfrm>
            <a:off x="3471272" y="3885956"/>
            <a:ext cx="1234528" cy="714107"/>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VM2</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84" name="Rectangle 83"/>
          <p:cNvSpPr/>
          <p:nvPr/>
        </p:nvSpPr>
        <p:spPr>
          <a:xfrm>
            <a:off x="7353040" y="2435218"/>
            <a:ext cx="2916621" cy="1005894"/>
          </a:xfrm>
          <a:prstGeom prst="rect">
            <a:avLst/>
          </a:prstGeom>
          <a:noFill/>
          <a:ln w="25400" cap="flat" cmpd="sng" algn="ctr">
            <a:solidFill>
              <a:srgbClr val="0070C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OvS-DPDK</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85" name="Rectangle 84"/>
          <p:cNvSpPr/>
          <p:nvPr/>
        </p:nvSpPr>
        <p:spPr>
          <a:xfrm>
            <a:off x="6809130" y="2009456"/>
            <a:ext cx="4012324" cy="2880746"/>
          </a:xfrm>
          <a:prstGeom prst="rect">
            <a:avLst/>
          </a:prstGeom>
          <a:noFill/>
          <a:ln w="25400" cap="flat" cmpd="sng" algn="ctr">
            <a:solidFill>
              <a:sysClr val="windowText" lastClr="000000"/>
            </a:solidFill>
            <a:prstDash val="solid"/>
            <a:roun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86" name="TextBox 85"/>
          <p:cNvSpPr txBox="1"/>
          <p:nvPr/>
        </p:nvSpPr>
        <p:spPr>
          <a:xfrm>
            <a:off x="6809130" y="4973452"/>
            <a:ext cx="475488" cy="209006"/>
          </a:xfrm>
          <a:prstGeom prst="rect">
            <a:avLst/>
          </a:prstGeom>
          <a:noFill/>
        </p:spPr>
        <p:txBody>
          <a:bodyPr vert="horz" wrap="none" lIns="0" tIns="0" rIns="0" bIns="0" rtlCol="0">
            <a:noAutofit/>
          </a:bodyPr>
          <a:lstStyle/>
          <a:p>
            <a:r>
              <a:rPr lang="en-IE" dirty="0" smtClean="0">
                <a:solidFill>
                  <a:srgbClr val="003C71"/>
                </a:solidFill>
                <a:latin typeface="Intel Clear"/>
              </a:rPr>
              <a:t>Host 2</a:t>
            </a:r>
            <a:endParaRPr lang="en-US" dirty="0" smtClean="0">
              <a:solidFill>
                <a:srgbClr val="003C71"/>
              </a:solidFill>
              <a:latin typeface="Intel Clear"/>
            </a:endParaRPr>
          </a:p>
        </p:txBody>
      </p:sp>
      <p:sp>
        <p:nvSpPr>
          <p:cNvPr id="87" name="Rectangle 86"/>
          <p:cNvSpPr/>
          <p:nvPr/>
        </p:nvSpPr>
        <p:spPr>
          <a:xfrm>
            <a:off x="7353040" y="3885957"/>
            <a:ext cx="1234528" cy="714107"/>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VM1</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88" name="Rectangle 87"/>
          <p:cNvSpPr/>
          <p:nvPr/>
        </p:nvSpPr>
        <p:spPr>
          <a:xfrm>
            <a:off x="7580835" y="2020297"/>
            <a:ext cx="756774" cy="202040"/>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NIC</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90" name="Straight Arrow Connector 89"/>
          <p:cNvCxnSpPr>
            <a:stCxn id="88" idx="2"/>
          </p:cNvCxnSpPr>
          <p:nvPr/>
        </p:nvCxnSpPr>
        <p:spPr>
          <a:xfrm>
            <a:off x="7959222" y="2222337"/>
            <a:ext cx="0" cy="207494"/>
          </a:xfrm>
          <a:prstGeom prst="straightConnector1">
            <a:avLst/>
          </a:prstGeom>
          <a:noFill/>
          <a:ln w="25400" cap="flat" cmpd="sng" algn="ctr">
            <a:solidFill>
              <a:srgbClr val="003C71"/>
            </a:solidFill>
            <a:prstDash val="solid"/>
            <a:headEnd type="triangle"/>
            <a:tailEnd type="triangle"/>
          </a:ln>
          <a:effectLst/>
        </p:spPr>
      </p:cxnSp>
      <p:sp>
        <p:nvSpPr>
          <p:cNvPr id="99" name="Rectangle 98"/>
          <p:cNvSpPr/>
          <p:nvPr/>
        </p:nvSpPr>
        <p:spPr>
          <a:xfrm>
            <a:off x="9034926" y="3885956"/>
            <a:ext cx="1234528" cy="714107"/>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VM2</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100" name="Group 99"/>
          <p:cNvGrpSpPr/>
          <p:nvPr/>
        </p:nvGrpSpPr>
        <p:grpSpPr>
          <a:xfrm>
            <a:off x="4235222" y="1548974"/>
            <a:ext cx="3932733" cy="2314530"/>
            <a:chOff x="3632345" y="2231136"/>
            <a:chExt cx="4436148" cy="1574951"/>
          </a:xfrm>
        </p:grpSpPr>
        <p:cxnSp>
          <p:nvCxnSpPr>
            <p:cNvPr id="101" name="Straight Connector 100"/>
            <p:cNvCxnSpPr/>
            <p:nvPr/>
          </p:nvCxnSpPr>
          <p:spPr>
            <a:xfrm flipH="1" flipV="1">
              <a:off x="3632345" y="2231136"/>
              <a:ext cx="1" cy="1574950"/>
            </a:xfrm>
            <a:prstGeom prst="line">
              <a:avLst/>
            </a:prstGeom>
            <a:noFill/>
            <a:ln w="50800" cap="flat" cmpd="sng" algn="ctr">
              <a:solidFill>
                <a:srgbClr val="F8D44C"/>
              </a:solidFill>
              <a:prstDash val="solid"/>
              <a:headEnd type="triangle"/>
              <a:tailEnd type="none"/>
            </a:ln>
            <a:effectLst>
              <a:outerShdw blurRad="40000" dist="20000" dir="5400000" rotWithShape="0">
                <a:srgbClr val="000000">
                  <a:alpha val="38000"/>
                </a:srgbClr>
              </a:outerShdw>
            </a:effectLst>
          </p:spPr>
        </p:cxnSp>
        <p:cxnSp>
          <p:nvCxnSpPr>
            <p:cNvPr id="102" name="Straight Connector 101"/>
            <p:cNvCxnSpPr/>
            <p:nvPr/>
          </p:nvCxnSpPr>
          <p:spPr>
            <a:xfrm flipH="1" flipV="1">
              <a:off x="8068492" y="2246811"/>
              <a:ext cx="1" cy="1559276"/>
            </a:xfrm>
            <a:prstGeom prst="line">
              <a:avLst/>
            </a:prstGeom>
            <a:noFill/>
            <a:ln w="50800" cap="flat" cmpd="sng" algn="ctr">
              <a:solidFill>
                <a:srgbClr val="F8D44C"/>
              </a:solidFill>
              <a:prstDash val="solid"/>
              <a:headEnd type="triangle"/>
            </a:ln>
            <a:effectLst>
              <a:outerShdw blurRad="40000" dist="20000" dir="5400000" rotWithShape="0">
                <a:srgbClr val="000000">
                  <a:alpha val="38000"/>
                </a:srgbClr>
              </a:outerShdw>
            </a:effectLst>
          </p:spPr>
        </p:cxnSp>
        <p:cxnSp>
          <p:nvCxnSpPr>
            <p:cNvPr id="103" name="Straight Connector 102"/>
            <p:cNvCxnSpPr/>
            <p:nvPr/>
          </p:nvCxnSpPr>
          <p:spPr>
            <a:xfrm>
              <a:off x="3632345" y="2231136"/>
              <a:ext cx="4436147" cy="15675"/>
            </a:xfrm>
            <a:prstGeom prst="line">
              <a:avLst/>
            </a:prstGeom>
            <a:noFill/>
            <a:ln w="50800" cap="flat" cmpd="sng" algn="ctr">
              <a:solidFill>
                <a:srgbClr val="F8D44C"/>
              </a:solidFill>
              <a:prstDash val="solid"/>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07138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p:cNvSpPr>
            <a:spLocks noGrp="1"/>
          </p:cNvSpPr>
          <p:nvPr>
            <p:ph type="title"/>
          </p:nvPr>
        </p:nvSpPr>
        <p:spPr/>
        <p:txBody>
          <a:bodyPr/>
          <a:lstStyle/>
          <a:p>
            <a:r>
              <a:rPr lang="en-IE" dirty="0" smtClean="0"/>
              <a:t>Non TSO overview</a:t>
            </a:r>
            <a:endParaRPr lang="en-US" dirty="0"/>
          </a:p>
        </p:txBody>
      </p:sp>
      <p:sp>
        <p:nvSpPr>
          <p:cNvPr id="224" name="Rectangle 223"/>
          <p:cNvSpPr/>
          <p:nvPr/>
        </p:nvSpPr>
        <p:spPr>
          <a:xfrm>
            <a:off x="748648" y="3665839"/>
            <a:ext cx="642011" cy="165745"/>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eth0</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25" name="Rectangle 224"/>
          <p:cNvSpPr/>
          <p:nvPr/>
        </p:nvSpPr>
        <p:spPr>
          <a:xfrm>
            <a:off x="1991445" y="5981536"/>
            <a:ext cx="642011" cy="165745"/>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NIC</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226" name="Straight Arrow Connector 225"/>
          <p:cNvCxnSpPr>
            <a:stCxn id="227" idx="2"/>
            <a:endCxn id="225" idx="0"/>
          </p:cNvCxnSpPr>
          <p:nvPr/>
        </p:nvCxnSpPr>
        <p:spPr>
          <a:xfrm flipH="1">
            <a:off x="2312451" y="5054479"/>
            <a:ext cx="1" cy="927057"/>
          </a:xfrm>
          <a:prstGeom prst="straightConnector1">
            <a:avLst/>
          </a:prstGeom>
          <a:noFill/>
          <a:ln w="25400" cap="flat" cmpd="sng" algn="ctr">
            <a:solidFill>
              <a:srgbClr val="003C71"/>
            </a:solidFill>
            <a:prstDash val="solid"/>
            <a:headEnd type="none"/>
            <a:tailEnd type="triangle"/>
          </a:ln>
          <a:effectLst/>
        </p:spPr>
      </p:cxnSp>
      <p:sp>
        <p:nvSpPr>
          <p:cNvPr id="227" name="Rectangle 226"/>
          <p:cNvSpPr/>
          <p:nvPr/>
        </p:nvSpPr>
        <p:spPr>
          <a:xfrm>
            <a:off x="1991446" y="4888734"/>
            <a:ext cx="642011" cy="165745"/>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dpdk0</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28" name="Rectangle 227"/>
          <p:cNvSpPr/>
          <p:nvPr/>
        </p:nvSpPr>
        <p:spPr>
          <a:xfrm>
            <a:off x="748648" y="4247198"/>
            <a:ext cx="642011" cy="165745"/>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vhuc0</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229" name="Straight Connector 228"/>
          <p:cNvCxnSpPr/>
          <p:nvPr/>
        </p:nvCxnSpPr>
        <p:spPr>
          <a:xfrm flipV="1">
            <a:off x="97536" y="2076240"/>
            <a:ext cx="9305841" cy="1714"/>
          </a:xfrm>
          <a:prstGeom prst="line">
            <a:avLst/>
          </a:prstGeom>
          <a:noFill/>
          <a:ln w="25400" cap="flat" cmpd="sng" algn="ctr">
            <a:solidFill>
              <a:srgbClr val="003C71"/>
            </a:solidFill>
            <a:prstDash val="dash"/>
          </a:ln>
          <a:effectLst/>
        </p:spPr>
      </p:cxnSp>
      <p:sp>
        <p:nvSpPr>
          <p:cNvPr id="230" name="TextBox 229"/>
          <p:cNvSpPr txBox="1"/>
          <p:nvPr/>
        </p:nvSpPr>
        <p:spPr>
          <a:xfrm>
            <a:off x="8845797" y="3465075"/>
            <a:ext cx="456996" cy="305447"/>
          </a:xfrm>
          <a:prstGeom prst="rect">
            <a:avLst/>
          </a:prstGeom>
          <a:noFill/>
        </p:spPr>
        <p:txBody>
          <a:bodyPr vert="horz" wrap="square" lIns="0" tIns="0" rIns="0" bIns="0" rtlCol="0">
            <a:noAutofit/>
          </a:bodyPr>
          <a:lstStyle/>
          <a:p>
            <a:pPr algn="ctr"/>
            <a:r>
              <a:rPr lang="en-IE" sz="1100" dirty="0" smtClean="0">
                <a:solidFill>
                  <a:srgbClr val="003C71"/>
                </a:solidFill>
                <a:latin typeface="Intel Clear"/>
              </a:rPr>
              <a:t>VM OS Kernel</a:t>
            </a:r>
            <a:endParaRPr lang="en-US" sz="1100" dirty="0" smtClean="0">
              <a:solidFill>
                <a:srgbClr val="003C71"/>
              </a:solidFill>
              <a:latin typeface="Intel Clear"/>
            </a:endParaRPr>
          </a:p>
        </p:txBody>
      </p:sp>
      <p:sp>
        <p:nvSpPr>
          <p:cNvPr id="231" name="TextBox 230"/>
          <p:cNvSpPr txBox="1"/>
          <p:nvPr/>
        </p:nvSpPr>
        <p:spPr>
          <a:xfrm>
            <a:off x="8745213" y="1688372"/>
            <a:ext cx="658164" cy="387868"/>
          </a:xfrm>
          <a:prstGeom prst="rect">
            <a:avLst/>
          </a:prstGeom>
          <a:noFill/>
        </p:spPr>
        <p:txBody>
          <a:bodyPr vert="horz" wrap="square" lIns="0" tIns="0" rIns="0" bIns="0" rtlCol="0">
            <a:noAutofit/>
          </a:bodyPr>
          <a:lstStyle/>
          <a:p>
            <a:pPr algn="ctr"/>
            <a:r>
              <a:rPr lang="en-IE" sz="1100" dirty="0" smtClean="0">
                <a:solidFill>
                  <a:srgbClr val="003C71"/>
                </a:solidFill>
                <a:latin typeface="Intel Clear"/>
              </a:rPr>
              <a:t>VM OS Userspace</a:t>
            </a:r>
            <a:endParaRPr lang="en-US" sz="1100" dirty="0" smtClean="0">
              <a:solidFill>
                <a:srgbClr val="003C71"/>
              </a:solidFill>
              <a:latin typeface="Intel Clear"/>
            </a:endParaRPr>
          </a:p>
        </p:txBody>
      </p:sp>
      <p:cxnSp>
        <p:nvCxnSpPr>
          <p:cNvPr id="232" name="Straight Connector 231"/>
          <p:cNvCxnSpPr/>
          <p:nvPr/>
        </p:nvCxnSpPr>
        <p:spPr>
          <a:xfrm flipV="1">
            <a:off x="97536" y="3825986"/>
            <a:ext cx="9305841" cy="39"/>
          </a:xfrm>
          <a:prstGeom prst="line">
            <a:avLst/>
          </a:prstGeom>
          <a:noFill/>
          <a:ln w="25400" cap="flat" cmpd="sng" algn="ctr">
            <a:solidFill>
              <a:srgbClr val="003C71"/>
            </a:solidFill>
            <a:prstDash val="dash"/>
          </a:ln>
          <a:effectLst/>
        </p:spPr>
      </p:cxnSp>
      <p:sp>
        <p:nvSpPr>
          <p:cNvPr id="233" name="Rectangle 232"/>
          <p:cNvSpPr/>
          <p:nvPr/>
        </p:nvSpPr>
        <p:spPr>
          <a:xfrm>
            <a:off x="3806725" y="1349781"/>
            <a:ext cx="3564478"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cxnSp>
        <p:nvCxnSpPr>
          <p:cNvPr id="234" name="Straight Connector 233"/>
          <p:cNvCxnSpPr/>
          <p:nvPr/>
        </p:nvCxnSpPr>
        <p:spPr>
          <a:xfrm flipH="1">
            <a:off x="6058009" y="2414984"/>
            <a:ext cx="277895" cy="6560"/>
          </a:xfrm>
          <a:prstGeom prst="line">
            <a:avLst/>
          </a:prstGeom>
          <a:noFill/>
          <a:ln w="25400" cap="flat" cmpd="sng" algn="ctr">
            <a:solidFill>
              <a:srgbClr val="003C71"/>
            </a:solidFill>
            <a:prstDash val="sysDash"/>
          </a:ln>
          <a:effectLst/>
        </p:spPr>
      </p:cxnSp>
      <p:grpSp>
        <p:nvGrpSpPr>
          <p:cNvPr id="235" name="Group 234"/>
          <p:cNvGrpSpPr/>
          <p:nvPr/>
        </p:nvGrpSpPr>
        <p:grpSpPr>
          <a:xfrm>
            <a:off x="3963432" y="2194478"/>
            <a:ext cx="780186" cy="454132"/>
            <a:chOff x="1339894" y="5513183"/>
            <a:chExt cx="1763460" cy="454132"/>
          </a:xfrm>
          <a:effectLst>
            <a:outerShdw blurRad="50800" dist="38100" dir="2700000" algn="tl" rotWithShape="0">
              <a:prstClr val="black">
                <a:alpha val="40000"/>
              </a:prstClr>
            </a:outerShdw>
          </a:effectLst>
        </p:grpSpPr>
        <p:sp>
          <p:nvSpPr>
            <p:cNvPr id="236" name="Rectangle 235"/>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37" name="Rectangle 236"/>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38" name="Rectangle 237"/>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239" name="Group 238"/>
          <p:cNvGrpSpPr/>
          <p:nvPr/>
        </p:nvGrpSpPr>
        <p:grpSpPr>
          <a:xfrm>
            <a:off x="5147642" y="2194478"/>
            <a:ext cx="780186" cy="454132"/>
            <a:chOff x="1339894" y="5513183"/>
            <a:chExt cx="1763460" cy="454132"/>
          </a:xfrm>
          <a:effectLst>
            <a:outerShdw blurRad="50800" dist="38100" dir="2700000" algn="tl" rotWithShape="0">
              <a:prstClr val="black">
                <a:alpha val="40000"/>
              </a:prstClr>
            </a:outerShdw>
          </a:effectLst>
        </p:grpSpPr>
        <p:sp>
          <p:nvSpPr>
            <p:cNvPr id="240" name="Rectangle 239"/>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41" name="Rectangle 240"/>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42" name="Rectangle 241"/>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243" name="Group 242"/>
          <p:cNvGrpSpPr/>
          <p:nvPr/>
        </p:nvGrpSpPr>
        <p:grpSpPr>
          <a:xfrm>
            <a:off x="6587111" y="2187918"/>
            <a:ext cx="780186" cy="454132"/>
            <a:chOff x="1339894" y="5513183"/>
            <a:chExt cx="1763460" cy="454132"/>
          </a:xfrm>
          <a:effectLst>
            <a:outerShdw blurRad="50800" dist="38100" dir="2700000" algn="tl" rotWithShape="0">
              <a:prstClr val="black">
                <a:alpha val="40000"/>
              </a:prstClr>
            </a:outerShdw>
          </a:effectLst>
        </p:grpSpPr>
        <p:sp>
          <p:nvSpPr>
            <p:cNvPr id="244" name="Rectangle 243"/>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45" name="Rectangle 244"/>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46" name="Rectangle 245"/>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247" name="Rectangle 246"/>
          <p:cNvSpPr/>
          <p:nvPr/>
        </p:nvSpPr>
        <p:spPr>
          <a:xfrm>
            <a:off x="760256" y="1489417"/>
            <a:ext cx="1818925" cy="362190"/>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Application Layer</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48" name="Rectangle 247"/>
          <p:cNvSpPr/>
          <p:nvPr/>
        </p:nvSpPr>
        <p:spPr>
          <a:xfrm>
            <a:off x="760256" y="2262229"/>
            <a:ext cx="1818925" cy="362190"/>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TCP/IP Layers</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49" name="Rectangle 248"/>
          <p:cNvSpPr/>
          <p:nvPr/>
        </p:nvSpPr>
        <p:spPr>
          <a:xfrm>
            <a:off x="760256" y="3019782"/>
            <a:ext cx="1818925" cy="362190"/>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Link Layer</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250" name="Straight Connector 249"/>
          <p:cNvCxnSpPr/>
          <p:nvPr/>
        </p:nvCxnSpPr>
        <p:spPr>
          <a:xfrm flipV="1">
            <a:off x="97536" y="2819245"/>
            <a:ext cx="8155510" cy="7848"/>
          </a:xfrm>
          <a:prstGeom prst="line">
            <a:avLst/>
          </a:prstGeom>
          <a:noFill/>
          <a:ln w="25400" cap="flat" cmpd="sng" algn="ctr">
            <a:solidFill>
              <a:srgbClr val="003C71"/>
            </a:solidFill>
            <a:prstDash val="dash"/>
          </a:ln>
          <a:effectLst/>
        </p:spPr>
      </p:cxnSp>
      <p:cxnSp>
        <p:nvCxnSpPr>
          <p:cNvPr id="251" name="Straight Connector 250"/>
          <p:cNvCxnSpPr/>
          <p:nvPr/>
        </p:nvCxnSpPr>
        <p:spPr>
          <a:xfrm flipH="1">
            <a:off x="6058009" y="3333016"/>
            <a:ext cx="277895" cy="6560"/>
          </a:xfrm>
          <a:prstGeom prst="line">
            <a:avLst/>
          </a:prstGeom>
          <a:noFill/>
          <a:ln w="25400" cap="flat" cmpd="sng" algn="ctr">
            <a:solidFill>
              <a:srgbClr val="003C71"/>
            </a:solidFill>
            <a:prstDash val="sysDash"/>
          </a:ln>
          <a:effectLst/>
        </p:spPr>
      </p:cxnSp>
      <p:grpSp>
        <p:nvGrpSpPr>
          <p:cNvPr id="252" name="Group 251"/>
          <p:cNvGrpSpPr/>
          <p:nvPr/>
        </p:nvGrpSpPr>
        <p:grpSpPr>
          <a:xfrm>
            <a:off x="3803257" y="3112510"/>
            <a:ext cx="940361" cy="454132"/>
            <a:chOff x="977849" y="5513183"/>
            <a:chExt cx="2125505" cy="454132"/>
          </a:xfrm>
          <a:effectLst>
            <a:outerShdw blurRad="50800" dist="38100" dir="2700000" algn="tl" rotWithShape="0">
              <a:prstClr val="black">
                <a:alpha val="40000"/>
              </a:prstClr>
            </a:outerShdw>
          </a:effectLst>
        </p:grpSpPr>
        <p:sp>
          <p:nvSpPr>
            <p:cNvPr id="253" name="Rectangle 252"/>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54" name="Rectangle 253"/>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55" name="Rectangle 254"/>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56" name="Rectangle 255"/>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257" name="Group 256"/>
          <p:cNvGrpSpPr/>
          <p:nvPr/>
        </p:nvGrpSpPr>
        <p:grpSpPr>
          <a:xfrm>
            <a:off x="4987467" y="3112510"/>
            <a:ext cx="940361" cy="454132"/>
            <a:chOff x="977849" y="5513183"/>
            <a:chExt cx="2125505" cy="454132"/>
          </a:xfrm>
          <a:effectLst>
            <a:outerShdw blurRad="50800" dist="38100" dir="2700000" algn="tl" rotWithShape="0">
              <a:prstClr val="black">
                <a:alpha val="40000"/>
              </a:prstClr>
            </a:outerShdw>
          </a:effectLst>
        </p:grpSpPr>
        <p:sp>
          <p:nvSpPr>
            <p:cNvPr id="258" name="Rectangle 257"/>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59" name="Rectangle 258"/>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60" name="Rectangle 259"/>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61" name="Rectangle 260"/>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262" name="Group 261"/>
          <p:cNvGrpSpPr/>
          <p:nvPr/>
        </p:nvGrpSpPr>
        <p:grpSpPr>
          <a:xfrm>
            <a:off x="6426936" y="3105950"/>
            <a:ext cx="940361" cy="454132"/>
            <a:chOff x="977849" y="5513183"/>
            <a:chExt cx="2125505" cy="454132"/>
          </a:xfrm>
          <a:effectLst>
            <a:outerShdw blurRad="50800" dist="38100" dir="2700000" algn="tl" rotWithShape="0">
              <a:prstClr val="black">
                <a:alpha val="40000"/>
              </a:prstClr>
            </a:outerShdw>
          </a:effectLst>
        </p:grpSpPr>
        <p:sp>
          <p:nvSpPr>
            <p:cNvPr id="263" name="Rectangle 262"/>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64" name="Rectangle 263"/>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65" name="Rectangle 264"/>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66" name="Rectangle 265"/>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267" name="TextBox 266"/>
          <p:cNvSpPr txBox="1"/>
          <p:nvPr/>
        </p:nvSpPr>
        <p:spPr>
          <a:xfrm>
            <a:off x="10706081" y="5494944"/>
            <a:ext cx="658163" cy="390720"/>
          </a:xfrm>
          <a:prstGeom prst="rect">
            <a:avLst/>
          </a:prstGeom>
          <a:noFill/>
        </p:spPr>
        <p:txBody>
          <a:bodyPr vert="horz" wrap="square" lIns="0" tIns="0" rIns="0" bIns="0" rtlCol="0">
            <a:noAutofit/>
          </a:bodyPr>
          <a:lstStyle/>
          <a:p>
            <a:pPr algn="ctr"/>
            <a:r>
              <a:rPr lang="en-IE" sz="1100" dirty="0" smtClean="0">
                <a:solidFill>
                  <a:srgbClr val="003C71"/>
                </a:solidFill>
                <a:latin typeface="Intel Clear"/>
              </a:rPr>
              <a:t>Host OS Userspace</a:t>
            </a:r>
            <a:endParaRPr lang="en-US" sz="1100" dirty="0" smtClean="0">
              <a:solidFill>
                <a:srgbClr val="003C71"/>
              </a:solidFill>
              <a:latin typeface="Intel Clear"/>
            </a:endParaRPr>
          </a:p>
        </p:txBody>
      </p:sp>
      <p:cxnSp>
        <p:nvCxnSpPr>
          <p:cNvPr id="268" name="Straight Arrow Connector 267"/>
          <p:cNvCxnSpPr>
            <a:stCxn id="224" idx="2"/>
            <a:endCxn id="228" idx="0"/>
          </p:cNvCxnSpPr>
          <p:nvPr/>
        </p:nvCxnSpPr>
        <p:spPr>
          <a:xfrm>
            <a:off x="1069654" y="3831584"/>
            <a:ext cx="0" cy="415614"/>
          </a:xfrm>
          <a:prstGeom prst="straightConnector1">
            <a:avLst/>
          </a:prstGeom>
          <a:noFill/>
          <a:ln w="25400" cap="flat" cmpd="sng" algn="ctr">
            <a:solidFill>
              <a:srgbClr val="003C71"/>
            </a:solidFill>
            <a:prstDash val="solid"/>
            <a:headEnd type="none"/>
            <a:tailEnd type="triangle"/>
          </a:ln>
          <a:effectLst/>
        </p:spPr>
      </p:cxnSp>
      <p:sp>
        <p:nvSpPr>
          <p:cNvPr id="269" name="Rectangle 268"/>
          <p:cNvSpPr/>
          <p:nvPr/>
        </p:nvSpPr>
        <p:spPr>
          <a:xfrm>
            <a:off x="741471" y="4888734"/>
            <a:ext cx="642011" cy="165745"/>
          </a:xfrm>
          <a:prstGeom prst="rect">
            <a:avLst/>
          </a:prstGeom>
          <a:noFill/>
          <a:ln w="25400" cap="flat" cmpd="sng" algn="ctr">
            <a:solidFill>
              <a:srgbClr val="00B0F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ea typeface="+mn-ea"/>
                <a:cs typeface="+mn-cs"/>
              </a:rPr>
              <a:t>vhuc1</a:t>
            </a:r>
            <a:endParaRPr kumimoji="0" lang="en-US" sz="12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270" name="Straight Connector 269"/>
          <p:cNvCxnSpPr/>
          <p:nvPr/>
        </p:nvCxnSpPr>
        <p:spPr>
          <a:xfrm flipH="1">
            <a:off x="6058009" y="4784758"/>
            <a:ext cx="277895" cy="6560"/>
          </a:xfrm>
          <a:prstGeom prst="line">
            <a:avLst/>
          </a:prstGeom>
          <a:noFill/>
          <a:ln w="25400" cap="flat" cmpd="sng" algn="ctr">
            <a:solidFill>
              <a:srgbClr val="003C71"/>
            </a:solidFill>
            <a:prstDash val="sysDash"/>
          </a:ln>
          <a:effectLst/>
        </p:spPr>
      </p:cxnSp>
      <p:grpSp>
        <p:nvGrpSpPr>
          <p:cNvPr id="271" name="Group 270"/>
          <p:cNvGrpSpPr/>
          <p:nvPr/>
        </p:nvGrpSpPr>
        <p:grpSpPr>
          <a:xfrm>
            <a:off x="3803257" y="4564252"/>
            <a:ext cx="940361" cy="454132"/>
            <a:chOff x="977849" y="5513183"/>
            <a:chExt cx="2125505" cy="454132"/>
          </a:xfrm>
          <a:effectLst>
            <a:outerShdw blurRad="50800" dist="38100" dir="2700000" algn="tl" rotWithShape="0">
              <a:prstClr val="black">
                <a:alpha val="40000"/>
              </a:prstClr>
            </a:outerShdw>
          </a:effectLst>
        </p:grpSpPr>
        <p:sp>
          <p:nvSpPr>
            <p:cNvPr id="272" name="Rectangle 271"/>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73" name="Rectangle 272"/>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74" name="Rectangle 273"/>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75" name="Rectangle 274"/>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276" name="Group 275"/>
          <p:cNvGrpSpPr/>
          <p:nvPr/>
        </p:nvGrpSpPr>
        <p:grpSpPr>
          <a:xfrm>
            <a:off x="4987467" y="4564252"/>
            <a:ext cx="940361" cy="454132"/>
            <a:chOff x="977849" y="5513183"/>
            <a:chExt cx="2125505" cy="454132"/>
          </a:xfrm>
          <a:effectLst>
            <a:outerShdw blurRad="50800" dist="38100" dir="2700000" algn="tl" rotWithShape="0">
              <a:prstClr val="black">
                <a:alpha val="40000"/>
              </a:prstClr>
            </a:outerShdw>
          </a:effectLst>
        </p:grpSpPr>
        <p:sp>
          <p:nvSpPr>
            <p:cNvPr id="277" name="Rectangle 276"/>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78" name="Rectangle 277"/>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79" name="Rectangle 278"/>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80" name="Rectangle 279"/>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281" name="Group 280"/>
          <p:cNvGrpSpPr/>
          <p:nvPr/>
        </p:nvGrpSpPr>
        <p:grpSpPr>
          <a:xfrm>
            <a:off x="6426936" y="4557692"/>
            <a:ext cx="940361" cy="454132"/>
            <a:chOff x="977849" y="5513183"/>
            <a:chExt cx="2125505" cy="454132"/>
          </a:xfrm>
          <a:effectLst>
            <a:outerShdw blurRad="50800" dist="38100" dir="2700000" algn="tl" rotWithShape="0">
              <a:prstClr val="black">
                <a:alpha val="40000"/>
              </a:prstClr>
            </a:outerShdw>
          </a:effectLst>
        </p:grpSpPr>
        <p:sp>
          <p:nvSpPr>
            <p:cNvPr id="282" name="Rectangle 281"/>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83" name="Rectangle 282"/>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84" name="Rectangle 283"/>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85" name="Rectangle 284"/>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286" name="Straight Connector 285"/>
          <p:cNvCxnSpPr>
            <a:stCxn id="292" idx="1"/>
            <a:endCxn id="225" idx="3"/>
          </p:cNvCxnSpPr>
          <p:nvPr/>
        </p:nvCxnSpPr>
        <p:spPr>
          <a:xfrm flipH="1">
            <a:off x="2633456" y="6064408"/>
            <a:ext cx="1272497" cy="1"/>
          </a:xfrm>
          <a:prstGeom prst="line">
            <a:avLst/>
          </a:prstGeom>
          <a:noFill/>
          <a:ln w="50800" cap="flat" cmpd="sng" algn="ctr">
            <a:solidFill>
              <a:srgbClr val="F8D44C"/>
            </a:solidFill>
            <a:prstDash val="solid"/>
            <a:headEnd type="triangle"/>
            <a:tailEnd type="none"/>
          </a:ln>
          <a:effectLst>
            <a:outerShdw blurRad="40000" dist="20000" dir="5400000" rotWithShape="0">
              <a:srgbClr val="000000">
                <a:alpha val="38000"/>
              </a:srgbClr>
            </a:outerShdw>
          </a:effectLst>
        </p:spPr>
      </p:cxnSp>
      <p:cxnSp>
        <p:nvCxnSpPr>
          <p:cNvPr id="287" name="Straight Connector 193"/>
          <p:cNvCxnSpPr>
            <a:stCxn id="290" idx="0"/>
            <a:endCxn id="269" idx="2"/>
          </p:cNvCxnSpPr>
          <p:nvPr/>
        </p:nvCxnSpPr>
        <p:spPr>
          <a:xfrm rot="5400000" flipH="1" flipV="1">
            <a:off x="810130" y="5306826"/>
            <a:ext cx="504693" cy="1"/>
          </a:xfrm>
          <a:prstGeom prst="bentConnector3">
            <a:avLst>
              <a:gd name="adj1" fmla="val 50000"/>
            </a:avLst>
          </a:prstGeom>
          <a:noFill/>
          <a:ln w="50800" cap="flat" cmpd="sng" algn="ctr">
            <a:solidFill>
              <a:srgbClr val="FFA400"/>
            </a:solidFill>
            <a:prstDash val="solid"/>
            <a:headEnd type="triangle"/>
          </a:ln>
          <a:effectLst>
            <a:outerShdw blurRad="40000" dist="20000" dir="5400000" rotWithShape="0">
              <a:srgbClr val="000000">
                <a:alpha val="38000"/>
              </a:srgbClr>
            </a:outerShdw>
          </a:effectLst>
        </p:spPr>
      </p:cxnSp>
      <p:sp>
        <p:nvSpPr>
          <p:cNvPr id="288" name="TextBox 287"/>
          <p:cNvSpPr txBox="1"/>
          <p:nvPr/>
        </p:nvSpPr>
        <p:spPr>
          <a:xfrm>
            <a:off x="663599" y="5172528"/>
            <a:ext cx="812108" cy="200693"/>
          </a:xfrm>
          <a:prstGeom prst="rect">
            <a:avLst/>
          </a:prstGeom>
          <a:noFill/>
        </p:spPr>
        <p:txBody>
          <a:bodyPr vert="horz" wrap="square" lIns="0" tIns="0" rIns="0" bIns="0" rtlCol="0">
            <a:noAutofit/>
          </a:bodyPr>
          <a:lstStyle/>
          <a:p>
            <a:r>
              <a:rPr lang="en-IE" sz="1400" dirty="0" smtClean="0">
                <a:solidFill>
                  <a:srgbClr val="003C71"/>
                </a:solidFill>
                <a:latin typeface="Intel Clear"/>
              </a:rPr>
              <a:t>Intra-host</a:t>
            </a:r>
          </a:p>
        </p:txBody>
      </p:sp>
      <p:sp>
        <p:nvSpPr>
          <p:cNvPr id="289" name="TextBox 288"/>
          <p:cNvSpPr txBox="1"/>
          <p:nvPr/>
        </p:nvSpPr>
        <p:spPr>
          <a:xfrm>
            <a:off x="450041" y="1087517"/>
            <a:ext cx="452167" cy="262264"/>
          </a:xfrm>
          <a:prstGeom prst="rect">
            <a:avLst/>
          </a:prstGeom>
          <a:noFill/>
        </p:spPr>
        <p:txBody>
          <a:bodyPr vert="horz" wrap="none" lIns="0" tIns="0" rIns="0" bIns="0" rtlCol="0">
            <a:noAutofit/>
          </a:bodyPr>
          <a:lstStyle/>
          <a:p>
            <a:r>
              <a:rPr lang="en-IE" dirty="0" smtClean="0">
                <a:solidFill>
                  <a:srgbClr val="003C71"/>
                </a:solidFill>
                <a:latin typeface="Intel Clear"/>
              </a:rPr>
              <a:t>VM1</a:t>
            </a:r>
            <a:endParaRPr lang="en-US" dirty="0" smtClean="0">
              <a:solidFill>
                <a:srgbClr val="003C71"/>
              </a:solidFill>
              <a:latin typeface="Intel Clear"/>
            </a:endParaRPr>
          </a:p>
        </p:txBody>
      </p:sp>
      <p:sp>
        <p:nvSpPr>
          <p:cNvPr id="290" name="TextBox 289"/>
          <p:cNvSpPr txBox="1"/>
          <p:nvPr/>
        </p:nvSpPr>
        <p:spPr>
          <a:xfrm>
            <a:off x="836392" y="5559172"/>
            <a:ext cx="452167" cy="262264"/>
          </a:xfrm>
          <a:prstGeom prst="rect">
            <a:avLst/>
          </a:prstGeom>
          <a:noFill/>
        </p:spPr>
        <p:txBody>
          <a:bodyPr vert="horz" wrap="none" lIns="0" tIns="0" rIns="0" bIns="0" rtlCol="0">
            <a:noAutofit/>
          </a:bodyPr>
          <a:lstStyle/>
          <a:p>
            <a:r>
              <a:rPr lang="en-IE" dirty="0" smtClean="0">
                <a:solidFill>
                  <a:srgbClr val="003C71"/>
                </a:solidFill>
                <a:latin typeface="Intel Clear"/>
              </a:rPr>
              <a:t>VM2</a:t>
            </a:r>
            <a:endParaRPr lang="en-US" dirty="0" smtClean="0">
              <a:solidFill>
                <a:srgbClr val="003C71"/>
              </a:solidFill>
              <a:latin typeface="Intel Clear"/>
            </a:endParaRPr>
          </a:p>
        </p:txBody>
      </p:sp>
      <p:sp>
        <p:nvSpPr>
          <p:cNvPr id="291" name="TextBox 290"/>
          <p:cNvSpPr txBox="1"/>
          <p:nvPr/>
        </p:nvSpPr>
        <p:spPr>
          <a:xfrm>
            <a:off x="354995" y="6126648"/>
            <a:ext cx="714658" cy="237175"/>
          </a:xfrm>
          <a:prstGeom prst="rect">
            <a:avLst/>
          </a:prstGeom>
          <a:noFill/>
        </p:spPr>
        <p:txBody>
          <a:bodyPr vert="horz" wrap="none" lIns="0" tIns="0" rIns="0" bIns="0" rtlCol="0">
            <a:noAutofit/>
          </a:bodyPr>
          <a:lstStyle/>
          <a:p>
            <a:r>
              <a:rPr lang="en-IE" dirty="0" smtClean="0">
                <a:solidFill>
                  <a:srgbClr val="003C71"/>
                </a:solidFill>
                <a:latin typeface="Intel Clear"/>
              </a:rPr>
              <a:t>Host 1</a:t>
            </a:r>
            <a:endParaRPr lang="en-US" dirty="0" smtClean="0">
              <a:solidFill>
                <a:srgbClr val="003C71"/>
              </a:solidFill>
              <a:latin typeface="Intel Clear"/>
            </a:endParaRPr>
          </a:p>
        </p:txBody>
      </p:sp>
      <p:sp>
        <p:nvSpPr>
          <p:cNvPr id="292" name="TextBox 291"/>
          <p:cNvSpPr txBox="1"/>
          <p:nvPr/>
        </p:nvSpPr>
        <p:spPr>
          <a:xfrm>
            <a:off x="3905953" y="5945820"/>
            <a:ext cx="714658" cy="237175"/>
          </a:xfrm>
          <a:prstGeom prst="rect">
            <a:avLst/>
          </a:prstGeom>
          <a:noFill/>
        </p:spPr>
        <p:txBody>
          <a:bodyPr vert="horz" wrap="none" lIns="0" tIns="0" rIns="0" bIns="0" rtlCol="0">
            <a:noAutofit/>
          </a:bodyPr>
          <a:lstStyle/>
          <a:p>
            <a:r>
              <a:rPr lang="en-IE" dirty="0" smtClean="0">
                <a:solidFill>
                  <a:srgbClr val="003C71"/>
                </a:solidFill>
                <a:latin typeface="Intel Clear"/>
              </a:rPr>
              <a:t>Host 2</a:t>
            </a:r>
            <a:endParaRPr lang="en-US" dirty="0" smtClean="0">
              <a:solidFill>
                <a:srgbClr val="003C71"/>
              </a:solidFill>
              <a:latin typeface="Intel Clear"/>
            </a:endParaRPr>
          </a:p>
        </p:txBody>
      </p:sp>
      <p:sp>
        <p:nvSpPr>
          <p:cNvPr id="293" name="Rectangle 292"/>
          <p:cNvSpPr/>
          <p:nvPr/>
        </p:nvSpPr>
        <p:spPr>
          <a:xfrm>
            <a:off x="231278" y="1035223"/>
            <a:ext cx="2896151" cy="5112058"/>
          </a:xfrm>
          <a:prstGeom prst="rect">
            <a:avLst/>
          </a:prstGeom>
          <a:noFill/>
          <a:ln w="25400" cap="flat" cmpd="sng" algn="ctr">
            <a:solidFill>
              <a:sysClr val="windowText" lastClr="000000"/>
            </a:solidFill>
            <a:prstDash val="solid"/>
            <a:roun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294" name="Straight Connector 293"/>
          <p:cNvCxnSpPr/>
          <p:nvPr/>
        </p:nvCxnSpPr>
        <p:spPr>
          <a:xfrm>
            <a:off x="97536" y="5856049"/>
            <a:ext cx="11266708" cy="21106"/>
          </a:xfrm>
          <a:prstGeom prst="line">
            <a:avLst/>
          </a:prstGeom>
          <a:noFill/>
          <a:ln w="25400" cap="flat" cmpd="sng" algn="ctr">
            <a:solidFill>
              <a:srgbClr val="003C71"/>
            </a:solidFill>
            <a:prstDash val="dash"/>
          </a:ln>
          <a:effectLst/>
        </p:spPr>
      </p:cxnSp>
      <p:cxnSp>
        <p:nvCxnSpPr>
          <p:cNvPr id="295" name="Straight Arrow Connector 294"/>
          <p:cNvCxnSpPr>
            <a:stCxn id="247" idx="2"/>
            <a:endCxn id="248" idx="0"/>
          </p:cNvCxnSpPr>
          <p:nvPr/>
        </p:nvCxnSpPr>
        <p:spPr>
          <a:xfrm>
            <a:off x="1669719" y="1851607"/>
            <a:ext cx="0" cy="410622"/>
          </a:xfrm>
          <a:prstGeom prst="straightConnector1">
            <a:avLst/>
          </a:prstGeom>
          <a:noFill/>
          <a:ln w="25400" cap="flat" cmpd="sng" algn="ctr">
            <a:solidFill>
              <a:srgbClr val="003C71"/>
            </a:solidFill>
            <a:prstDash val="solid"/>
            <a:headEnd type="none"/>
            <a:tailEnd type="triangle"/>
          </a:ln>
          <a:effectLst/>
        </p:spPr>
      </p:cxnSp>
      <p:cxnSp>
        <p:nvCxnSpPr>
          <p:cNvPr id="296" name="Straight Arrow Connector 295"/>
          <p:cNvCxnSpPr>
            <a:stCxn id="248" idx="2"/>
            <a:endCxn id="249" idx="0"/>
          </p:cNvCxnSpPr>
          <p:nvPr/>
        </p:nvCxnSpPr>
        <p:spPr>
          <a:xfrm>
            <a:off x="1669719" y="2624419"/>
            <a:ext cx="0" cy="395363"/>
          </a:xfrm>
          <a:prstGeom prst="straightConnector1">
            <a:avLst/>
          </a:prstGeom>
          <a:noFill/>
          <a:ln w="25400" cap="flat" cmpd="sng" algn="ctr">
            <a:solidFill>
              <a:srgbClr val="003C71"/>
            </a:solidFill>
            <a:prstDash val="solid"/>
            <a:headEnd type="none"/>
            <a:tailEnd type="triangle"/>
          </a:ln>
          <a:effectLst/>
        </p:spPr>
      </p:cxnSp>
      <p:sp>
        <p:nvSpPr>
          <p:cNvPr id="297" name="Rectangle 296"/>
          <p:cNvSpPr/>
          <p:nvPr/>
        </p:nvSpPr>
        <p:spPr>
          <a:xfrm>
            <a:off x="2778828" y="5915105"/>
            <a:ext cx="1080454" cy="307777"/>
          </a:xfrm>
          <a:prstGeom prst="rect">
            <a:avLst/>
          </a:prstGeom>
        </p:spPr>
        <p:txBody>
          <a:bodyPr wrap="square">
            <a:spAutoFit/>
          </a:bodyPr>
          <a:lstStyle/>
          <a:p>
            <a:r>
              <a:rPr lang="en-IE" sz="1400" dirty="0">
                <a:solidFill>
                  <a:srgbClr val="003C71"/>
                </a:solidFill>
                <a:latin typeface="Intel Clear"/>
              </a:rPr>
              <a:t>Inter-host</a:t>
            </a:r>
            <a:endParaRPr lang="en-US" sz="1400" dirty="0">
              <a:solidFill>
                <a:srgbClr val="003C71"/>
              </a:solidFill>
              <a:latin typeface="Intel Clear"/>
            </a:endParaRPr>
          </a:p>
        </p:txBody>
      </p:sp>
      <p:sp>
        <p:nvSpPr>
          <p:cNvPr id="298" name="Rectangle 297"/>
          <p:cNvSpPr/>
          <p:nvPr/>
        </p:nvSpPr>
        <p:spPr>
          <a:xfrm>
            <a:off x="450899" y="1324422"/>
            <a:ext cx="2432079" cy="2501564"/>
          </a:xfrm>
          <a:prstGeom prst="rect">
            <a:avLst/>
          </a:prstGeom>
          <a:noFill/>
          <a:ln w="25400" cap="flat" cmpd="sng" algn="ctr">
            <a:solidFill>
              <a:srgbClr val="00B05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99" name="Rectangle 298"/>
          <p:cNvSpPr/>
          <p:nvPr/>
        </p:nvSpPr>
        <p:spPr>
          <a:xfrm>
            <a:off x="450899" y="4229285"/>
            <a:ext cx="2474323" cy="825194"/>
          </a:xfrm>
          <a:prstGeom prst="rect">
            <a:avLst/>
          </a:prstGeom>
          <a:noFill/>
          <a:ln w="25400" cap="flat" cmpd="sng" algn="ctr">
            <a:solidFill>
              <a:srgbClr val="0070C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600" b="0" i="0" u="none" strike="noStrike" kern="0" cap="none" spc="0" normalizeH="0" baseline="0" noProof="0" dirty="0" smtClean="0">
                <a:ln>
                  <a:noFill/>
                </a:ln>
                <a:solidFill>
                  <a:prstClr val="black"/>
                </a:solidFill>
                <a:effectLst/>
                <a:uLnTx/>
                <a:uFillTx/>
                <a:latin typeface="Intel Clear"/>
                <a:ea typeface="+mn-ea"/>
                <a:cs typeface="+mn-cs"/>
              </a:rPr>
              <a:t>OvS-DPDK</a:t>
            </a:r>
            <a:endParaRPr kumimoji="0" lang="en-US" sz="1600" b="0" i="0" u="none" strike="noStrike" kern="0" cap="none" spc="0" normalizeH="0" baseline="0" noProof="0" dirty="0" smtClean="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2385904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p:cNvSpPr>
            <a:spLocks noGrp="1"/>
          </p:cNvSpPr>
          <p:nvPr>
            <p:ph type="title"/>
          </p:nvPr>
        </p:nvSpPr>
        <p:spPr/>
        <p:txBody>
          <a:bodyPr/>
          <a:lstStyle/>
          <a:p>
            <a:r>
              <a:rPr lang="en-IE" dirty="0" smtClean="0"/>
              <a:t>The cost of non TSO</a:t>
            </a:r>
            <a:endParaRPr lang="en-US" dirty="0"/>
          </a:p>
        </p:txBody>
      </p:sp>
      <p:sp>
        <p:nvSpPr>
          <p:cNvPr id="13" name="Content Placeholder 12"/>
          <p:cNvSpPr>
            <a:spLocks noGrp="1"/>
          </p:cNvSpPr>
          <p:nvPr>
            <p:ph idx="1"/>
          </p:nvPr>
        </p:nvSpPr>
        <p:spPr/>
        <p:txBody>
          <a:bodyPr>
            <a:normAutofit/>
          </a:bodyPr>
          <a:lstStyle/>
          <a:p>
            <a:pPr marL="342900" indent="-342900">
              <a:buFont typeface="Arial" panose="020B0604020202020204" pitchFamily="34" charset="0"/>
              <a:buChar char="•"/>
            </a:pPr>
            <a:endParaRPr lang="en-IE" dirty="0" smtClean="0"/>
          </a:p>
          <a:p>
            <a:pPr marL="342900" indent="-342900">
              <a:buFont typeface="Arial" panose="020B0604020202020204" pitchFamily="34" charset="0"/>
              <a:buChar char="•"/>
            </a:pPr>
            <a:r>
              <a:rPr lang="en-IE" dirty="0" smtClean="0"/>
              <a:t>Higher CPU </a:t>
            </a:r>
            <a:r>
              <a:rPr lang="en-IE" dirty="0"/>
              <a:t>loads;</a:t>
            </a:r>
          </a:p>
          <a:p>
            <a:pPr marL="342900" indent="-342900">
              <a:buFont typeface="Arial" panose="020B0604020202020204" pitchFamily="34" charset="0"/>
              <a:buChar char="•"/>
            </a:pPr>
            <a:endParaRPr lang="en-IE" dirty="0" smtClean="0"/>
          </a:p>
          <a:p>
            <a:pPr marL="342900" indent="-342900">
              <a:buFont typeface="Arial" panose="020B0604020202020204" pitchFamily="34" charset="0"/>
              <a:buChar char="•"/>
            </a:pPr>
            <a:endParaRPr lang="en-IE" dirty="0" smtClean="0"/>
          </a:p>
          <a:p>
            <a:pPr marL="342900" indent="-342900">
              <a:buFont typeface="Arial" panose="020B0604020202020204" pitchFamily="34" charset="0"/>
              <a:buChar char="•"/>
            </a:pPr>
            <a:endParaRPr lang="en-IE" dirty="0" smtClean="0"/>
          </a:p>
          <a:p>
            <a:pPr marL="342900" indent="-342900">
              <a:buFont typeface="Arial" panose="020B0604020202020204" pitchFamily="34" charset="0"/>
              <a:buChar char="•"/>
            </a:pPr>
            <a:r>
              <a:rPr lang="en-IE" dirty="0" smtClean="0"/>
              <a:t>Lower </a:t>
            </a:r>
            <a:r>
              <a:rPr lang="en-IE" dirty="0"/>
              <a:t>overall throughput:</a:t>
            </a:r>
          </a:p>
          <a:p>
            <a:pPr marL="643444" lvl="1" indent="-342900">
              <a:buFont typeface="Arial" panose="020B0604020202020204" pitchFamily="34" charset="0"/>
              <a:buChar char="•"/>
            </a:pPr>
            <a:r>
              <a:rPr lang="en-IE" dirty="0"/>
              <a:t>More noticeable in Intra-host.</a:t>
            </a:r>
            <a:endParaRPr lang="en-US" dirty="0"/>
          </a:p>
        </p:txBody>
      </p:sp>
      <p:cxnSp>
        <p:nvCxnSpPr>
          <p:cNvPr id="25" name="Straight Connector 24"/>
          <p:cNvCxnSpPr/>
          <p:nvPr/>
        </p:nvCxnSpPr>
        <p:spPr>
          <a:xfrm flipH="1" flipV="1">
            <a:off x="938783" y="3342418"/>
            <a:ext cx="10134697" cy="19426"/>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7509440" y="1267455"/>
            <a:ext cx="3564478"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cxnSp>
        <p:nvCxnSpPr>
          <p:cNvPr id="69" name="Straight Connector 68"/>
          <p:cNvCxnSpPr/>
          <p:nvPr/>
        </p:nvCxnSpPr>
        <p:spPr>
          <a:xfrm flipH="1">
            <a:off x="9764630" y="2358634"/>
            <a:ext cx="277895" cy="6560"/>
          </a:xfrm>
          <a:prstGeom prst="line">
            <a:avLst/>
          </a:prstGeom>
          <a:noFill/>
          <a:ln w="25400" cap="flat" cmpd="sng" algn="ctr">
            <a:solidFill>
              <a:srgbClr val="003C71"/>
            </a:solidFill>
            <a:prstDash val="sysDash"/>
          </a:ln>
          <a:effectLst/>
        </p:spPr>
      </p:cxnSp>
      <p:grpSp>
        <p:nvGrpSpPr>
          <p:cNvPr id="70" name="Group 69"/>
          <p:cNvGrpSpPr/>
          <p:nvPr/>
        </p:nvGrpSpPr>
        <p:grpSpPr>
          <a:xfrm>
            <a:off x="7509878" y="2138128"/>
            <a:ext cx="940361" cy="454132"/>
            <a:chOff x="977849" y="5513183"/>
            <a:chExt cx="2125505" cy="454132"/>
          </a:xfrm>
          <a:effectLst>
            <a:outerShdw blurRad="50800" dist="38100" dir="2700000" algn="tl" rotWithShape="0">
              <a:prstClr val="black">
                <a:alpha val="40000"/>
              </a:prstClr>
            </a:outerShdw>
          </a:effectLst>
        </p:grpSpPr>
        <p:sp>
          <p:nvSpPr>
            <p:cNvPr id="71" name="Rectangle 70"/>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72" name="Rectangle 71"/>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73" name="Rectangle 72"/>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74" name="Rectangle 73"/>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75" name="Group 74"/>
          <p:cNvGrpSpPr/>
          <p:nvPr/>
        </p:nvGrpSpPr>
        <p:grpSpPr>
          <a:xfrm>
            <a:off x="8694088" y="2138128"/>
            <a:ext cx="940361" cy="454132"/>
            <a:chOff x="977849" y="5513183"/>
            <a:chExt cx="2125505" cy="454132"/>
          </a:xfrm>
          <a:effectLst>
            <a:outerShdw blurRad="50800" dist="38100" dir="2700000" algn="tl" rotWithShape="0">
              <a:prstClr val="black">
                <a:alpha val="40000"/>
              </a:prstClr>
            </a:outerShdw>
          </a:effectLst>
        </p:grpSpPr>
        <p:sp>
          <p:nvSpPr>
            <p:cNvPr id="77" name="Rectangle 76"/>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79" name="Rectangle 78"/>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0" name="Rectangle 79"/>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1" name="Rectangle 80"/>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82" name="Group 81"/>
          <p:cNvGrpSpPr/>
          <p:nvPr/>
        </p:nvGrpSpPr>
        <p:grpSpPr>
          <a:xfrm>
            <a:off x="10133557" y="2131568"/>
            <a:ext cx="940361" cy="454132"/>
            <a:chOff x="977849" y="5513183"/>
            <a:chExt cx="2125505" cy="454132"/>
          </a:xfrm>
          <a:effectLst>
            <a:outerShdw blurRad="50800" dist="38100" dir="2700000" algn="tl" rotWithShape="0">
              <a:prstClr val="black">
                <a:alpha val="40000"/>
              </a:prstClr>
            </a:outerShdw>
          </a:effectLst>
        </p:grpSpPr>
        <p:sp>
          <p:nvSpPr>
            <p:cNvPr id="83" name="Rectangle 82"/>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4" name="Rectangle 83"/>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5" name="Rectangle 84"/>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6" name="Rectangle 85"/>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88" name="Oval 87"/>
          <p:cNvSpPr/>
          <p:nvPr/>
        </p:nvSpPr>
        <p:spPr>
          <a:xfrm>
            <a:off x="10950230" y="2478304"/>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9" name="Oval 88"/>
          <p:cNvSpPr/>
          <p:nvPr/>
        </p:nvSpPr>
        <p:spPr>
          <a:xfrm>
            <a:off x="9514032" y="2478304"/>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90" name="Curved Right Arrow 89"/>
          <p:cNvSpPr/>
          <p:nvPr/>
        </p:nvSpPr>
        <p:spPr>
          <a:xfrm>
            <a:off x="7007962" y="1484031"/>
            <a:ext cx="371297" cy="994273"/>
          </a:xfrm>
          <a:prstGeom prst="curvedRightArrow">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91" name="Oval 90"/>
          <p:cNvSpPr/>
          <p:nvPr/>
        </p:nvSpPr>
        <p:spPr>
          <a:xfrm>
            <a:off x="6728080" y="1873771"/>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S</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cxnSp>
        <p:nvCxnSpPr>
          <p:cNvPr id="92" name="Straight Connector 91"/>
          <p:cNvCxnSpPr/>
          <p:nvPr/>
        </p:nvCxnSpPr>
        <p:spPr>
          <a:xfrm flipH="1">
            <a:off x="9764630" y="4574467"/>
            <a:ext cx="277895" cy="6560"/>
          </a:xfrm>
          <a:prstGeom prst="line">
            <a:avLst/>
          </a:prstGeom>
          <a:noFill/>
          <a:ln w="25400" cap="flat" cmpd="sng" algn="ctr">
            <a:solidFill>
              <a:srgbClr val="003C71"/>
            </a:solidFill>
            <a:prstDash val="sysDash"/>
          </a:ln>
          <a:effectLst/>
        </p:spPr>
      </p:cxnSp>
      <p:grpSp>
        <p:nvGrpSpPr>
          <p:cNvPr id="93" name="Group 92"/>
          <p:cNvGrpSpPr/>
          <p:nvPr/>
        </p:nvGrpSpPr>
        <p:grpSpPr>
          <a:xfrm>
            <a:off x="7509878" y="4353961"/>
            <a:ext cx="940361" cy="454132"/>
            <a:chOff x="977849" y="5513183"/>
            <a:chExt cx="2125505" cy="454132"/>
          </a:xfrm>
          <a:effectLst>
            <a:outerShdw blurRad="50800" dist="38100" dir="2700000" algn="tl" rotWithShape="0">
              <a:prstClr val="black">
                <a:alpha val="40000"/>
              </a:prstClr>
            </a:outerShdw>
          </a:effectLst>
        </p:grpSpPr>
        <p:sp>
          <p:nvSpPr>
            <p:cNvPr id="94" name="Rectangle 93"/>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95" name="Rectangle 94"/>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96" name="Rectangle 95"/>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97" name="Rectangle 96"/>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98" name="Group 97"/>
          <p:cNvGrpSpPr/>
          <p:nvPr/>
        </p:nvGrpSpPr>
        <p:grpSpPr>
          <a:xfrm>
            <a:off x="8694088" y="4353961"/>
            <a:ext cx="940361" cy="454132"/>
            <a:chOff x="977849" y="5513183"/>
            <a:chExt cx="2125505" cy="454132"/>
          </a:xfrm>
          <a:effectLst>
            <a:outerShdw blurRad="50800" dist="38100" dir="2700000" algn="tl" rotWithShape="0">
              <a:prstClr val="black">
                <a:alpha val="40000"/>
              </a:prstClr>
            </a:outerShdw>
          </a:effectLst>
        </p:grpSpPr>
        <p:sp>
          <p:nvSpPr>
            <p:cNvPr id="99" name="Rectangle 98"/>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0" name="Rectangle 99"/>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1" name="Rectangle 100"/>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2" name="Rectangle 101"/>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103" name="Group 102"/>
          <p:cNvGrpSpPr/>
          <p:nvPr/>
        </p:nvGrpSpPr>
        <p:grpSpPr>
          <a:xfrm>
            <a:off x="10133557" y="4347401"/>
            <a:ext cx="940361" cy="454132"/>
            <a:chOff x="977849" y="5513183"/>
            <a:chExt cx="2125505" cy="454132"/>
          </a:xfrm>
          <a:effectLst>
            <a:outerShdw blurRad="50800" dist="38100" dir="2700000" algn="tl" rotWithShape="0">
              <a:prstClr val="black">
                <a:alpha val="40000"/>
              </a:prstClr>
            </a:outerShdw>
          </a:effectLst>
        </p:grpSpPr>
        <p:sp>
          <p:nvSpPr>
            <p:cNvPr id="104" name="Rectangle 103"/>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5" name="Rectangle 104"/>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6" name="Rectangle 105"/>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7" name="Rectangle 106"/>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108" name="Oval 107"/>
          <p:cNvSpPr/>
          <p:nvPr/>
        </p:nvSpPr>
        <p:spPr>
          <a:xfrm>
            <a:off x="9604633" y="5767503"/>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9" name="Oval 108"/>
          <p:cNvSpPr/>
          <p:nvPr/>
        </p:nvSpPr>
        <p:spPr>
          <a:xfrm>
            <a:off x="9603428" y="5550170"/>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S</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0" name="TextBox 109"/>
          <p:cNvSpPr txBox="1"/>
          <p:nvPr/>
        </p:nvSpPr>
        <p:spPr>
          <a:xfrm>
            <a:off x="9897678" y="5550170"/>
            <a:ext cx="1159948" cy="463986"/>
          </a:xfrm>
          <a:prstGeom prst="rect">
            <a:avLst/>
          </a:prstGeom>
          <a:noFill/>
        </p:spPr>
        <p:txBody>
          <a:bodyPr vert="horz" wrap="none" lIns="0" tIns="0" rIns="0" bIns="0" rtlCol="0">
            <a:noAutofit/>
          </a:bodyPr>
          <a:lstStyle/>
          <a:p>
            <a:r>
              <a:rPr lang="en-IE" sz="1400" dirty="0" smtClean="0">
                <a:solidFill>
                  <a:srgbClr val="003C71"/>
                </a:solidFill>
                <a:latin typeface="Intel Clear"/>
              </a:rPr>
              <a:t>Segmentation</a:t>
            </a:r>
          </a:p>
          <a:p>
            <a:r>
              <a:rPr lang="en-IE" sz="1400" dirty="0" smtClean="0">
                <a:solidFill>
                  <a:srgbClr val="003C71"/>
                </a:solidFill>
                <a:latin typeface="Intel Clear"/>
              </a:rPr>
              <a:t>Checksum</a:t>
            </a:r>
            <a:endParaRPr lang="en-US" sz="1400" dirty="0" smtClean="0">
              <a:solidFill>
                <a:srgbClr val="003C71"/>
              </a:solidFill>
              <a:latin typeface="Intel Clear"/>
            </a:endParaRPr>
          </a:p>
        </p:txBody>
      </p:sp>
      <p:sp>
        <p:nvSpPr>
          <p:cNvPr id="46" name="Oval 45"/>
          <p:cNvSpPr/>
          <p:nvPr/>
        </p:nvSpPr>
        <p:spPr>
          <a:xfrm>
            <a:off x="8329489" y="2478304"/>
            <a:ext cx="214792" cy="214792"/>
          </a:xfrm>
          <a:prstGeom prst="ellipse">
            <a:avLst/>
          </a:prstGeom>
          <a:solidFill>
            <a:srgbClr val="FF4E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0" i="0" u="none" strike="noStrike" kern="0" cap="none" spc="0" normalizeH="0" baseline="0" noProof="0" dirty="0" smtClean="0">
                <a:ln>
                  <a:noFill/>
                </a:ln>
                <a:solidFill>
                  <a:prstClr val="white"/>
                </a:solidFill>
                <a:effectLst/>
                <a:uLnTx/>
                <a:uFillTx/>
                <a:latin typeface="Intel Clear"/>
                <a:ea typeface="+mn-ea"/>
                <a:cs typeface="+mn-cs"/>
              </a:rPr>
              <a:t>C</a:t>
            </a: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Tree>
    <p:extLst>
      <p:ext uri="{BB962C8B-B14F-4D97-AF65-F5344CB8AC3E}">
        <p14:creationId xmlns:p14="http://schemas.microsoft.com/office/powerpoint/2010/main" val="2544496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23" y="2748597"/>
            <a:ext cx="10972800" cy="1158240"/>
          </a:xfrm>
        </p:spPr>
        <p:txBody>
          <a:bodyPr/>
          <a:lstStyle/>
          <a:p>
            <a:pPr algn="ctr"/>
            <a:r>
              <a:rPr lang="en-US" dirty="0" smtClean="0">
                <a:solidFill>
                  <a:schemeClr val="tx1"/>
                </a:solidFill>
                <a:latin typeface="Arial" panose="020B0604020202020204" pitchFamily="34" charset="0"/>
                <a:cs typeface="Arial" panose="020B0604020202020204" pitchFamily="34" charset="0"/>
              </a:rPr>
              <a:t>TSO in Userspace DPDK</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2910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Single-segment </a:t>
            </a:r>
            <a:r>
              <a:rPr lang="en-US" dirty="0" err="1" smtClean="0"/>
              <a:t>mbufs</a:t>
            </a:r>
            <a:endParaRPr lang="en-US" dirty="0"/>
          </a:p>
        </p:txBody>
      </p:sp>
      <p:sp>
        <p:nvSpPr>
          <p:cNvPr id="3" name="Content Placeholder 2"/>
          <p:cNvSpPr>
            <a:spLocks noGrp="1"/>
          </p:cNvSpPr>
          <p:nvPr>
            <p:ph idx="1"/>
          </p:nvPr>
        </p:nvSpPr>
        <p:spPr/>
        <p:txBody>
          <a:bodyPr>
            <a:normAutofit/>
          </a:bodyPr>
          <a:lstStyle/>
          <a:p>
            <a:pPr marL="110058" indent="-342900">
              <a:buFont typeface="Arial" panose="020B0604020202020204" pitchFamily="34" charset="0"/>
              <a:buChar char="•"/>
            </a:pPr>
            <a:r>
              <a:rPr lang="en-IE" sz="2650" dirty="0" smtClean="0"/>
              <a:t>Used in master OvS-DPDK (&lt;=2.10);</a:t>
            </a:r>
          </a:p>
          <a:p>
            <a:pPr marL="110058" indent="-342900">
              <a:buFont typeface="Arial" panose="020B0604020202020204" pitchFamily="34" charset="0"/>
              <a:buChar char="•"/>
            </a:pPr>
            <a:r>
              <a:rPr lang="en-IE" sz="2650" dirty="0" smtClean="0"/>
              <a:t>Mbufs allocated with the maximum packet size (e.g. 9KiB);</a:t>
            </a:r>
          </a:p>
          <a:p>
            <a:pPr marL="643444" lvl="1" indent="-342900">
              <a:buFont typeface="Arial" panose="020B0604020202020204" pitchFamily="34" charset="0"/>
              <a:buChar char="•"/>
            </a:pPr>
            <a:endParaRPr lang="en-IE" sz="2650" dirty="0" smtClean="0"/>
          </a:p>
          <a:p>
            <a:pPr marL="643444" lvl="1" indent="-342900">
              <a:buFont typeface="Arial" panose="020B0604020202020204" pitchFamily="34" charset="0"/>
              <a:buChar char="•"/>
            </a:pPr>
            <a:endParaRPr lang="en-IE" sz="2650" dirty="0" smtClean="0"/>
          </a:p>
          <a:p>
            <a:pPr marL="643444" lvl="1" indent="-342900">
              <a:buFont typeface="Arial" panose="020B0604020202020204" pitchFamily="34" charset="0"/>
              <a:buChar char="•"/>
            </a:pPr>
            <a:endParaRPr lang="en-IE" sz="2650" dirty="0" smtClean="0"/>
          </a:p>
          <a:p>
            <a:pPr marL="110058" indent="-342900">
              <a:buFont typeface="Arial" panose="020B0604020202020204" pitchFamily="34" charset="0"/>
              <a:buChar char="•"/>
            </a:pPr>
            <a:r>
              <a:rPr lang="en-IE" sz="2650" dirty="0" smtClean="0"/>
              <a:t>No flexibility to hold different sized packets.</a:t>
            </a:r>
          </a:p>
        </p:txBody>
      </p:sp>
      <p:grpSp>
        <p:nvGrpSpPr>
          <p:cNvPr id="31" name="Group 30"/>
          <p:cNvGrpSpPr/>
          <p:nvPr/>
        </p:nvGrpSpPr>
        <p:grpSpPr>
          <a:xfrm>
            <a:off x="1047122" y="2561069"/>
            <a:ext cx="7431520" cy="842481"/>
            <a:chOff x="966711" y="2249840"/>
            <a:chExt cx="7431520" cy="842481"/>
          </a:xfrm>
        </p:grpSpPr>
        <p:sp>
          <p:nvSpPr>
            <p:cNvPr id="32" name="Rounded Rectangle 31"/>
            <p:cNvSpPr/>
            <p:nvPr/>
          </p:nvSpPr>
          <p:spPr>
            <a:xfrm>
              <a:off x="966711" y="2249840"/>
              <a:ext cx="7431520"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3" name="Rounded Rectangle 32"/>
            <p:cNvSpPr/>
            <p:nvPr/>
          </p:nvSpPr>
          <p:spPr>
            <a:xfrm>
              <a:off x="1591447" y="2389654"/>
              <a:ext cx="6724591"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grpSp>
          <p:nvGrpSpPr>
            <p:cNvPr id="34" name="Group 33"/>
            <p:cNvGrpSpPr/>
            <p:nvPr/>
          </p:nvGrpSpPr>
          <p:grpSpPr>
            <a:xfrm>
              <a:off x="1667697" y="2462844"/>
              <a:ext cx="6566147" cy="454132"/>
              <a:chOff x="1904918" y="6396986"/>
              <a:chExt cx="6308754" cy="454132"/>
            </a:xfrm>
            <a:effectLst>
              <a:outerShdw blurRad="50800" dist="38100" dir="2700000" algn="tl" rotWithShape="0">
                <a:prstClr val="black">
                  <a:alpha val="40000"/>
                </a:prstClr>
              </a:outerShdw>
            </a:effectLst>
          </p:grpSpPr>
          <p:sp>
            <p:nvSpPr>
              <p:cNvPr id="36" name="Rectangle 35"/>
              <p:cNvSpPr/>
              <p:nvPr/>
            </p:nvSpPr>
            <p:spPr>
              <a:xfrm>
                <a:off x="1904918" y="6396986"/>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7" name="Rectangle 36"/>
              <p:cNvSpPr/>
              <p:nvPr/>
            </p:nvSpPr>
            <p:spPr>
              <a:xfrm>
                <a:off x="2266963" y="6396986"/>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38" name="Rectangle 37"/>
              <p:cNvSpPr/>
              <p:nvPr/>
            </p:nvSpPr>
            <p:spPr>
              <a:xfrm>
                <a:off x="2629008" y="6396986"/>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3" name="Rectangle 42"/>
              <p:cNvSpPr/>
              <p:nvPr/>
            </p:nvSpPr>
            <p:spPr>
              <a:xfrm>
                <a:off x="2999956" y="6396986"/>
                <a:ext cx="5213716"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35" name="Rounded Rectangle 34"/>
            <p:cNvSpPr/>
            <p:nvPr/>
          </p:nvSpPr>
          <p:spPr>
            <a:xfrm>
              <a:off x="1020451" y="2376354"/>
              <a:ext cx="519548"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58" name="Group 57"/>
          <p:cNvGrpSpPr/>
          <p:nvPr/>
        </p:nvGrpSpPr>
        <p:grpSpPr>
          <a:xfrm>
            <a:off x="1047122" y="4565134"/>
            <a:ext cx="8626001" cy="842481"/>
            <a:chOff x="966711" y="2249840"/>
            <a:chExt cx="8626001" cy="842481"/>
          </a:xfrm>
        </p:grpSpPr>
        <p:sp>
          <p:nvSpPr>
            <p:cNvPr id="59" name="Rounded Rectangle 58"/>
            <p:cNvSpPr/>
            <p:nvPr/>
          </p:nvSpPr>
          <p:spPr>
            <a:xfrm>
              <a:off x="966711" y="2249840"/>
              <a:ext cx="7431520"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0" name="Rounded Rectangle 59"/>
            <p:cNvSpPr/>
            <p:nvPr/>
          </p:nvSpPr>
          <p:spPr>
            <a:xfrm>
              <a:off x="1591447" y="2389654"/>
              <a:ext cx="6724591"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grpSp>
          <p:nvGrpSpPr>
            <p:cNvPr id="61" name="Group 60"/>
            <p:cNvGrpSpPr/>
            <p:nvPr/>
          </p:nvGrpSpPr>
          <p:grpSpPr>
            <a:xfrm>
              <a:off x="1667697" y="2462844"/>
              <a:ext cx="7925015" cy="454132"/>
              <a:chOff x="1904918" y="6396986"/>
              <a:chExt cx="7614354" cy="454132"/>
            </a:xfrm>
            <a:effectLst>
              <a:outerShdw blurRad="50800" dist="38100" dir="2700000" algn="tl" rotWithShape="0">
                <a:prstClr val="black">
                  <a:alpha val="40000"/>
                </a:prstClr>
              </a:outerShdw>
            </a:effectLst>
          </p:grpSpPr>
          <p:sp>
            <p:nvSpPr>
              <p:cNvPr id="63" name="Rectangle 62"/>
              <p:cNvSpPr/>
              <p:nvPr/>
            </p:nvSpPr>
            <p:spPr>
              <a:xfrm>
                <a:off x="1904918" y="6396986"/>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4" name="Rectangle 63"/>
              <p:cNvSpPr/>
              <p:nvPr/>
            </p:nvSpPr>
            <p:spPr>
              <a:xfrm>
                <a:off x="2266963" y="6396986"/>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5" name="Rectangle 64"/>
              <p:cNvSpPr/>
              <p:nvPr/>
            </p:nvSpPr>
            <p:spPr>
              <a:xfrm>
                <a:off x="2629008" y="6396986"/>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6" name="Rectangle 65"/>
              <p:cNvSpPr/>
              <p:nvPr/>
            </p:nvSpPr>
            <p:spPr>
              <a:xfrm>
                <a:off x="2999956" y="6396986"/>
                <a:ext cx="6519316"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62" name="Rounded Rectangle 61"/>
            <p:cNvSpPr/>
            <p:nvPr/>
          </p:nvSpPr>
          <p:spPr>
            <a:xfrm>
              <a:off x="1020451" y="2376354"/>
              <a:ext cx="519548"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Tree>
    <p:extLst>
      <p:ext uri="{BB962C8B-B14F-4D97-AF65-F5344CB8AC3E}">
        <p14:creationId xmlns:p14="http://schemas.microsoft.com/office/powerpoint/2010/main" val="434481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multi-segment mbufs</a:t>
            </a:r>
            <a:endParaRPr lang="en-US" dirty="0"/>
          </a:p>
        </p:txBody>
      </p:sp>
      <p:sp>
        <p:nvSpPr>
          <p:cNvPr id="3" name="Content Placeholder 2"/>
          <p:cNvSpPr>
            <a:spLocks noGrp="1"/>
          </p:cNvSpPr>
          <p:nvPr>
            <p:ph idx="1"/>
          </p:nvPr>
        </p:nvSpPr>
        <p:spPr/>
        <p:txBody>
          <a:bodyPr>
            <a:normAutofit/>
          </a:bodyPr>
          <a:lstStyle/>
          <a:p>
            <a:pPr marL="110058" indent="-342900">
              <a:buFont typeface="Arial" panose="020B0604020202020204" pitchFamily="34" charset="0"/>
              <a:buChar char="•"/>
            </a:pPr>
            <a:r>
              <a:rPr lang="en-IE" sz="2650" dirty="0" err="1" smtClean="0"/>
              <a:t>Mbufs</a:t>
            </a:r>
            <a:r>
              <a:rPr lang="en-IE" sz="2650" dirty="0" smtClean="0"/>
              <a:t> allocated </a:t>
            </a:r>
            <a:r>
              <a:rPr lang="en-IE" sz="2650" dirty="0"/>
              <a:t>with </a:t>
            </a:r>
            <a:r>
              <a:rPr lang="en-IE" sz="2650" dirty="0" smtClean="0"/>
              <a:t>a default size (2k);</a:t>
            </a:r>
          </a:p>
          <a:p>
            <a:pPr marL="110058" indent="-342900">
              <a:buFont typeface="Arial" panose="020B0604020202020204" pitchFamily="34" charset="0"/>
              <a:buChar char="•"/>
            </a:pPr>
            <a:r>
              <a:rPr lang="en-IE" sz="2650" dirty="0"/>
              <a:t>C</a:t>
            </a:r>
            <a:r>
              <a:rPr lang="en-IE" sz="2650" dirty="0" smtClean="0"/>
              <a:t>hained together if needed to hold bigger packets;</a:t>
            </a:r>
          </a:p>
          <a:p>
            <a:pPr marL="643444" lvl="1" indent="-342900">
              <a:buFont typeface="Arial" panose="020B0604020202020204" pitchFamily="34" charset="0"/>
              <a:buChar char="•"/>
            </a:pPr>
            <a:endParaRPr lang="en-IE" sz="2650" dirty="0"/>
          </a:p>
          <a:p>
            <a:pPr marL="643444" lvl="1" indent="-342900">
              <a:buFont typeface="Arial" panose="020B0604020202020204" pitchFamily="34" charset="0"/>
              <a:buChar char="•"/>
            </a:pPr>
            <a:endParaRPr lang="en-IE" sz="2650" dirty="0" smtClean="0"/>
          </a:p>
          <a:p>
            <a:pPr marL="643444" lvl="1" indent="-342900">
              <a:buFont typeface="Arial" panose="020B0604020202020204" pitchFamily="34" charset="0"/>
              <a:buChar char="•"/>
            </a:pPr>
            <a:endParaRPr lang="en-IE" sz="2650" dirty="0" smtClean="0"/>
          </a:p>
          <a:p>
            <a:pPr marL="643444" lvl="1" indent="-342900">
              <a:buFont typeface="Arial" panose="020B0604020202020204" pitchFamily="34" charset="0"/>
              <a:buChar char="•"/>
            </a:pPr>
            <a:endParaRPr lang="en-IE" sz="2650" dirty="0" smtClean="0"/>
          </a:p>
        </p:txBody>
      </p:sp>
      <p:grpSp>
        <p:nvGrpSpPr>
          <p:cNvPr id="37" name="Group 36"/>
          <p:cNvGrpSpPr/>
          <p:nvPr/>
        </p:nvGrpSpPr>
        <p:grpSpPr>
          <a:xfrm>
            <a:off x="1321253" y="2596968"/>
            <a:ext cx="2100956" cy="842481"/>
            <a:chOff x="1453903" y="4340954"/>
            <a:chExt cx="2100956" cy="842481"/>
          </a:xfrm>
        </p:grpSpPr>
        <p:sp>
          <p:nvSpPr>
            <p:cNvPr id="39" name="Rounded Rectangle 38"/>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0" name="Rounded Rectangle 39"/>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grpSp>
          <p:nvGrpSpPr>
            <p:cNvPr id="41" name="Group 40"/>
            <p:cNvGrpSpPr/>
            <p:nvPr/>
          </p:nvGrpSpPr>
          <p:grpSpPr>
            <a:xfrm>
              <a:off x="2154890" y="4540109"/>
              <a:ext cx="1235582" cy="454132"/>
              <a:chOff x="977849" y="5513183"/>
              <a:chExt cx="2125505" cy="454132"/>
            </a:xfrm>
            <a:effectLst>
              <a:outerShdw blurRad="50800" dist="38100" dir="2700000" algn="tl" rotWithShape="0">
                <a:prstClr val="black">
                  <a:alpha val="40000"/>
                </a:prstClr>
              </a:outerShdw>
            </a:effectLst>
          </p:grpSpPr>
          <p:sp>
            <p:nvSpPr>
              <p:cNvPr id="46" name="Rectangle 45"/>
              <p:cNvSpPr/>
              <p:nvPr/>
            </p:nvSpPr>
            <p:spPr>
              <a:xfrm>
                <a:off x="977849" y="5513183"/>
                <a:ext cx="362045" cy="454132"/>
              </a:xfrm>
              <a:prstGeom prst="rect">
                <a:avLst/>
              </a:prstGeom>
              <a:solidFill>
                <a:srgbClr val="0071C5">
                  <a:lumMod val="5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700" b="0" i="0" u="none" strike="noStrike" kern="0" cap="none" spc="0" normalizeH="0" baseline="0" noProof="0" dirty="0" smtClean="0">
                    <a:ln>
                      <a:noFill/>
                    </a:ln>
                    <a:solidFill>
                      <a:prstClr val="white"/>
                    </a:solidFill>
                    <a:effectLst/>
                    <a:uLnTx/>
                    <a:uFillTx/>
                    <a:latin typeface="Intel Clear"/>
                    <a:ea typeface="+mn-ea"/>
                    <a:cs typeface="+mn-cs"/>
                  </a:rPr>
                  <a:t>ETH</a:t>
                </a:r>
                <a:endParaRPr kumimoji="0" lang="en-US" sz="7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8" name="Rectangle 47"/>
              <p:cNvSpPr/>
              <p:nvPr/>
            </p:nvSpPr>
            <p:spPr>
              <a:xfrm>
                <a:off x="1339894" y="5513183"/>
                <a:ext cx="370948" cy="454132"/>
              </a:xfrm>
              <a:prstGeom prst="rect">
                <a:avLst/>
              </a:prstGeom>
              <a:solidFill>
                <a:srgbClr val="0071C5">
                  <a:lumMod val="75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IP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9" name="Rectangle 48"/>
              <p:cNvSpPr/>
              <p:nvPr/>
            </p:nvSpPr>
            <p:spPr>
              <a:xfrm>
                <a:off x="1701939" y="5513183"/>
                <a:ext cx="370948" cy="454132"/>
              </a:xfrm>
              <a:prstGeom prst="rect">
                <a:avLst/>
              </a:prstGeom>
              <a:solidFill>
                <a:srgbClr val="0071C5">
                  <a:lumMod val="60000"/>
                  <a:lumOff val="4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TCP</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0" name="Rectangle 49"/>
              <p:cNvSpPr/>
              <p:nvPr/>
            </p:nvSpPr>
            <p:spPr>
              <a:xfrm>
                <a:off x="2072887" y="5513183"/>
                <a:ext cx="1030467" cy="454132"/>
              </a:xfrm>
              <a:prstGeom prst="rect">
                <a:avLst/>
              </a:prstGeom>
              <a:solidFill>
                <a:srgbClr val="0071C5">
                  <a:lumMod val="40000"/>
                  <a:lumOff val="60000"/>
                </a:srgbClr>
              </a:solidFill>
              <a:ln w="9525" cap="flat" cmpd="sng" algn="ctr">
                <a:solidFill>
                  <a:srgbClr val="003C7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sp>
          <p:nvSpPr>
            <p:cNvPr id="42" name="Rounded Rectangle 41"/>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53" name="Group 52"/>
          <p:cNvGrpSpPr/>
          <p:nvPr/>
        </p:nvGrpSpPr>
        <p:grpSpPr>
          <a:xfrm>
            <a:off x="3661176" y="2596968"/>
            <a:ext cx="2100956" cy="842481"/>
            <a:chOff x="1453903" y="4340954"/>
            <a:chExt cx="2100956" cy="842481"/>
          </a:xfrm>
        </p:grpSpPr>
        <p:sp>
          <p:nvSpPr>
            <p:cNvPr id="55" name="Rounded Rectangle 54"/>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6" name="Rounded Rectangle 55"/>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7" name="Rounded Rectangle 56"/>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grpSp>
        <p:nvGrpSpPr>
          <p:cNvPr id="59" name="Group 58"/>
          <p:cNvGrpSpPr/>
          <p:nvPr/>
        </p:nvGrpSpPr>
        <p:grpSpPr>
          <a:xfrm>
            <a:off x="6651817" y="2611978"/>
            <a:ext cx="2100956" cy="842481"/>
            <a:chOff x="1453903" y="4340954"/>
            <a:chExt cx="2100956" cy="842481"/>
          </a:xfrm>
        </p:grpSpPr>
        <p:sp>
          <p:nvSpPr>
            <p:cNvPr id="60" name="Rounded Rectangle 59"/>
            <p:cNvSpPr/>
            <p:nvPr/>
          </p:nvSpPr>
          <p:spPr>
            <a:xfrm>
              <a:off x="1453903" y="4340954"/>
              <a:ext cx="2100956" cy="842481"/>
            </a:xfrm>
            <a:prstGeom prst="roundRect">
              <a:avLst/>
            </a:prstGeom>
            <a:solidFill>
              <a:sysClr val="window" lastClr="FFFFFF"/>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1" name="Rounded Rectangle 60"/>
            <p:cNvSpPr/>
            <p:nvPr/>
          </p:nvSpPr>
          <p:spPr>
            <a:xfrm>
              <a:off x="2078638" y="4480768"/>
              <a:ext cx="1394028" cy="5928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2" name="Rectangle 61"/>
            <p:cNvSpPr/>
            <p:nvPr/>
          </p:nvSpPr>
          <p:spPr>
            <a:xfrm>
              <a:off x="2154891" y="4540109"/>
              <a:ext cx="1235582"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3" name="Rounded Rectangle 62"/>
            <p:cNvSpPr/>
            <p:nvPr/>
          </p:nvSpPr>
          <p:spPr>
            <a:xfrm>
              <a:off x="1507642" y="4467468"/>
              <a:ext cx="519549" cy="606175"/>
            </a:xfrm>
            <a:prstGeom prst="roundRect">
              <a:avLst/>
            </a:prstGeom>
            <a:solidFill>
              <a:srgbClr val="C0000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Mbuf struct</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grpSp>
      <p:cxnSp>
        <p:nvCxnSpPr>
          <p:cNvPr id="64" name="Straight Connector 63"/>
          <p:cNvCxnSpPr/>
          <p:nvPr/>
        </p:nvCxnSpPr>
        <p:spPr>
          <a:xfrm flipH="1">
            <a:off x="6026931" y="3018208"/>
            <a:ext cx="360087" cy="0"/>
          </a:xfrm>
          <a:prstGeom prst="line">
            <a:avLst/>
          </a:prstGeom>
          <a:noFill/>
          <a:ln w="25400" cap="flat" cmpd="sng" algn="ctr">
            <a:solidFill>
              <a:srgbClr val="003C71"/>
            </a:solidFill>
            <a:prstDash val="sysDash"/>
          </a:ln>
          <a:effectLst/>
        </p:spPr>
      </p:cxnSp>
      <p:cxnSp>
        <p:nvCxnSpPr>
          <p:cNvPr id="65" name="Curved Connector 64"/>
          <p:cNvCxnSpPr>
            <a:stCxn id="42" idx="2"/>
            <a:endCxn id="57" idx="2"/>
          </p:cNvCxnSpPr>
          <p:nvPr/>
        </p:nvCxnSpPr>
        <p:spPr>
          <a:xfrm rot="16200000" flipH="1">
            <a:off x="2804728" y="2159695"/>
            <a:ext cx="12700" cy="2339923"/>
          </a:xfrm>
          <a:prstGeom prst="curvedConnector3">
            <a:avLst>
              <a:gd name="adj1" fmla="val 1984614"/>
            </a:avLst>
          </a:prstGeom>
          <a:noFill/>
          <a:ln w="25400" cap="flat" cmpd="sng" algn="ctr">
            <a:solidFill>
              <a:srgbClr val="003C71"/>
            </a:solidFill>
            <a:prstDash val="solid"/>
            <a:tailEnd type="triangle"/>
          </a:ln>
          <a:effectLst/>
        </p:spPr>
      </p:cxnSp>
      <p:sp>
        <p:nvSpPr>
          <p:cNvPr id="66" name="Rectangle 65"/>
          <p:cNvSpPr/>
          <p:nvPr/>
        </p:nvSpPr>
        <p:spPr>
          <a:xfrm>
            <a:off x="4365134" y="2799503"/>
            <a:ext cx="1235582" cy="454132"/>
          </a:xfrm>
          <a:prstGeom prst="rect">
            <a:avLst/>
          </a:prstGeom>
          <a:solidFill>
            <a:srgbClr val="0071C5">
              <a:lumMod val="40000"/>
              <a:lumOff val="60000"/>
            </a:srgbClr>
          </a:solidFill>
          <a:ln w="9525" cap="flat" cmpd="sng" algn="ctr">
            <a:solidFill>
              <a:srgbClr val="003C71"/>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800" b="0" i="0" u="none" strike="noStrike" kern="0" cap="none" spc="0" normalizeH="0" baseline="0" noProof="0" dirty="0" smtClean="0">
                <a:ln>
                  <a:noFill/>
                </a:ln>
                <a:solidFill>
                  <a:prstClr val="white"/>
                </a:solidFill>
                <a:effectLst/>
                <a:uLnTx/>
                <a:uFillTx/>
                <a:latin typeface="Intel Clear"/>
                <a:ea typeface="+mn-ea"/>
                <a:cs typeface="+mn-cs"/>
              </a:rPr>
              <a:t>DATA</a:t>
            </a: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cxnSp>
        <p:nvCxnSpPr>
          <p:cNvPr id="67" name="Curved Connector 66"/>
          <p:cNvCxnSpPr>
            <a:stCxn id="57" idx="2"/>
            <a:endCxn id="68" idx="2"/>
          </p:cNvCxnSpPr>
          <p:nvPr/>
        </p:nvCxnSpPr>
        <p:spPr>
          <a:xfrm rot="5400000" flipH="1" flipV="1">
            <a:off x="5074057" y="2223938"/>
            <a:ext cx="6351" cy="2205087"/>
          </a:xfrm>
          <a:prstGeom prst="curvedConnector3">
            <a:avLst>
              <a:gd name="adj1" fmla="val -3968603"/>
            </a:avLst>
          </a:prstGeom>
          <a:noFill/>
          <a:ln w="25400" cap="flat" cmpd="sng" algn="ctr">
            <a:solidFill>
              <a:srgbClr val="003C71"/>
            </a:solidFill>
            <a:prstDash val="solid"/>
            <a:tailEnd type="triangle"/>
          </a:ln>
          <a:effectLst/>
        </p:spPr>
      </p:cxnSp>
      <p:sp>
        <p:nvSpPr>
          <p:cNvPr id="68" name="Rounded Rectangle 67"/>
          <p:cNvSpPr/>
          <p:nvPr/>
        </p:nvSpPr>
        <p:spPr>
          <a:xfrm>
            <a:off x="6088017" y="3078833"/>
            <a:ext cx="183520" cy="244473"/>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Intel Clear"/>
              <a:ea typeface="+mn-ea"/>
              <a:cs typeface="+mn-cs"/>
            </a:endParaRPr>
          </a:p>
        </p:txBody>
      </p:sp>
      <p:cxnSp>
        <p:nvCxnSpPr>
          <p:cNvPr id="69" name="Curved Connector 68"/>
          <p:cNvCxnSpPr>
            <a:stCxn id="68" idx="2"/>
            <a:endCxn id="63" idx="2"/>
          </p:cNvCxnSpPr>
          <p:nvPr/>
        </p:nvCxnSpPr>
        <p:spPr>
          <a:xfrm rot="16200000" flipH="1">
            <a:off x="6561874" y="2941209"/>
            <a:ext cx="21361" cy="785554"/>
          </a:xfrm>
          <a:prstGeom prst="curvedConnector3">
            <a:avLst>
              <a:gd name="adj1" fmla="val 929690"/>
            </a:avLst>
          </a:prstGeom>
          <a:noFill/>
          <a:ln w="25400" cap="flat" cmpd="sng" algn="ctr">
            <a:solidFill>
              <a:srgbClr val="003C71"/>
            </a:solidFill>
            <a:prstDash val="solid"/>
            <a:tailEnd type="triangle"/>
          </a:ln>
          <a:effectLst/>
        </p:spPr>
      </p:cxnSp>
    </p:spTree>
    <p:extLst>
      <p:ext uri="{BB962C8B-B14F-4D97-AF65-F5344CB8AC3E}">
        <p14:creationId xmlns:p14="http://schemas.microsoft.com/office/powerpoint/2010/main" val="1396952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NPG PPTx Template Wide Light">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Zero_Copy_POC_BLR_WW13_.pptx" id="{C8819797-122B-4E69-896D-151C9172CA6E}" vid="{8E98A9D0-EBE8-4F87-A08E-683789438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ero_Copy_POC_BLR_WW13_.pptx" id="{C8819797-122B-4E69-896D-151C9172CA6E}" vid="{48A4FA54-C053-42F4-8AE3-913B4FCFB4D5}"/>
    </a:ext>
  </a:extLst>
</a:theme>
</file>

<file path=ppt/theme/theme3.xml><?xml version="1.0" encoding="utf-8"?>
<a:theme xmlns:a="http://schemas.openxmlformats.org/drawingml/2006/main" name="OvS_C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Zero_Copy_POC_BLR_WW13_</Template>
  <TotalTime>29565</TotalTime>
  <Words>964</Words>
  <Application>Microsoft Office PowerPoint</Application>
  <PresentationFormat>Widescreen</PresentationFormat>
  <Paragraphs>389</Paragraphs>
  <Slides>24</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Calibri</vt:lpstr>
      <vt:lpstr>Calibri Light</vt:lpstr>
      <vt:lpstr>Courier New</vt:lpstr>
      <vt:lpstr>Intel Clear</vt:lpstr>
      <vt:lpstr>Intel Clear Pro</vt:lpstr>
      <vt:lpstr>Wingdings</vt:lpstr>
      <vt:lpstr>NPG PPTx Template Wide Light</vt:lpstr>
      <vt:lpstr>Office Theme</vt:lpstr>
      <vt:lpstr>OvS_Con_Template</vt:lpstr>
      <vt:lpstr>Enabling TSO in OvS-DPDK</vt:lpstr>
      <vt:lpstr>Agenda</vt:lpstr>
      <vt:lpstr>TSO (TCP Segmentation Offload)</vt:lpstr>
      <vt:lpstr>Why TSO in Userspace DPDK?</vt:lpstr>
      <vt:lpstr>Non TSO overview</vt:lpstr>
      <vt:lpstr>The cost of non TSO</vt:lpstr>
      <vt:lpstr>TSO in Userspace DPDK</vt:lpstr>
      <vt:lpstr>Single-segment mbufs</vt:lpstr>
      <vt:lpstr>A case for multi-segment mbufs</vt:lpstr>
      <vt:lpstr>A case for multi-segment mbufs</vt:lpstr>
      <vt:lpstr>A case for multi-segment mbufs</vt:lpstr>
      <vt:lpstr>TSO integration</vt:lpstr>
      <vt:lpstr>TSO integration</vt:lpstr>
      <vt:lpstr>TSO integration</vt:lpstr>
      <vt:lpstr>TSO integration</vt:lpstr>
      <vt:lpstr>Intra-host with TSO</vt:lpstr>
      <vt:lpstr>Performance results</vt:lpstr>
      <vt:lpstr>Considerations</vt:lpstr>
      <vt:lpstr>Status and future work</vt:lpstr>
      <vt:lpstr>Thanks!</vt:lpstr>
      <vt:lpstr>References</vt:lpstr>
      <vt:lpstr>Notices &amp; Disclaimers</vt:lpstr>
      <vt:lpstr>Backup</vt:lpstr>
      <vt:lpstr>Test setup</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 Tiago</dc:creator>
  <cp:keywords>CTPClassification=CTP_NT</cp:keywords>
  <cp:lastModifiedBy>Lam, Tiago</cp:lastModifiedBy>
  <cp:revision>474</cp:revision>
  <dcterms:created xsi:type="dcterms:W3CDTF">2018-10-30T17:10:40Z</dcterms:created>
  <dcterms:modified xsi:type="dcterms:W3CDTF">2018-12-03T09:19:26Z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aa39cd98-4d90-4462-89ef-3b7a9f693976</vt:lpwstr>
  </property>
  <property fmtid="{D5CDD505-2E9C-101B-9397-08002B2CF9AE}" pid="3" name="CTP_TimeStamp">
    <vt:lpwstr>2018-12-03 09:19:26Z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