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19"/>
  </p:notesMasterIdLst>
  <p:handoutMasterIdLst>
    <p:handoutMasterId r:id="rId20"/>
  </p:handoutMasterIdLst>
  <p:sldIdLst>
    <p:sldId id="372" r:id="rId2"/>
    <p:sldId id="348" r:id="rId3"/>
    <p:sldId id="350" r:id="rId4"/>
    <p:sldId id="351" r:id="rId5"/>
    <p:sldId id="361" r:id="rId6"/>
    <p:sldId id="352" r:id="rId7"/>
    <p:sldId id="362" r:id="rId8"/>
    <p:sldId id="363" r:id="rId9"/>
    <p:sldId id="364" r:id="rId10"/>
    <p:sldId id="365" r:id="rId11"/>
    <p:sldId id="366" r:id="rId12"/>
    <p:sldId id="367" r:id="rId13"/>
    <p:sldId id="368" r:id="rId14"/>
    <p:sldId id="369" r:id="rId15"/>
    <p:sldId id="370" r:id="rId16"/>
    <p:sldId id="371" r:id="rId17"/>
    <p:sldId id="349" r:id="rId1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无标题节" id="{D99CDBE6-4564-4EE5-8112-4D5BE9CD22BE}">
          <p14:sldIdLst>
            <p14:sldId id="372"/>
            <p14:sldId id="348"/>
            <p14:sldId id="350"/>
            <p14:sldId id="351"/>
            <p14:sldId id="361"/>
            <p14:sldId id="352"/>
            <p14:sldId id="362"/>
            <p14:sldId id="363"/>
            <p14:sldId id="364"/>
            <p14:sldId id="365"/>
            <p14:sldId id="366"/>
            <p14:sldId id="367"/>
            <p14:sldId id="368"/>
            <p14:sldId id="369"/>
            <p14:sldId id="370"/>
            <p14:sldId id="371"/>
            <p14:sldId id="349"/>
          </p14:sldIdLst>
        </p14:section>
      </p14:sectionLst>
    </p:ext>
    <p:ext uri="{EFAFB233-063F-42B5-8137-9DF3F51BA10A}">
      <p15:sldGuideLst xmlns:p15="http://schemas.microsoft.com/office/powerpoint/2012/main">
        <p15:guide id="1" orient="horz" pos="391">
          <p15:clr>
            <a:srgbClr val="A4A3A4"/>
          </p15:clr>
        </p15:guide>
        <p15:guide id="2" orient="horz" pos="1752">
          <p15:clr>
            <a:srgbClr val="A4A3A4"/>
          </p15:clr>
        </p15:guide>
        <p15:guide id="3" orient="horz" pos="935">
          <p15:clr>
            <a:srgbClr val="A4A3A4"/>
          </p15:clr>
        </p15:guide>
        <p15:guide id="4" pos="272">
          <p15:clr>
            <a:srgbClr val="A4A3A4"/>
          </p15:clr>
        </p15:guide>
        <p15:guide id="5" orient="horz" pos="845">
          <p15:clr>
            <a:srgbClr val="A4A3A4"/>
          </p15:clr>
        </p15:guide>
        <p15:guide id="6" pos="18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62AC"/>
    <a:srgbClr val="3F5FBB"/>
    <a:srgbClr val="213261"/>
    <a:srgbClr val="17235F"/>
    <a:srgbClr val="F6F6F6"/>
    <a:srgbClr val="EBEBEB"/>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7" autoAdjust="0"/>
    <p:restoredTop sz="94660"/>
  </p:normalViewPr>
  <p:slideViewPr>
    <p:cSldViewPr>
      <p:cViewPr varScale="1">
        <p:scale>
          <a:sx n="70" d="100"/>
          <a:sy n="70" d="100"/>
        </p:scale>
        <p:origin x="708" y="54"/>
      </p:cViewPr>
      <p:guideLst>
        <p:guide orient="horz" pos="391"/>
        <p:guide orient="horz" pos="1752"/>
        <p:guide orient="horz" pos="935"/>
        <p:guide pos="272"/>
        <p:guide orient="horz" pos="845"/>
        <p:guide pos="184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174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fld id="{74F0F9E0-713C-418D-AD24-BA89DAB56914}" type="datetime1">
              <a:rPr lang="zh-CN" altLang="en-US"/>
              <a:pPr>
                <a:defRPr/>
              </a:pPr>
              <a:t>2018/12/6</a:t>
            </a:fld>
            <a:endParaRPr lang="en-US" altLang="zh-CN"/>
          </a:p>
        </p:txBody>
      </p:sp>
      <p:sp>
        <p:nvSpPr>
          <p:cNvPr id="174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174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1CA7C0A-26E9-45C2-A6CD-EEA826C1A323}" type="slidenum">
              <a:rPr lang="en-US" altLang="zh-CN"/>
              <a:pPr>
                <a:defRPr/>
              </a:pPr>
              <a:t>‹#›</a:t>
            </a:fld>
            <a:endParaRPr lang="en-US" altLang="zh-CN"/>
          </a:p>
        </p:txBody>
      </p:sp>
    </p:spTree>
    <p:extLst>
      <p:ext uri="{BB962C8B-B14F-4D97-AF65-F5344CB8AC3E}">
        <p14:creationId xmlns:p14="http://schemas.microsoft.com/office/powerpoint/2010/main" val="25475906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fld id="{FDDCFA73-8E01-42C3-BFAD-E79716B0B532}" type="datetime1">
              <a:rPr lang="zh-CN" altLang="en-US"/>
              <a:pPr>
                <a:defRPr/>
              </a:pPr>
              <a:t>2018/12/6</a:t>
            </a:fld>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0729323-7350-4A05-81DC-598DE9DE3202}" type="slidenum">
              <a:rPr lang="en-US" altLang="zh-CN"/>
              <a:pPr>
                <a:defRPr/>
              </a:pPr>
              <a:t>‹#›</a:t>
            </a:fld>
            <a:endParaRPr lang="en-US" altLang="zh-CN"/>
          </a:p>
        </p:txBody>
      </p:sp>
    </p:spTree>
    <p:extLst>
      <p:ext uri="{BB962C8B-B14F-4D97-AF65-F5344CB8AC3E}">
        <p14:creationId xmlns:p14="http://schemas.microsoft.com/office/powerpoint/2010/main" val="198660590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Picture 3" descr="D:\CCBN展\演示文件\11.jpg"/>
          <p:cNvPicPr>
            <a:picLocks noChangeAspect="1" noChangeArrowheads="1"/>
          </p:cNvPicPr>
          <p:nvPr/>
        </p:nvPicPr>
        <p:blipFill>
          <a:blip r:embed="rId2">
            <a:extLst>
              <a:ext uri="{28A0092B-C50C-407E-A947-70E740481C1C}">
                <a14:useLocalDpi xmlns:a14="http://schemas.microsoft.com/office/drawing/2010/main" val="0"/>
              </a:ext>
            </a:extLst>
          </a:blip>
          <a:srcRect t="40092" r="9837"/>
          <a:stretch>
            <a:fillRect/>
          </a:stretch>
        </p:blipFill>
        <p:spPr bwMode="auto">
          <a:xfrm>
            <a:off x="0" y="-26988"/>
            <a:ext cx="12192000" cy="176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D:\CCBN展\演示文件\12.jpg"/>
          <p:cNvPicPr>
            <a:picLocks noChangeAspect="1" noChangeArrowheads="1"/>
          </p:cNvPicPr>
          <p:nvPr/>
        </p:nvPicPr>
        <p:blipFill>
          <a:blip r:embed="rId3">
            <a:extLst>
              <a:ext uri="{28A0092B-C50C-407E-A947-70E740481C1C}">
                <a14:useLocalDpi xmlns:a14="http://schemas.microsoft.com/office/drawing/2010/main" val="0"/>
              </a:ext>
            </a:extLst>
          </a:blip>
          <a:srcRect b="14670"/>
          <a:stretch>
            <a:fillRect/>
          </a:stretch>
        </p:blipFill>
        <p:spPr bwMode="auto">
          <a:xfrm>
            <a:off x="0" y="4608513"/>
            <a:ext cx="12192000" cy="224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0" y="2060576"/>
            <a:ext cx="12192000" cy="1686322"/>
          </a:xfrm>
        </p:spPr>
        <p:txBody>
          <a:bodyPr/>
          <a:lstStyle>
            <a:lvl1pPr algn="ctr">
              <a:defRPr sz="4000">
                <a:latin typeface="微软雅黑" pitchFamily="34" charset="-122"/>
                <a:ea typeface="微软雅黑" pitchFamily="34" charset="-122"/>
              </a:defRPr>
            </a:lvl1pPr>
          </a:lstStyle>
          <a:p>
            <a:r>
              <a:rPr lang="zh-CN" altLang="en-US" smtClean="0"/>
              <a:t>单击此处编辑母版标题样式</a:t>
            </a:r>
            <a:endParaRPr lang="zh-CN" altLang="en-US"/>
          </a:p>
        </p:txBody>
      </p:sp>
      <p:pic>
        <p:nvPicPr>
          <p:cNvPr id="6" name="图片 5"/>
          <p:cNvPicPr>
            <a:picLocks noChangeAspect="1"/>
          </p:cNvPicPr>
          <p:nvPr userDrawn="1"/>
        </p:nvPicPr>
        <p:blipFill rotWithShape="1">
          <a:blip r:embed="rId4">
            <a:extLst>
              <a:ext uri="{28A0092B-C50C-407E-A947-70E740481C1C}">
                <a14:useLocalDpi xmlns:a14="http://schemas.microsoft.com/office/drawing/2010/main" val="0"/>
              </a:ext>
            </a:extLst>
          </a:blip>
          <a:srcRect r="21071"/>
          <a:stretch/>
        </p:blipFill>
        <p:spPr>
          <a:xfrm>
            <a:off x="8976320" y="6093296"/>
            <a:ext cx="2952329" cy="647700"/>
          </a:xfrm>
          <a:prstGeom prst="rect">
            <a:avLst/>
          </a:prstGeom>
        </p:spPr>
      </p:pic>
      <p:sp>
        <p:nvSpPr>
          <p:cNvPr id="7" name="文本框 6"/>
          <p:cNvSpPr txBox="1"/>
          <p:nvPr userDrawn="1"/>
        </p:nvSpPr>
        <p:spPr>
          <a:xfrm>
            <a:off x="119336" y="6094665"/>
            <a:ext cx="4176464" cy="646331"/>
          </a:xfrm>
          <a:prstGeom prst="rect">
            <a:avLst/>
          </a:prstGeom>
          <a:noFill/>
        </p:spPr>
        <p:txBody>
          <a:bodyPr wrap="square" rtlCol="0">
            <a:spAutoFit/>
          </a:bodyPr>
          <a:lstStyle/>
          <a:p>
            <a:r>
              <a:rPr lang="en-US" altLang="zh-CN" sz="3600" b="1" i="1" dirty="0" smtClean="0">
                <a:solidFill>
                  <a:schemeClr val="accent3"/>
                </a:solidFill>
              </a:rPr>
              <a:t>cloud.inspur.com</a:t>
            </a:r>
            <a:endParaRPr lang="zh-CN" altLang="en-US" sz="3600" b="1" i="1" dirty="0">
              <a:solidFill>
                <a:schemeClr val="accent3"/>
              </a:solidFill>
            </a:endParaRPr>
          </a:p>
        </p:txBody>
      </p:sp>
    </p:spTree>
    <p:extLst>
      <p:ext uri="{BB962C8B-B14F-4D97-AF65-F5344CB8AC3E}">
        <p14:creationId xmlns:p14="http://schemas.microsoft.com/office/powerpoint/2010/main" val="30286006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2915659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17926809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71464" y="5010150"/>
            <a:ext cx="9630682" cy="566738"/>
          </a:xfrm>
        </p:spPr>
        <p:txBody>
          <a:bodyPr anchor="b"/>
          <a:lstStyle>
            <a:lvl1pPr algn="l">
              <a:defRPr sz="2400"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271464" y="1052514"/>
            <a:ext cx="9630682" cy="3888655"/>
          </a:xfrm>
        </p:spPr>
        <p:txBody>
          <a:bodyPr/>
          <a:lstStyle>
            <a:lvl1pPr marL="0" indent="0">
              <a:buNone/>
              <a:defRPr sz="3200">
                <a:latin typeface="微软雅黑" pitchFamily="34" charset="-122"/>
                <a:ea typeface="微软雅黑"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271464" y="5576888"/>
            <a:ext cx="9630682" cy="804862"/>
          </a:xfrm>
        </p:spPr>
        <p:txBody>
          <a:bodyPr/>
          <a:lstStyle>
            <a:lvl1pPr marL="0" indent="0">
              <a:buNone/>
              <a:defRPr sz="2000">
                <a:latin typeface="微软雅黑" pitchFamily="34" charset="-122"/>
                <a:ea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9774319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C:\down\图片2.jpg"/>
          <p:cNvPicPr>
            <a:picLocks noChangeAspect="1" noChangeArrowheads="1"/>
          </p:cNvPicPr>
          <p:nvPr/>
        </p:nvPicPr>
        <p:blipFill>
          <a:blip r:embed="rId6">
            <a:extLst>
              <a:ext uri="{28A0092B-C50C-407E-A947-70E740481C1C}">
                <a14:useLocalDpi xmlns:a14="http://schemas.microsoft.com/office/drawing/2010/main" val="0"/>
              </a:ext>
            </a:extLst>
          </a:blip>
          <a:srcRect l="786" t="1521" r="1828" b="2847"/>
          <a:stretch>
            <a:fillRect/>
          </a:stretch>
        </p:blipFill>
        <p:spPr bwMode="auto">
          <a:xfrm>
            <a:off x="0" y="342900"/>
            <a:ext cx="12192000" cy="651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D:\CCBN展\演示文件\11.jpg"/>
          <p:cNvPicPr>
            <a:picLocks noChangeAspect="1" noChangeArrowheads="1"/>
          </p:cNvPicPr>
          <p:nvPr/>
        </p:nvPicPr>
        <p:blipFill>
          <a:blip r:embed="rId7">
            <a:extLst>
              <a:ext uri="{28A0092B-C50C-407E-A947-70E740481C1C}">
                <a14:useLocalDpi xmlns:a14="http://schemas.microsoft.com/office/drawing/2010/main" val="0"/>
              </a:ext>
            </a:extLst>
          </a:blip>
          <a:srcRect t="67349" r="9837"/>
          <a:stretch>
            <a:fillRect/>
          </a:stretch>
        </p:blipFill>
        <p:spPr bwMode="auto">
          <a:xfrm>
            <a:off x="0" y="0"/>
            <a:ext cx="121920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34963" y="0"/>
            <a:ext cx="11522075"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9" name="Rectangle 17"/>
          <p:cNvSpPr>
            <a:spLocks noGrp="1" noChangeArrowheads="1"/>
          </p:cNvSpPr>
          <p:nvPr>
            <p:ph type="body" idx="1"/>
          </p:nvPr>
        </p:nvSpPr>
        <p:spPr bwMode="auto">
          <a:xfrm>
            <a:off x="334963" y="836613"/>
            <a:ext cx="11522075"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1" name="Rectangle 12"/>
          <p:cNvSpPr>
            <a:spLocks noChangeArrowheads="1"/>
          </p:cNvSpPr>
          <p:nvPr/>
        </p:nvSpPr>
        <p:spPr bwMode="auto">
          <a:xfrm>
            <a:off x="11472863" y="376238"/>
            <a:ext cx="669925" cy="350837"/>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B6ED393E-1362-4373-83A7-4D2B15D00714}" type="slidenum">
              <a:rPr lang="en-US" altLang="zh-CN" sz="1400" smtClean="0">
                <a:solidFill>
                  <a:srgbClr val="FFFFFF"/>
                </a:solidFill>
                <a:latin typeface="微软雅黑" panose="020B0503020204020204" pitchFamily="34" charset="-122"/>
                <a:ea typeface="微软雅黑" panose="020B0503020204020204" pitchFamily="34" charset="-122"/>
              </a:rPr>
              <a:pPr algn="r" eaLnBrk="1" hangingPunct="1">
                <a:defRPr/>
              </a:pPr>
              <a:t>‹#›</a:t>
            </a:fld>
            <a:endParaRPr lang="en-US" altLang="zh-CN" sz="1400" smtClean="0">
              <a:solidFill>
                <a:srgbClr val="FFFFFF"/>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userDrawn="1"/>
        </p:nvPicPr>
        <p:blipFill rotWithShape="1">
          <a:blip r:embed="rId8">
            <a:extLst>
              <a:ext uri="{28A0092B-C50C-407E-A947-70E740481C1C}">
                <a14:useLocalDpi xmlns:a14="http://schemas.microsoft.com/office/drawing/2010/main" val="0"/>
              </a:ext>
            </a:extLst>
          </a:blip>
          <a:srcRect r="21071"/>
          <a:stretch/>
        </p:blipFill>
        <p:spPr>
          <a:xfrm>
            <a:off x="8976320" y="6093296"/>
            <a:ext cx="2952329" cy="647700"/>
          </a:xfrm>
          <a:prstGeom prst="rect">
            <a:avLst/>
          </a:prstGeom>
        </p:spPr>
      </p:pic>
      <p:sp>
        <p:nvSpPr>
          <p:cNvPr id="9" name="文本框 8"/>
          <p:cNvSpPr txBox="1"/>
          <p:nvPr userDrawn="1"/>
        </p:nvSpPr>
        <p:spPr>
          <a:xfrm>
            <a:off x="119336" y="6094665"/>
            <a:ext cx="4176464" cy="646331"/>
          </a:xfrm>
          <a:prstGeom prst="rect">
            <a:avLst/>
          </a:prstGeom>
          <a:noFill/>
        </p:spPr>
        <p:txBody>
          <a:bodyPr wrap="square" rtlCol="0">
            <a:spAutoFit/>
          </a:bodyPr>
          <a:lstStyle/>
          <a:p>
            <a:r>
              <a:rPr lang="en-US" altLang="zh-CN" sz="3600" b="1" i="1" dirty="0" smtClean="0">
                <a:solidFill>
                  <a:schemeClr val="accent3"/>
                </a:solidFill>
              </a:rPr>
              <a:t>cloud.inspur.com</a:t>
            </a:r>
            <a:endParaRPr lang="zh-CN" altLang="en-US" sz="3600" b="1" i="1" dirty="0">
              <a:solidFill>
                <a:schemeClr val="accent3"/>
              </a:solidFill>
            </a:endParaRPr>
          </a:p>
        </p:txBody>
      </p:sp>
    </p:spTree>
  </p:cSld>
  <p:clrMap bg1="lt1" tx1="dk1" bg2="lt2" tx2="dk2" accent1="accent1" accent2="accent2" accent3="accent3" accent4="accent4" accent5="accent5" accent6="accent6" hlink="hlink" folHlink="folHlink"/>
  <p:sldLayoutIdLst>
    <p:sldLayoutId id="2147484135" r:id="rId1"/>
    <p:sldLayoutId id="2147484132" r:id="rId2"/>
    <p:sldLayoutId id="2147484133" r:id="rId3"/>
    <p:sldLayoutId id="2147484134" r:id="rId4"/>
  </p:sldLayoutIdLst>
  <p:timing>
    <p:tnLst>
      <p:par>
        <p:cTn id="1" dur="indefinite" restart="never" nodeType="tmRoot"/>
      </p:par>
    </p:tnLst>
  </p:timing>
  <p:txStyles>
    <p:titleStyle>
      <a:lvl1pPr algn="l" rtl="0" eaLnBrk="0" fontAlgn="base" hangingPunct="0">
        <a:spcBef>
          <a:spcPct val="0"/>
        </a:spcBef>
        <a:spcAft>
          <a:spcPct val="0"/>
        </a:spcAft>
        <a:defRPr sz="3200" b="1">
          <a:solidFill>
            <a:srgbClr val="FFFF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200" b="1">
          <a:solidFill>
            <a:srgbClr val="FFFF0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3200" b="1">
          <a:solidFill>
            <a:srgbClr val="FFFF0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3200" b="1">
          <a:solidFill>
            <a:srgbClr val="FFFF0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3200" b="1">
          <a:solidFill>
            <a:srgbClr val="FFFF00"/>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3600" b="1">
          <a:solidFill>
            <a:srgbClr val="FFFF00"/>
          </a:solidFill>
          <a:latin typeface="MyriadRegular" pitchFamily="2" charset="0"/>
          <a:ea typeface="黑体" pitchFamily="2" charset="-122"/>
        </a:defRPr>
      </a:lvl6pPr>
      <a:lvl7pPr marL="914400" algn="l" rtl="0" fontAlgn="base">
        <a:spcBef>
          <a:spcPct val="0"/>
        </a:spcBef>
        <a:spcAft>
          <a:spcPct val="0"/>
        </a:spcAft>
        <a:defRPr sz="3600" b="1">
          <a:solidFill>
            <a:srgbClr val="FFFF00"/>
          </a:solidFill>
          <a:latin typeface="MyriadRegular" pitchFamily="2" charset="0"/>
          <a:ea typeface="黑体" pitchFamily="2" charset="-122"/>
        </a:defRPr>
      </a:lvl7pPr>
      <a:lvl8pPr marL="1371600" algn="l" rtl="0" fontAlgn="base">
        <a:spcBef>
          <a:spcPct val="0"/>
        </a:spcBef>
        <a:spcAft>
          <a:spcPct val="0"/>
        </a:spcAft>
        <a:defRPr sz="3600" b="1">
          <a:solidFill>
            <a:srgbClr val="FFFF00"/>
          </a:solidFill>
          <a:latin typeface="MyriadRegular" pitchFamily="2" charset="0"/>
          <a:ea typeface="黑体" pitchFamily="2" charset="-122"/>
        </a:defRPr>
      </a:lvl8pPr>
      <a:lvl9pPr marL="1828800" algn="l" rtl="0" fontAlgn="base">
        <a:spcBef>
          <a:spcPct val="0"/>
        </a:spcBef>
        <a:spcAft>
          <a:spcPct val="0"/>
        </a:spcAft>
        <a:defRPr sz="3600" b="1">
          <a:solidFill>
            <a:srgbClr val="FFFF00"/>
          </a:solidFill>
          <a:latin typeface="MyriadRegular" pitchFamily="2" charset="0"/>
          <a:ea typeface="黑体" pitchFamily="2" charset="-122"/>
        </a:defRPr>
      </a:lvl9pPr>
    </p:titleStyle>
    <p:bodyStyle>
      <a:lvl1pPr marL="342900" indent="-342900" algn="l" rtl="0" eaLnBrk="0" fontAlgn="t" hangingPunct="0">
        <a:spcBef>
          <a:spcPct val="20000"/>
        </a:spcBef>
        <a:spcAft>
          <a:spcPct val="0"/>
        </a:spcAft>
        <a:buClr>
          <a:schemeClr val="bg1"/>
        </a:buClr>
        <a:buFont typeface="Wingdings" panose="05000000000000000000" pitchFamily="2" charset="2"/>
        <a:buChar char="l"/>
        <a:defRPr sz="2400">
          <a:solidFill>
            <a:srgbClr val="FFFFFF"/>
          </a:solidFill>
          <a:latin typeface="微软雅黑" panose="020B0503020204020204" pitchFamily="34" charset="-122"/>
          <a:ea typeface="微软雅黑" panose="020B0503020204020204" pitchFamily="34" charset="-122"/>
          <a:cs typeface="+mn-cs"/>
        </a:defRPr>
      </a:lvl1pPr>
      <a:lvl2pPr marL="742950" indent="-285750" algn="l" rtl="0" eaLnBrk="0" fontAlgn="t" hangingPunct="0">
        <a:spcBef>
          <a:spcPct val="20000"/>
        </a:spcBef>
        <a:spcAft>
          <a:spcPct val="0"/>
        </a:spcAft>
        <a:buClr>
          <a:schemeClr val="bg1"/>
        </a:buClr>
        <a:buChar char="•"/>
        <a:defRPr sz="2000">
          <a:solidFill>
            <a:srgbClr val="FFFFFF"/>
          </a:solidFill>
          <a:latin typeface="微软雅黑" panose="020B0503020204020204" pitchFamily="34" charset="-122"/>
          <a:ea typeface="微软雅黑" panose="020B0503020204020204" pitchFamily="34" charset="-122"/>
        </a:defRPr>
      </a:lvl2pPr>
      <a:lvl3pPr marL="1181100" indent="-266700" algn="l" rtl="0" eaLnBrk="0" fontAlgn="t" hangingPunct="0">
        <a:spcBef>
          <a:spcPct val="20000"/>
        </a:spcBef>
        <a:spcAft>
          <a:spcPct val="0"/>
        </a:spcAft>
        <a:buClr>
          <a:schemeClr val="bg1"/>
        </a:buClr>
        <a:buChar char="•"/>
        <a:defRPr sz="2000">
          <a:solidFill>
            <a:srgbClr val="FFFFFF"/>
          </a:solidFill>
          <a:latin typeface="微软雅黑" panose="020B0503020204020204" pitchFamily="34" charset="-122"/>
          <a:ea typeface="微软雅黑" panose="020B0503020204020204" pitchFamily="34" charset="-122"/>
        </a:defRPr>
      </a:lvl3pPr>
      <a:lvl4pPr marL="1638300" indent="-266700" algn="l" rtl="0" eaLnBrk="0" fontAlgn="t" hangingPunct="0">
        <a:spcBef>
          <a:spcPct val="20000"/>
        </a:spcBef>
        <a:spcAft>
          <a:spcPct val="0"/>
        </a:spcAft>
        <a:buClr>
          <a:schemeClr val="bg1"/>
        </a:buClr>
        <a:buChar char="•"/>
        <a:defRPr sz="2000">
          <a:solidFill>
            <a:srgbClr val="FFFFFF"/>
          </a:solidFill>
          <a:latin typeface="微软雅黑" panose="020B0503020204020204" pitchFamily="34" charset="-122"/>
          <a:ea typeface="微软雅黑" panose="020B0503020204020204" pitchFamily="34" charset="-122"/>
        </a:defRPr>
      </a:lvl4pPr>
      <a:lvl5pPr marL="2095500" indent="-266700" algn="l" rtl="0" eaLnBrk="0" fontAlgn="t" hangingPunct="0">
        <a:spcBef>
          <a:spcPct val="20000"/>
        </a:spcBef>
        <a:spcAft>
          <a:spcPct val="0"/>
        </a:spcAft>
        <a:buClr>
          <a:schemeClr val="bg1"/>
        </a:buClr>
        <a:buChar char="•"/>
        <a:defRPr sz="2000">
          <a:solidFill>
            <a:srgbClr val="FFFFFF"/>
          </a:solidFill>
          <a:latin typeface="微软雅黑" panose="020B0503020204020204" pitchFamily="34" charset="-122"/>
          <a:ea typeface="微软雅黑" panose="020B0503020204020204" pitchFamily="34" charset="-122"/>
        </a:defRPr>
      </a:lvl5pPr>
      <a:lvl6pPr marL="2552700" indent="-266700" algn="l" rtl="0" fontAlgn="t">
        <a:spcBef>
          <a:spcPct val="20000"/>
        </a:spcBef>
        <a:spcAft>
          <a:spcPct val="0"/>
        </a:spcAft>
        <a:buClr>
          <a:schemeClr val="bg1"/>
        </a:buClr>
        <a:buChar char="•"/>
        <a:defRPr sz="2000">
          <a:solidFill>
            <a:srgbClr val="FFFFFF"/>
          </a:solidFill>
          <a:latin typeface="+mn-lt"/>
          <a:ea typeface="+mn-ea"/>
        </a:defRPr>
      </a:lvl6pPr>
      <a:lvl7pPr marL="3009900" indent="-266700" algn="l" rtl="0" fontAlgn="t">
        <a:spcBef>
          <a:spcPct val="20000"/>
        </a:spcBef>
        <a:spcAft>
          <a:spcPct val="0"/>
        </a:spcAft>
        <a:buClr>
          <a:schemeClr val="bg1"/>
        </a:buClr>
        <a:buChar char="•"/>
        <a:defRPr sz="2000">
          <a:solidFill>
            <a:srgbClr val="FFFFFF"/>
          </a:solidFill>
          <a:latin typeface="+mn-lt"/>
          <a:ea typeface="+mn-ea"/>
        </a:defRPr>
      </a:lvl7pPr>
      <a:lvl8pPr marL="3467100" indent="-266700" algn="l" rtl="0" fontAlgn="t">
        <a:spcBef>
          <a:spcPct val="20000"/>
        </a:spcBef>
        <a:spcAft>
          <a:spcPct val="0"/>
        </a:spcAft>
        <a:buClr>
          <a:schemeClr val="bg1"/>
        </a:buClr>
        <a:buChar char="•"/>
        <a:defRPr sz="2000">
          <a:solidFill>
            <a:srgbClr val="FFFFFF"/>
          </a:solidFill>
          <a:latin typeface="+mn-lt"/>
          <a:ea typeface="+mn-ea"/>
        </a:defRPr>
      </a:lvl8pPr>
      <a:lvl9pPr marL="3924300" indent="-266700" algn="l" rtl="0" fontAlgn="t">
        <a:spcBef>
          <a:spcPct val="20000"/>
        </a:spcBef>
        <a:spcAft>
          <a:spcPct val="0"/>
        </a:spcAft>
        <a:buClr>
          <a:schemeClr val="bg1"/>
        </a:buClr>
        <a:buChar char="•"/>
        <a:defRPr sz="2000">
          <a:solidFill>
            <a:srgbClr val="FFFFFF"/>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1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therpad.openstack.org/p/ovs-mpls-udp" TargetMode="External"/><Relationship Id="rId2" Type="http://schemas.openxmlformats.org/officeDocument/2006/relationships/hyperlink" Target="https://bugzilla.redhat.com/show_bug.cgi?id=140349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bwMode="auto">
          <a:xfrm>
            <a:off x="408036" y="1649791"/>
            <a:ext cx="11161638" cy="2629869"/>
          </a:xfrm>
          <a:prstGeom prst="rect">
            <a:avLst/>
          </a:prstGeom>
          <a:noFill/>
          <a:ln w="12700" cap="flat" cmpd="sng" algn="ctr">
            <a:solidFill>
              <a:schemeClr val="bg1"/>
            </a:solidFill>
            <a:prstDash val="lgDashDot"/>
            <a:round/>
            <a:headEnd type="none" w="med" len="med"/>
            <a:tailEnd type="none" w="med" len="med"/>
          </a:ln>
          <a:effectLst>
            <a:outerShdw dist="20000" dir="5400000" rotWithShape="0">
              <a:srgbClr val="000000">
                <a:alpha val="37999"/>
              </a:srgbClr>
            </a:outerShdw>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lang="en-US" altLang="zh-CN" sz="3200" dirty="0" smtClean="0">
              <a:solidFill>
                <a:schemeClr val="bg1"/>
              </a:solidFill>
              <a:latin typeface="Calibri"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lang="en-US" altLang="zh-CN" sz="3200" dirty="0">
              <a:solidFill>
                <a:schemeClr val="bg1"/>
              </a:solidFill>
              <a:latin typeface="Calibri"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lang="en-US" altLang="zh-CN" sz="3200" dirty="0" smtClean="0">
              <a:solidFill>
                <a:schemeClr val="bg1"/>
              </a:solidFill>
              <a:latin typeface="Calibri"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lang="en-US" altLang="zh-CN" sz="3200" dirty="0">
              <a:solidFill>
                <a:schemeClr val="bg1"/>
              </a:solidFill>
              <a:latin typeface="Calibri"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r>
              <a:rPr lang="en-US" altLang="zh-CN" sz="3200" dirty="0" smtClean="0">
                <a:solidFill>
                  <a:schemeClr val="bg1"/>
                </a:solidFill>
                <a:latin typeface="Calibri" pitchFamily="34" charset="0"/>
              </a:rPr>
              <a:t>Hardware Product</a:t>
            </a:r>
            <a:r>
              <a:rPr kumimoji="0" lang="en-US" altLang="zh-CN" sz="3200" b="0" i="0" u="none" strike="noStrike" cap="none" normalizeH="0" baseline="0" dirty="0" smtClean="0">
                <a:ln>
                  <a:noFill/>
                </a:ln>
                <a:solidFill>
                  <a:schemeClr val="bg1"/>
                </a:solidFill>
                <a:effectLst/>
                <a:latin typeface="Calibri" pitchFamily="34" charset="0"/>
                <a:ea typeface="宋体" pitchFamily="2" charset="-122"/>
              </a:rPr>
              <a:t>s</a:t>
            </a:r>
            <a:endParaRPr kumimoji="0" lang="zh-CN" altLang="en-US" sz="3200" b="0" i="0" u="none" strike="noStrike" cap="none" normalizeH="0" baseline="0" dirty="0" smtClean="0">
              <a:ln>
                <a:noFill/>
              </a:ln>
              <a:solidFill>
                <a:schemeClr val="bg1"/>
              </a:solidFill>
              <a:effectLst/>
              <a:latin typeface="Calibri" pitchFamily="34" charset="0"/>
              <a:ea typeface="宋体" pitchFamily="2" charset="-122"/>
            </a:endParaRPr>
          </a:p>
        </p:txBody>
      </p:sp>
      <p:sp>
        <p:nvSpPr>
          <p:cNvPr id="26" name="矩形 25"/>
          <p:cNvSpPr/>
          <p:nvPr/>
        </p:nvSpPr>
        <p:spPr bwMode="auto">
          <a:xfrm>
            <a:off x="407368" y="4732015"/>
            <a:ext cx="11161638" cy="1433289"/>
          </a:xfrm>
          <a:prstGeom prst="rect">
            <a:avLst/>
          </a:prstGeom>
          <a:noFill/>
          <a:ln w="12700" cap="flat" cmpd="sng" algn="ctr">
            <a:solidFill>
              <a:schemeClr val="bg1"/>
            </a:solidFill>
            <a:prstDash val="lgDashDot"/>
            <a:round/>
            <a:headEnd type="none" w="med" len="med"/>
            <a:tailEnd type="none" w="med" len="med"/>
          </a:ln>
          <a:effectLst>
            <a:outerShdw dist="20000" dir="5400000" rotWithShape="0">
              <a:srgbClr val="000000">
                <a:alpha val="37999"/>
              </a:srgbClr>
            </a:outerShdw>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bg1"/>
                </a:solidFill>
                <a:effectLst/>
                <a:latin typeface="Calibri" pitchFamily="34" charset="0"/>
                <a:ea typeface="宋体" pitchFamily="2" charset="-122"/>
              </a:rPr>
              <a:t>Solutions</a:t>
            </a:r>
            <a:endParaRPr kumimoji="0" lang="zh-CN" altLang="en-US" sz="3200" b="0" i="0" u="none" strike="noStrike" cap="none" normalizeH="0" baseline="0" dirty="0" smtClean="0">
              <a:ln>
                <a:noFill/>
              </a:ln>
              <a:solidFill>
                <a:schemeClr val="bg1"/>
              </a:solidFill>
              <a:effectLst/>
              <a:latin typeface="Calibri" pitchFamily="34" charset="0"/>
              <a:ea typeface="宋体" pitchFamily="2" charset="-122"/>
            </a:endParaRPr>
          </a:p>
        </p:txBody>
      </p:sp>
      <p:sp>
        <p:nvSpPr>
          <p:cNvPr id="2" name="标题 1"/>
          <p:cNvSpPr>
            <a:spLocks noGrp="1"/>
          </p:cNvSpPr>
          <p:nvPr>
            <p:ph type="title"/>
          </p:nvPr>
        </p:nvSpPr>
        <p:spPr/>
        <p:txBody>
          <a:bodyPr/>
          <a:lstStyle/>
          <a:p>
            <a:r>
              <a:rPr lang="en-US" altLang="zh-CN" dirty="0" smtClean="0"/>
              <a:t>             Introduction</a:t>
            </a:r>
            <a:endParaRPr lang="zh-CN" altLang="en-US" dirty="0"/>
          </a:p>
        </p:txBody>
      </p:sp>
      <p:sp>
        <p:nvSpPr>
          <p:cNvPr id="3" name="内容占位符 2"/>
          <p:cNvSpPr>
            <a:spLocks noGrp="1"/>
          </p:cNvSpPr>
          <p:nvPr>
            <p:ph idx="1"/>
          </p:nvPr>
        </p:nvSpPr>
        <p:spPr>
          <a:xfrm>
            <a:off x="334963" y="679161"/>
            <a:ext cx="11522075" cy="5702589"/>
          </a:xfrm>
        </p:spPr>
        <p:txBody>
          <a:bodyPr/>
          <a:lstStyle/>
          <a:p>
            <a:pPr marL="0" indent="0">
              <a:buNone/>
            </a:pPr>
            <a:r>
              <a:rPr lang="en-US" altLang="zh-CN" dirty="0"/>
              <a:t>Inspur is a China-based leading total solutions provider for datacenter, cloud</a:t>
            </a:r>
          </a:p>
          <a:p>
            <a:pPr marL="0" indent="0">
              <a:buNone/>
            </a:pPr>
            <a:r>
              <a:rPr lang="en-US" altLang="zh-CN" dirty="0"/>
              <a:t>computing and big </a:t>
            </a:r>
            <a:r>
              <a:rPr lang="en-US" altLang="zh-CN" dirty="0" smtClean="0"/>
              <a:t>data</a:t>
            </a:r>
          </a:p>
          <a:p>
            <a:pPr marL="0" indent="0">
              <a:buNone/>
            </a:pPr>
            <a:endParaRPr lang="en-US" altLang="zh-CN" dirty="0"/>
          </a:p>
          <a:p>
            <a:pPr marL="0" indent="0">
              <a:buNone/>
            </a:pPr>
            <a:endParaRPr lang="zh-CN" altLang="en-US" dirty="0"/>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24466" t="33565" r="22933" b="33565"/>
          <a:stretch/>
        </p:blipFill>
        <p:spPr>
          <a:xfrm>
            <a:off x="407368" y="1916832"/>
            <a:ext cx="3096344" cy="720080"/>
          </a:xfrm>
          <a:prstGeom prst="rect">
            <a:avLst/>
          </a:prstGeom>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34098" t="17131" r="34097" b="17131"/>
          <a:stretch/>
        </p:blipFill>
        <p:spPr>
          <a:xfrm>
            <a:off x="3791744" y="1556792"/>
            <a:ext cx="1872208" cy="1440160"/>
          </a:xfrm>
          <a:prstGeom prst="rect">
            <a:avLst/>
          </a:prstGeom>
        </p:spPr>
      </p:pic>
      <p:pic>
        <p:nvPicPr>
          <p:cNvPr id="6" name="图片 5"/>
          <p:cNvPicPr>
            <a:picLocks noChangeAspect="1"/>
          </p:cNvPicPr>
          <p:nvPr/>
        </p:nvPicPr>
        <p:blipFill rotWithShape="1">
          <a:blip r:embed="rId4">
            <a:extLst>
              <a:ext uri="{28A0092B-C50C-407E-A947-70E740481C1C}">
                <a14:useLocalDpi xmlns:a14="http://schemas.microsoft.com/office/drawing/2010/main" val="0"/>
              </a:ext>
            </a:extLst>
          </a:blip>
          <a:srcRect l="25534" t="33565" r="24311" b="33565"/>
          <a:stretch/>
        </p:blipFill>
        <p:spPr>
          <a:xfrm>
            <a:off x="7937279" y="1916832"/>
            <a:ext cx="2952328" cy="720080"/>
          </a:xfrm>
          <a:prstGeom prst="rect">
            <a:avLst/>
          </a:prstGeom>
        </p:spPr>
      </p:pic>
      <p:sp>
        <p:nvSpPr>
          <p:cNvPr id="7" name="文本框 6"/>
          <p:cNvSpPr txBox="1"/>
          <p:nvPr/>
        </p:nvSpPr>
        <p:spPr>
          <a:xfrm>
            <a:off x="478310" y="2730986"/>
            <a:ext cx="2881386" cy="553998"/>
          </a:xfrm>
          <a:prstGeom prst="rect">
            <a:avLst/>
          </a:prstGeom>
          <a:noFill/>
        </p:spPr>
        <p:txBody>
          <a:bodyPr wrap="square" rtlCol="0">
            <a:spAutoFit/>
          </a:bodyPr>
          <a:lstStyle/>
          <a:p>
            <a:pPr algn="ctr"/>
            <a:r>
              <a:rPr lang="en-US" altLang="zh-CN" sz="1200" b="1" dirty="0" smtClean="0">
                <a:solidFill>
                  <a:srgbClr val="FF0000"/>
                </a:solidFill>
              </a:rPr>
              <a:t>Top #1</a:t>
            </a:r>
            <a:r>
              <a:rPr lang="en-US" altLang="zh-CN" sz="1200" b="1" dirty="0" smtClean="0">
                <a:solidFill>
                  <a:schemeClr val="bg1"/>
                </a:solidFill>
              </a:rPr>
              <a:t> in China  </a:t>
            </a:r>
            <a:r>
              <a:rPr lang="en-US" altLang="zh-CN" sz="1200" b="1" dirty="0" smtClean="0">
                <a:solidFill>
                  <a:srgbClr val="FF0000"/>
                </a:solidFill>
              </a:rPr>
              <a:t>Top #3</a:t>
            </a:r>
            <a:r>
              <a:rPr lang="en-US" altLang="zh-CN" sz="1200" b="1" dirty="0" smtClean="0">
                <a:solidFill>
                  <a:schemeClr val="bg1"/>
                </a:solidFill>
              </a:rPr>
              <a:t> in the world</a:t>
            </a:r>
          </a:p>
          <a:p>
            <a:pPr algn="ctr"/>
            <a:r>
              <a:rPr lang="en-US" altLang="zh-CN" b="1" dirty="0" smtClean="0">
                <a:solidFill>
                  <a:schemeClr val="bg1"/>
                </a:solidFill>
              </a:rPr>
              <a:t>Server</a:t>
            </a:r>
            <a:endParaRPr lang="zh-CN" altLang="en-US" b="1" dirty="0">
              <a:solidFill>
                <a:schemeClr val="bg1"/>
              </a:solidFill>
            </a:endParaRPr>
          </a:p>
        </p:txBody>
      </p:sp>
      <p:sp>
        <p:nvSpPr>
          <p:cNvPr id="8" name="文本框 7"/>
          <p:cNvSpPr txBox="1"/>
          <p:nvPr/>
        </p:nvSpPr>
        <p:spPr>
          <a:xfrm>
            <a:off x="4383273" y="2951817"/>
            <a:ext cx="936104" cy="369332"/>
          </a:xfrm>
          <a:prstGeom prst="rect">
            <a:avLst/>
          </a:prstGeom>
          <a:noFill/>
        </p:spPr>
        <p:txBody>
          <a:bodyPr wrap="square" rtlCol="0">
            <a:spAutoFit/>
          </a:bodyPr>
          <a:lstStyle/>
          <a:p>
            <a:r>
              <a:rPr lang="en-US" altLang="zh-CN" b="1" dirty="0" smtClean="0">
                <a:solidFill>
                  <a:schemeClr val="bg1"/>
                </a:solidFill>
              </a:rPr>
              <a:t>HPC</a:t>
            </a:r>
            <a:endParaRPr lang="zh-CN" altLang="en-US" b="1" dirty="0">
              <a:solidFill>
                <a:schemeClr val="bg1"/>
              </a:solidFill>
            </a:endParaRPr>
          </a:p>
        </p:txBody>
      </p:sp>
      <p:sp>
        <p:nvSpPr>
          <p:cNvPr id="9" name="文本框 8"/>
          <p:cNvSpPr txBox="1"/>
          <p:nvPr/>
        </p:nvSpPr>
        <p:spPr>
          <a:xfrm>
            <a:off x="9019935" y="2951817"/>
            <a:ext cx="936104" cy="369332"/>
          </a:xfrm>
          <a:prstGeom prst="rect">
            <a:avLst/>
          </a:prstGeom>
          <a:noFill/>
        </p:spPr>
        <p:txBody>
          <a:bodyPr wrap="square" rtlCol="0">
            <a:spAutoFit/>
          </a:bodyPr>
          <a:lstStyle/>
          <a:p>
            <a:r>
              <a:rPr lang="en-US" altLang="zh-CN" b="1" dirty="0" smtClean="0">
                <a:solidFill>
                  <a:schemeClr val="bg1"/>
                </a:solidFill>
              </a:rPr>
              <a:t>AI</a:t>
            </a:r>
            <a:endParaRPr lang="zh-CN" altLang="en-US" b="1" dirty="0">
              <a:solidFill>
                <a:schemeClr val="bg1"/>
              </a:solidFill>
            </a:endParaRPr>
          </a:p>
        </p:txBody>
      </p:sp>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3007" y="4658284"/>
            <a:ext cx="1361275" cy="1361275"/>
          </a:xfrm>
          <a:prstGeom prst="rect">
            <a:avLst/>
          </a:prstGeom>
        </p:spPr>
      </p:pic>
      <p:sp>
        <p:nvSpPr>
          <p:cNvPr id="11" name="文本框 10"/>
          <p:cNvSpPr txBox="1"/>
          <p:nvPr/>
        </p:nvSpPr>
        <p:spPr>
          <a:xfrm>
            <a:off x="406971" y="5649636"/>
            <a:ext cx="3168749" cy="369332"/>
          </a:xfrm>
          <a:prstGeom prst="rect">
            <a:avLst/>
          </a:prstGeom>
          <a:noFill/>
        </p:spPr>
        <p:txBody>
          <a:bodyPr wrap="square" rtlCol="0">
            <a:spAutoFit/>
          </a:bodyPr>
          <a:lstStyle/>
          <a:p>
            <a:r>
              <a:rPr lang="en-US" altLang="zh-CN" b="1" dirty="0" smtClean="0">
                <a:solidFill>
                  <a:schemeClr val="bg1"/>
                </a:solidFill>
              </a:rPr>
              <a:t>Enterprise Cloud Solution</a:t>
            </a:r>
            <a:endParaRPr lang="zh-CN" altLang="en-US" b="1" dirty="0">
              <a:solidFill>
                <a:schemeClr val="bg1"/>
              </a:solidFill>
            </a:endParaRPr>
          </a:p>
        </p:txBody>
      </p:sp>
      <p:pic>
        <p:nvPicPr>
          <p:cNvPr id="12" name="图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99238" y="4648992"/>
            <a:ext cx="1361275" cy="1361275"/>
          </a:xfrm>
          <a:prstGeom prst="rect">
            <a:avLst/>
          </a:prstGeom>
        </p:spPr>
      </p:pic>
      <p:sp>
        <p:nvSpPr>
          <p:cNvPr id="13" name="文本框 12"/>
          <p:cNvSpPr txBox="1"/>
          <p:nvPr/>
        </p:nvSpPr>
        <p:spPr>
          <a:xfrm>
            <a:off x="3417614" y="5650227"/>
            <a:ext cx="2750394" cy="369332"/>
          </a:xfrm>
          <a:prstGeom prst="rect">
            <a:avLst/>
          </a:prstGeom>
          <a:noFill/>
        </p:spPr>
        <p:txBody>
          <a:bodyPr wrap="square" rtlCol="0">
            <a:spAutoFit/>
          </a:bodyPr>
          <a:lstStyle/>
          <a:p>
            <a:r>
              <a:rPr lang="en-US" altLang="zh-CN" b="1" dirty="0" smtClean="0">
                <a:solidFill>
                  <a:schemeClr val="bg1"/>
                </a:solidFill>
              </a:rPr>
              <a:t>Public Cloud</a:t>
            </a:r>
            <a:r>
              <a:rPr lang="en-US" altLang="zh-CN" b="1" dirty="0">
                <a:solidFill>
                  <a:schemeClr val="bg1"/>
                </a:solidFill>
              </a:rPr>
              <a:t> </a:t>
            </a:r>
            <a:r>
              <a:rPr lang="en-US" altLang="zh-CN" b="1" dirty="0" smtClean="0">
                <a:solidFill>
                  <a:schemeClr val="bg1"/>
                </a:solidFill>
              </a:rPr>
              <a:t>Solution</a:t>
            </a:r>
            <a:endParaRPr lang="zh-CN" altLang="en-US" b="1" dirty="0">
              <a:solidFill>
                <a:schemeClr val="bg1"/>
              </a:solidFill>
            </a:endParaRPr>
          </a:p>
        </p:txBody>
      </p:sp>
      <p:pic>
        <p:nvPicPr>
          <p:cNvPr id="14" name="图片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0800" y="4524151"/>
            <a:ext cx="1361275" cy="1361275"/>
          </a:xfrm>
          <a:prstGeom prst="rect">
            <a:avLst/>
          </a:prstGeom>
        </p:spPr>
      </p:pic>
      <p:sp>
        <p:nvSpPr>
          <p:cNvPr id="15" name="文本框 14"/>
          <p:cNvSpPr txBox="1"/>
          <p:nvPr/>
        </p:nvSpPr>
        <p:spPr>
          <a:xfrm>
            <a:off x="6178277" y="5659519"/>
            <a:ext cx="1789931" cy="369332"/>
          </a:xfrm>
          <a:prstGeom prst="rect">
            <a:avLst/>
          </a:prstGeom>
          <a:noFill/>
        </p:spPr>
        <p:txBody>
          <a:bodyPr wrap="square" rtlCol="0">
            <a:spAutoFit/>
          </a:bodyPr>
          <a:lstStyle/>
          <a:p>
            <a:r>
              <a:rPr lang="en-US" altLang="zh-CN" b="1" dirty="0" smtClean="0">
                <a:solidFill>
                  <a:schemeClr val="bg1"/>
                </a:solidFill>
              </a:rPr>
              <a:t>HPC Solution</a:t>
            </a:r>
            <a:endParaRPr lang="zh-CN" altLang="en-US" b="1" dirty="0">
              <a:solidFill>
                <a:schemeClr val="bg1"/>
              </a:solidFill>
            </a:endParaRPr>
          </a:p>
        </p:txBody>
      </p:sp>
      <p:pic>
        <p:nvPicPr>
          <p:cNvPr id="16" name="图片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63117" y="4524151"/>
            <a:ext cx="1361275" cy="1361275"/>
          </a:xfrm>
          <a:prstGeom prst="rect">
            <a:avLst/>
          </a:prstGeom>
        </p:spPr>
      </p:pic>
      <p:sp>
        <p:nvSpPr>
          <p:cNvPr id="17" name="文本框 16"/>
          <p:cNvSpPr txBox="1"/>
          <p:nvPr/>
        </p:nvSpPr>
        <p:spPr>
          <a:xfrm>
            <a:off x="8256240" y="5650227"/>
            <a:ext cx="1525380" cy="369332"/>
          </a:xfrm>
          <a:prstGeom prst="rect">
            <a:avLst/>
          </a:prstGeom>
          <a:noFill/>
        </p:spPr>
        <p:txBody>
          <a:bodyPr wrap="square" rtlCol="0">
            <a:spAutoFit/>
          </a:bodyPr>
          <a:lstStyle/>
          <a:p>
            <a:r>
              <a:rPr lang="en-US" altLang="zh-CN" b="1" dirty="0" smtClean="0">
                <a:solidFill>
                  <a:schemeClr val="bg1"/>
                </a:solidFill>
              </a:rPr>
              <a:t>AI Solution</a:t>
            </a:r>
            <a:endParaRPr lang="zh-CN" altLang="en-US" b="1" dirty="0">
              <a:solidFill>
                <a:schemeClr val="bg1"/>
              </a:solidFill>
            </a:endParaRPr>
          </a:p>
        </p:txBody>
      </p:sp>
      <p:pic>
        <p:nvPicPr>
          <p:cNvPr id="18" name="图片 17"/>
          <p:cNvPicPr>
            <a:picLocks noChangeAspect="1"/>
          </p:cNvPicPr>
          <p:nvPr/>
        </p:nvPicPr>
        <p:blipFill rotWithShape="1">
          <a:blip r:embed="rId9" cstate="print">
            <a:extLst>
              <a:ext uri="{28A0092B-C50C-407E-A947-70E740481C1C}">
                <a14:useLocalDpi xmlns:a14="http://schemas.microsoft.com/office/drawing/2010/main" val="0"/>
              </a:ext>
            </a:extLst>
          </a:blip>
          <a:srcRect t="11269" b="17332"/>
          <a:stretch/>
        </p:blipFill>
        <p:spPr>
          <a:xfrm>
            <a:off x="6107410" y="1727681"/>
            <a:ext cx="1428750" cy="1224136"/>
          </a:xfrm>
          <a:prstGeom prst="rect">
            <a:avLst/>
          </a:prstGeom>
        </p:spPr>
      </p:pic>
      <p:sp>
        <p:nvSpPr>
          <p:cNvPr id="19" name="文本框 18"/>
          <p:cNvSpPr txBox="1"/>
          <p:nvPr/>
        </p:nvSpPr>
        <p:spPr>
          <a:xfrm>
            <a:off x="5855584" y="2924944"/>
            <a:ext cx="1896600" cy="369332"/>
          </a:xfrm>
          <a:prstGeom prst="rect">
            <a:avLst/>
          </a:prstGeom>
          <a:noFill/>
        </p:spPr>
        <p:txBody>
          <a:bodyPr wrap="square" rtlCol="0">
            <a:spAutoFit/>
          </a:bodyPr>
          <a:lstStyle/>
          <a:p>
            <a:r>
              <a:rPr lang="en-US" altLang="zh-CN" b="1" dirty="0" smtClean="0">
                <a:solidFill>
                  <a:schemeClr val="bg1"/>
                </a:solidFill>
              </a:rPr>
              <a:t>Supercomputer</a:t>
            </a:r>
            <a:endParaRPr lang="zh-CN" altLang="en-US" b="1" dirty="0">
              <a:solidFill>
                <a:schemeClr val="bg1"/>
              </a:solidFill>
            </a:endParaRPr>
          </a:p>
        </p:txBody>
      </p:sp>
      <p:pic>
        <p:nvPicPr>
          <p:cNvPr id="21" name="图片 20"/>
          <p:cNvPicPr>
            <a:picLocks noChangeAspect="1"/>
          </p:cNvPicPr>
          <p:nvPr/>
        </p:nvPicPr>
        <p:blipFill rotWithShape="1">
          <a:blip r:embed="rId10">
            <a:extLst>
              <a:ext uri="{28A0092B-C50C-407E-A947-70E740481C1C}">
                <a14:useLocalDpi xmlns:a14="http://schemas.microsoft.com/office/drawing/2010/main" val="0"/>
              </a:ext>
            </a:extLst>
          </a:blip>
          <a:srcRect r="59202"/>
          <a:stretch/>
        </p:blipFill>
        <p:spPr>
          <a:xfrm>
            <a:off x="393503" y="31461"/>
            <a:ext cx="1526033" cy="647700"/>
          </a:xfrm>
          <a:prstGeom prst="rect">
            <a:avLst/>
          </a:prstGeom>
        </p:spPr>
      </p:pic>
      <p:pic>
        <p:nvPicPr>
          <p:cNvPr id="22" name="图片 21"/>
          <p:cNvPicPr>
            <a:picLocks noChangeAspect="1"/>
          </p:cNvPicPr>
          <p:nvPr/>
        </p:nvPicPr>
        <p:blipFill>
          <a:blip r:embed="rId11"/>
          <a:stretch>
            <a:fillRect/>
          </a:stretch>
        </p:blipFill>
        <p:spPr>
          <a:xfrm>
            <a:off x="695400" y="3584270"/>
            <a:ext cx="2366010" cy="285750"/>
          </a:xfrm>
          <a:prstGeom prst="rect">
            <a:avLst/>
          </a:prstGeom>
        </p:spPr>
      </p:pic>
      <p:pic>
        <p:nvPicPr>
          <p:cNvPr id="23" name="图片 22"/>
          <p:cNvPicPr>
            <a:picLocks noChangeAspect="1"/>
          </p:cNvPicPr>
          <p:nvPr/>
        </p:nvPicPr>
        <p:blipFill rotWithShape="1">
          <a:blip r:embed="rId12">
            <a:extLst>
              <a:ext uri="{28A0092B-C50C-407E-A947-70E740481C1C}">
                <a14:useLocalDpi xmlns:a14="http://schemas.microsoft.com/office/drawing/2010/main" val="0"/>
              </a:ext>
            </a:extLst>
          </a:blip>
          <a:srcRect l="4640" t="36155" b="36153"/>
          <a:stretch/>
        </p:blipFill>
        <p:spPr>
          <a:xfrm>
            <a:off x="3647728" y="3472871"/>
            <a:ext cx="2179930" cy="432049"/>
          </a:xfrm>
          <a:prstGeom prst="rect">
            <a:avLst/>
          </a:prstGeom>
        </p:spPr>
      </p:pic>
      <p:sp>
        <p:nvSpPr>
          <p:cNvPr id="24" name="文本框 23"/>
          <p:cNvSpPr txBox="1"/>
          <p:nvPr/>
        </p:nvSpPr>
        <p:spPr>
          <a:xfrm>
            <a:off x="1415480" y="3851756"/>
            <a:ext cx="936104" cy="369332"/>
          </a:xfrm>
          <a:prstGeom prst="rect">
            <a:avLst/>
          </a:prstGeom>
          <a:noFill/>
        </p:spPr>
        <p:txBody>
          <a:bodyPr wrap="square" rtlCol="0">
            <a:spAutoFit/>
          </a:bodyPr>
          <a:lstStyle/>
          <a:p>
            <a:r>
              <a:rPr lang="en-US" altLang="zh-CN" b="1" dirty="0" smtClean="0">
                <a:solidFill>
                  <a:schemeClr val="bg1"/>
                </a:solidFill>
              </a:rPr>
              <a:t>Switch</a:t>
            </a:r>
            <a:endParaRPr lang="zh-CN" altLang="en-US" b="1" dirty="0">
              <a:solidFill>
                <a:schemeClr val="bg1"/>
              </a:solidFill>
            </a:endParaRPr>
          </a:p>
        </p:txBody>
      </p:sp>
      <p:sp>
        <p:nvSpPr>
          <p:cNvPr id="25" name="文本框 24"/>
          <p:cNvSpPr txBox="1"/>
          <p:nvPr/>
        </p:nvSpPr>
        <p:spPr>
          <a:xfrm>
            <a:off x="4166120" y="3845371"/>
            <a:ext cx="1143145" cy="369332"/>
          </a:xfrm>
          <a:prstGeom prst="rect">
            <a:avLst/>
          </a:prstGeom>
          <a:noFill/>
        </p:spPr>
        <p:txBody>
          <a:bodyPr wrap="square" rtlCol="0">
            <a:spAutoFit/>
          </a:bodyPr>
          <a:lstStyle/>
          <a:p>
            <a:r>
              <a:rPr lang="en-US" altLang="zh-CN" b="1" dirty="0" smtClean="0">
                <a:solidFill>
                  <a:schemeClr val="bg1"/>
                </a:solidFill>
              </a:rPr>
              <a:t>Storage</a:t>
            </a:r>
            <a:endParaRPr lang="zh-CN" altLang="en-US" b="1" dirty="0">
              <a:solidFill>
                <a:schemeClr val="bg1"/>
              </a:solidFill>
            </a:endParaRPr>
          </a:p>
        </p:txBody>
      </p:sp>
    </p:spTree>
    <p:extLst>
      <p:ext uri="{BB962C8B-B14F-4D97-AF65-F5344CB8AC3E}">
        <p14:creationId xmlns:p14="http://schemas.microsoft.com/office/powerpoint/2010/main" val="4191800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SR-IOV</a:t>
            </a:r>
            <a:endParaRPr lang="zh-CN" alt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093817430"/>
              </p:ext>
            </p:extLst>
          </p:nvPr>
        </p:nvGraphicFramePr>
        <p:xfrm>
          <a:off x="838200" y="1825625"/>
          <a:ext cx="10515600" cy="1842279"/>
        </p:xfrm>
        <a:graphic>
          <a:graphicData uri="http://schemas.openxmlformats.org/drawingml/2006/table">
            <a:tbl>
              <a:tblPr firstRow="1" bandRow="1">
                <a:tableStyleId>{5C22544A-7EE6-4342-B048-85BDC9FD1C3A}</a:tableStyleId>
              </a:tblPr>
              <a:tblGrid>
                <a:gridCol w="5257800"/>
                <a:gridCol w="5257800"/>
              </a:tblGrid>
              <a:tr h="379239">
                <a:tc>
                  <a:txBody>
                    <a:bodyPr/>
                    <a:lstStyle/>
                    <a:p>
                      <a:r>
                        <a:rPr lang="en-US" dirty="0" smtClean="0"/>
                        <a:t>OVS</a:t>
                      </a:r>
                      <a:endParaRPr lang="en-US" dirty="0"/>
                    </a:p>
                  </a:txBody>
                  <a:tcPr>
                    <a:solidFill>
                      <a:schemeClr val="accent1">
                        <a:lumMod val="75000"/>
                      </a:schemeClr>
                    </a:solidFill>
                  </a:tcPr>
                </a:tc>
                <a:tc>
                  <a:txBody>
                    <a:bodyPr/>
                    <a:lstStyle/>
                    <a:p>
                      <a:r>
                        <a:rPr lang="en-US" dirty="0" smtClean="0"/>
                        <a:t>Tungsten Fabric </a:t>
                      </a:r>
                      <a:r>
                        <a:rPr lang="en-US" dirty="0" err="1" smtClean="0"/>
                        <a:t>vRouter</a:t>
                      </a:r>
                      <a:endParaRPr lang="en-US" dirty="0"/>
                    </a:p>
                  </a:txBody>
                  <a:tcPr>
                    <a:solidFill>
                      <a:schemeClr val="accent1">
                        <a:lumMod val="75000"/>
                      </a:schemeClr>
                    </a:solidFill>
                  </a:tcPr>
                </a:tc>
              </a:tr>
              <a:tr h="370840">
                <a:tc>
                  <a:txBody>
                    <a:bodyPr/>
                    <a:lstStyle/>
                    <a:p>
                      <a:r>
                        <a:rPr lang="en-US" altLang="zh-CN" dirty="0" smtClean="0"/>
                        <a:t>Host and VM</a:t>
                      </a:r>
                    </a:p>
                    <a:p>
                      <a:endParaRPr lang="en-US" altLang="zh-CN" dirty="0" smtClean="0"/>
                    </a:p>
                    <a:p>
                      <a:r>
                        <a:rPr lang="en-US" altLang="zh-CN" dirty="0" smtClean="0"/>
                        <a:t>Control plane need</a:t>
                      </a:r>
                      <a:r>
                        <a:rPr lang="en-US" altLang="zh-CN" baseline="0" dirty="0" smtClean="0"/>
                        <a:t> to be enhanced for this</a:t>
                      </a:r>
                      <a:endParaRPr lang="en-US" altLang="zh-CN" dirty="0" smtClean="0"/>
                    </a:p>
                  </a:txBody>
                  <a:tcPr>
                    <a:solidFill>
                      <a:srgbClr val="00B050"/>
                    </a:solidFill>
                  </a:tcPr>
                </a:tc>
                <a:tc>
                  <a:txBody>
                    <a:bodyPr/>
                    <a:lstStyle/>
                    <a:p>
                      <a:r>
                        <a:rPr lang="en-US" altLang="zh-CN" dirty="0" smtClean="0"/>
                        <a:t>VM and </a:t>
                      </a:r>
                      <a:r>
                        <a:rPr lang="en-US" altLang="zh-CN" dirty="0" err="1" smtClean="0"/>
                        <a:t>vRouter</a:t>
                      </a:r>
                      <a:endParaRPr lang="en-US" altLang="zh-CN" dirty="0" smtClean="0"/>
                    </a:p>
                    <a:p>
                      <a:r>
                        <a:rPr lang="en-US" altLang="zh-CN" dirty="0" err="1" smtClean="0"/>
                        <a:t>vRouter</a:t>
                      </a:r>
                      <a:r>
                        <a:rPr lang="en-US" altLang="zh-CN" dirty="0" smtClean="0"/>
                        <a:t> can</a:t>
                      </a:r>
                      <a:r>
                        <a:rPr lang="en-US" altLang="zh-CN" baseline="0" dirty="0" smtClean="0"/>
                        <a:t> use SR-IOV VF or SR-IOV VFs bond as its physical interface</a:t>
                      </a:r>
                    </a:p>
                    <a:p>
                      <a:r>
                        <a:rPr lang="en-US" altLang="zh-CN" baseline="0" dirty="0" err="1" smtClean="0"/>
                        <a:t>vRouter</a:t>
                      </a:r>
                      <a:r>
                        <a:rPr lang="en-US" altLang="zh-CN" baseline="0" dirty="0" smtClean="0"/>
                        <a:t> can attach SR-IOV interface to VM</a:t>
                      </a:r>
                    </a:p>
                    <a:p>
                      <a:r>
                        <a:rPr lang="en-US" altLang="zh-CN" baseline="0" dirty="0" smtClean="0"/>
                        <a:t>Control plane can handle them very well</a:t>
                      </a:r>
                      <a:endParaRPr lang="en-US" altLang="zh-CN" dirty="0" smtClean="0"/>
                    </a:p>
                  </a:txBody>
                  <a:tcPr>
                    <a:solidFill>
                      <a:srgbClr val="00B050"/>
                    </a:solidFill>
                  </a:tcPr>
                </a:tc>
              </a:tr>
            </a:tbl>
          </a:graphicData>
        </a:graphic>
      </p:graphicFrame>
      <p:sp>
        <p:nvSpPr>
          <p:cNvPr id="7" name="TextBox 2"/>
          <p:cNvSpPr txBox="1"/>
          <p:nvPr/>
        </p:nvSpPr>
        <p:spPr>
          <a:xfrm>
            <a:off x="1524001" y="3810000"/>
            <a:ext cx="8772524" cy="2031325"/>
          </a:xfrm>
          <a:prstGeom prst="rect">
            <a:avLst/>
          </a:prstGeom>
          <a:noFill/>
        </p:spPr>
        <p:txBody>
          <a:bodyPr wrap="square" rtlCol="0">
            <a:spAutoFit/>
          </a:bodyPr>
          <a:lstStyle/>
          <a:p>
            <a:r>
              <a:rPr lang="en-US" dirty="0" smtClean="0">
                <a:solidFill>
                  <a:schemeClr val="bg1"/>
                </a:solidFill>
              </a:rPr>
              <a:t>Issues:</a:t>
            </a:r>
          </a:p>
          <a:p>
            <a:pPr marL="800100" lvl="1" indent="-342900">
              <a:buFont typeface="+mj-lt"/>
              <a:buAutoNum type="arabicPeriod"/>
            </a:pPr>
            <a:r>
              <a:rPr lang="en-US" dirty="0" smtClean="0">
                <a:solidFill>
                  <a:schemeClr val="bg1"/>
                </a:solidFill>
              </a:rPr>
              <a:t>VM live migration</a:t>
            </a:r>
          </a:p>
          <a:p>
            <a:pPr marL="800100" lvl="1" indent="-342900">
              <a:buFont typeface="+mj-lt"/>
              <a:buAutoNum type="arabicPeriod"/>
            </a:pPr>
            <a:r>
              <a:rPr lang="en-US" dirty="0" smtClean="0">
                <a:solidFill>
                  <a:schemeClr val="bg1"/>
                </a:solidFill>
              </a:rPr>
              <a:t>how to communicate between regular VM and SR-IOV VM in the same compute node? </a:t>
            </a:r>
          </a:p>
          <a:p>
            <a:pPr marL="800100" lvl="1" indent="-342900">
              <a:buFont typeface="+mj-lt"/>
              <a:buAutoNum type="arabicPeriod"/>
            </a:pPr>
            <a:r>
              <a:rPr lang="en-US" dirty="0" smtClean="0">
                <a:solidFill>
                  <a:schemeClr val="bg1"/>
                </a:solidFill>
              </a:rPr>
              <a:t>Switch/</a:t>
            </a:r>
            <a:r>
              <a:rPr lang="en-US" dirty="0" err="1" smtClean="0">
                <a:solidFill>
                  <a:schemeClr val="bg1"/>
                </a:solidFill>
              </a:rPr>
              <a:t>vRouter</a:t>
            </a:r>
            <a:r>
              <a:rPr lang="en-US" dirty="0" smtClean="0">
                <a:solidFill>
                  <a:schemeClr val="bg1"/>
                </a:solidFill>
              </a:rPr>
              <a:t> can’t control the traffic from and to SR-IOV VM</a:t>
            </a:r>
          </a:p>
          <a:p>
            <a:endParaRPr lang="en-US" dirty="0" smtClean="0">
              <a:solidFill>
                <a:schemeClr val="bg1"/>
              </a:solidFill>
            </a:endParaRPr>
          </a:p>
          <a:p>
            <a:r>
              <a:rPr lang="en-US" dirty="0" err="1" smtClean="0">
                <a:solidFill>
                  <a:schemeClr val="bg1"/>
                </a:solidFill>
              </a:rPr>
              <a:t>smartNIC</a:t>
            </a:r>
            <a:r>
              <a:rPr lang="en-US" dirty="0" smtClean="0">
                <a:solidFill>
                  <a:schemeClr val="bg1"/>
                </a:solidFill>
              </a:rPr>
              <a:t> can handle them if VF support </a:t>
            </a:r>
            <a:r>
              <a:rPr lang="en-US" dirty="0" err="1" smtClean="0">
                <a:solidFill>
                  <a:schemeClr val="bg1"/>
                </a:solidFill>
              </a:rPr>
              <a:t>virt-io</a:t>
            </a:r>
            <a:r>
              <a:rPr lang="en-US" dirty="0" smtClean="0">
                <a:solidFill>
                  <a:schemeClr val="bg1"/>
                </a:solidFill>
              </a:rPr>
              <a:t> protocol</a:t>
            </a:r>
            <a:endParaRPr lang="en-US" dirty="0">
              <a:solidFill>
                <a:schemeClr val="bg1"/>
              </a:solidFill>
            </a:endParaRPr>
          </a:p>
        </p:txBody>
      </p:sp>
    </p:spTree>
    <p:extLst>
      <p:ext uri="{BB962C8B-B14F-4D97-AF65-F5344CB8AC3E}">
        <p14:creationId xmlns:p14="http://schemas.microsoft.com/office/powerpoint/2010/main" val="22321766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ARP processing</a:t>
            </a:r>
            <a:endParaRPr lang="zh-CN" alt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801021890"/>
              </p:ext>
            </p:extLst>
          </p:nvPr>
        </p:nvGraphicFramePr>
        <p:xfrm>
          <a:off x="838200" y="1556792"/>
          <a:ext cx="10515600" cy="4036839"/>
        </p:xfrm>
        <a:graphic>
          <a:graphicData uri="http://schemas.openxmlformats.org/drawingml/2006/table">
            <a:tbl>
              <a:tblPr firstRow="1" bandRow="1">
                <a:tableStyleId>{5C22544A-7EE6-4342-B048-85BDC9FD1C3A}</a:tableStyleId>
              </a:tblPr>
              <a:tblGrid>
                <a:gridCol w="5257800"/>
                <a:gridCol w="5257800"/>
              </a:tblGrid>
              <a:tr h="379239">
                <a:tc>
                  <a:txBody>
                    <a:bodyPr/>
                    <a:lstStyle/>
                    <a:p>
                      <a:r>
                        <a:rPr lang="en-US" dirty="0" smtClean="0"/>
                        <a:t>OVS</a:t>
                      </a:r>
                      <a:endParaRPr lang="en-US" dirty="0"/>
                    </a:p>
                  </a:txBody>
                  <a:tcPr>
                    <a:solidFill>
                      <a:schemeClr val="accent1">
                        <a:lumMod val="75000"/>
                      </a:schemeClr>
                    </a:solidFill>
                  </a:tcPr>
                </a:tc>
                <a:tc>
                  <a:txBody>
                    <a:bodyPr/>
                    <a:lstStyle/>
                    <a:p>
                      <a:r>
                        <a:rPr lang="en-US" dirty="0" smtClean="0"/>
                        <a:t>Tungsten Fabric </a:t>
                      </a:r>
                      <a:r>
                        <a:rPr lang="en-US" dirty="0" err="1" smtClean="0"/>
                        <a:t>vRouter</a:t>
                      </a:r>
                      <a:endParaRPr lang="en-US" dirty="0"/>
                    </a:p>
                  </a:txBody>
                  <a:tcPr>
                    <a:solidFill>
                      <a:schemeClr val="accent1">
                        <a:lumMod val="75000"/>
                      </a:schemeClr>
                    </a:solidFill>
                  </a:tcPr>
                </a:tc>
              </a:tr>
              <a:tr h="370840">
                <a:tc>
                  <a:txBody>
                    <a:bodyPr/>
                    <a:lstStyle/>
                    <a:p>
                      <a:r>
                        <a:rPr lang="en-US" altLang="zh-CN" dirty="0" smtClean="0"/>
                        <a:t>Just broadcast, </a:t>
                      </a:r>
                      <a:r>
                        <a:rPr lang="en-US" altLang="zh-CN" dirty="0" err="1" smtClean="0"/>
                        <a:t>vswitch</a:t>
                      </a:r>
                      <a:r>
                        <a:rPr lang="en-US" altLang="zh-CN" dirty="0" smtClean="0"/>
                        <a:t> won’t handle</a:t>
                      </a:r>
                      <a:r>
                        <a:rPr lang="en-US" altLang="zh-CN" baseline="0" dirty="0" smtClean="0"/>
                        <a:t> it unless </a:t>
                      </a:r>
                      <a:r>
                        <a:rPr lang="en-US" altLang="zh-CN" baseline="0" dirty="0" err="1" smtClean="0"/>
                        <a:t>openflow</a:t>
                      </a:r>
                      <a:r>
                        <a:rPr lang="en-US" altLang="zh-CN" baseline="0" dirty="0" smtClean="0"/>
                        <a:t> table handles it</a:t>
                      </a:r>
                      <a:endParaRPr lang="en-US" altLang="zh-CN" dirty="0"/>
                    </a:p>
                  </a:txBody>
                  <a:tcPr>
                    <a:solidFill>
                      <a:srgbClr val="00B050"/>
                    </a:solidFill>
                  </a:tcPr>
                </a:tc>
                <a:tc>
                  <a:txBody>
                    <a:bodyPr/>
                    <a:lstStyle/>
                    <a:p>
                      <a:r>
                        <a:rPr lang="en-US" altLang="zh-CN" dirty="0" smtClean="0"/>
                        <a:t>Doesn’t broadcast,</a:t>
                      </a:r>
                      <a:r>
                        <a:rPr lang="en-US" altLang="zh-CN" baseline="0" dirty="0" smtClean="0"/>
                        <a:t> </a:t>
                      </a:r>
                      <a:r>
                        <a:rPr lang="en-US" altLang="zh-CN" baseline="0" dirty="0" err="1" smtClean="0"/>
                        <a:t>vRouter</a:t>
                      </a:r>
                      <a:r>
                        <a:rPr lang="en-US" altLang="zh-CN" baseline="0" dirty="0" smtClean="0"/>
                        <a:t> will use VRRP or host MAC to reply </a:t>
                      </a:r>
                      <a:r>
                        <a:rPr lang="en-US" altLang="zh-CN" dirty="0" smtClean="0"/>
                        <a:t>ARP request,</a:t>
                      </a:r>
                      <a:r>
                        <a:rPr lang="en-US" altLang="zh-CN" baseline="0" dirty="0" smtClean="0"/>
                        <a:t> but will route the ARP request packets if their target hardware MAC is host MAC</a:t>
                      </a:r>
                    </a:p>
                    <a:p>
                      <a:endParaRPr lang="en-US" altLang="zh-CN" baseline="0" dirty="0" smtClean="0"/>
                    </a:p>
                    <a:p>
                      <a:r>
                        <a:rPr lang="en-US" altLang="zh-CN" baseline="0" dirty="0" err="1" smtClean="0"/>
                        <a:t>vRouter</a:t>
                      </a:r>
                      <a:r>
                        <a:rPr lang="en-US" altLang="zh-CN" baseline="0" dirty="0" smtClean="0"/>
                        <a:t> also can handle l2 switch by flooding or forwarding</a:t>
                      </a:r>
                    </a:p>
                    <a:p>
                      <a:endParaRPr lang="en-US" altLang="zh-CN" baseline="0" dirty="0" smtClean="0"/>
                    </a:p>
                    <a:p>
                      <a:r>
                        <a:rPr lang="en-US" altLang="zh-CN" baseline="0" dirty="0" err="1" smtClean="0"/>
                        <a:t>vRouter</a:t>
                      </a:r>
                      <a:r>
                        <a:rPr lang="en-US" altLang="zh-CN" baseline="0" dirty="0" smtClean="0"/>
                        <a:t> is default gateway for local VMs</a:t>
                      </a:r>
                    </a:p>
                    <a:p>
                      <a:endParaRPr lang="en-US" altLang="zh-CN" baseline="0" dirty="0" smtClean="0"/>
                    </a:p>
                    <a:p>
                      <a:r>
                        <a:rPr lang="en-US" altLang="zh-CN" baseline="0" dirty="0" err="1" smtClean="0"/>
                        <a:t>vRouter</a:t>
                      </a:r>
                      <a:r>
                        <a:rPr lang="en-US" altLang="zh-CN" baseline="0" dirty="0" smtClean="0"/>
                        <a:t> won’t forward ARP packets from fabric to local VMs</a:t>
                      </a:r>
                      <a:endParaRPr lang="en-US" altLang="zh-CN" dirty="0" smtClean="0"/>
                    </a:p>
                    <a:p>
                      <a:endParaRPr lang="en-US" altLang="zh-CN" dirty="0" smtClean="0"/>
                    </a:p>
                  </a:txBody>
                  <a:tcPr>
                    <a:solidFill>
                      <a:srgbClr val="00B050"/>
                    </a:solidFill>
                  </a:tcPr>
                </a:tc>
              </a:tr>
            </a:tbl>
          </a:graphicData>
        </a:graphic>
      </p:graphicFrame>
    </p:spTree>
    <p:extLst>
      <p:ext uri="{BB962C8B-B14F-4D97-AF65-F5344CB8AC3E}">
        <p14:creationId xmlns:p14="http://schemas.microsoft.com/office/powerpoint/2010/main" val="3532558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Hardware VTEP in </a:t>
            </a:r>
            <a:r>
              <a:rPr lang="en-US" altLang="zh-CN" dirty="0" err="1"/>
              <a:t>ToR</a:t>
            </a:r>
            <a:r>
              <a:rPr lang="en-US" altLang="zh-CN" dirty="0"/>
              <a:t> switch</a:t>
            </a:r>
            <a:endParaRPr lang="zh-CN" alt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101353673"/>
              </p:ext>
            </p:extLst>
          </p:nvPr>
        </p:nvGraphicFramePr>
        <p:xfrm>
          <a:off x="838200" y="1556792"/>
          <a:ext cx="10515600" cy="1842279"/>
        </p:xfrm>
        <a:graphic>
          <a:graphicData uri="http://schemas.openxmlformats.org/drawingml/2006/table">
            <a:tbl>
              <a:tblPr firstRow="1" bandRow="1">
                <a:tableStyleId>{5C22544A-7EE6-4342-B048-85BDC9FD1C3A}</a:tableStyleId>
              </a:tblPr>
              <a:tblGrid>
                <a:gridCol w="5257800"/>
                <a:gridCol w="5257800"/>
              </a:tblGrid>
              <a:tr h="379239">
                <a:tc>
                  <a:txBody>
                    <a:bodyPr/>
                    <a:lstStyle/>
                    <a:p>
                      <a:r>
                        <a:rPr lang="en-US" dirty="0" smtClean="0"/>
                        <a:t>OVS</a:t>
                      </a:r>
                      <a:endParaRPr lang="en-US" dirty="0"/>
                    </a:p>
                  </a:txBody>
                  <a:tcPr>
                    <a:solidFill>
                      <a:schemeClr val="accent1">
                        <a:lumMod val="75000"/>
                      </a:schemeClr>
                    </a:solidFill>
                  </a:tcPr>
                </a:tc>
                <a:tc>
                  <a:txBody>
                    <a:bodyPr/>
                    <a:lstStyle/>
                    <a:p>
                      <a:r>
                        <a:rPr lang="en-US" dirty="0" smtClean="0"/>
                        <a:t>Tungsten Fabric </a:t>
                      </a:r>
                      <a:r>
                        <a:rPr lang="en-US" dirty="0" err="1" smtClean="0"/>
                        <a:t>vRouter</a:t>
                      </a:r>
                      <a:endParaRPr lang="en-US" dirty="0"/>
                    </a:p>
                  </a:txBody>
                  <a:tcPr>
                    <a:solidFill>
                      <a:schemeClr val="accent1">
                        <a:lumMod val="75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OVSDB (configuration and MAC learning)</a:t>
                      </a:r>
                    </a:p>
                  </a:txBody>
                  <a:tcPr>
                    <a:solidFill>
                      <a:srgbClr val="00B050"/>
                    </a:solidFill>
                  </a:tcPr>
                </a:tc>
                <a:tc>
                  <a:txBody>
                    <a:bodyPr/>
                    <a:lstStyle/>
                    <a:p>
                      <a:r>
                        <a:rPr lang="en-US" altLang="zh-CN" dirty="0" smtClean="0"/>
                        <a:t>TSN(</a:t>
                      </a:r>
                      <a:r>
                        <a:rPr lang="en-US" altLang="zh-CN" dirty="0" err="1" smtClean="0"/>
                        <a:t>ToR</a:t>
                      </a:r>
                      <a:r>
                        <a:rPr lang="en-US" altLang="zh-CN" baseline="0" dirty="0" smtClean="0"/>
                        <a:t> service node) + </a:t>
                      </a:r>
                      <a:r>
                        <a:rPr lang="en-US" altLang="zh-CN" dirty="0" smtClean="0"/>
                        <a:t>OVSDB + </a:t>
                      </a:r>
                      <a:r>
                        <a:rPr lang="en-US" altLang="zh-CN" dirty="0" err="1" smtClean="0"/>
                        <a:t>ToR</a:t>
                      </a:r>
                      <a:r>
                        <a:rPr lang="en-US" altLang="zh-CN" dirty="0" smtClean="0"/>
                        <a:t> </a:t>
                      </a:r>
                      <a:r>
                        <a:rPr lang="en-US" altLang="zh-CN" dirty="0" err="1" smtClean="0"/>
                        <a:t>ovsdb</a:t>
                      </a:r>
                      <a:r>
                        <a:rPr lang="en-US" altLang="zh-CN" dirty="0" smtClean="0"/>
                        <a:t> agent in 5.0 and before</a:t>
                      </a:r>
                    </a:p>
                    <a:p>
                      <a:endParaRPr lang="en-US" altLang="zh-CN" dirty="0" smtClean="0"/>
                    </a:p>
                    <a:p>
                      <a:r>
                        <a:rPr lang="en-US" altLang="zh-CN" dirty="0" smtClean="0"/>
                        <a:t>EVPN-VXLAN from 5.0.1</a:t>
                      </a:r>
                      <a:r>
                        <a:rPr lang="en-US" altLang="zh-CN" baseline="0" dirty="0" smtClean="0"/>
                        <a:t> onwards for scalability (BUM flood, </a:t>
                      </a:r>
                      <a:r>
                        <a:rPr lang="en-US" altLang="zh-CN" sz="1800" b="0" i="0" kern="1200" dirty="0" smtClean="0">
                          <a:solidFill>
                            <a:schemeClr val="dk1"/>
                          </a:solidFill>
                          <a:effectLst/>
                          <a:latin typeface="+mn-lt"/>
                          <a:ea typeface="+mn-ea"/>
                          <a:cs typeface="+mn-cs"/>
                        </a:rPr>
                        <a:t>VM motion)</a:t>
                      </a:r>
                      <a:endParaRPr lang="en-US" altLang="zh-CN" dirty="0" smtClean="0"/>
                    </a:p>
                  </a:txBody>
                  <a:tcPr>
                    <a:solidFill>
                      <a:srgbClr val="00B050"/>
                    </a:solidFill>
                  </a:tcPr>
                </a:tc>
              </a:tr>
            </a:tbl>
          </a:graphicData>
        </a:graphic>
      </p:graphicFrame>
      <p:sp>
        <p:nvSpPr>
          <p:cNvPr id="4" name="Rectangle 2"/>
          <p:cNvSpPr/>
          <p:nvPr/>
        </p:nvSpPr>
        <p:spPr>
          <a:xfrm>
            <a:off x="3096344" y="3501008"/>
            <a:ext cx="6096000" cy="2585323"/>
          </a:xfrm>
          <a:prstGeom prst="rect">
            <a:avLst/>
          </a:prstGeom>
        </p:spPr>
        <p:txBody>
          <a:bodyPr>
            <a:spAutoFit/>
          </a:bodyPr>
          <a:lstStyle/>
          <a:p>
            <a:r>
              <a:rPr lang="en-US" b="0" i="0" dirty="0" smtClean="0">
                <a:solidFill>
                  <a:schemeClr val="bg1"/>
                </a:solidFill>
                <a:effectLst/>
                <a:latin typeface="Antenna Regular"/>
              </a:rPr>
              <a:t>Benefits of using EVPNs include:</a:t>
            </a:r>
          </a:p>
          <a:p>
            <a:pPr marL="742950" lvl="1" indent="-285750">
              <a:buFont typeface="Wingdings" panose="05000000000000000000" pitchFamily="2" charset="2"/>
              <a:buChar char="ü"/>
            </a:pPr>
            <a:r>
              <a:rPr lang="en-US" b="0" i="0" dirty="0" smtClean="0">
                <a:solidFill>
                  <a:schemeClr val="bg1"/>
                </a:solidFill>
                <a:effectLst/>
                <a:latin typeface="Antenna Regular"/>
              </a:rPr>
              <a:t>Ability to have a dual active </a:t>
            </a:r>
            <a:r>
              <a:rPr lang="en-US" b="0" i="0" dirty="0" err="1" smtClean="0">
                <a:solidFill>
                  <a:schemeClr val="bg1"/>
                </a:solidFill>
                <a:effectLst/>
                <a:latin typeface="Antenna Regular"/>
              </a:rPr>
              <a:t>multihomed</a:t>
            </a:r>
            <a:r>
              <a:rPr lang="en-US" b="0" i="0" dirty="0" smtClean="0">
                <a:solidFill>
                  <a:schemeClr val="bg1"/>
                </a:solidFill>
                <a:effectLst/>
                <a:latin typeface="Antenna Regular"/>
              </a:rPr>
              <a:t> edge device.</a:t>
            </a:r>
          </a:p>
          <a:p>
            <a:pPr marL="742950" lvl="1" indent="-285750">
              <a:buFont typeface="Wingdings" panose="05000000000000000000" pitchFamily="2" charset="2"/>
              <a:buChar char="ü"/>
            </a:pPr>
            <a:r>
              <a:rPr lang="en-US" b="0" i="0" dirty="0" smtClean="0">
                <a:solidFill>
                  <a:schemeClr val="bg1"/>
                </a:solidFill>
                <a:effectLst/>
                <a:latin typeface="Antenna Regular"/>
              </a:rPr>
              <a:t>Provides load balancing across dual-active links.</a:t>
            </a:r>
          </a:p>
          <a:p>
            <a:pPr marL="742950" lvl="1" indent="-285750">
              <a:buFont typeface="Wingdings" panose="05000000000000000000" pitchFamily="2" charset="2"/>
              <a:buChar char="ü"/>
            </a:pPr>
            <a:r>
              <a:rPr lang="en-US" b="0" i="0" dirty="0" smtClean="0">
                <a:solidFill>
                  <a:schemeClr val="bg1"/>
                </a:solidFill>
                <a:effectLst/>
                <a:latin typeface="Antenna Regular"/>
              </a:rPr>
              <a:t>Provides MAC address mobility.</a:t>
            </a:r>
          </a:p>
          <a:p>
            <a:pPr marL="742950" lvl="1" indent="-285750">
              <a:buFont typeface="Wingdings" panose="05000000000000000000" pitchFamily="2" charset="2"/>
              <a:buChar char="ü"/>
            </a:pPr>
            <a:r>
              <a:rPr lang="en-US" b="0" i="0" dirty="0" smtClean="0">
                <a:solidFill>
                  <a:schemeClr val="bg1"/>
                </a:solidFill>
                <a:effectLst/>
                <a:latin typeface="Antenna Regular"/>
              </a:rPr>
              <a:t>Provides multi-tenancy.</a:t>
            </a:r>
          </a:p>
          <a:p>
            <a:pPr marL="742950" lvl="1" indent="-285750">
              <a:buFont typeface="Wingdings" panose="05000000000000000000" pitchFamily="2" charset="2"/>
              <a:buChar char="ü"/>
            </a:pPr>
            <a:r>
              <a:rPr lang="en-US" b="0" i="0" dirty="0" smtClean="0">
                <a:solidFill>
                  <a:schemeClr val="bg1"/>
                </a:solidFill>
                <a:effectLst/>
                <a:latin typeface="Antenna Regular"/>
              </a:rPr>
              <a:t>Provides aliasing.</a:t>
            </a:r>
          </a:p>
          <a:p>
            <a:pPr marL="742950" lvl="1" indent="-285750">
              <a:buFont typeface="Wingdings" panose="05000000000000000000" pitchFamily="2" charset="2"/>
              <a:buChar char="ü"/>
            </a:pPr>
            <a:r>
              <a:rPr lang="en-US" b="0" i="0" dirty="0" smtClean="0">
                <a:solidFill>
                  <a:schemeClr val="bg1"/>
                </a:solidFill>
                <a:effectLst/>
                <a:latin typeface="Antenna Regular"/>
              </a:rPr>
              <a:t>Enables fast convergence</a:t>
            </a:r>
            <a:r>
              <a:rPr lang="en-US" b="0" i="0" dirty="0" smtClean="0">
                <a:solidFill>
                  <a:srgbClr val="444444"/>
                </a:solidFill>
                <a:effectLst/>
                <a:latin typeface="Antenna Regular"/>
              </a:rPr>
              <a:t>.</a:t>
            </a:r>
            <a:endParaRPr lang="en-US" b="0" i="0" dirty="0">
              <a:solidFill>
                <a:srgbClr val="444444"/>
              </a:solidFill>
              <a:effectLst/>
              <a:latin typeface="Antenna Regular"/>
            </a:endParaRPr>
          </a:p>
        </p:txBody>
      </p:sp>
    </p:spTree>
    <p:extLst>
      <p:ext uri="{BB962C8B-B14F-4D97-AF65-F5344CB8AC3E}">
        <p14:creationId xmlns:p14="http://schemas.microsoft.com/office/powerpoint/2010/main" val="2646253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EVPN support</a:t>
            </a:r>
            <a:endParaRPr lang="zh-CN" alt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483969543"/>
              </p:ext>
            </p:extLst>
          </p:nvPr>
        </p:nvGraphicFramePr>
        <p:xfrm>
          <a:off x="838200" y="1556792"/>
          <a:ext cx="10515600" cy="1842279"/>
        </p:xfrm>
        <a:graphic>
          <a:graphicData uri="http://schemas.openxmlformats.org/drawingml/2006/table">
            <a:tbl>
              <a:tblPr firstRow="1" bandRow="1">
                <a:tableStyleId>{5C22544A-7EE6-4342-B048-85BDC9FD1C3A}</a:tableStyleId>
              </a:tblPr>
              <a:tblGrid>
                <a:gridCol w="5257800"/>
                <a:gridCol w="5257800"/>
              </a:tblGrid>
              <a:tr h="379239">
                <a:tc>
                  <a:txBody>
                    <a:bodyPr/>
                    <a:lstStyle/>
                    <a:p>
                      <a:r>
                        <a:rPr lang="en-US" dirty="0" smtClean="0"/>
                        <a:t>OVS</a:t>
                      </a:r>
                      <a:endParaRPr lang="en-US" dirty="0"/>
                    </a:p>
                  </a:txBody>
                  <a:tcPr>
                    <a:solidFill>
                      <a:schemeClr val="accent1">
                        <a:lumMod val="75000"/>
                      </a:schemeClr>
                    </a:solidFill>
                  </a:tcPr>
                </a:tc>
                <a:tc>
                  <a:txBody>
                    <a:bodyPr/>
                    <a:lstStyle/>
                    <a:p>
                      <a:r>
                        <a:rPr lang="en-US" dirty="0" smtClean="0"/>
                        <a:t>Tungsten Fabric </a:t>
                      </a:r>
                      <a:r>
                        <a:rPr lang="en-US" dirty="0" err="1" smtClean="0"/>
                        <a:t>vRouter</a:t>
                      </a:r>
                      <a:endParaRPr lang="en-US" dirty="0"/>
                    </a:p>
                  </a:txBody>
                  <a:tcPr>
                    <a:solidFill>
                      <a:schemeClr val="accent1">
                        <a:lumMod val="75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No</a:t>
                      </a:r>
                      <a:r>
                        <a:rPr lang="en-US" altLang="zh-CN" baseline="0" dirty="0" smtClean="0"/>
                        <a:t> (ODL </a:t>
                      </a:r>
                      <a:r>
                        <a:rPr lang="en-US" altLang="zh-CN" baseline="0" dirty="0" err="1" smtClean="0"/>
                        <a:t>NetVirt</a:t>
                      </a:r>
                      <a:r>
                        <a:rPr lang="en-US" altLang="zh-CN" baseline="0" dirty="0" smtClean="0"/>
                        <a:t>)</a:t>
                      </a:r>
                      <a:endParaRPr lang="en-US" altLang="zh-CN" dirty="0" smtClean="0"/>
                    </a:p>
                  </a:txBody>
                  <a:tcPr>
                    <a:solidFill>
                      <a:srgbClr val="00B050"/>
                    </a:solidFill>
                  </a:tcPr>
                </a:tc>
                <a:tc>
                  <a:txBody>
                    <a:bodyPr/>
                    <a:lstStyle/>
                    <a:p>
                      <a:r>
                        <a:rPr lang="en-US" altLang="zh-CN" dirty="0" smtClean="0"/>
                        <a:t>EVPN-VXLAN from 5.0.1</a:t>
                      </a:r>
                      <a:r>
                        <a:rPr lang="en-US" altLang="zh-CN" baseline="0" dirty="0" smtClean="0"/>
                        <a:t> onwards for scalability (BUM flood, </a:t>
                      </a:r>
                      <a:r>
                        <a:rPr lang="en-US" altLang="zh-CN" sz="1800" b="0" i="0" kern="1200" dirty="0" smtClean="0">
                          <a:solidFill>
                            <a:schemeClr val="dk1"/>
                          </a:solidFill>
                          <a:effectLst/>
                          <a:latin typeface="+mn-lt"/>
                          <a:ea typeface="+mn-ea"/>
                          <a:cs typeface="+mn-cs"/>
                        </a:rPr>
                        <a:t>VM motion)</a:t>
                      </a:r>
                    </a:p>
                    <a:p>
                      <a:r>
                        <a:rPr lang="en-US" altLang="zh-CN" sz="1800" b="0" i="0" kern="1200" dirty="0" smtClean="0">
                          <a:solidFill>
                            <a:schemeClr val="dk1"/>
                          </a:solidFill>
                          <a:effectLst/>
                          <a:latin typeface="+mn-lt"/>
                          <a:ea typeface="+mn-ea"/>
                          <a:cs typeface="+mn-cs"/>
                        </a:rPr>
                        <a:t>VXLAN and EVPN Integration</a:t>
                      </a:r>
                    </a:p>
                    <a:p>
                      <a:r>
                        <a:rPr lang="en-US" altLang="zh-CN" sz="1800" b="0" i="0" kern="1200" dirty="0" smtClean="0">
                          <a:solidFill>
                            <a:schemeClr val="dk1"/>
                          </a:solidFill>
                          <a:effectLst/>
                          <a:latin typeface="+mn-lt"/>
                          <a:ea typeface="+mn-ea"/>
                          <a:cs typeface="+mn-cs"/>
                        </a:rPr>
                        <a:t>One instance of the IGP control plane per</a:t>
                      </a:r>
                      <a:r>
                        <a:rPr lang="en-US" altLang="zh-CN" sz="1800" b="0" i="0" kern="1200" baseline="0" dirty="0" smtClean="0">
                          <a:solidFill>
                            <a:schemeClr val="dk1"/>
                          </a:solidFill>
                          <a:effectLst/>
                          <a:latin typeface="+mn-lt"/>
                          <a:ea typeface="+mn-ea"/>
                          <a:cs typeface="+mn-cs"/>
                        </a:rPr>
                        <a:t> VXLAN</a:t>
                      </a:r>
                      <a:endParaRPr lang="en-US" altLang="zh-CN" dirty="0" smtClean="0"/>
                    </a:p>
                  </a:txBody>
                  <a:tcPr>
                    <a:solidFill>
                      <a:srgbClr val="00B050"/>
                    </a:solidFill>
                  </a:tcPr>
                </a:tc>
              </a:tr>
            </a:tbl>
          </a:graphicData>
        </a:graphic>
      </p:graphicFrame>
      <p:sp>
        <p:nvSpPr>
          <p:cNvPr id="6" name="Rectangle 4"/>
          <p:cNvSpPr/>
          <p:nvPr/>
        </p:nvSpPr>
        <p:spPr>
          <a:xfrm>
            <a:off x="3024336" y="3212976"/>
            <a:ext cx="6096000" cy="2862322"/>
          </a:xfrm>
          <a:prstGeom prst="rect">
            <a:avLst/>
          </a:prstGeom>
        </p:spPr>
        <p:txBody>
          <a:bodyPr>
            <a:spAutoFit/>
          </a:bodyPr>
          <a:lstStyle/>
          <a:p>
            <a:r>
              <a:rPr lang="en-US" b="0" i="0" dirty="0" smtClean="0">
                <a:solidFill>
                  <a:schemeClr val="bg1"/>
                </a:solidFill>
                <a:effectLst/>
                <a:latin typeface="Antenna Regular"/>
              </a:rPr>
              <a:t>There is a lot of interest in EVPN today because it addresses many of the challenges faced by network operators that are building data centers to offer cloud and virtualization services. The main application of EVPN is Data Center Interconnect (DCI), the ability to extend Layer 2 connectivity between different data centers which are deployed to improve the performance of delivering application traffic to end users and for disaster recovery.</a:t>
            </a:r>
            <a:endParaRPr lang="en-US" dirty="0">
              <a:solidFill>
                <a:schemeClr val="bg1"/>
              </a:solidFill>
            </a:endParaRPr>
          </a:p>
        </p:txBody>
      </p:sp>
    </p:spTree>
    <p:extLst>
      <p:ext uri="{BB962C8B-B14F-4D97-AF65-F5344CB8AC3E}">
        <p14:creationId xmlns:p14="http://schemas.microsoft.com/office/powerpoint/2010/main" val="1629080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7" name="Picture 2" descr="https://www.juniper.net/documentation/images/g04318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350" y="88799"/>
            <a:ext cx="8961138" cy="6076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826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Picture 2" descr="https://www.juniper.net/documentation/images/g04318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6875" y="116632"/>
            <a:ext cx="9091613" cy="6035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2718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Summary</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618243837"/>
              </p:ext>
            </p:extLst>
          </p:nvPr>
        </p:nvGraphicFramePr>
        <p:xfrm>
          <a:off x="551383" y="908720"/>
          <a:ext cx="11161242" cy="5170610"/>
        </p:xfrm>
        <a:graphic>
          <a:graphicData uri="http://schemas.openxmlformats.org/drawingml/2006/table">
            <a:tbl>
              <a:tblPr firstRow="1" bandRow="1">
                <a:tableStyleId>{5C22544A-7EE6-4342-B048-85BDC9FD1C3A}</a:tableStyleId>
              </a:tblPr>
              <a:tblGrid>
                <a:gridCol w="3720414"/>
                <a:gridCol w="3720414"/>
                <a:gridCol w="3720414"/>
              </a:tblGrid>
              <a:tr h="517061">
                <a:tc>
                  <a:txBody>
                    <a:bodyPr/>
                    <a:lstStyle/>
                    <a:p>
                      <a:pPr algn="ctr"/>
                      <a:r>
                        <a:rPr lang="en-US" altLang="zh-CN" sz="1200" dirty="0" smtClean="0"/>
                        <a:t>Features</a:t>
                      </a:r>
                      <a:endParaRPr lang="zh-CN" altLang="en-US" sz="1200" dirty="0"/>
                    </a:p>
                  </a:txBody>
                  <a:tcPr/>
                </a:tc>
                <a:tc>
                  <a:txBody>
                    <a:bodyPr/>
                    <a:lstStyle/>
                    <a:p>
                      <a:pPr algn="ctr"/>
                      <a:r>
                        <a:rPr lang="en-US" altLang="zh-CN" sz="1200" dirty="0" smtClean="0"/>
                        <a:t>OVS</a:t>
                      </a:r>
                      <a:endParaRPr lang="zh-CN" altLang="en-US" sz="1200" dirty="0"/>
                    </a:p>
                  </a:txBody>
                  <a:tcPr/>
                </a:tc>
                <a:tc>
                  <a:txBody>
                    <a:bodyPr/>
                    <a:lstStyle/>
                    <a:p>
                      <a:pPr algn="ctr"/>
                      <a:r>
                        <a:rPr lang="en-US" altLang="zh-CN" sz="1200" dirty="0" smtClean="0"/>
                        <a:t>TF </a:t>
                      </a:r>
                      <a:r>
                        <a:rPr lang="en-US" altLang="zh-CN" sz="1200" dirty="0" err="1" smtClean="0"/>
                        <a:t>vRouter</a:t>
                      </a:r>
                      <a:endParaRPr lang="zh-CN" altLang="en-US" sz="1200" dirty="0"/>
                    </a:p>
                  </a:txBody>
                  <a:tcPr/>
                </a:tc>
              </a:tr>
              <a:tr h="517061">
                <a:tc>
                  <a:txBody>
                    <a:bodyPr/>
                    <a:lstStyle/>
                    <a:p>
                      <a:pPr algn="ctr"/>
                      <a:r>
                        <a:rPr lang="en-US" altLang="zh-CN" sz="1200" dirty="0" smtClean="0"/>
                        <a:t>Control plane</a:t>
                      </a:r>
                      <a:endParaRPr lang="zh-CN" altLang="en-US" sz="1200" dirty="0"/>
                    </a:p>
                  </a:txBody>
                  <a:tcPr/>
                </a:tc>
                <a:tc>
                  <a:txBody>
                    <a:bodyPr/>
                    <a:lstStyle/>
                    <a:p>
                      <a:pPr algn="ctr"/>
                      <a:r>
                        <a:rPr lang="en-US" altLang="zh-CN" sz="1200" dirty="0" err="1" smtClean="0"/>
                        <a:t>Openflow</a:t>
                      </a:r>
                      <a:r>
                        <a:rPr lang="en-US" altLang="zh-CN" sz="1200" dirty="0" smtClean="0"/>
                        <a:t> won’t have next version anymore</a:t>
                      </a:r>
                    </a:p>
                    <a:p>
                      <a:pPr algn="ctr"/>
                      <a:r>
                        <a:rPr lang="en-US" altLang="zh-CN" sz="1200" dirty="0" smtClean="0"/>
                        <a:t>P4</a:t>
                      </a:r>
                      <a:r>
                        <a:rPr lang="en-US" altLang="zh-CN" sz="1200" baseline="0" dirty="0" smtClean="0"/>
                        <a:t> is next one, ready?</a:t>
                      </a:r>
                      <a:endParaRPr lang="en-US" altLang="zh-CN" sz="1200" dirty="0" smtClean="0"/>
                    </a:p>
                  </a:txBody>
                  <a:tcPr>
                    <a:solidFill>
                      <a:srgbClr val="FFFF00"/>
                    </a:solidFill>
                  </a:tcPr>
                </a:tc>
                <a:tc>
                  <a:txBody>
                    <a:bodyPr/>
                    <a:lstStyle/>
                    <a:p>
                      <a:pPr algn="ctr"/>
                      <a:r>
                        <a:rPr lang="en-US" altLang="zh-CN" sz="1200" dirty="0" smtClean="0"/>
                        <a:t>XMPP won’t be obsolete</a:t>
                      </a:r>
                      <a:endParaRPr lang="zh-CN" altLang="en-US" sz="1200" dirty="0"/>
                    </a:p>
                  </a:txBody>
                  <a:tcPr>
                    <a:solidFill>
                      <a:srgbClr val="00B050"/>
                    </a:solidFill>
                  </a:tcPr>
                </a:tc>
              </a:tr>
              <a:tr h="517061">
                <a:tc>
                  <a:txBody>
                    <a:bodyPr/>
                    <a:lstStyle/>
                    <a:p>
                      <a:pPr algn="ctr"/>
                      <a:r>
                        <a:rPr lang="en-US" altLang="zh-CN" sz="1200" dirty="0" smtClean="0"/>
                        <a:t>Flow table</a:t>
                      </a:r>
                      <a:endParaRPr lang="zh-CN" altLang="en-US" sz="1200" dirty="0"/>
                    </a:p>
                  </a:txBody>
                  <a:tcPr/>
                </a:tc>
                <a:tc>
                  <a:txBody>
                    <a:bodyPr/>
                    <a:lstStyle/>
                    <a:p>
                      <a:pPr algn="ctr"/>
                      <a:r>
                        <a:rPr lang="en-US" altLang="zh-CN" sz="1200" dirty="0" smtClean="0"/>
                        <a:t>Better for performance</a:t>
                      </a:r>
                    </a:p>
                  </a:txBody>
                  <a:tcPr>
                    <a:solidFill>
                      <a:srgbClr val="00B050"/>
                    </a:solidFill>
                  </a:tcPr>
                </a:tc>
                <a:tc>
                  <a:txBody>
                    <a:bodyPr/>
                    <a:lstStyle/>
                    <a:p>
                      <a:pPr algn="ctr"/>
                      <a:r>
                        <a:rPr lang="en-US" altLang="zh-CN" sz="1200" dirty="0" smtClean="0"/>
                        <a:t>Bad for performance</a:t>
                      </a:r>
                      <a:endParaRPr lang="zh-CN" altLang="en-US" sz="1200" dirty="0"/>
                    </a:p>
                  </a:txBody>
                  <a:tcPr>
                    <a:solidFill>
                      <a:srgbClr val="FFFF00"/>
                    </a:solidFill>
                  </a:tcPr>
                </a:tc>
              </a:tr>
              <a:tr h="517061">
                <a:tc>
                  <a:txBody>
                    <a:bodyPr/>
                    <a:lstStyle/>
                    <a:p>
                      <a:pPr algn="ctr"/>
                      <a:r>
                        <a:rPr lang="en-US" altLang="zh-CN" sz="1200" dirty="0" smtClean="0"/>
                        <a:t>Rx &amp; TX queues assignment</a:t>
                      </a:r>
                      <a:endParaRPr lang="zh-CN" altLang="en-US" sz="1200" dirty="0"/>
                    </a:p>
                  </a:txBody>
                  <a:tcPr/>
                </a:tc>
                <a:tc>
                  <a:txBody>
                    <a:bodyPr/>
                    <a:lstStyle/>
                    <a:p>
                      <a:pPr algn="ctr"/>
                      <a:r>
                        <a:rPr lang="en-US" altLang="zh-CN" sz="1200" dirty="0" smtClean="0"/>
                        <a:t>Flexible</a:t>
                      </a:r>
                      <a:endParaRPr lang="zh-CN" altLang="en-US" sz="1200" dirty="0"/>
                    </a:p>
                  </a:txBody>
                  <a:tcPr>
                    <a:solidFill>
                      <a:srgbClr val="00B050"/>
                    </a:solidFill>
                  </a:tcPr>
                </a:tc>
                <a:tc>
                  <a:txBody>
                    <a:bodyPr/>
                    <a:lstStyle/>
                    <a:p>
                      <a:pPr algn="ctr"/>
                      <a:r>
                        <a:rPr lang="en-US" altLang="zh-CN" sz="1200" dirty="0" smtClean="0"/>
                        <a:t>Fixed</a:t>
                      </a:r>
                      <a:endParaRPr lang="zh-CN" altLang="en-US" sz="1200" dirty="0"/>
                    </a:p>
                  </a:txBody>
                  <a:tcPr>
                    <a:solidFill>
                      <a:srgbClr val="FFFF00"/>
                    </a:solidFill>
                  </a:tcPr>
                </a:tc>
              </a:tr>
              <a:tr h="517061">
                <a:tc>
                  <a:txBody>
                    <a:bodyPr/>
                    <a:lstStyle/>
                    <a:p>
                      <a:pPr algn="ctr"/>
                      <a:r>
                        <a:rPr lang="en-US" altLang="zh-CN" sz="1200" dirty="0" smtClean="0"/>
                        <a:t>Rx packets</a:t>
                      </a:r>
                      <a:r>
                        <a:rPr lang="en-US" altLang="zh-CN" sz="1200" baseline="0" dirty="0" smtClean="0"/>
                        <a:t> distributing</a:t>
                      </a:r>
                      <a:endParaRPr lang="zh-CN" altLang="en-US" sz="1200" dirty="0"/>
                    </a:p>
                  </a:txBody>
                  <a:tcPr/>
                </a:tc>
                <a:tc>
                  <a:txBody>
                    <a:bodyPr/>
                    <a:lstStyle/>
                    <a:p>
                      <a:pPr algn="ctr"/>
                      <a:r>
                        <a:rPr lang="en-US" altLang="zh-CN" sz="1200" dirty="0" smtClean="0"/>
                        <a:t>No (not good for </a:t>
                      </a:r>
                      <a:r>
                        <a:rPr lang="en-US" altLang="zh-CN" sz="1200" dirty="0" err="1" smtClean="0"/>
                        <a:t>MPLSoGRE</a:t>
                      </a:r>
                      <a:r>
                        <a:rPr lang="en-US" altLang="zh-CN" sz="1200" dirty="0" smtClean="0"/>
                        <a:t>)</a:t>
                      </a:r>
                      <a:endParaRPr lang="zh-CN" altLang="en-US" sz="1200" dirty="0"/>
                    </a:p>
                  </a:txBody>
                  <a:tcPr>
                    <a:solidFill>
                      <a:srgbClr val="FFFF00"/>
                    </a:solidFill>
                  </a:tcPr>
                </a:tc>
                <a:tc>
                  <a:txBody>
                    <a:bodyPr/>
                    <a:lstStyle/>
                    <a:p>
                      <a:pPr algn="ctr"/>
                      <a:r>
                        <a:rPr lang="en-US" altLang="zh-CN" sz="1200" dirty="0" smtClean="0"/>
                        <a:t>Yes (better for </a:t>
                      </a:r>
                      <a:r>
                        <a:rPr lang="en-US" altLang="zh-CN" sz="1200" dirty="0" err="1" smtClean="0"/>
                        <a:t>MPLSoGRE</a:t>
                      </a:r>
                      <a:r>
                        <a:rPr lang="en-US" altLang="zh-CN" sz="1200" dirty="0" smtClean="0"/>
                        <a:t>)</a:t>
                      </a:r>
                      <a:endParaRPr lang="zh-CN" altLang="en-US" sz="1200" dirty="0"/>
                    </a:p>
                  </a:txBody>
                  <a:tcPr>
                    <a:solidFill>
                      <a:srgbClr val="00B050"/>
                    </a:solidFill>
                  </a:tcPr>
                </a:tc>
              </a:tr>
              <a:tr h="517061">
                <a:tc>
                  <a:txBody>
                    <a:bodyPr/>
                    <a:lstStyle/>
                    <a:p>
                      <a:pPr algn="ctr"/>
                      <a:r>
                        <a:rPr lang="en-US" altLang="zh-CN" sz="1200" dirty="0" smtClean="0"/>
                        <a:t>Supported</a:t>
                      </a:r>
                      <a:r>
                        <a:rPr lang="en-US" altLang="zh-CN" sz="1200" baseline="0" dirty="0" smtClean="0"/>
                        <a:t> Tunnel Types</a:t>
                      </a:r>
                      <a:endParaRPr lang="zh-CN" altLang="en-US" sz="1200" dirty="0"/>
                    </a:p>
                  </a:txBody>
                  <a:tcPr/>
                </a:tc>
                <a:tc>
                  <a:txBody>
                    <a:bodyPr/>
                    <a:lstStyle/>
                    <a:p>
                      <a:pPr algn="ctr"/>
                      <a:r>
                        <a:rPr lang="en-US" altLang="zh-CN" sz="1200" dirty="0" smtClean="0"/>
                        <a:t>Many (not</a:t>
                      </a:r>
                      <a:r>
                        <a:rPr lang="en-US" altLang="zh-CN" sz="1200" baseline="0" dirty="0" smtClean="0"/>
                        <a:t> good for MPLS backbone)</a:t>
                      </a:r>
                    </a:p>
                    <a:p>
                      <a:pPr algn="ctr"/>
                      <a:r>
                        <a:rPr lang="en-US" altLang="zh-CN" sz="1200" baseline="0" dirty="0" smtClean="0"/>
                        <a:t>Doesn’t support </a:t>
                      </a:r>
                      <a:r>
                        <a:rPr lang="en-US" altLang="zh-CN" sz="1200" baseline="0" dirty="0" err="1" smtClean="0"/>
                        <a:t>MPLSoUDP</a:t>
                      </a:r>
                      <a:endParaRPr lang="zh-CN" altLang="en-US" sz="1200" dirty="0"/>
                    </a:p>
                  </a:txBody>
                  <a:tcPr>
                    <a:solidFill>
                      <a:srgbClr val="FFFF00"/>
                    </a:solidFill>
                  </a:tcPr>
                </a:tc>
                <a:tc>
                  <a:txBody>
                    <a:bodyPr/>
                    <a:lstStyle/>
                    <a:p>
                      <a:pPr algn="ctr"/>
                      <a:r>
                        <a:rPr lang="en-US" altLang="zh-CN" sz="1200" dirty="0" smtClean="0"/>
                        <a:t>A</a:t>
                      </a:r>
                      <a:r>
                        <a:rPr lang="en-US" altLang="zh-CN" sz="1200" baseline="0" dirty="0" smtClean="0"/>
                        <a:t> few (better for MPLS backbone)</a:t>
                      </a:r>
                    </a:p>
                    <a:p>
                      <a:pPr algn="ctr"/>
                      <a:r>
                        <a:rPr lang="en-US" altLang="zh-CN" sz="1200" baseline="0" dirty="0" smtClean="0"/>
                        <a:t>Support </a:t>
                      </a:r>
                      <a:r>
                        <a:rPr lang="en-US" altLang="zh-CN" sz="1200" baseline="0" dirty="0" err="1" smtClean="0"/>
                        <a:t>MPLSoUDP</a:t>
                      </a:r>
                      <a:endParaRPr lang="zh-CN" altLang="en-US" sz="1200" dirty="0"/>
                    </a:p>
                  </a:txBody>
                  <a:tcPr>
                    <a:solidFill>
                      <a:srgbClr val="00B050"/>
                    </a:solidFill>
                  </a:tcPr>
                </a:tc>
              </a:tr>
              <a:tr h="517061">
                <a:tc>
                  <a:txBody>
                    <a:bodyPr/>
                    <a:lstStyle/>
                    <a:p>
                      <a:pPr algn="ctr"/>
                      <a:r>
                        <a:rPr lang="en-US" altLang="zh-CN" sz="1200" dirty="0" smtClean="0"/>
                        <a:t>SR-IOV</a:t>
                      </a:r>
                      <a:endParaRPr lang="zh-CN" altLang="en-US" sz="1200" dirty="0"/>
                    </a:p>
                  </a:txBody>
                  <a:tcPr/>
                </a:tc>
                <a:tc>
                  <a:txBody>
                    <a:bodyPr/>
                    <a:lstStyle/>
                    <a:p>
                      <a:pPr algn="ctr"/>
                      <a:r>
                        <a:rPr lang="en-US" altLang="zh-CN" sz="1200" dirty="0" smtClean="0"/>
                        <a:t>NO</a:t>
                      </a:r>
                      <a:endParaRPr lang="zh-CN" altLang="en-US" sz="1200" dirty="0"/>
                    </a:p>
                  </a:txBody>
                  <a:tcPr>
                    <a:solidFill>
                      <a:srgbClr val="FFFF00"/>
                    </a:solidFill>
                  </a:tcPr>
                </a:tc>
                <a:tc>
                  <a:txBody>
                    <a:bodyPr/>
                    <a:lstStyle/>
                    <a:p>
                      <a:pPr algn="ctr"/>
                      <a:r>
                        <a:rPr lang="en-US" altLang="zh-CN" sz="1200" dirty="0" smtClean="0"/>
                        <a:t>Yes and Better</a:t>
                      </a:r>
                      <a:endParaRPr lang="zh-CN" altLang="en-US" sz="1200" dirty="0"/>
                    </a:p>
                  </a:txBody>
                  <a:tcPr>
                    <a:solidFill>
                      <a:srgbClr val="00B050"/>
                    </a:solidFill>
                  </a:tcPr>
                </a:tc>
              </a:tr>
              <a:tr h="517061">
                <a:tc>
                  <a:txBody>
                    <a:bodyPr/>
                    <a:lstStyle/>
                    <a:p>
                      <a:pPr algn="ctr"/>
                      <a:r>
                        <a:rPr lang="en-US" altLang="zh-CN" sz="1200" dirty="0" smtClean="0"/>
                        <a:t>ARP processing</a:t>
                      </a:r>
                      <a:endParaRPr lang="zh-CN" altLang="en-US" sz="1200" dirty="0"/>
                    </a:p>
                  </a:txBody>
                  <a:tcPr/>
                </a:tc>
                <a:tc>
                  <a:txBody>
                    <a:bodyPr/>
                    <a:lstStyle/>
                    <a:p>
                      <a:pPr algn="ctr"/>
                      <a:r>
                        <a:rPr lang="en-US" altLang="zh-CN" sz="1200" dirty="0" smtClean="0"/>
                        <a:t>NO</a:t>
                      </a:r>
                      <a:endParaRPr lang="zh-CN" altLang="en-US" sz="1200" dirty="0"/>
                    </a:p>
                  </a:txBody>
                  <a:tcPr>
                    <a:solidFill>
                      <a:srgbClr val="FFFF00"/>
                    </a:solidFill>
                  </a:tcPr>
                </a:tc>
                <a:tc>
                  <a:txBody>
                    <a:bodyPr/>
                    <a:lstStyle/>
                    <a:p>
                      <a:pPr algn="ctr"/>
                      <a:r>
                        <a:rPr lang="en-US" altLang="zh-CN" sz="1200" dirty="0" smtClean="0"/>
                        <a:t>Yes and Better</a:t>
                      </a:r>
                      <a:endParaRPr lang="zh-CN" altLang="en-US" sz="1200" dirty="0"/>
                    </a:p>
                  </a:txBody>
                  <a:tcPr>
                    <a:solidFill>
                      <a:srgbClr val="00B050"/>
                    </a:solidFill>
                  </a:tcPr>
                </a:tc>
              </a:tr>
              <a:tr h="517061">
                <a:tc>
                  <a:txBody>
                    <a:bodyPr/>
                    <a:lstStyle/>
                    <a:p>
                      <a:pPr algn="ctr"/>
                      <a:r>
                        <a:rPr lang="en-US" altLang="zh-CN" sz="1200" smtClean="0"/>
                        <a:t>Hardware VTEP</a:t>
                      </a:r>
                      <a:endParaRPr lang="zh-CN" altLang="en-US" sz="1200" dirty="0"/>
                    </a:p>
                  </a:txBody>
                  <a:tcPr/>
                </a:tc>
                <a:tc>
                  <a:txBody>
                    <a:bodyPr/>
                    <a:lstStyle/>
                    <a:p>
                      <a:pPr algn="ctr"/>
                      <a:r>
                        <a:rPr lang="en-US" altLang="zh-CN" sz="1200" dirty="0" smtClean="0"/>
                        <a:t>Yes (OVSDB)</a:t>
                      </a:r>
                      <a:endParaRPr lang="zh-CN" altLang="en-US" sz="1200" dirty="0"/>
                    </a:p>
                  </a:txBody>
                  <a:tcPr>
                    <a:solidFill>
                      <a:srgbClr val="FFFF00"/>
                    </a:solidFill>
                  </a:tcPr>
                </a:tc>
                <a:tc>
                  <a:txBody>
                    <a:bodyPr/>
                    <a:lstStyle/>
                    <a:p>
                      <a:pPr algn="ctr"/>
                      <a:r>
                        <a:rPr lang="en-US" altLang="zh-CN" sz="1200" dirty="0" smtClean="0"/>
                        <a:t>EVPN VXLAN</a:t>
                      </a:r>
                      <a:endParaRPr lang="zh-CN" altLang="en-US" sz="1200" dirty="0"/>
                    </a:p>
                  </a:txBody>
                  <a:tcPr>
                    <a:solidFill>
                      <a:srgbClr val="00B050"/>
                    </a:solidFill>
                  </a:tcPr>
                </a:tc>
              </a:tr>
              <a:tr h="517061">
                <a:tc>
                  <a:txBody>
                    <a:bodyPr/>
                    <a:lstStyle/>
                    <a:p>
                      <a:pPr algn="ctr"/>
                      <a:r>
                        <a:rPr lang="en-US" altLang="zh-CN" sz="1200" dirty="0" smtClean="0"/>
                        <a:t>EVPN</a:t>
                      </a:r>
                      <a:endParaRPr lang="zh-CN" altLang="en-US" sz="1200" dirty="0"/>
                    </a:p>
                  </a:txBody>
                  <a:tcPr/>
                </a:tc>
                <a:tc>
                  <a:txBody>
                    <a:bodyPr/>
                    <a:lstStyle/>
                    <a:p>
                      <a:pPr algn="ctr"/>
                      <a:r>
                        <a:rPr lang="en-US" altLang="zh-CN" sz="1200" dirty="0" smtClean="0"/>
                        <a:t>NO</a:t>
                      </a:r>
                      <a:endParaRPr lang="zh-CN" altLang="en-US" sz="1200" dirty="0"/>
                    </a:p>
                  </a:txBody>
                  <a:tcPr>
                    <a:solidFill>
                      <a:srgbClr val="FFFF00"/>
                    </a:solidFill>
                  </a:tcPr>
                </a:tc>
                <a:tc>
                  <a:txBody>
                    <a:bodyPr/>
                    <a:lstStyle/>
                    <a:p>
                      <a:pPr algn="ctr"/>
                      <a:r>
                        <a:rPr lang="en-US" altLang="zh-CN" sz="1200" dirty="0" smtClean="0"/>
                        <a:t>Better</a:t>
                      </a:r>
                      <a:endParaRPr lang="zh-CN" altLang="en-US" sz="1200" dirty="0"/>
                    </a:p>
                  </a:txBody>
                  <a:tcPr>
                    <a:solidFill>
                      <a:srgbClr val="00B050"/>
                    </a:solidFill>
                  </a:tcPr>
                </a:tc>
              </a:tr>
            </a:tbl>
          </a:graphicData>
        </a:graphic>
      </p:graphicFrame>
    </p:spTree>
    <p:extLst>
      <p:ext uri="{BB962C8B-B14F-4D97-AF65-F5344CB8AC3E}">
        <p14:creationId xmlns:p14="http://schemas.microsoft.com/office/powerpoint/2010/main" val="14170999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p:nvPr>
        </p:nvSpPr>
        <p:spPr>
          <a:xfrm>
            <a:off x="334963" y="477838"/>
            <a:ext cx="8459787" cy="863600"/>
          </a:xfrm>
        </p:spPr>
        <p:txBody>
          <a:bodyPr/>
          <a:lstStyle/>
          <a:p>
            <a:pPr algn="l"/>
            <a:r>
              <a:rPr lang="en-US" altLang="zh-CN" dirty="0" smtClean="0"/>
              <a:t>Thank you! Q&amp;A</a:t>
            </a:r>
            <a:endParaRPr lang="zh-CN" altLang="en-US" dirty="0" smtClean="0"/>
          </a:p>
        </p:txBody>
      </p:sp>
      <p:pic>
        <p:nvPicPr>
          <p:cNvPr id="8195" name="图片 1"/>
          <p:cNvPicPr>
            <a:picLocks noChangeAspect="1"/>
          </p:cNvPicPr>
          <p:nvPr/>
        </p:nvPicPr>
        <p:blipFill>
          <a:blip r:embed="rId2">
            <a:extLst>
              <a:ext uri="{28A0092B-C50C-407E-A947-70E740481C1C}">
                <a14:useLocalDpi xmlns:a14="http://schemas.microsoft.com/office/drawing/2010/main" val="0"/>
              </a:ext>
            </a:extLst>
          </a:blip>
          <a:srcRect t="20528" b="17886"/>
          <a:stretch>
            <a:fillRect/>
          </a:stretch>
        </p:blipFill>
        <p:spPr bwMode="auto">
          <a:xfrm>
            <a:off x="0" y="1681163"/>
            <a:ext cx="12192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a:stretch>
            <a:fillRect/>
          </a:stretch>
        </p:blipFill>
        <p:spPr>
          <a:xfrm>
            <a:off x="1343472" y="4437112"/>
            <a:ext cx="1328738" cy="1685925"/>
          </a:xfrm>
          <a:prstGeom prst="rect">
            <a:avLst/>
          </a:prstGeom>
        </p:spPr>
      </p:pic>
      <p:pic>
        <p:nvPicPr>
          <p:cNvPr id="4" name="图片 3"/>
          <p:cNvPicPr>
            <a:picLocks noChangeAspect="1"/>
          </p:cNvPicPr>
          <p:nvPr/>
        </p:nvPicPr>
        <p:blipFill>
          <a:blip r:embed="rId4"/>
          <a:stretch>
            <a:fillRect/>
          </a:stretch>
        </p:blipFill>
        <p:spPr>
          <a:xfrm>
            <a:off x="9768408" y="4439756"/>
            <a:ext cx="1338815" cy="1684800"/>
          </a:xfrm>
          <a:prstGeom prst="rect">
            <a:avLst/>
          </a:prstGeom>
        </p:spPr>
      </p:pic>
    </p:spTree>
    <p:extLst>
      <p:ext uri="{BB962C8B-B14F-4D97-AF65-F5344CB8AC3E}">
        <p14:creationId xmlns:p14="http://schemas.microsoft.com/office/powerpoint/2010/main" val="2569422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060576"/>
            <a:ext cx="12192000" cy="4032720"/>
          </a:xfrm>
        </p:spPr>
        <p:txBody>
          <a:bodyPr/>
          <a:lstStyle/>
          <a:p>
            <a:r>
              <a:rPr lang="en-US" altLang="zh-CN" dirty="0"/>
              <a:t>Comparison between OVS and Tungsten Fabric </a:t>
            </a:r>
            <a:r>
              <a:rPr lang="en-US" altLang="zh-CN" dirty="0" err="1"/>
              <a:t>vRouter</a:t>
            </a:r>
            <a:r>
              <a:rPr lang="en-US" altLang="zh-CN" dirty="0" smtClean="0"/>
              <a:t/>
            </a:r>
            <a:br>
              <a:rPr lang="en-US" altLang="zh-CN" dirty="0" smtClean="0"/>
            </a:br>
            <a:r>
              <a:rPr lang="en-US" altLang="zh-CN" dirty="0" smtClean="0"/>
              <a:t/>
            </a:r>
            <a:br>
              <a:rPr lang="en-US" altLang="zh-CN" dirty="0" smtClean="0"/>
            </a:br>
            <a:r>
              <a:rPr lang="en-US" altLang="zh-CN" dirty="0"/>
              <a:t/>
            </a:r>
            <a:br>
              <a:rPr lang="en-US" altLang="zh-CN" dirty="0"/>
            </a:br>
            <a:r>
              <a:rPr lang="en-US" altLang="zh-CN" dirty="0" smtClean="0"/>
              <a:t>Yi Yang @ Inspur</a:t>
            </a:r>
            <a:endParaRPr lang="zh-CN" altLang="en-US" dirty="0"/>
          </a:p>
        </p:txBody>
      </p:sp>
    </p:spTree>
    <p:extLst>
      <p:ext uri="{BB962C8B-B14F-4D97-AF65-F5344CB8AC3E}">
        <p14:creationId xmlns:p14="http://schemas.microsoft.com/office/powerpoint/2010/main" val="19869495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Tungsten Fabric </a:t>
            </a:r>
            <a:r>
              <a:rPr lang="en-US" altLang="zh-CN" dirty="0" err="1"/>
              <a:t>vRouter</a:t>
            </a:r>
            <a:r>
              <a:rPr lang="en-US" altLang="zh-CN" dirty="0"/>
              <a:t> DPDK</a:t>
            </a:r>
            <a:endParaRPr lang="zh-CN" altLang="en-US" dirty="0"/>
          </a:p>
        </p:txBody>
      </p:sp>
      <p:sp>
        <p:nvSpPr>
          <p:cNvPr id="3" name="内容占位符 2"/>
          <p:cNvSpPr>
            <a:spLocks noGrp="1"/>
          </p:cNvSpPr>
          <p:nvPr>
            <p:ph idx="1"/>
          </p:nvPr>
        </p:nvSpPr>
        <p:spPr/>
        <p:txBody>
          <a:bodyPr/>
          <a:lstStyle/>
          <a:p>
            <a:r>
              <a:rPr lang="en-US" altLang="zh-CN" sz="2800" dirty="0">
                <a:solidFill>
                  <a:schemeClr val="bg1"/>
                </a:solidFill>
              </a:rPr>
              <a:t>Tungsten Fabric is an open source automated secure multi-cloud multi-stack network </a:t>
            </a:r>
            <a:r>
              <a:rPr lang="en-US" altLang="zh-CN" sz="2800" dirty="0" smtClean="0">
                <a:solidFill>
                  <a:schemeClr val="bg1"/>
                </a:solidFill>
              </a:rPr>
              <a:t>virtualization </a:t>
            </a:r>
            <a:r>
              <a:rPr lang="en-US" altLang="zh-CN" sz="2800" dirty="0">
                <a:solidFill>
                  <a:schemeClr val="bg1"/>
                </a:solidFill>
              </a:rPr>
              <a:t>SDN and security solution for  providing connectivity and security for virtual, containerized or bare-metal workloads.</a:t>
            </a:r>
          </a:p>
          <a:p>
            <a:r>
              <a:rPr lang="en-US" altLang="zh-CN" sz="2800" dirty="0">
                <a:solidFill>
                  <a:schemeClr val="bg1"/>
                </a:solidFill>
              </a:rPr>
              <a:t>Tungsten Fabric </a:t>
            </a:r>
            <a:r>
              <a:rPr lang="en-US" altLang="zh-CN" sz="2800" dirty="0" err="1">
                <a:solidFill>
                  <a:schemeClr val="bg1"/>
                </a:solidFill>
              </a:rPr>
              <a:t>vRouter</a:t>
            </a:r>
            <a:r>
              <a:rPr lang="en-US" altLang="zh-CN" sz="2800" dirty="0">
                <a:solidFill>
                  <a:schemeClr val="bg1"/>
                </a:solidFill>
              </a:rPr>
              <a:t> has two implementations: </a:t>
            </a:r>
            <a:r>
              <a:rPr lang="en-US" altLang="zh-CN" sz="2800" dirty="0" err="1">
                <a:solidFill>
                  <a:schemeClr val="bg1"/>
                </a:solidFill>
              </a:rPr>
              <a:t>vRouter</a:t>
            </a:r>
            <a:r>
              <a:rPr lang="en-US" altLang="zh-CN" sz="2800" dirty="0">
                <a:solidFill>
                  <a:schemeClr val="bg1"/>
                </a:solidFill>
              </a:rPr>
              <a:t> kernel module and </a:t>
            </a:r>
            <a:r>
              <a:rPr lang="en-US" altLang="zh-CN" sz="2800" dirty="0" err="1">
                <a:solidFill>
                  <a:schemeClr val="bg1"/>
                </a:solidFill>
              </a:rPr>
              <a:t>vRouter</a:t>
            </a:r>
            <a:r>
              <a:rPr lang="en-US" altLang="zh-CN" sz="2800" dirty="0">
                <a:solidFill>
                  <a:schemeClr val="bg1"/>
                </a:solidFill>
              </a:rPr>
              <a:t> DPDK, it is equivalent to OVS as far as functionality is concerned.</a:t>
            </a:r>
            <a:endParaRPr lang="zh-CN" altLang="en-US" sz="2800" dirty="0">
              <a:solidFill>
                <a:schemeClr val="bg1"/>
              </a:solidFill>
            </a:endParaRPr>
          </a:p>
        </p:txBody>
      </p:sp>
    </p:spTree>
    <p:extLst>
      <p:ext uri="{BB962C8B-B14F-4D97-AF65-F5344CB8AC3E}">
        <p14:creationId xmlns:p14="http://schemas.microsoft.com/office/powerpoint/2010/main" val="40449251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42"/>
          <p:cNvSpPr/>
          <p:nvPr/>
        </p:nvSpPr>
        <p:spPr>
          <a:xfrm>
            <a:off x="7491473" y="3847299"/>
            <a:ext cx="2185927" cy="2216199"/>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smtClean="0">
                <a:solidFill>
                  <a:schemeClr val="bg1"/>
                </a:solidFill>
              </a:rPr>
              <a:t>vRouter</a:t>
            </a:r>
            <a:r>
              <a:rPr lang="en-US" b="1" dirty="0" smtClean="0">
                <a:solidFill>
                  <a:schemeClr val="bg1"/>
                </a:solidFill>
              </a:rPr>
              <a:t> DPDK</a:t>
            </a:r>
            <a:endParaRPr lang="en-US" b="1" dirty="0">
              <a:solidFill>
                <a:schemeClr val="bg1"/>
              </a:solidFill>
            </a:endParaRPr>
          </a:p>
        </p:txBody>
      </p:sp>
      <p:sp>
        <p:nvSpPr>
          <p:cNvPr id="41" name="Rectangle 57"/>
          <p:cNvSpPr/>
          <p:nvPr/>
        </p:nvSpPr>
        <p:spPr>
          <a:xfrm>
            <a:off x="7752184" y="4207339"/>
            <a:ext cx="1800200" cy="1613164"/>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t"/>
          <a:lstStyle/>
          <a:p>
            <a:pPr algn="ctr"/>
            <a:r>
              <a:rPr lang="en-US" b="1" dirty="0" smtClean="0">
                <a:solidFill>
                  <a:schemeClr val="bg1"/>
                </a:solidFill>
              </a:rPr>
              <a:t>VRF</a:t>
            </a:r>
            <a:endParaRPr lang="en-US" b="1" dirty="0">
              <a:solidFill>
                <a:schemeClr val="bg1"/>
              </a:solidFill>
            </a:endParaRPr>
          </a:p>
        </p:txBody>
      </p:sp>
      <p:sp>
        <p:nvSpPr>
          <p:cNvPr id="2" name="标题 1"/>
          <p:cNvSpPr>
            <a:spLocks noGrp="1"/>
          </p:cNvSpPr>
          <p:nvPr>
            <p:ph type="title"/>
          </p:nvPr>
        </p:nvSpPr>
        <p:spPr/>
        <p:txBody>
          <a:bodyPr/>
          <a:lstStyle/>
          <a:p>
            <a:r>
              <a:rPr lang="en-US" altLang="zh-CN" dirty="0" smtClean="0"/>
              <a:t>      OVS </a:t>
            </a:r>
            <a:r>
              <a:rPr lang="en-US" altLang="zh-CN" dirty="0"/>
              <a:t>Architecture         </a:t>
            </a:r>
            <a:r>
              <a:rPr lang="en-US" altLang="zh-CN" dirty="0" smtClean="0"/>
              <a:t>      TF </a:t>
            </a:r>
            <a:r>
              <a:rPr lang="en-US" altLang="zh-CN" dirty="0" err="1"/>
              <a:t>vRouter</a:t>
            </a:r>
            <a:r>
              <a:rPr lang="en-US" altLang="zh-CN" dirty="0"/>
              <a:t> Architecture</a:t>
            </a:r>
            <a:endParaRPr lang="zh-CN" altLang="en-US" dirty="0"/>
          </a:p>
        </p:txBody>
      </p:sp>
      <p:sp>
        <p:nvSpPr>
          <p:cNvPr id="6" name="Rectangle 4"/>
          <p:cNvSpPr/>
          <p:nvPr/>
        </p:nvSpPr>
        <p:spPr>
          <a:xfrm>
            <a:off x="1019175" y="2191487"/>
            <a:ext cx="1463040" cy="695325"/>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o</a:t>
            </a:r>
            <a:r>
              <a:rPr lang="en-US" b="1" dirty="0" smtClean="0">
                <a:solidFill>
                  <a:schemeClr val="bg1"/>
                </a:solidFill>
              </a:rPr>
              <a:t>vs-</a:t>
            </a:r>
            <a:r>
              <a:rPr lang="en-US" b="1" dirty="0" err="1" smtClean="0">
                <a:solidFill>
                  <a:schemeClr val="bg1"/>
                </a:solidFill>
              </a:rPr>
              <a:t>vswitchd</a:t>
            </a:r>
            <a:endParaRPr lang="en-US" b="1" dirty="0">
              <a:solidFill>
                <a:schemeClr val="bg1"/>
              </a:solidFill>
            </a:endParaRPr>
          </a:p>
        </p:txBody>
      </p:sp>
      <p:sp>
        <p:nvSpPr>
          <p:cNvPr id="7" name="Rectangle 5"/>
          <p:cNvSpPr/>
          <p:nvPr/>
        </p:nvSpPr>
        <p:spPr>
          <a:xfrm>
            <a:off x="3438525" y="2191486"/>
            <a:ext cx="1463040" cy="695325"/>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1"/>
                </a:solidFill>
              </a:rPr>
              <a:t>ovsdb</a:t>
            </a:r>
            <a:r>
              <a:rPr lang="en-US" b="1" dirty="0" smtClean="0">
                <a:solidFill>
                  <a:schemeClr val="bg1"/>
                </a:solidFill>
              </a:rPr>
              <a:t>-server</a:t>
            </a:r>
            <a:endParaRPr lang="en-US" b="1" dirty="0">
              <a:solidFill>
                <a:schemeClr val="bg1"/>
              </a:solidFill>
            </a:endParaRPr>
          </a:p>
        </p:txBody>
      </p:sp>
      <p:sp>
        <p:nvSpPr>
          <p:cNvPr id="40" name="Rectangle 57"/>
          <p:cNvSpPr/>
          <p:nvPr/>
        </p:nvSpPr>
        <p:spPr>
          <a:xfrm>
            <a:off x="7680176" y="4306643"/>
            <a:ext cx="1800200" cy="1613164"/>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t"/>
          <a:lstStyle/>
          <a:p>
            <a:pPr algn="ctr"/>
            <a:r>
              <a:rPr lang="en-US" b="1" dirty="0" smtClean="0">
                <a:solidFill>
                  <a:schemeClr val="bg1"/>
                </a:solidFill>
              </a:rPr>
              <a:t>VRF</a:t>
            </a:r>
            <a:endParaRPr lang="en-US" b="1" dirty="0">
              <a:solidFill>
                <a:schemeClr val="bg1"/>
              </a:solidFill>
            </a:endParaRPr>
          </a:p>
        </p:txBody>
      </p:sp>
      <p:sp>
        <p:nvSpPr>
          <p:cNvPr id="8" name="Rectangle 6"/>
          <p:cNvSpPr/>
          <p:nvPr/>
        </p:nvSpPr>
        <p:spPr>
          <a:xfrm>
            <a:off x="2219325" y="857193"/>
            <a:ext cx="1463040" cy="695325"/>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controller</a:t>
            </a:r>
            <a:endParaRPr lang="en-US" b="1" dirty="0">
              <a:solidFill>
                <a:schemeClr val="bg1"/>
              </a:solidFill>
            </a:endParaRPr>
          </a:p>
        </p:txBody>
      </p:sp>
      <p:cxnSp>
        <p:nvCxnSpPr>
          <p:cNvPr id="9" name="Straight Arrow Connector 8"/>
          <p:cNvCxnSpPr>
            <a:stCxn id="8" idx="2"/>
            <a:endCxn id="6" idx="0"/>
          </p:cNvCxnSpPr>
          <p:nvPr/>
        </p:nvCxnSpPr>
        <p:spPr>
          <a:xfrm flipH="1">
            <a:off x="1750695" y="1552518"/>
            <a:ext cx="1200150" cy="638969"/>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0"/>
            <a:endCxn id="8" idx="2"/>
          </p:cNvCxnSpPr>
          <p:nvPr/>
        </p:nvCxnSpPr>
        <p:spPr>
          <a:xfrm flipH="1" flipV="1">
            <a:off x="2950845" y="1552518"/>
            <a:ext cx="1219200" cy="638968"/>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2"/>
          <p:cNvSpPr txBox="1"/>
          <p:nvPr/>
        </p:nvSpPr>
        <p:spPr>
          <a:xfrm rot="19903260">
            <a:off x="1447358" y="1661650"/>
            <a:ext cx="1295400" cy="371475"/>
          </a:xfrm>
          <a:prstGeom prst="rect">
            <a:avLst/>
          </a:prstGeom>
          <a:noFill/>
        </p:spPr>
        <p:txBody>
          <a:bodyPr wrap="square" rtlCol="0">
            <a:spAutoFit/>
          </a:bodyPr>
          <a:lstStyle/>
          <a:p>
            <a:r>
              <a:rPr lang="en-US" b="1" dirty="0" err="1" smtClean="0">
                <a:solidFill>
                  <a:schemeClr val="bg1"/>
                </a:solidFill>
              </a:rPr>
              <a:t>openflow</a:t>
            </a:r>
            <a:endParaRPr lang="en-US" b="1" dirty="0">
              <a:solidFill>
                <a:schemeClr val="bg1"/>
              </a:solidFill>
            </a:endParaRPr>
          </a:p>
        </p:txBody>
      </p:sp>
      <p:sp>
        <p:nvSpPr>
          <p:cNvPr id="12" name="TextBox 13"/>
          <p:cNvSpPr txBox="1"/>
          <p:nvPr/>
        </p:nvSpPr>
        <p:spPr>
          <a:xfrm rot="1895060">
            <a:off x="3293078" y="1743414"/>
            <a:ext cx="1295400" cy="371475"/>
          </a:xfrm>
          <a:prstGeom prst="rect">
            <a:avLst/>
          </a:prstGeom>
          <a:noFill/>
        </p:spPr>
        <p:txBody>
          <a:bodyPr wrap="square" rtlCol="0">
            <a:spAutoFit/>
          </a:bodyPr>
          <a:lstStyle/>
          <a:p>
            <a:r>
              <a:rPr lang="en-US" b="1" dirty="0" err="1" smtClean="0">
                <a:solidFill>
                  <a:schemeClr val="bg1"/>
                </a:solidFill>
              </a:rPr>
              <a:t>ovsdb</a:t>
            </a:r>
            <a:endParaRPr lang="en-US" b="1" dirty="0">
              <a:solidFill>
                <a:schemeClr val="bg1"/>
              </a:solidFill>
            </a:endParaRPr>
          </a:p>
        </p:txBody>
      </p:sp>
      <p:cxnSp>
        <p:nvCxnSpPr>
          <p:cNvPr id="13" name="Straight Arrow Connector 14"/>
          <p:cNvCxnSpPr>
            <a:stCxn id="7" idx="1"/>
            <a:endCxn id="6" idx="3"/>
          </p:cNvCxnSpPr>
          <p:nvPr/>
        </p:nvCxnSpPr>
        <p:spPr>
          <a:xfrm flipH="1">
            <a:off x="2482215" y="2539149"/>
            <a:ext cx="956310" cy="1"/>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7"/>
          <p:cNvSpPr/>
          <p:nvPr/>
        </p:nvSpPr>
        <p:spPr>
          <a:xfrm>
            <a:off x="3438525" y="3525779"/>
            <a:ext cx="1463040" cy="695325"/>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1"/>
                </a:solidFill>
              </a:rPr>
              <a:t>ovsdb</a:t>
            </a:r>
            <a:endParaRPr lang="en-US" b="1" dirty="0">
              <a:solidFill>
                <a:schemeClr val="bg1"/>
              </a:solidFill>
            </a:endParaRPr>
          </a:p>
        </p:txBody>
      </p:sp>
      <p:cxnSp>
        <p:nvCxnSpPr>
          <p:cNvPr id="15" name="Straight Arrow Connector 18"/>
          <p:cNvCxnSpPr>
            <a:stCxn id="7" idx="2"/>
            <a:endCxn id="14" idx="0"/>
          </p:cNvCxnSpPr>
          <p:nvPr/>
        </p:nvCxnSpPr>
        <p:spPr>
          <a:xfrm>
            <a:off x="4170045" y="2886811"/>
            <a:ext cx="0" cy="638968"/>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21"/>
          <p:cNvSpPr/>
          <p:nvPr/>
        </p:nvSpPr>
        <p:spPr>
          <a:xfrm>
            <a:off x="1019175" y="4002029"/>
            <a:ext cx="1463040" cy="2047083"/>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smtClean="0">
                <a:solidFill>
                  <a:schemeClr val="bg1"/>
                </a:solidFill>
              </a:rPr>
              <a:t>datapath</a:t>
            </a:r>
            <a:endParaRPr lang="en-US" b="1" dirty="0">
              <a:solidFill>
                <a:schemeClr val="bg1"/>
              </a:solidFill>
            </a:endParaRPr>
          </a:p>
        </p:txBody>
      </p:sp>
      <p:cxnSp>
        <p:nvCxnSpPr>
          <p:cNvPr id="17" name="Straight Arrow Connector 22"/>
          <p:cNvCxnSpPr/>
          <p:nvPr/>
        </p:nvCxnSpPr>
        <p:spPr>
          <a:xfrm flipV="1">
            <a:off x="1462088" y="2886812"/>
            <a:ext cx="0" cy="1115217"/>
          </a:xfrm>
          <a:prstGeom prst="straightConnector1">
            <a:avLst/>
          </a:prstGeom>
          <a:ln w="254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25"/>
          <p:cNvSpPr txBox="1"/>
          <p:nvPr/>
        </p:nvSpPr>
        <p:spPr>
          <a:xfrm rot="16200000">
            <a:off x="679380" y="2976090"/>
            <a:ext cx="1295400" cy="371475"/>
          </a:xfrm>
          <a:prstGeom prst="rect">
            <a:avLst/>
          </a:prstGeom>
          <a:noFill/>
        </p:spPr>
        <p:txBody>
          <a:bodyPr wrap="square" rtlCol="0">
            <a:spAutoFit/>
          </a:bodyPr>
          <a:lstStyle/>
          <a:p>
            <a:r>
              <a:rPr lang="en-US" b="1" dirty="0" err="1" smtClean="0">
                <a:solidFill>
                  <a:schemeClr val="bg1"/>
                </a:solidFill>
              </a:rPr>
              <a:t>upcall</a:t>
            </a:r>
            <a:endParaRPr lang="en-US" b="1" dirty="0">
              <a:solidFill>
                <a:schemeClr val="bg1"/>
              </a:solidFill>
            </a:endParaRPr>
          </a:p>
        </p:txBody>
      </p:sp>
      <p:cxnSp>
        <p:nvCxnSpPr>
          <p:cNvPr id="19" name="Straight Arrow Connector 26"/>
          <p:cNvCxnSpPr/>
          <p:nvPr/>
        </p:nvCxnSpPr>
        <p:spPr>
          <a:xfrm flipV="1">
            <a:off x="2052638" y="2877287"/>
            <a:ext cx="0" cy="1115217"/>
          </a:xfrm>
          <a:prstGeom prst="straightConnector1">
            <a:avLst/>
          </a:prstGeom>
          <a:ln w="254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0" name="TextBox 27"/>
          <p:cNvSpPr txBox="1"/>
          <p:nvPr/>
        </p:nvSpPr>
        <p:spPr>
          <a:xfrm rot="5400000">
            <a:off x="1745347" y="3273608"/>
            <a:ext cx="954163" cy="369332"/>
          </a:xfrm>
          <a:prstGeom prst="rect">
            <a:avLst/>
          </a:prstGeom>
          <a:noFill/>
        </p:spPr>
        <p:txBody>
          <a:bodyPr wrap="square" rtlCol="0">
            <a:spAutoFit/>
          </a:bodyPr>
          <a:lstStyle/>
          <a:p>
            <a:r>
              <a:rPr lang="en-US" b="1" dirty="0" err="1" smtClean="0">
                <a:solidFill>
                  <a:schemeClr val="bg1"/>
                </a:solidFill>
              </a:rPr>
              <a:t>netlink</a:t>
            </a:r>
            <a:endParaRPr lang="en-US" b="1" dirty="0">
              <a:solidFill>
                <a:schemeClr val="bg1"/>
              </a:solidFill>
            </a:endParaRPr>
          </a:p>
        </p:txBody>
      </p:sp>
      <p:sp>
        <p:nvSpPr>
          <p:cNvPr id="21" name="Rectangle 28"/>
          <p:cNvSpPr/>
          <p:nvPr/>
        </p:nvSpPr>
        <p:spPr>
          <a:xfrm>
            <a:off x="1209674" y="4409207"/>
            <a:ext cx="1143001" cy="695325"/>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1"/>
                </a:solidFill>
              </a:rPr>
              <a:t>Megaflow</a:t>
            </a:r>
            <a:endParaRPr lang="en-US" b="1" dirty="0">
              <a:solidFill>
                <a:schemeClr val="bg1"/>
              </a:solidFill>
            </a:endParaRPr>
          </a:p>
        </p:txBody>
      </p:sp>
      <p:sp>
        <p:nvSpPr>
          <p:cNvPr id="22" name="Rectangle 29"/>
          <p:cNvSpPr/>
          <p:nvPr/>
        </p:nvSpPr>
        <p:spPr>
          <a:xfrm>
            <a:off x="1212779" y="5191059"/>
            <a:ext cx="1143001" cy="695325"/>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EMC/SMC</a:t>
            </a:r>
            <a:endParaRPr lang="en-US" b="1" dirty="0">
              <a:solidFill>
                <a:schemeClr val="bg1"/>
              </a:solidFill>
            </a:endParaRPr>
          </a:p>
        </p:txBody>
      </p:sp>
      <p:cxnSp>
        <p:nvCxnSpPr>
          <p:cNvPr id="23" name="Straight Connector 31"/>
          <p:cNvCxnSpPr/>
          <p:nvPr/>
        </p:nvCxnSpPr>
        <p:spPr>
          <a:xfrm flipV="1">
            <a:off x="628650" y="1839062"/>
            <a:ext cx="4438650" cy="7620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Rectangle 32"/>
          <p:cNvSpPr/>
          <p:nvPr/>
        </p:nvSpPr>
        <p:spPr>
          <a:xfrm>
            <a:off x="7491473" y="2098998"/>
            <a:ext cx="2185927" cy="695325"/>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1"/>
                </a:solidFill>
              </a:rPr>
              <a:t>vRouter</a:t>
            </a:r>
            <a:r>
              <a:rPr lang="en-US" b="1" dirty="0" smtClean="0">
                <a:solidFill>
                  <a:schemeClr val="bg1"/>
                </a:solidFill>
              </a:rPr>
              <a:t> Agent</a:t>
            </a:r>
            <a:endParaRPr lang="en-US" b="1" dirty="0">
              <a:solidFill>
                <a:schemeClr val="bg1"/>
              </a:solidFill>
            </a:endParaRPr>
          </a:p>
        </p:txBody>
      </p:sp>
      <p:sp>
        <p:nvSpPr>
          <p:cNvPr id="25" name="Rectangle 34"/>
          <p:cNvSpPr/>
          <p:nvPr/>
        </p:nvSpPr>
        <p:spPr>
          <a:xfrm>
            <a:off x="7481948" y="764704"/>
            <a:ext cx="2195452" cy="695325"/>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controller</a:t>
            </a:r>
            <a:endParaRPr lang="en-US" b="1" dirty="0">
              <a:solidFill>
                <a:schemeClr val="bg1"/>
              </a:solidFill>
            </a:endParaRPr>
          </a:p>
        </p:txBody>
      </p:sp>
      <p:cxnSp>
        <p:nvCxnSpPr>
          <p:cNvPr id="26" name="Straight Arrow Connector 35"/>
          <p:cNvCxnSpPr>
            <a:stCxn id="25" idx="2"/>
            <a:endCxn id="24" idx="0"/>
          </p:cNvCxnSpPr>
          <p:nvPr/>
        </p:nvCxnSpPr>
        <p:spPr>
          <a:xfrm>
            <a:off x="8579674" y="1460029"/>
            <a:ext cx="4763" cy="638969"/>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37"/>
          <p:cNvSpPr txBox="1"/>
          <p:nvPr/>
        </p:nvSpPr>
        <p:spPr>
          <a:xfrm rot="16200000">
            <a:off x="7917773" y="1565066"/>
            <a:ext cx="882765" cy="369332"/>
          </a:xfrm>
          <a:prstGeom prst="rect">
            <a:avLst/>
          </a:prstGeom>
          <a:noFill/>
        </p:spPr>
        <p:txBody>
          <a:bodyPr wrap="square" rtlCol="0">
            <a:spAutoFit/>
          </a:bodyPr>
          <a:lstStyle/>
          <a:p>
            <a:r>
              <a:rPr lang="en-US" b="1" dirty="0" smtClean="0">
                <a:solidFill>
                  <a:schemeClr val="bg1"/>
                </a:solidFill>
              </a:rPr>
              <a:t>XMPP</a:t>
            </a:r>
            <a:endParaRPr lang="en-US" b="1" dirty="0">
              <a:solidFill>
                <a:schemeClr val="bg1"/>
              </a:solidFill>
            </a:endParaRPr>
          </a:p>
        </p:txBody>
      </p:sp>
      <p:cxnSp>
        <p:nvCxnSpPr>
          <p:cNvPr id="29" name="Straight Arrow Connector 43"/>
          <p:cNvCxnSpPr>
            <a:stCxn id="28" idx="0"/>
            <a:endCxn id="24" idx="2"/>
          </p:cNvCxnSpPr>
          <p:nvPr/>
        </p:nvCxnSpPr>
        <p:spPr>
          <a:xfrm flipV="1">
            <a:off x="8584437" y="2794323"/>
            <a:ext cx="0" cy="1052976"/>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44"/>
          <p:cNvSpPr txBox="1"/>
          <p:nvPr/>
        </p:nvSpPr>
        <p:spPr>
          <a:xfrm rot="5400000">
            <a:off x="8325905" y="3177186"/>
            <a:ext cx="950083" cy="369332"/>
          </a:xfrm>
          <a:prstGeom prst="rect">
            <a:avLst/>
          </a:prstGeom>
          <a:noFill/>
        </p:spPr>
        <p:txBody>
          <a:bodyPr wrap="square" rtlCol="0">
            <a:spAutoFit/>
          </a:bodyPr>
          <a:lstStyle/>
          <a:p>
            <a:r>
              <a:rPr lang="en-US" b="1" dirty="0" err="1" smtClean="0">
                <a:solidFill>
                  <a:schemeClr val="bg1"/>
                </a:solidFill>
              </a:rPr>
              <a:t>netlink</a:t>
            </a:r>
            <a:endParaRPr lang="en-US" b="1" dirty="0">
              <a:solidFill>
                <a:schemeClr val="bg1"/>
              </a:solidFill>
            </a:endParaRPr>
          </a:p>
        </p:txBody>
      </p:sp>
      <p:sp>
        <p:nvSpPr>
          <p:cNvPr id="36" name="Rectangle 57"/>
          <p:cNvSpPr/>
          <p:nvPr/>
        </p:nvSpPr>
        <p:spPr>
          <a:xfrm>
            <a:off x="7608168" y="4394375"/>
            <a:ext cx="1800200" cy="1613164"/>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t"/>
          <a:lstStyle/>
          <a:p>
            <a:pPr algn="ctr"/>
            <a:r>
              <a:rPr lang="en-US" b="1" dirty="0" smtClean="0">
                <a:solidFill>
                  <a:schemeClr val="bg1"/>
                </a:solidFill>
              </a:rPr>
              <a:t>VRF</a:t>
            </a:r>
            <a:endParaRPr lang="en-US" b="1" dirty="0">
              <a:solidFill>
                <a:schemeClr val="bg1"/>
              </a:solidFill>
            </a:endParaRPr>
          </a:p>
        </p:txBody>
      </p:sp>
      <p:sp>
        <p:nvSpPr>
          <p:cNvPr id="31" name="Rectangle 47"/>
          <p:cNvSpPr/>
          <p:nvPr/>
        </p:nvSpPr>
        <p:spPr>
          <a:xfrm>
            <a:off x="7772572" y="4446265"/>
            <a:ext cx="529546" cy="1483138"/>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b="1" dirty="0" smtClean="0">
                <a:solidFill>
                  <a:schemeClr val="bg1"/>
                </a:solidFill>
              </a:rPr>
              <a:t>flow table</a:t>
            </a:r>
            <a:endParaRPr lang="en-US" b="1" dirty="0">
              <a:solidFill>
                <a:schemeClr val="bg1"/>
              </a:solidFill>
            </a:endParaRPr>
          </a:p>
        </p:txBody>
      </p:sp>
      <p:cxnSp>
        <p:nvCxnSpPr>
          <p:cNvPr id="32" name="Straight Connector 49"/>
          <p:cNvCxnSpPr/>
          <p:nvPr/>
        </p:nvCxnSpPr>
        <p:spPr>
          <a:xfrm>
            <a:off x="6915150" y="1839062"/>
            <a:ext cx="3048000"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54"/>
          <p:cNvSpPr/>
          <p:nvPr/>
        </p:nvSpPr>
        <p:spPr>
          <a:xfrm>
            <a:off x="8418016" y="4446264"/>
            <a:ext cx="529546" cy="1483139"/>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b="1" dirty="0" err="1" smtClean="0">
                <a:solidFill>
                  <a:schemeClr val="bg1"/>
                </a:solidFill>
              </a:rPr>
              <a:t>nexthop</a:t>
            </a:r>
            <a:r>
              <a:rPr lang="en-US" b="1" dirty="0" smtClean="0">
                <a:solidFill>
                  <a:schemeClr val="bg1"/>
                </a:solidFill>
              </a:rPr>
              <a:t> table</a:t>
            </a:r>
            <a:endParaRPr lang="en-US" b="1" dirty="0">
              <a:solidFill>
                <a:schemeClr val="bg1"/>
              </a:solidFill>
            </a:endParaRPr>
          </a:p>
        </p:txBody>
      </p:sp>
      <p:sp>
        <p:nvSpPr>
          <p:cNvPr id="37" name="TextBox 63"/>
          <p:cNvSpPr txBox="1"/>
          <p:nvPr/>
        </p:nvSpPr>
        <p:spPr>
          <a:xfrm rot="16200000">
            <a:off x="7728696" y="3078698"/>
            <a:ext cx="1280405" cy="369332"/>
          </a:xfrm>
          <a:prstGeom prst="rect">
            <a:avLst/>
          </a:prstGeom>
          <a:noFill/>
        </p:spPr>
        <p:txBody>
          <a:bodyPr wrap="square" rtlCol="0">
            <a:spAutoFit/>
          </a:bodyPr>
          <a:lstStyle/>
          <a:p>
            <a:r>
              <a:rPr lang="en-US" b="1" dirty="0" smtClean="0">
                <a:solidFill>
                  <a:schemeClr val="bg1"/>
                </a:solidFill>
              </a:rPr>
              <a:t>/dev/flow</a:t>
            </a:r>
            <a:endParaRPr lang="en-US" b="1" dirty="0">
              <a:solidFill>
                <a:schemeClr val="bg1"/>
              </a:solidFill>
            </a:endParaRPr>
          </a:p>
        </p:txBody>
      </p:sp>
      <p:sp>
        <p:nvSpPr>
          <p:cNvPr id="38" name="TextBox 70"/>
          <p:cNvSpPr txBox="1"/>
          <p:nvPr/>
        </p:nvSpPr>
        <p:spPr>
          <a:xfrm>
            <a:off x="2522468" y="2535080"/>
            <a:ext cx="1017270" cy="669414"/>
          </a:xfrm>
          <a:prstGeom prst="rect">
            <a:avLst/>
          </a:prstGeom>
          <a:noFill/>
        </p:spPr>
        <p:txBody>
          <a:bodyPr wrap="square" rtlCol="0">
            <a:spAutoFit/>
          </a:bodyPr>
          <a:lstStyle/>
          <a:p>
            <a:pPr>
              <a:lnSpc>
                <a:spcPts val="1500"/>
              </a:lnSpc>
            </a:pPr>
            <a:r>
              <a:rPr lang="en-US" b="1" dirty="0" smtClean="0">
                <a:solidFill>
                  <a:schemeClr val="bg1"/>
                </a:solidFill>
              </a:rPr>
              <a:t>UNIX</a:t>
            </a:r>
          </a:p>
          <a:p>
            <a:pPr>
              <a:lnSpc>
                <a:spcPts val="1500"/>
              </a:lnSpc>
            </a:pPr>
            <a:r>
              <a:rPr lang="en-US" b="1" dirty="0" smtClean="0">
                <a:solidFill>
                  <a:schemeClr val="bg1"/>
                </a:solidFill>
              </a:rPr>
              <a:t>domain socket</a:t>
            </a:r>
            <a:endParaRPr lang="en-US" b="1" dirty="0">
              <a:solidFill>
                <a:schemeClr val="bg1"/>
              </a:solidFill>
            </a:endParaRPr>
          </a:p>
        </p:txBody>
      </p:sp>
      <p:cxnSp>
        <p:nvCxnSpPr>
          <p:cNvPr id="39" name="Straight Connector 69"/>
          <p:cNvCxnSpPr/>
          <p:nvPr/>
        </p:nvCxnSpPr>
        <p:spPr>
          <a:xfrm>
            <a:off x="5951984" y="0"/>
            <a:ext cx="104775"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0128448" y="1460029"/>
            <a:ext cx="2063552" cy="923330"/>
          </a:xfrm>
          <a:prstGeom prst="rect">
            <a:avLst/>
          </a:prstGeom>
          <a:noFill/>
        </p:spPr>
        <p:txBody>
          <a:bodyPr wrap="square" rtlCol="0">
            <a:spAutoFit/>
          </a:bodyPr>
          <a:lstStyle/>
          <a:p>
            <a:r>
              <a:rPr lang="en-US" altLang="zh-CN" dirty="0" smtClean="0">
                <a:solidFill>
                  <a:schemeClr val="bg1"/>
                </a:solidFill>
              </a:rPr>
              <a:t>Extensible Messaging and Presence Protocol</a:t>
            </a:r>
            <a:endParaRPr lang="zh-CN" altLang="en-US" dirty="0">
              <a:solidFill>
                <a:schemeClr val="bg1"/>
              </a:solidFill>
            </a:endParaRPr>
          </a:p>
        </p:txBody>
      </p:sp>
    </p:spTree>
    <p:extLst>
      <p:ext uri="{BB962C8B-B14F-4D97-AF65-F5344CB8AC3E}">
        <p14:creationId xmlns:p14="http://schemas.microsoft.com/office/powerpoint/2010/main" val="1340401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OVS </a:t>
            </a:r>
            <a:r>
              <a:rPr lang="en-US" altLang="zh-CN" dirty="0"/>
              <a:t>PMD thread             </a:t>
            </a:r>
            <a:r>
              <a:rPr lang="en-US" altLang="zh-CN" dirty="0" smtClean="0"/>
              <a:t>TF </a:t>
            </a:r>
            <a:r>
              <a:rPr lang="en-US" altLang="zh-CN" dirty="0"/>
              <a:t>Forwarding thread</a:t>
            </a:r>
            <a:endParaRPr lang="zh-CN" altLang="en-US" dirty="0"/>
          </a:p>
        </p:txBody>
      </p:sp>
      <p:cxnSp>
        <p:nvCxnSpPr>
          <p:cNvPr id="39" name="Straight Connector 69"/>
          <p:cNvCxnSpPr/>
          <p:nvPr/>
        </p:nvCxnSpPr>
        <p:spPr>
          <a:xfrm>
            <a:off x="5951984" y="0"/>
            <a:ext cx="104775"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ectangle 32"/>
          <p:cNvSpPr/>
          <p:nvPr/>
        </p:nvSpPr>
        <p:spPr>
          <a:xfrm>
            <a:off x="6473403" y="2823086"/>
            <a:ext cx="2598421" cy="695325"/>
          </a:xfrm>
          <a:prstGeom prst="rect">
            <a:avLst/>
          </a:prstGeom>
          <a:solidFill>
            <a:schemeClr val="tx1">
              <a:lumMod val="50000"/>
              <a:lumOff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Distribute packets to other forwarding threads</a:t>
            </a:r>
            <a:endParaRPr lang="en-US" b="1" dirty="0">
              <a:solidFill>
                <a:schemeClr val="bg1"/>
              </a:solidFill>
            </a:endParaRPr>
          </a:p>
        </p:txBody>
      </p:sp>
      <p:sp>
        <p:nvSpPr>
          <p:cNvPr id="43" name="Rectangle 34"/>
          <p:cNvSpPr/>
          <p:nvPr/>
        </p:nvSpPr>
        <p:spPr>
          <a:xfrm>
            <a:off x="6666822" y="1669767"/>
            <a:ext cx="2195452" cy="695325"/>
          </a:xfrm>
          <a:prstGeom prst="rect">
            <a:avLst/>
          </a:prstGeom>
          <a:solidFill>
            <a:schemeClr val="tx1">
              <a:lumMod val="50000"/>
              <a:lumOff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Rx from queues</a:t>
            </a:r>
            <a:endParaRPr lang="en-US" b="1" dirty="0">
              <a:solidFill>
                <a:schemeClr val="bg1"/>
              </a:solidFill>
            </a:endParaRPr>
          </a:p>
        </p:txBody>
      </p:sp>
      <p:sp>
        <p:nvSpPr>
          <p:cNvPr id="44" name="Rectangle 42"/>
          <p:cNvSpPr/>
          <p:nvPr/>
        </p:nvSpPr>
        <p:spPr>
          <a:xfrm>
            <a:off x="6676347" y="3945069"/>
            <a:ext cx="2185927" cy="588547"/>
          </a:xfrm>
          <a:prstGeom prst="rect">
            <a:avLst/>
          </a:prstGeom>
          <a:solidFill>
            <a:schemeClr val="tx1">
              <a:lumMod val="50000"/>
              <a:lumOff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solidFill>
                  <a:schemeClr val="bg1"/>
                </a:solidFill>
              </a:rPr>
              <a:t>Get packets from local Rx ring buffer </a:t>
            </a:r>
            <a:endParaRPr lang="en-US" b="1" dirty="0">
              <a:solidFill>
                <a:schemeClr val="bg1"/>
              </a:solidFill>
            </a:endParaRPr>
          </a:p>
        </p:txBody>
      </p:sp>
      <p:cxnSp>
        <p:nvCxnSpPr>
          <p:cNvPr id="45" name="Straight Arrow Connector 43"/>
          <p:cNvCxnSpPr>
            <a:stCxn id="47" idx="0"/>
            <a:endCxn id="42" idx="3"/>
          </p:cNvCxnSpPr>
          <p:nvPr/>
        </p:nvCxnSpPr>
        <p:spPr>
          <a:xfrm flipH="1" flipV="1">
            <a:off x="9071824" y="3170749"/>
            <a:ext cx="1181100" cy="757833"/>
          </a:xfrm>
          <a:prstGeom prst="straightConnector1">
            <a:avLst/>
          </a:prstGeom>
          <a:ln w="254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46" name="Picture 2" descr="Image result for ring buff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1824" y="3957157"/>
            <a:ext cx="571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Image result for ring buff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7174" y="3928582"/>
            <a:ext cx="571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Image result for ring buff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98186" y="3928582"/>
            <a:ext cx="571500" cy="571500"/>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0"/>
          <p:cNvCxnSpPr>
            <a:stCxn id="42" idx="0"/>
            <a:endCxn id="43" idx="2"/>
          </p:cNvCxnSpPr>
          <p:nvPr/>
        </p:nvCxnSpPr>
        <p:spPr>
          <a:xfrm flipH="1" flipV="1">
            <a:off x="7764548" y="2365092"/>
            <a:ext cx="8066" cy="457994"/>
          </a:xfrm>
          <a:prstGeom prst="straightConnector1">
            <a:avLst/>
          </a:prstGeom>
          <a:ln w="254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5"/>
          <p:cNvCxnSpPr>
            <a:stCxn id="44" idx="3"/>
            <a:endCxn id="46" idx="1"/>
          </p:cNvCxnSpPr>
          <p:nvPr/>
        </p:nvCxnSpPr>
        <p:spPr>
          <a:xfrm>
            <a:off x="8862274" y="4239343"/>
            <a:ext cx="209550" cy="3564"/>
          </a:xfrm>
          <a:prstGeom prst="straightConnector1">
            <a:avLst/>
          </a:prstGeom>
          <a:ln w="254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8" idx="0"/>
            <a:endCxn id="42" idx="3"/>
          </p:cNvCxnSpPr>
          <p:nvPr/>
        </p:nvCxnSpPr>
        <p:spPr>
          <a:xfrm flipH="1" flipV="1">
            <a:off x="9071824" y="3170749"/>
            <a:ext cx="1912112" cy="757833"/>
          </a:xfrm>
          <a:prstGeom prst="straightConnector1">
            <a:avLst/>
          </a:prstGeom>
          <a:ln w="254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2"/>
          <p:cNvCxnSpPr>
            <a:stCxn id="46" idx="0"/>
          </p:cNvCxnSpPr>
          <p:nvPr/>
        </p:nvCxnSpPr>
        <p:spPr>
          <a:xfrm flipV="1">
            <a:off x="9357574" y="3170749"/>
            <a:ext cx="914400" cy="786408"/>
          </a:xfrm>
          <a:prstGeom prst="straightConnector1">
            <a:avLst/>
          </a:prstGeom>
          <a:ln w="254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8"/>
          <p:cNvCxnSpPr>
            <a:stCxn id="46" idx="0"/>
          </p:cNvCxnSpPr>
          <p:nvPr/>
        </p:nvCxnSpPr>
        <p:spPr>
          <a:xfrm flipV="1">
            <a:off x="9357574" y="3259168"/>
            <a:ext cx="1626362" cy="697989"/>
          </a:xfrm>
          <a:prstGeom prst="straightConnector1">
            <a:avLst/>
          </a:prstGeom>
          <a:ln w="254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4" name="Rectangle 59"/>
          <p:cNvSpPr/>
          <p:nvPr/>
        </p:nvSpPr>
        <p:spPr>
          <a:xfrm>
            <a:off x="6676347" y="5000568"/>
            <a:ext cx="2185927" cy="1772632"/>
          </a:xfrm>
          <a:prstGeom prst="rect">
            <a:avLst/>
          </a:prstGeom>
          <a:solidFill>
            <a:schemeClr val="tx1">
              <a:lumMod val="50000"/>
              <a:lumOff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solidFill>
                  <a:schemeClr val="bg1"/>
                </a:solidFill>
              </a:rPr>
              <a:t>Routing</a:t>
            </a:r>
          </a:p>
          <a:p>
            <a:pPr algn="ctr"/>
            <a:r>
              <a:rPr lang="en-US" b="1" dirty="0" smtClean="0">
                <a:solidFill>
                  <a:schemeClr val="bg1"/>
                </a:solidFill>
              </a:rPr>
              <a:t>(</a:t>
            </a:r>
            <a:r>
              <a:rPr lang="en-US" b="1" dirty="0" err="1" smtClean="0">
                <a:solidFill>
                  <a:schemeClr val="bg1"/>
                </a:solidFill>
              </a:rPr>
              <a:t>decap</a:t>
            </a:r>
            <a:endParaRPr lang="en-US" b="1" dirty="0" smtClean="0">
              <a:solidFill>
                <a:schemeClr val="bg1"/>
              </a:solidFill>
            </a:endParaRPr>
          </a:p>
          <a:p>
            <a:pPr algn="ctr"/>
            <a:r>
              <a:rPr lang="en-US" b="1" dirty="0" smtClean="0">
                <a:solidFill>
                  <a:schemeClr val="bg1"/>
                </a:solidFill>
              </a:rPr>
              <a:t>flow table lookup</a:t>
            </a:r>
          </a:p>
          <a:p>
            <a:pPr algn="ctr"/>
            <a:r>
              <a:rPr lang="en-US" b="1" dirty="0" err="1">
                <a:solidFill>
                  <a:schemeClr val="bg1"/>
                </a:solidFill>
              </a:rPr>
              <a:t>n</a:t>
            </a:r>
            <a:r>
              <a:rPr lang="en-US" b="1" dirty="0" err="1" smtClean="0">
                <a:solidFill>
                  <a:schemeClr val="bg1"/>
                </a:solidFill>
              </a:rPr>
              <a:t>exthop</a:t>
            </a:r>
            <a:r>
              <a:rPr lang="en-US" b="1" dirty="0" smtClean="0">
                <a:solidFill>
                  <a:schemeClr val="bg1"/>
                </a:solidFill>
              </a:rPr>
              <a:t> lookup</a:t>
            </a:r>
          </a:p>
          <a:p>
            <a:pPr algn="ctr"/>
            <a:r>
              <a:rPr lang="en-US" b="1" dirty="0" err="1" smtClean="0">
                <a:solidFill>
                  <a:schemeClr val="bg1"/>
                </a:solidFill>
              </a:rPr>
              <a:t>encap</a:t>
            </a:r>
            <a:endParaRPr lang="en-US" b="1" dirty="0" smtClean="0">
              <a:solidFill>
                <a:schemeClr val="bg1"/>
              </a:solidFill>
            </a:endParaRPr>
          </a:p>
          <a:p>
            <a:pPr algn="ctr"/>
            <a:r>
              <a:rPr lang="en-US" b="1" dirty="0" smtClean="0">
                <a:solidFill>
                  <a:schemeClr val="bg1"/>
                </a:solidFill>
              </a:rPr>
              <a:t>output) </a:t>
            </a:r>
            <a:endParaRPr lang="en-US" b="1" dirty="0">
              <a:solidFill>
                <a:schemeClr val="bg1"/>
              </a:solidFill>
            </a:endParaRPr>
          </a:p>
        </p:txBody>
      </p:sp>
      <p:cxnSp>
        <p:nvCxnSpPr>
          <p:cNvPr id="55" name="Straight Arrow Connector 60"/>
          <p:cNvCxnSpPr>
            <a:stCxn id="54" idx="0"/>
            <a:endCxn id="44" idx="2"/>
          </p:cNvCxnSpPr>
          <p:nvPr/>
        </p:nvCxnSpPr>
        <p:spPr>
          <a:xfrm flipV="1">
            <a:off x="7769311" y="4533616"/>
            <a:ext cx="0" cy="466952"/>
          </a:xfrm>
          <a:prstGeom prst="straightConnector1">
            <a:avLst/>
          </a:prstGeom>
          <a:ln w="254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56" name="Picture 2" descr="Image result for ring buff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5799" y="793279"/>
            <a:ext cx="571500" cy="571500"/>
          </a:xfrm>
          <a:prstGeom prst="rect">
            <a:avLst/>
          </a:prstGeom>
          <a:noFill/>
          <a:extLst/>
        </p:spPr>
      </p:pic>
      <p:pic>
        <p:nvPicPr>
          <p:cNvPr id="57" name="Picture 2" descr="Image result for ring buff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1149" y="764704"/>
            <a:ext cx="571500" cy="571500"/>
          </a:xfrm>
          <a:prstGeom prst="rect">
            <a:avLst/>
          </a:prstGeom>
          <a:noFill/>
          <a:extLst/>
        </p:spPr>
      </p:pic>
      <p:pic>
        <p:nvPicPr>
          <p:cNvPr id="58" name="Picture 2" descr="Image result for ring buff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12161" y="764704"/>
            <a:ext cx="571500" cy="571500"/>
          </a:xfrm>
          <a:prstGeom prst="rect">
            <a:avLst/>
          </a:prstGeom>
          <a:noFill/>
          <a:extLst/>
        </p:spPr>
      </p:pic>
      <p:cxnSp>
        <p:nvCxnSpPr>
          <p:cNvPr id="59" name="Straight Arrow Connector 66"/>
          <p:cNvCxnSpPr>
            <a:stCxn id="43" idx="0"/>
            <a:endCxn id="56" idx="2"/>
          </p:cNvCxnSpPr>
          <p:nvPr/>
        </p:nvCxnSpPr>
        <p:spPr>
          <a:xfrm flipH="1" flipV="1">
            <a:off x="6871549" y="1364779"/>
            <a:ext cx="892999" cy="304988"/>
          </a:xfrm>
          <a:prstGeom prst="straightConnector1">
            <a:avLst/>
          </a:prstGeom>
          <a:ln w="254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0" name="Straight Arrow Connector 68"/>
          <p:cNvCxnSpPr>
            <a:stCxn id="43" idx="0"/>
            <a:endCxn id="58" idx="2"/>
          </p:cNvCxnSpPr>
          <p:nvPr/>
        </p:nvCxnSpPr>
        <p:spPr>
          <a:xfrm flipV="1">
            <a:off x="7764548" y="1336204"/>
            <a:ext cx="733363" cy="333563"/>
          </a:xfrm>
          <a:prstGeom prst="straightConnector1">
            <a:avLst/>
          </a:prstGeom>
          <a:ln w="254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71"/>
          <p:cNvCxnSpPr>
            <a:stCxn id="43" idx="0"/>
            <a:endCxn id="57" idx="2"/>
          </p:cNvCxnSpPr>
          <p:nvPr/>
        </p:nvCxnSpPr>
        <p:spPr>
          <a:xfrm flipV="1">
            <a:off x="7764548" y="1336204"/>
            <a:ext cx="2351" cy="333563"/>
          </a:xfrm>
          <a:prstGeom prst="straightConnector1">
            <a:avLst/>
          </a:prstGeom>
          <a:ln w="254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2" name="TextBox 73"/>
          <p:cNvSpPr txBox="1"/>
          <p:nvPr/>
        </p:nvSpPr>
        <p:spPr>
          <a:xfrm>
            <a:off x="9462348" y="4563400"/>
            <a:ext cx="1890236" cy="369332"/>
          </a:xfrm>
          <a:prstGeom prst="rect">
            <a:avLst/>
          </a:prstGeom>
          <a:noFill/>
        </p:spPr>
        <p:txBody>
          <a:bodyPr wrap="square" rtlCol="0">
            <a:spAutoFit/>
          </a:bodyPr>
          <a:lstStyle/>
          <a:p>
            <a:r>
              <a:rPr lang="en-US" b="1" dirty="0" smtClean="0">
                <a:solidFill>
                  <a:schemeClr val="bg1"/>
                </a:solidFill>
              </a:rPr>
              <a:t>Rx ring buffers</a:t>
            </a:r>
            <a:endParaRPr lang="en-US" b="1" dirty="0">
              <a:solidFill>
                <a:schemeClr val="bg1"/>
              </a:solidFill>
            </a:endParaRPr>
          </a:p>
        </p:txBody>
      </p:sp>
      <p:sp>
        <p:nvSpPr>
          <p:cNvPr id="63" name="TextBox 75"/>
          <p:cNvSpPr txBox="1"/>
          <p:nvPr/>
        </p:nvSpPr>
        <p:spPr>
          <a:xfrm>
            <a:off x="8926536" y="837091"/>
            <a:ext cx="1626362" cy="369332"/>
          </a:xfrm>
          <a:prstGeom prst="rect">
            <a:avLst/>
          </a:prstGeom>
          <a:noFill/>
        </p:spPr>
        <p:txBody>
          <a:bodyPr wrap="square" rtlCol="0">
            <a:spAutoFit/>
          </a:bodyPr>
          <a:lstStyle/>
          <a:p>
            <a:r>
              <a:rPr lang="en-US" b="1" dirty="0" smtClean="0">
                <a:solidFill>
                  <a:schemeClr val="bg1"/>
                </a:solidFill>
              </a:rPr>
              <a:t>Rx queues</a:t>
            </a:r>
            <a:endParaRPr lang="en-US" b="1" dirty="0">
              <a:solidFill>
                <a:schemeClr val="bg1"/>
              </a:solidFill>
            </a:endParaRPr>
          </a:p>
        </p:txBody>
      </p:sp>
      <p:sp>
        <p:nvSpPr>
          <p:cNvPr id="64" name="Rectangle 81"/>
          <p:cNvSpPr/>
          <p:nvPr/>
        </p:nvSpPr>
        <p:spPr>
          <a:xfrm>
            <a:off x="1326221" y="2847799"/>
            <a:ext cx="2598421" cy="695325"/>
          </a:xfrm>
          <a:prstGeom prst="rect">
            <a:avLst/>
          </a:prstGeom>
          <a:solidFill>
            <a:schemeClr val="tx1">
              <a:lumMod val="50000"/>
              <a:lumOff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Do match and execute actions</a:t>
            </a:r>
            <a:endParaRPr lang="en-US" b="1" dirty="0">
              <a:solidFill>
                <a:schemeClr val="bg1"/>
              </a:solidFill>
            </a:endParaRPr>
          </a:p>
        </p:txBody>
      </p:sp>
      <p:sp>
        <p:nvSpPr>
          <p:cNvPr id="65" name="Rectangle 82"/>
          <p:cNvSpPr/>
          <p:nvPr/>
        </p:nvSpPr>
        <p:spPr>
          <a:xfrm>
            <a:off x="1519640" y="1694480"/>
            <a:ext cx="2195452" cy="695325"/>
          </a:xfrm>
          <a:prstGeom prst="rect">
            <a:avLst/>
          </a:prstGeom>
          <a:solidFill>
            <a:schemeClr val="tx1">
              <a:lumMod val="50000"/>
              <a:lumOff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Rx from queues</a:t>
            </a:r>
            <a:endParaRPr lang="en-US" b="1" dirty="0">
              <a:solidFill>
                <a:schemeClr val="bg1"/>
              </a:solidFill>
            </a:endParaRPr>
          </a:p>
        </p:txBody>
      </p:sp>
      <p:sp>
        <p:nvSpPr>
          <p:cNvPr id="66" name="Rectangle 83"/>
          <p:cNvSpPr/>
          <p:nvPr/>
        </p:nvSpPr>
        <p:spPr>
          <a:xfrm>
            <a:off x="1529165" y="3969782"/>
            <a:ext cx="2185927" cy="588547"/>
          </a:xfrm>
          <a:prstGeom prst="rect">
            <a:avLst/>
          </a:prstGeom>
          <a:solidFill>
            <a:schemeClr val="tx1">
              <a:lumMod val="50000"/>
              <a:lumOff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solidFill>
                  <a:schemeClr val="bg1"/>
                </a:solidFill>
              </a:rPr>
              <a:t>Flush </a:t>
            </a:r>
            <a:r>
              <a:rPr lang="en-US" b="1" dirty="0" err="1" smtClean="0">
                <a:solidFill>
                  <a:schemeClr val="bg1"/>
                </a:solidFill>
              </a:rPr>
              <a:t>Tx</a:t>
            </a:r>
            <a:r>
              <a:rPr lang="en-US" b="1" dirty="0" smtClean="0">
                <a:solidFill>
                  <a:schemeClr val="bg1"/>
                </a:solidFill>
              </a:rPr>
              <a:t> queues</a:t>
            </a:r>
            <a:endParaRPr lang="en-US" b="1" dirty="0">
              <a:solidFill>
                <a:schemeClr val="bg1"/>
              </a:solidFill>
            </a:endParaRPr>
          </a:p>
        </p:txBody>
      </p:sp>
      <p:cxnSp>
        <p:nvCxnSpPr>
          <p:cNvPr id="67" name="Straight Arrow Connector 88"/>
          <p:cNvCxnSpPr>
            <a:stCxn id="64" idx="0"/>
            <a:endCxn id="65" idx="2"/>
          </p:cNvCxnSpPr>
          <p:nvPr/>
        </p:nvCxnSpPr>
        <p:spPr>
          <a:xfrm flipH="1" flipV="1">
            <a:off x="2617366" y="2389805"/>
            <a:ext cx="8066" cy="457994"/>
          </a:xfrm>
          <a:prstGeom prst="straightConnector1">
            <a:avLst/>
          </a:prstGeom>
          <a:ln w="254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68" name="Picture 2" descr="Image result for ring buff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8617" y="817992"/>
            <a:ext cx="571500" cy="571500"/>
          </a:xfrm>
          <a:prstGeom prst="rect">
            <a:avLst/>
          </a:prstGeom>
          <a:noFill/>
          <a:extLst/>
        </p:spPr>
      </p:pic>
      <p:pic>
        <p:nvPicPr>
          <p:cNvPr id="69" name="Picture 2" descr="Image result for ring buff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3967" y="789417"/>
            <a:ext cx="571500" cy="571500"/>
          </a:xfrm>
          <a:prstGeom prst="rect">
            <a:avLst/>
          </a:prstGeom>
          <a:noFill/>
          <a:extLst/>
        </p:spPr>
      </p:pic>
      <p:pic>
        <p:nvPicPr>
          <p:cNvPr id="70" name="Picture 2" descr="Image result for ring buff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4979" y="789417"/>
            <a:ext cx="571500" cy="571500"/>
          </a:xfrm>
          <a:prstGeom prst="rect">
            <a:avLst/>
          </a:prstGeom>
          <a:noFill/>
          <a:extLst/>
        </p:spPr>
      </p:pic>
      <p:cxnSp>
        <p:nvCxnSpPr>
          <p:cNvPr id="71" name="Straight Arrow Connector 98"/>
          <p:cNvCxnSpPr>
            <a:stCxn id="65" idx="0"/>
            <a:endCxn id="68" idx="2"/>
          </p:cNvCxnSpPr>
          <p:nvPr/>
        </p:nvCxnSpPr>
        <p:spPr>
          <a:xfrm flipH="1" flipV="1">
            <a:off x="1724367" y="1389492"/>
            <a:ext cx="892999" cy="304988"/>
          </a:xfrm>
          <a:prstGeom prst="straightConnector1">
            <a:avLst/>
          </a:prstGeom>
          <a:ln w="254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99"/>
          <p:cNvCxnSpPr>
            <a:stCxn id="65" idx="0"/>
            <a:endCxn id="70" idx="2"/>
          </p:cNvCxnSpPr>
          <p:nvPr/>
        </p:nvCxnSpPr>
        <p:spPr>
          <a:xfrm flipV="1">
            <a:off x="2617366" y="1360917"/>
            <a:ext cx="733363" cy="333563"/>
          </a:xfrm>
          <a:prstGeom prst="straightConnector1">
            <a:avLst/>
          </a:prstGeom>
          <a:ln w="254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3" name="Straight Arrow Connector 100"/>
          <p:cNvCxnSpPr>
            <a:stCxn id="65" idx="0"/>
            <a:endCxn id="69" idx="2"/>
          </p:cNvCxnSpPr>
          <p:nvPr/>
        </p:nvCxnSpPr>
        <p:spPr>
          <a:xfrm flipV="1">
            <a:off x="2617366" y="1360917"/>
            <a:ext cx="2351" cy="333563"/>
          </a:xfrm>
          <a:prstGeom prst="straightConnector1">
            <a:avLst/>
          </a:prstGeom>
          <a:ln w="254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4" name="TextBox 102"/>
          <p:cNvSpPr txBox="1"/>
          <p:nvPr/>
        </p:nvSpPr>
        <p:spPr>
          <a:xfrm>
            <a:off x="3779354" y="861804"/>
            <a:ext cx="1626362" cy="369332"/>
          </a:xfrm>
          <a:prstGeom prst="rect">
            <a:avLst/>
          </a:prstGeom>
          <a:noFill/>
        </p:spPr>
        <p:txBody>
          <a:bodyPr wrap="square" rtlCol="0">
            <a:spAutoFit/>
          </a:bodyPr>
          <a:lstStyle/>
          <a:p>
            <a:r>
              <a:rPr lang="en-US" b="1" dirty="0" smtClean="0">
                <a:solidFill>
                  <a:schemeClr val="bg1"/>
                </a:solidFill>
              </a:rPr>
              <a:t>Rx queues</a:t>
            </a:r>
            <a:endParaRPr lang="en-US" b="1" dirty="0">
              <a:solidFill>
                <a:schemeClr val="bg1"/>
              </a:solidFill>
            </a:endParaRPr>
          </a:p>
        </p:txBody>
      </p:sp>
      <p:cxnSp>
        <p:nvCxnSpPr>
          <p:cNvPr id="75" name="Straight Arrow Connector 103"/>
          <p:cNvCxnSpPr>
            <a:stCxn id="66" idx="0"/>
            <a:endCxn id="64" idx="2"/>
          </p:cNvCxnSpPr>
          <p:nvPr/>
        </p:nvCxnSpPr>
        <p:spPr>
          <a:xfrm flipV="1">
            <a:off x="2622129" y="3543124"/>
            <a:ext cx="3303" cy="426658"/>
          </a:xfrm>
          <a:prstGeom prst="straightConnector1">
            <a:avLst/>
          </a:prstGeom>
          <a:ln w="254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8036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Flow table</a:t>
            </a:r>
            <a:endParaRPr lang="zh-CN" alt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917250465"/>
              </p:ext>
            </p:extLst>
          </p:nvPr>
        </p:nvGraphicFramePr>
        <p:xfrm>
          <a:off x="838200" y="1825625"/>
          <a:ext cx="10515600" cy="375412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dirty="0" smtClean="0"/>
                        <a:t>OVS</a:t>
                      </a:r>
                      <a:endParaRPr lang="en-US" dirty="0"/>
                    </a:p>
                  </a:txBody>
                  <a:tcPr>
                    <a:solidFill>
                      <a:schemeClr val="accent1">
                        <a:lumMod val="75000"/>
                      </a:schemeClr>
                    </a:solidFill>
                  </a:tcPr>
                </a:tc>
                <a:tc>
                  <a:txBody>
                    <a:bodyPr/>
                    <a:lstStyle/>
                    <a:p>
                      <a:r>
                        <a:rPr lang="en-US" dirty="0" smtClean="0"/>
                        <a:t>Tungsten Fabric </a:t>
                      </a:r>
                      <a:r>
                        <a:rPr lang="en-US" dirty="0" err="1" smtClean="0"/>
                        <a:t>vRouter</a:t>
                      </a:r>
                      <a:endParaRPr lang="en-US" dirty="0"/>
                    </a:p>
                  </a:txBody>
                  <a:tcPr>
                    <a:solidFill>
                      <a:schemeClr val="accent1">
                        <a:lumMod val="75000"/>
                      </a:schemeClr>
                    </a:solidFill>
                  </a:tcPr>
                </a:tc>
              </a:tr>
              <a:tr h="370840">
                <a:tc>
                  <a:txBody>
                    <a:bodyPr/>
                    <a:lstStyle/>
                    <a:p>
                      <a:r>
                        <a:rPr lang="en-US" dirty="0" smtClean="0"/>
                        <a:t>Hierarchical</a:t>
                      </a:r>
                      <a:r>
                        <a:rPr lang="en-US" baseline="0" dirty="0" smtClean="0"/>
                        <a:t> tables: </a:t>
                      </a:r>
                      <a:r>
                        <a:rPr lang="en-US" baseline="0" dirty="0" err="1" smtClean="0"/>
                        <a:t>ofproto</a:t>
                      </a:r>
                      <a:r>
                        <a:rPr lang="en-US" baseline="0" dirty="0" smtClean="0"/>
                        <a:t> table, </a:t>
                      </a:r>
                      <a:r>
                        <a:rPr lang="en-US" baseline="0" dirty="0" err="1" smtClean="0"/>
                        <a:t>dpcls</a:t>
                      </a:r>
                      <a:r>
                        <a:rPr lang="en-US" baseline="0" dirty="0" smtClean="0"/>
                        <a:t>/</a:t>
                      </a:r>
                      <a:r>
                        <a:rPr lang="en-US" baseline="0" dirty="0" err="1" smtClean="0"/>
                        <a:t>Megaflow</a:t>
                      </a:r>
                      <a:r>
                        <a:rPr lang="en-US" baseline="0" dirty="0" smtClean="0"/>
                        <a:t> (</a:t>
                      </a:r>
                      <a:r>
                        <a:rPr lang="en-US" baseline="0" dirty="0" err="1" smtClean="0"/>
                        <a:t>subtables</a:t>
                      </a:r>
                      <a:r>
                        <a:rPr lang="en-US" baseline="0" dirty="0" smtClean="0"/>
                        <a:t>), EMC</a:t>
                      </a:r>
                    </a:p>
                    <a:p>
                      <a:r>
                        <a:rPr lang="en-US" baseline="0" dirty="0" err="1" smtClean="0"/>
                        <a:t>Megaflow</a:t>
                      </a:r>
                      <a:r>
                        <a:rPr lang="en-US" baseline="0" dirty="0" smtClean="0"/>
                        <a:t> used Tuple Space Search (TSS) and many </a:t>
                      </a:r>
                      <a:r>
                        <a:rPr lang="en-US" baseline="0" dirty="0" err="1" smtClean="0"/>
                        <a:t>subtables</a:t>
                      </a:r>
                      <a:r>
                        <a:rPr lang="en-US" baseline="0" dirty="0" smtClean="0"/>
                        <a:t>, </a:t>
                      </a:r>
                      <a:r>
                        <a:rPr lang="en-US" baseline="0" dirty="0" err="1" smtClean="0"/>
                        <a:t>subtable</a:t>
                      </a:r>
                      <a:r>
                        <a:rPr lang="en-US" baseline="0" dirty="0" smtClean="0"/>
                        <a:t> is also a hash table</a:t>
                      </a:r>
                    </a:p>
                    <a:p>
                      <a:r>
                        <a:rPr lang="en-US" baseline="0" dirty="0" smtClean="0"/>
                        <a:t>EMC use hash table per PMD thread</a:t>
                      </a:r>
                    </a:p>
                    <a:p>
                      <a:r>
                        <a:rPr lang="en-US" baseline="0" dirty="0" smtClean="0"/>
                        <a:t>A linked entry list for hash collision</a:t>
                      </a:r>
                      <a:endParaRPr lang="en-US" dirty="0" smtClean="0"/>
                    </a:p>
                    <a:p>
                      <a:r>
                        <a:rPr lang="en-US" dirty="0" err="1" smtClean="0"/>
                        <a:t>Ofproto</a:t>
                      </a:r>
                      <a:r>
                        <a:rPr lang="en-US" dirty="0" smtClean="0"/>
                        <a:t> table is slow path</a:t>
                      </a:r>
                    </a:p>
                    <a:p>
                      <a:r>
                        <a:rPr lang="en-US" dirty="0" err="1" smtClean="0"/>
                        <a:t>dpcls</a:t>
                      </a:r>
                      <a:r>
                        <a:rPr lang="en-US" dirty="0" smtClean="0"/>
                        <a:t> instances</a:t>
                      </a:r>
                      <a:r>
                        <a:rPr lang="en-US" baseline="0" dirty="0" smtClean="0"/>
                        <a:t> </a:t>
                      </a:r>
                      <a:r>
                        <a:rPr lang="en-US" dirty="0" smtClean="0"/>
                        <a:t>per ingress</a:t>
                      </a:r>
                      <a:r>
                        <a:rPr lang="en-US" baseline="0" dirty="0" smtClean="0"/>
                        <a:t> port</a:t>
                      </a:r>
                    </a:p>
                    <a:p>
                      <a:r>
                        <a:rPr lang="en-US" baseline="0" dirty="0" err="1" smtClean="0"/>
                        <a:t>Subtables</a:t>
                      </a:r>
                      <a:r>
                        <a:rPr lang="en-US" baseline="0" dirty="0" smtClean="0"/>
                        <a:t> are sorted in descending order per hit rate</a:t>
                      </a:r>
                      <a:endParaRPr lang="en-US" dirty="0" smtClean="0"/>
                    </a:p>
                    <a:p>
                      <a:endParaRPr lang="en-US" dirty="0"/>
                    </a:p>
                  </a:txBody>
                  <a:tcPr>
                    <a:solidFill>
                      <a:srgbClr val="00B050"/>
                    </a:solidFill>
                  </a:tcPr>
                </a:tc>
                <a:tc>
                  <a:txBody>
                    <a:bodyPr/>
                    <a:lstStyle/>
                    <a:p>
                      <a:r>
                        <a:rPr lang="en-US" dirty="0" smtClean="0"/>
                        <a:t>One</a:t>
                      </a:r>
                      <a:r>
                        <a:rPr lang="en-US" baseline="0" dirty="0" smtClean="0"/>
                        <a:t> table: huge hash table, a single linked list for hash collision</a:t>
                      </a:r>
                    </a:p>
                    <a:p>
                      <a:r>
                        <a:rPr lang="en-US" dirty="0" smtClean="0"/>
                        <a:t>All the forwarding</a:t>
                      </a:r>
                      <a:r>
                        <a:rPr lang="en-US" baseline="0" dirty="0" smtClean="0"/>
                        <a:t> threads use a common flow table</a:t>
                      </a:r>
                      <a:endParaRPr lang="en-US" dirty="0"/>
                    </a:p>
                  </a:txBody>
                  <a:tcPr>
                    <a:solidFill>
                      <a:srgbClr val="00B050"/>
                    </a:solidFill>
                  </a:tcPr>
                </a:tc>
              </a:tr>
            </a:tbl>
          </a:graphicData>
        </a:graphic>
      </p:graphicFrame>
    </p:spTree>
    <p:extLst>
      <p:ext uri="{BB962C8B-B14F-4D97-AF65-F5344CB8AC3E}">
        <p14:creationId xmlns:p14="http://schemas.microsoft.com/office/powerpoint/2010/main" val="1071359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Rx &amp; </a:t>
            </a:r>
            <a:r>
              <a:rPr lang="en-US" altLang="zh-CN" dirty="0" err="1"/>
              <a:t>Tx</a:t>
            </a:r>
            <a:r>
              <a:rPr lang="en-US" altLang="zh-CN" dirty="0"/>
              <a:t> queues assignment</a:t>
            </a:r>
            <a:endParaRPr lang="zh-CN" alt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96827628"/>
              </p:ext>
            </p:extLst>
          </p:nvPr>
        </p:nvGraphicFramePr>
        <p:xfrm>
          <a:off x="838200" y="1825625"/>
          <a:ext cx="10515600" cy="293116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dirty="0" smtClean="0"/>
                        <a:t>OVS</a:t>
                      </a:r>
                      <a:endParaRPr lang="en-US" dirty="0"/>
                    </a:p>
                  </a:txBody>
                  <a:tcPr>
                    <a:solidFill>
                      <a:schemeClr val="accent1">
                        <a:lumMod val="75000"/>
                      </a:schemeClr>
                    </a:solidFill>
                  </a:tcPr>
                </a:tc>
                <a:tc>
                  <a:txBody>
                    <a:bodyPr/>
                    <a:lstStyle/>
                    <a:p>
                      <a:r>
                        <a:rPr lang="en-US" dirty="0" smtClean="0"/>
                        <a:t>Tungsten Fabric </a:t>
                      </a:r>
                      <a:r>
                        <a:rPr lang="en-US" dirty="0" err="1" smtClean="0"/>
                        <a:t>vRouter</a:t>
                      </a:r>
                      <a:endParaRPr lang="en-US" dirty="0"/>
                    </a:p>
                  </a:txBody>
                  <a:tcPr>
                    <a:solidFill>
                      <a:schemeClr val="accent1">
                        <a:lumMod val="75000"/>
                      </a:schemeClr>
                    </a:solidFill>
                  </a:tcPr>
                </a:tc>
              </a:tr>
              <a:tr h="370840">
                <a:tc>
                  <a:txBody>
                    <a:bodyPr/>
                    <a:lstStyle/>
                    <a:p>
                      <a:r>
                        <a:rPr lang="en-US" altLang="zh-CN" dirty="0" smtClean="0"/>
                        <a:t>Rx queues assignment is configurable:</a:t>
                      </a:r>
                    </a:p>
                    <a:p>
                      <a:endParaRPr lang="en-US" altLang="zh-CN" dirty="0" smtClean="0"/>
                    </a:p>
                    <a:p>
                      <a:r>
                        <a:rPr lang="en-US" altLang="zh-CN" dirty="0" smtClean="0"/>
                        <a:t>$ </a:t>
                      </a:r>
                      <a:r>
                        <a:rPr lang="en-US" altLang="zh-CN" dirty="0" err="1" smtClean="0"/>
                        <a:t>ovs-vsctl</a:t>
                      </a:r>
                      <a:r>
                        <a:rPr lang="en-US" altLang="zh-CN" dirty="0" smtClean="0"/>
                        <a:t> set interface dpdk-p0 </a:t>
                      </a:r>
                      <a:r>
                        <a:rPr lang="en-US" altLang="zh-CN" dirty="0" err="1" smtClean="0"/>
                        <a:t>options:n_rxq</a:t>
                      </a:r>
                      <a:r>
                        <a:rPr lang="en-US" altLang="zh-CN" dirty="0" smtClean="0"/>
                        <a:t>=4 \ </a:t>
                      </a:r>
                      <a:r>
                        <a:rPr lang="en-US" altLang="zh-CN" dirty="0" err="1" smtClean="0"/>
                        <a:t>other_config:pmd-rxq-affinity</a:t>
                      </a:r>
                      <a:r>
                        <a:rPr lang="en-US" altLang="zh-CN" dirty="0" smtClean="0"/>
                        <a:t>="0:3,1:7,3:8“</a:t>
                      </a:r>
                    </a:p>
                    <a:p>
                      <a:endParaRPr lang="en-US" altLang="zh-CN" dirty="0" smtClean="0"/>
                    </a:p>
                    <a:p>
                      <a:endParaRPr lang="en-US" altLang="zh-CN" dirty="0" smtClean="0"/>
                    </a:p>
                    <a:p>
                      <a:r>
                        <a:rPr lang="en-US" altLang="zh-CN" dirty="0" err="1" smtClean="0"/>
                        <a:t>Tx</a:t>
                      </a:r>
                      <a:r>
                        <a:rPr lang="en-US" altLang="zh-CN" dirty="0" smtClean="0"/>
                        <a:t> queues are configured automatically</a:t>
                      </a:r>
                    </a:p>
                  </a:txBody>
                  <a:tcPr>
                    <a:solidFill>
                      <a:srgbClr val="00B050"/>
                    </a:solidFill>
                  </a:tcPr>
                </a:tc>
                <a:tc>
                  <a:txBody>
                    <a:bodyPr/>
                    <a:lstStyle/>
                    <a:p>
                      <a:r>
                        <a:rPr lang="en-US" altLang="zh-CN" dirty="0" smtClean="0"/>
                        <a:t>Fixed:</a:t>
                      </a:r>
                      <a:r>
                        <a:rPr lang="en-US" altLang="zh-CN" baseline="0" dirty="0" smtClean="0"/>
                        <a:t> </a:t>
                      </a:r>
                      <a:r>
                        <a:rPr lang="en-US" altLang="zh-CN" dirty="0" smtClean="0"/>
                        <a:t>A queue is assigned to one recently-least-used forwarding thread.</a:t>
                      </a:r>
                    </a:p>
                    <a:p>
                      <a:endParaRPr lang="en-US" altLang="zh-CN" dirty="0" smtClean="0"/>
                    </a:p>
                    <a:p>
                      <a:r>
                        <a:rPr lang="en-US" altLang="zh-CN" dirty="0" smtClean="0"/>
                        <a:t>Physical NIC: number</a:t>
                      </a:r>
                      <a:r>
                        <a:rPr lang="en-US" altLang="zh-CN" baseline="0" dirty="0" smtClean="0"/>
                        <a:t> of </a:t>
                      </a:r>
                      <a:r>
                        <a:rPr lang="en-US" altLang="zh-CN" dirty="0" smtClean="0"/>
                        <a:t>Rx queues and number of </a:t>
                      </a:r>
                      <a:r>
                        <a:rPr lang="en-US" altLang="zh-CN" dirty="0" err="1" smtClean="0"/>
                        <a:t>Tx</a:t>
                      </a:r>
                      <a:r>
                        <a:rPr lang="en-US" altLang="zh-CN" dirty="0" smtClean="0"/>
                        <a:t> queues are equal</a:t>
                      </a:r>
                      <a:r>
                        <a:rPr lang="en-US" altLang="zh-CN" baseline="0" dirty="0" smtClean="0"/>
                        <a:t> to number of forwarding threads</a:t>
                      </a:r>
                    </a:p>
                    <a:p>
                      <a:endParaRPr lang="en-US" altLang="zh-CN" baseline="0" dirty="0" smtClean="0"/>
                    </a:p>
                    <a:p>
                      <a:r>
                        <a:rPr lang="en-US" altLang="zh-CN" baseline="0" dirty="0" err="1" smtClean="0"/>
                        <a:t>vNIC</a:t>
                      </a:r>
                      <a:r>
                        <a:rPr lang="en-US" altLang="zh-CN" baseline="0" dirty="0" smtClean="0"/>
                        <a:t>: only one Rx queue, one </a:t>
                      </a:r>
                      <a:r>
                        <a:rPr lang="en-US" altLang="zh-CN" baseline="0" dirty="0" err="1" smtClean="0"/>
                        <a:t>Tx</a:t>
                      </a:r>
                      <a:r>
                        <a:rPr lang="en-US" altLang="zh-CN" baseline="0" dirty="0" smtClean="0"/>
                        <a:t> queue per forwarding thread</a:t>
                      </a:r>
                      <a:endParaRPr lang="en-US" altLang="zh-CN" dirty="0" smtClean="0"/>
                    </a:p>
                  </a:txBody>
                  <a:tcPr>
                    <a:solidFill>
                      <a:srgbClr val="00B050"/>
                    </a:solidFill>
                  </a:tcPr>
                </a:tc>
              </a:tr>
            </a:tbl>
          </a:graphicData>
        </a:graphic>
      </p:graphicFrame>
    </p:spTree>
    <p:extLst>
      <p:ext uri="{BB962C8B-B14F-4D97-AF65-F5344CB8AC3E}">
        <p14:creationId xmlns:p14="http://schemas.microsoft.com/office/powerpoint/2010/main" val="1203619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Rx packets distributing</a:t>
            </a:r>
            <a:endParaRPr lang="zh-CN" alt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720463139"/>
              </p:ext>
            </p:extLst>
          </p:nvPr>
        </p:nvGraphicFramePr>
        <p:xfrm>
          <a:off x="838200" y="1825625"/>
          <a:ext cx="10515600" cy="183388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dirty="0" smtClean="0"/>
                        <a:t>OVS</a:t>
                      </a:r>
                      <a:endParaRPr lang="en-US" dirty="0"/>
                    </a:p>
                  </a:txBody>
                  <a:tcPr>
                    <a:solidFill>
                      <a:schemeClr val="accent1">
                        <a:lumMod val="75000"/>
                      </a:schemeClr>
                    </a:solidFill>
                  </a:tcPr>
                </a:tc>
                <a:tc>
                  <a:txBody>
                    <a:bodyPr/>
                    <a:lstStyle/>
                    <a:p>
                      <a:r>
                        <a:rPr lang="en-US" dirty="0" smtClean="0"/>
                        <a:t>Tungsten Fabric </a:t>
                      </a:r>
                      <a:r>
                        <a:rPr lang="en-US" dirty="0" err="1" smtClean="0"/>
                        <a:t>vRouter</a:t>
                      </a:r>
                      <a:endParaRPr lang="en-US" dirty="0"/>
                    </a:p>
                  </a:txBody>
                  <a:tcPr>
                    <a:solidFill>
                      <a:schemeClr val="accent1">
                        <a:lumMod val="75000"/>
                      </a:schemeClr>
                    </a:solidFill>
                  </a:tcPr>
                </a:tc>
              </a:tr>
              <a:tr h="370840">
                <a:tc>
                  <a:txBody>
                    <a:bodyPr/>
                    <a:lstStyle/>
                    <a:p>
                      <a:r>
                        <a:rPr lang="en-US" altLang="zh-CN" dirty="0" smtClean="0"/>
                        <a:t>No</a:t>
                      </a:r>
                    </a:p>
                    <a:p>
                      <a:endParaRPr lang="en-US" altLang="zh-CN" dirty="0" smtClean="0"/>
                    </a:p>
                    <a:p>
                      <a:r>
                        <a:rPr lang="en-US" altLang="zh-CN" dirty="0" smtClean="0"/>
                        <a:t>Using Intel DDP (Dynamic</a:t>
                      </a:r>
                      <a:r>
                        <a:rPr lang="en-US" altLang="zh-CN" baseline="0" dirty="0" smtClean="0"/>
                        <a:t> </a:t>
                      </a:r>
                      <a:r>
                        <a:rPr lang="en-US" altLang="zh-CN" dirty="0" smtClean="0"/>
                        <a:t>Device Personalization)</a:t>
                      </a:r>
                    </a:p>
                    <a:p>
                      <a:r>
                        <a:rPr lang="en-US" altLang="zh-CN" dirty="0" smtClean="0"/>
                        <a:t>or</a:t>
                      </a:r>
                      <a:r>
                        <a:rPr lang="en-US" altLang="zh-CN" baseline="0" dirty="0" smtClean="0"/>
                        <a:t> </a:t>
                      </a:r>
                      <a:r>
                        <a:rPr lang="en-US" altLang="zh-CN" dirty="0" smtClean="0"/>
                        <a:t>offload features in other NICs can fix it.</a:t>
                      </a:r>
                    </a:p>
                  </a:txBody>
                  <a:tcPr>
                    <a:solidFill>
                      <a:srgbClr val="00B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Yes</a:t>
                      </a:r>
                    </a:p>
                  </a:txBody>
                  <a:tcPr>
                    <a:solidFill>
                      <a:srgbClr val="00B050"/>
                    </a:solidFill>
                  </a:tcPr>
                </a:tc>
              </a:tr>
            </a:tbl>
          </a:graphicData>
        </a:graphic>
      </p:graphicFrame>
      <p:sp>
        <p:nvSpPr>
          <p:cNvPr id="4" name="TextBox 2"/>
          <p:cNvSpPr txBox="1"/>
          <p:nvPr/>
        </p:nvSpPr>
        <p:spPr>
          <a:xfrm>
            <a:off x="2567608" y="4221088"/>
            <a:ext cx="6096000" cy="1200329"/>
          </a:xfrm>
          <a:prstGeom prst="rect">
            <a:avLst/>
          </a:prstGeom>
          <a:noFill/>
        </p:spPr>
        <p:txBody>
          <a:bodyPr wrap="square" rtlCol="0">
            <a:spAutoFit/>
          </a:bodyPr>
          <a:lstStyle/>
          <a:p>
            <a:r>
              <a:rPr lang="en-US" dirty="0" smtClean="0">
                <a:solidFill>
                  <a:schemeClr val="bg1"/>
                </a:solidFill>
              </a:rPr>
              <a:t>It is very necessary to distribute packets to other PMD/forwarding threads for </a:t>
            </a:r>
            <a:r>
              <a:rPr lang="en-US" dirty="0" err="1" smtClean="0">
                <a:solidFill>
                  <a:schemeClr val="bg1"/>
                </a:solidFill>
              </a:rPr>
              <a:t>MPLSoGRE</a:t>
            </a:r>
            <a:r>
              <a:rPr lang="en-US" dirty="0" smtClean="0">
                <a:solidFill>
                  <a:schemeClr val="bg1"/>
                </a:solidFill>
              </a:rPr>
              <a:t> because only one queue can receive packets, RSS hash is almost same for all the flows</a:t>
            </a:r>
            <a:endParaRPr lang="en-US" dirty="0">
              <a:solidFill>
                <a:schemeClr val="bg1"/>
              </a:solidFill>
            </a:endParaRPr>
          </a:p>
        </p:txBody>
      </p:sp>
    </p:spTree>
    <p:extLst>
      <p:ext uri="{BB962C8B-B14F-4D97-AF65-F5344CB8AC3E}">
        <p14:creationId xmlns:p14="http://schemas.microsoft.com/office/powerpoint/2010/main" val="1018357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Supported Tunnel Types</a:t>
            </a:r>
            <a:endParaRPr lang="zh-CN" alt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363457050"/>
              </p:ext>
            </p:extLst>
          </p:nvPr>
        </p:nvGraphicFramePr>
        <p:xfrm>
          <a:off x="838200" y="1825625"/>
          <a:ext cx="10515600" cy="2116599"/>
        </p:xfrm>
        <a:graphic>
          <a:graphicData uri="http://schemas.openxmlformats.org/drawingml/2006/table">
            <a:tbl>
              <a:tblPr firstRow="1" bandRow="1">
                <a:tableStyleId>{5C22544A-7EE6-4342-B048-85BDC9FD1C3A}</a:tableStyleId>
              </a:tblPr>
              <a:tblGrid>
                <a:gridCol w="5257800"/>
                <a:gridCol w="5257800"/>
              </a:tblGrid>
              <a:tr h="379239">
                <a:tc>
                  <a:txBody>
                    <a:bodyPr/>
                    <a:lstStyle/>
                    <a:p>
                      <a:r>
                        <a:rPr lang="en-US" dirty="0" smtClean="0"/>
                        <a:t>OVS</a:t>
                      </a:r>
                      <a:endParaRPr lang="en-US" dirty="0"/>
                    </a:p>
                  </a:txBody>
                  <a:tcPr>
                    <a:solidFill>
                      <a:schemeClr val="accent1">
                        <a:lumMod val="75000"/>
                      </a:schemeClr>
                    </a:solidFill>
                  </a:tcPr>
                </a:tc>
                <a:tc>
                  <a:txBody>
                    <a:bodyPr/>
                    <a:lstStyle/>
                    <a:p>
                      <a:r>
                        <a:rPr lang="en-US" dirty="0" smtClean="0"/>
                        <a:t>Tungsten Fabric </a:t>
                      </a:r>
                      <a:r>
                        <a:rPr lang="en-US" dirty="0" err="1" smtClean="0"/>
                        <a:t>vRouter</a:t>
                      </a:r>
                      <a:endParaRPr lang="en-US" dirty="0"/>
                    </a:p>
                  </a:txBody>
                  <a:tcPr>
                    <a:solidFill>
                      <a:schemeClr val="accent1">
                        <a:lumMod val="75000"/>
                      </a:schemeClr>
                    </a:solidFill>
                  </a:tcPr>
                </a:tc>
              </a:tr>
              <a:tr h="370840">
                <a:tc>
                  <a:txBody>
                    <a:bodyPr/>
                    <a:lstStyle/>
                    <a:p>
                      <a:r>
                        <a:rPr lang="en-US" altLang="zh-CN" dirty="0" smtClean="0"/>
                        <a:t>VXLAN</a:t>
                      </a:r>
                    </a:p>
                    <a:p>
                      <a:r>
                        <a:rPr lang="en-US" altLang="zh-CN" dirty="0" smtClean="0"/>
                        <a:t>VXLAN-GPE</a:t>
                      </a:r>
                      <a:br>
                        <a:rPr lang="en-US" altLang="zh-CN" dirty="0" smtClean="0"/>
                      </a:br>
                      <a:r>
                        <a:rPr lang="en-US" altLang="zh-CN" dirty="0" smtClean="0"/>
                        <a:t>GRE</a:t>
                      </a:r>
                    </a:p>
                    <a:p>
                      <a:r>
                        <a:rPr lang="en-US" altLang="zh-CN" dirty="0" smtClean="0"/>
                        <a:t>NVGRE</a:t>
                      </a:r>
                    </a:p>
                    <a:p>
                      <a:r>
                        <a:rPr lang="en-US" altLang="zh-CN" dirty="0" smtClean="0"/>
                        <a:t>GENEVE</a:t>
                      </a:r>
                    </a:p>
                    <a:p>
                      <a:r>
                        <a:rPr lang="en-US" altLang="zh-CN" dirty="0" smtClean="0"/>
                        <a:t>STT</a:t>
                      </a:r>
                    </a:p>
                  </a:txBody>
                  <a:tcPr>
                    <a:solidFill>
                      <a:srgbClr val="00B050"/>
                    </a:solidFill>
                  </a:tcPr>
                </a:tc>
                <a:tc>
                  <a:txBody>
                    <a:bodyPr/>
                    <a:lstStyle/>
                    <a:p>
                      <a:r>
                        <a:rPr lang="en-US" altLang="zh-CN" dirty="0" smtClean="0"/>
                        <a:t>VXLAN</a:t>
                      </a:r>
                    </a:p>
                    <a:p>
                      <a:endParaRPr lang="en-US" altLang="zh-CN" dirty="0" smtClean="0"/>
                    </a:p>
                    <a:p>
                      <a:r>
                        <a:rPr lang="en-US" altLang="zh-CN" dirty="0" err="1" smtClean="0"/>
                        <a:t>MPLSoGRE</a:t>
                      </a:r>
                      <a:endParaRPr lang="en-US" altLang="zh-CN" dirty="0" smtClean="0"/>
                    </a:p>
                    <a:p>
                      <a:r>
                        <a:rPr lang="en-US" altLang="zh-CN" dirty="0" err="1" smtClean="0"/>
                        <a:t>MPLSoUDP</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txBody>
                  <a:tcPr>
                    <a:solidFill>
                      <a:srgbClr val="00B050"/>
                    </a:solidFill>
                  </a:tcPr>
                </a:tc>
              </a:tr>
            </a:tbl>
          </a:graphicData>
        </a:graphic>
      </p:graphicFrame>
      <p:sp>
        <p:nvSpPr>
          <p:cNvPr id="6" name="TextBox 2"/>
          <p:cNvSpPr txBox="1"/>
          <p:nvPr/>
        </p:nvSpPr>
        <p:spPr>
          <a:xfrm>
            <a:off x="1271464" y="4431084"/>
            <a:ext cx="8928992" cy="1477328"/>
          </a:xfrm>
          <a:prstGeom prst="rect">
            <a:avLst/>
          </a:prstGeom>
          <a:noFill/>
        </p:spPr>
        <p:txBody>
          <a:bodyPr wrap="square" rtlCol="0">
            <a:spAutoFit/>
          </a:bodyPr>
          <a:lstStyle/>
          <a:p>
            <a:r>
              <a:rPr lang="en-US" dirty="0" smtClean="0">
                <a:solidFill>
                  <a:schemeClr val="bg1"/>
                </a:solidFill>
              </a:rPr>
              <a:t>Is OVS ready to integrate with existing MPLS backbone?</a:t>
            </a:r>
          </a:p>
          <a:p>
            <a:r>
              <a:rPr lang="en-US" b="1" dirty="0">
                <a:solidFill>
                  <a:schemeClr val="bg1"/>
                </a:solidFill>
              </a:rPr>
              <a:t>MPLS/UDP support in </a:t>
            </a:r>
            <a:r>
              <a:rPr lang="en-US" b="1" dirty="0" smtClean="0">
                <a:solidFill>
                  <a:schemeClr val="bg1"/>
                </a:solidFill>
              </a:rPr>
              <a:t>OVS: </a:t>
            </a:r>
            <a:r>
              <a:rPr lang="en-US" b="1" dirty="0" smtClean="0">
                <a:solidFill>
                  <a:schemeClr val="bg1"/>
                </a:solidFill>
                <a:hlinkClick r:id="rId2"/>
              </a:rPr>
              <a:t>https://bugzilla.redhat.com/show_bug.cgi?id=1403499</a:t>
            </a:r>
            <a:endParaRPr lang="en-US" b="1" dirty="0" smtClean="0">
              <a:solidFill>
                <a:schemeClr val="bg1"/>
              </a:solidFill>
            </a:endParaRPr>
          </a:p>
          <a:p>
            <a:r>
              <a:rPr lang="en-US" dirty="0" smtClean="0">
                <a:solidFill>
                  <a:schemeClr val="bg1"/>
                </a:solidFill>
              </a:rPr>
              <a:t>spec for </a:t>
            </a:r>
            <a:r>
              <a:rPr lang="en-US" b="1" dirty="0" smtClean="0">
                <a:solidFill>
                  <a:schemeClr val="bg1"/>
                </a:solidFill>
              </a:rPr>
              <a:t>MPLS/UDP support in OVS </a:t>
            </a:r>
            <a:r>
              <a:rPr lang="en-US" dirty="0" smtClean="0">
                <a:solidFill>
                  <a:schemeClr val="bg1"/>
                </a:solidFill>
              </a:rPr>
              <a:t>: </a:t>
            </a:r>
            <a:r>
              <a:rPr lang="en-US" dirty="0" smtClean="0">
                <a:solidFill>
                  <a:schemeClr val="bg1"/>
                </a:solidFill>
                <a:hlinkClick r:id="rId3"/>
              </a:rPr>
              <a:t>https://etherpad.openstack.org/p/ovs-mpls-udp</a:t>
            </a:r>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937505461"/>
      </p:ext>
    </p:extLst>
  </p:cSld>
  <p:clrMapOvr>
    <a:masterClrMapping/>
  </p:clrMapOvr>
  <p:timing>
    <p:tnLst>
      <p:par>
        <p:cTn id="1" dur="indefinite" restart="never" nodeType="tmRoot"/>
      </p:par>
    </p:tnLst>
  </p:timing>
</p:sld>
</file>

<file path=ppt/theme/theme1.xml><?xml version="1.0" encoding="utf-8"?>
<a:theme xmlns:a="http://schemas.openxmlformats.org/drawingml/2006/main" name="今日浪潮（含三大业务群组）中英文">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MyriadRegular"/>
        <a:ea typeface="黑体"/>
        <a:cs typeface=""/>
      </a:majorFont>
      <a:minorFont>
        <a:latin typeface="MyriadRegular"/>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6633"/>
        </a:solidFill>
        <a:ln w="57150" cap="flat" cmpd="sng" algn="ctr">
          <a:solidFill>
            <a:srgbClr val="FF0000"/>
          </a:solidFill>
          <a:prstDash val="solid"/>
          <a:round/>
          <a:headEnd type="none" w="med" len="med"/>
          <a:tailEnd type="none" w="med" len="med"/>
        </a:ln>
        <a:effectLst>
          <a:outerShdw dist="20000" dir="5400000" rotWithShape="0">
            <a:srgbClr val="000000">
              <a:alpha val="37999"/>
            </a:srgbClr>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600" b="0" i="0" u="none" strike="noStrike" cap="none" normalizeH="0" baseline="0" smtClean="0">
            <a:ln>
              <a:noFill/>
            </a:ln>
            <a:solidFill>
              <a:srgbClr val="0062AC"/>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rgbClr val="996633"/>
        </a:solidFill>
        <a:ln w="57150" cap="flat" cmpd="sng" algn="ctr">
          <a:solidFill>
            <a:srgbClr val="FF0000"/>
          </a:solidFill>
          <a:prstDash val="solid"/>
          <a:round/>
          <a:headEnd type="none" w="med" len="med"/>
          <a:tailEnd type="none" w="med" len="med"/>
        </a:ln>
        <a:effectLst>
          <a:outerShdw dist="20000" dir="5400000" rotWithShape="0">
            <a:srgbClr val="000000">
              <a:alpha val="37999"/>
            </a:srgbClr>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600" b="0" i="0" u="none" strike="noStrike" cap="none" normalizeH="0" baseline="0" smtClean="0">
            <a:ln>
              <a:noFill/>
            </a:ln>
            <a:solidFill>
              <a:srgbClr val="0062AC"/>
            </a:solidFill>
            <a:effectLst/>
            <a:latin typeface="Calibri" pitchFamily="34"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36398</TotalTime>
  <Words>927</Words>
  <Application>Microsoft Office PowerPoint</Application>
  <PresentationFormat>宽屏</PresentationFormat>
  <Paragraphs>200</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Antenna Regular</vt:lpstr>
      <vt:lpstr>MyriadRegular</vt:lpstr>
      <vt:lpstr>黑体</vt:lpstr>
      <vt:lpstr>宋体</vt:lpstr>
      <vt:lpstr>微软雅黑</vt:lpstr>
      <vt:lpstr>Arial</vt:lpstr>
      <vt:lpstr>Calibri</vt:lpstr>
      <vt:lpstr>Wingdings</vt:lpstr>
      <vt:lpstr>今日浪潮（含三大业务群组）中英文</vt:lpstr>
      <vt:lpstr>             Introduction</vt:lpstr>
      <vt:lpstr>Comparison between OVS and Tungsten Fabric vRouter   Yi Yang @ Inspur</vt:lpstr>
      <vt:lpstr>Tungsten Fabric vRouter DPDK</vt:lpstr>
      <vt:lpstr>      OVS Architecture               TF vRouter Architecture</vt:lpstr>
      <vt:lpstr>       OVS PMD thread             TF Forwarding thread</vt:lpstr>
      <vt:lpstr>Flow table</vt:lpstr>
      <vt:lpstr>Rx &amp; Tx queues assignment</vt:lpstr>
      <vt:lpstr>Rx packets distributing</vt:lpstr>
      <vt:lpstr>Supported Tunnel Types</vt:lpstr>
      <vt:lpstr>SR-IOV</vt:lpstr>
      <vt:lpstr>ARP processing</vt:lpstr>
      <vt:lpstr>Hardware VTEP in ToR switch</vt:lpstr>
      <vt:lpstr>EVPN support</vt:lpstr>
      <vt:lpstr>PowerPoint 演示文稿</vt:lpstr>
      <vt:lpstr>PowerPoint 演示文稿</vt:lpstr>
      <vt:lpstr>Summary</vt:lpstr>
      <vt:lpstr>Thank you! Q&amp;A</vt:lpstr>
    </vt:vector>
  </TitlesOfParts>
  <Company>浪潮集团</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张卫国</dc:creator>
  <cp:lastModifiedBy>Yi Yang (杨燚)-云服务集团</cp:lastModifiedBy>
  <cp:revision>392</cp:revision>
  <dcterms:created xsi:type="dcterms:W3CDTF">2005-10-07T03:09:47Z</dcterms:created>
  <dcterms:modified xsi:type="dcterms:W3CDTF">2018-12-06T15:49:54Z</dcterms:modified>
</cp:coreProperties>
</file>