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6"/>
    <p:restoredTop sz="94760"/>
  </p:normalViewPr>
  <p:slideViewPr>
    <p:cSldViewPr snapToGrid="0" snapToObjects="1">
      <p:cViewPr varScale="1">
        <p:scale>
          <a:sx n="89" d="100"/>
          <a:sy n="89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0AFC-0E90-9548-AE01-F67F2206B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E3BB2-F602-7C47-B81C-DFD34A1E6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0CD5-E456-DF43-BEAF-62EB7E86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A85E-03BD-DE46-8D96-436B4D8DFAA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08C8-21AC-F942-8FAD-6711C7A4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28BB-EAF7-8945-A050-BFB0EC8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D2EC-633F-A940-9516-7E71D927B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4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7FD7-9BEF-B442-90B7-3EF2219E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8AAAC-E865-EF44-A117-1E80222E6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49622-E1B2-C646-82E0-5C4DB86E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A85E-03BD-DE46-8D96-436B4D8DFAA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CF6D-3842-E945-9FDD-FEDF4E17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90F85-8FF4-B148-9888-D5540A28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D2EC-633F-A940-9516-7E71D927B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6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0008A-3694-CE4F-A5BD-1DCD18698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793A2-610F-7F4B-A992-A62BFDF1E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544AD-B5FA-A649-862D-C70EA496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A85E-03BD-DE46-8D96-436B4D8DFAA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BD99C-11EB-9A47-997E-425B26DB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C83FD-C578-8641-BE5F-2B53A586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D2EC-633F-A940-9516-7E71D927B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ACDA-AA93-CB45-83BC-8397651A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1752-AB32-FE4F-A01E-4F10313A7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EFF38-56AA-D84B-BDE8-DE60E96D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A85E-03BD-DE46-8D96-436B4D8DFAA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B8747-FB73-854C-BD3B-E5074A5B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9D93-ADFB-8743-92B8-BA87D23F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D2EC-633F-A940-9516-7E71D927B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7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5323-0BC4-394D-A8EC-D7128E86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950B5-E302-0643-AB53-8251B24AB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2882A-0241-3A45-AA77-7727514C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A85E-03BD-DE46-8D96-436B4D8DFAA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BFBC9-406E-D14F-826F-CFF2F468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CEDFD-801B-3B47-88C2-87B84B60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D2EC-633F-A940-9516-7E71D927B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9EE2-844C-2F4F-BCF2-EA5C2CB3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0E51-CDF1-0C45-9622-E71673E43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2D40D-E85D-E74B-A243-99E6AAE7C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99EB5-457F-5445-9A39-6245F48B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A85E-03BD-DE46-8D96-436B4D8DFAA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70987-0423-604A-9547-B20B8842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310F3-11B8-B74D-AE76-E8B05ACA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D2EC-633F-A940-9516-7E71D927B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1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2B43-ED1C-D14B-A45B-47447437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7CCE8-C585-3C4A-891C-C6E891812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1A51F-1F74-0141-81E9-023F8C25A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B2B6-13C4-2D4B-8562-C4AAA6A65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324CB-3614-6A4A-9091-0598EB1C5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381F9-ADBD-9A44-992D-CDF50CB9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A85E-03BD-DE46-8D96-436B4D8DFAA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347A2-86B7-904C-B8F6-50CB5B6A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F637B-8EDD-384E-93B7-12CF158A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D2EC-633F-A940-9516-7E71D927B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1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FF94-1934-D047-B83A-3361DC1D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6C016-EB34-874B-A3B9-3BB52091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A85E-03BD-DE46-8D96-436B4D8DFAA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DFCBB-609F-024F-9FF2-2406F4A7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C52EA-5159-7144-B38C-DB193298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D2EC-633F-A940-9516-7E71D927B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34455-D3ED-FA4A-8573-2764CF0A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A85E-03BD-DE46-8D96-436B4D8DFAA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C9C1B-B168-1043-AD95-2D46843C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06A4C-1580-0C42-B004-65D0EB8B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D2EC-633F-A940-9516-7E71D927B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69DC-19B4-B047-8A12-87EA4B39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B0F8-BEB7-814A-9791-46F6AB95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3E8D7-3548-6D47-AEFD-8019A0AC3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3770B-0797-DA45-A77D-4B06DCA8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A85E-03BD-DE46-8D96-436B4D8DFAA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8E98B-E549-5248-A777-8D005686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39946-6036-7B4E-A839-3D01F73A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D2EC-633F-A940-9516-7E71D927B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3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E046-F2A8-4B49-B757-A7745626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8954F-4301-E44B-B4D7-3D267C13D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6C7F-94B6-E441-AC6C-A0AA1EC49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6440A-699A-F04A-BF26-D38FFB73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A85E-03BD-DE46-8D96-436B4D8DFAA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690B6-E579-AB46-B800-72109905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AE86F-D98F-2843-B223-1B7F6A41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D2EC-633F-A940-9516-7E71D927B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FD276-184C-A342-9790-548E1DFD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F5A39-A5C1-3E44-8AB2-BD19638B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EEDB0-673C-9549-9595-225047041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A85E-03BD-DE46-8D96-436B4D8DFAA7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0A3F3-988E-194E-8161-2BAD70BB0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FBC9-3B00-8A4E-9C37-D377CA31F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D2EC-633F-A940-9516-7E71D927B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2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tchwork.ozlabs.org/patch/100472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E42C-6901-2B42-A548-091C4557F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Monitoring in OVS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C487F-BB00-3144-AA53-80E0B6A5F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Ashish Varma</a:t>
            </a:r>
          </a:p>
          <a:p>
            <a:r>
              <a:rPr lang="en-US" dirty="0"/>
              <a:t>VMware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7E9EF-15F4-BD46-AE36-9073943FA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42" y="4906972"/>
            <a:ext cx="19177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0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6CD9-89F4-EA4E-BED2-4ABFC1FD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 “Flow” Programming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5C284-C0C9-BD41-BFB3-28120E15DF7A}"/>
              </a:ext>
            </a:extLst>
          </p:cNvPr>
          <p:cNvSpPr/>
          <p:nvPr/>
        </p:nvSpPr>
        <p:spPr>
          <a:xfrm>
            <a:off x="2101850" y="1817683"/>
            <a:ext cx="1243013" cy="842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47D05E-E8A4-414A-A06A-1AEE266A19F5}"/>
              </a:ext>
            </a:extLst>
          </p:cNvPr>
          <p:cNvSpPr/>
          <p:nvPr/>
        </p:nvSpPr>
        <p:spPr>
          <a:xfrm>
            <a:off x="3251200" y="4335462"/>
            <a:ext cx="5549900" cy="19256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                                                                 </a:t>
            </a:r>
            <a:r>
              <a:rPr lang="en-US" dirty="0">
                <a:solidFill>
                  <a:schemeClr val="tx1"/>
                </a:solidFill>
              </a:rPr>
              <a:t>OpenFlow Switch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BA2BA9-24E6-E24C-AB7B-A5C66901531B}"/>
              </a:ext>
            </a:extLst>
          </p:cNvPr>
          <p:cNvSpPr/>
          <p:nvPr/>
        </p:nvSpPr>
        <p:spPr>
          <a:xfrm>
            <a:off x="3756025" y="5206997"/>
            <a:ext cx="800100" cy="828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Flow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595727-E861-A74B-82E8-3EA13C7A6E6B}"/>
              </a:ext>
            </a:extLst>
          </p:cNvPr>
          <p:cNvSpPr/>
          <p:nvPr/>
        </p:nvSpPr>
        <p:spPr>
          <a:xfrm>
            <a:off x="4994290" y="5202229"/>
            <a:ext cx="800100" cy="828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Flow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ACF7AB-061A-8047-A24B-6E680E8001E0}"/>
              </a:ext>
            </a:extLst>
          </p:cNvPr>
          <p:cNvSpPr/>
          <p:nvPr/>
        </p:nvSpPr>
        <p:spPr>
          <a:xfrm>
            <a:off x="7137430" y="5202229"/>
            <a:ext cx="800100" cy="828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Flow Table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5BEE84-32CB-DD4B-ABED-1129E5636CB5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556125" y="5616567"/>
            <a:ext cx="438165" cy="4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8FB688D-A50C-1E47-B57B-8C447831CCB7}"/>
              </a:ext>
            </a:extLst>
          </p:cNvPr>
          <p:cNvSpPr/>
          <p:nvPr/>
        </p:nvSpPr>
        <p:spPr>
          <a:xfrm>
            <a:off x="5019697" y="1817683"/>
            <a:ext cx="1243013" cy="842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834344-ECA8-364A-9EA5-9EA9B77EA7D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23357" y="2660645"/>
            <a:ext cx="845751" cy="1708154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B142B3-37FC-A04C-ABE2-37794DA5AF0D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438010" y="2660645"/>
            <a:ext cx="203194" cy="1674817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6EC59E6D-7053-294F-A260-3FE3B282B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211" y="2863850"/>
            <a:ext cx="2080398" cy="8429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1E8344-C792-FE4C-829A-91F9AE56AD45}"/>
              </a:ext>
            </a:extLst>
          </p:cNvPr>
          <p:cNvSpPr txBox="1"/>
          <p:nvPr/>
        </p:nvSpPr>
        <p:spPr>
          <a:xfrm>
            <a:off x="5641203" y="3174753"/>
            <a:ext cx="160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Protocol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8CB6D0-9862-5A45-84CC-B52BCF9894BF}"/>
              </a:ext>
            </a:extLst>
          </p:cNvPr>
          <p:cNvSpPr/>
          <p:nvPr/>
        </p:nvSpPr>
        <p:spPr>
          <a:xfrm>
            <a:off x="2963895" y="4849570"/>
            <a:ext cx="590925" cy="3859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859312-D0D5-ED48-A554-9132EC29A21C}"/>
              </a:ext>
            </a:extLst>
          </p:cNvPr>
          <p:cNvSpPr/>
          <p:nvPr/>
        </p:nvSpPr>
        <p:spPr>
          <a:xfrm>
            <a:off x="2978183" y="5590141"/>
            <a:ext cx="590925" cy="3859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A73D51-3745-884D-9576-93DEE91311E9}"/>
              </a:ext>
            </a:extLst>
          </p:cNvPr>
          <p:cNvSpPr/>
          <p:nvPr/>
        </p:nvSpPr>
        <p:spPr>
          <a:xfrm>
            <a:off x="8497480" y="5613382"/>
            <a:ext cx="590925" cy="3859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98C9B7-4B60-A344-840C-6E7A2DA6AE94}"/>
              </a:ext>
            </a:extLst>
          </p:cNvPr>
          <p:cNvSpPr/>
          <p:nvPr/>
        </p:nvSpPr>
        <p:spPr>
          <a:xfrm>
            <a:off x="8497480" y="4849570"/>
            <a:ext cx="590925" cy="3859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ED75CC-16C2-6349-9329-1C36979B3025}"/>
              </a:ext>
            </a:extLst>
          </p:cNvPr>
          <p:cNvSpPr/>
          <p:nvPr/>
        </p:nvSpPr>
        <p:spPr>
          <a:xfrm>
            <a:off x="10101263" y="757238"/>
            <a:ext cx="1743075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59EAA6-8CEB-EE43-981D-99D5467A4795}"/>
              </a:ext>
            </a:extLst>
          </p:cNvPr>
          <p:cNvSpPr/>
          <p:nvPr/>
        </p:nvSpPr>
        <p:spPr>
          <a:xfrm>
            <a:off x="10101263" y="1328738"/>
            <a:ext cx="1743075" cy="17494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Fixed Fields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Cookie, </a:t>
            </a:r>
            <a:r>
              <a:rPr lang="en-US" dirty="0" err="1">
                <a:solidFill>
                  <a:schemeClr val="tx1"/>
                </a:solidFill>
              </a:rPr>
              <a:t>Table_ID</a:t>
            </a:r>
            <a:r>
              <a:rPr lang="en-US" dirty="0">
                <a:solidFill>
                  <a:schemeClr val="tx1"/>
                </a:solidFill>
              </a:rPr>
              <a:t>, Command,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111D85-A629-6D43-B316-CC042621EB3D}"/>
              </a:ext>
            </a:extLst>
          </p:cNvPr>
          <p:cNvSpPr txBox="1"/>
          <p:nvPr/>
        </p:nvSpPr>
        <p:spPr>
          <a:xfrm>
            <a:off x="8743964" y="61436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FLOW_MOD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88F3D7-97CA-D849-A068-FEEBD13DD65A}"/>
              </a:ext>
            </a:extLst>
          </p:cNvPr>
          <p:cNvSpPr/>
          <p:nvPr/>
        </p:nvSpPr>
        <p:spPr>
          <a:xfrm>
            <a:off x="10101262" y="3078170"/>
            <a:ext cx="1743075" cy="1925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Match Fields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e.g. </a:t>
            </a:r>
            <a:r>
              <a:rPr lang="en-US" dirty="0" err="1">
                <a:solidFill>
                  <a:schemeClr val="tx1"/>
                </a:solidFill>
              </a:rPr>
              <a:t>in_port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eth_type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ip_proto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nw_src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015260-4DFB-AD4C-9E09-DDCCA3E33FFC}"/>
              </a:ext>
            </a:extLst>
          </p:cNvPr>
          <p:cNvSpPr/>
          <p:nvPr/>
        </p:nvSpPr>
        <p:spPr>
          <a:xfrm>
            <a:off x="10101262" y="5003806"/>
            <a:ext cx="1743075" cy="142556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Instructions</a:t>
            </a:r>
          </a:p>
          <a:p>
            <a:r>
              <a:rPr lang="en-US" dirty="0">
                <a:solidFill>
                  <a:schemeClr val="tx1"/>
                </a:solidFill>
              </a:rPr>
              <a:t> Apply Actions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Output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Push VLAN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Table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319C2FE-E29F-FE48-AF7B-62053A8CB8FF}"/>
              </a:ext>
            </a:extLst>
          </p:cNvPr>
          <p:cNvCxnSpPr>
            <a:stCxn id="27" idx="2"/>
          </p:cNvCxnSpPr>
          <p:nvPr/>
        </p:nvCxnSpPr>
        <p:spPr>
          <a:xfrm rot="5400000">
            <a:off x="6181070" y="443829"/>
            <a:ext cx="2723117" cy="3802849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A712FE-F4D2-D24F-8236-7DD33F5059FF}"/>
              </a:ext>
            </a:extLst>
          </p:cNvPr>
          <p:cNvCxnSpPr>
            <a:stCxn id="7" idx="3"/>
          </p:cNvCxnSpPr>
          <p:nvPr/>
        </p:nvCxnSpPr>
        <p:spPr>
          <a:xfrm>
            <a:off x="5794390" y="5616567"/>
            <a:ext cx="468320" cy="47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1C3264-5CA5-F347-A217-9F5CF9DC062D}"/>
              </a:ext>
            </a:extLst>
          </p:cNvPr>
          <p:cNvCxnSpPr>
            <a:cxnSpLocks/>
          </p:cNvCxnSpPr>
          <p:nvPr/>
        </p:nvCxnSpPr>
        <p:spPr>
          <a:xfrm>
            <a:off x="6460335" y="5621334"/>
            <a:ext cx="634217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165FAC-70FC-244D-80E2-4024658CB6B7}"/>
              </a:ext>
            </a:extLst>
          </p:cNvPr>
          <p:cNvCxnSpPr>
            <a:endCxn id="6" idx="0"/>
          </p:cNvCxnSpPr>
          <p:nvPr/>
        </p:nvCxnSpPr>
        <p:spPr>
          <a:xfrm flipH="1">
            <a:off x="4156075" y="3706812"/>
            <a:ext cx="1485128" cy="15001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78FB32-5812-BD49-A310-844455DFAC99}"/>
              </a:ext>
            </a:extLst>
          </p:cNvPr>
          <p:cNvCxnSpPr/>
          <p:nvPr/>
        </p:nvCxnSpPr>
        <p:spPr>
          <a:xfrm>
            <a:off x="5641203" y="3706812"/>
            <a:ext cx="0" cy="14954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E3F50F-BA25-A342-B6C9-E7554512718F}"/>
              </a:ext>
            </a:extLst>
          </p:cNvPr>
          <p:cNvCxnSpPr>
            <a:endCxn id="8" idx="0"/>
          </p:cNvCxnSpPr>
          <p:nvPr/>
        </p:nvCxnSpPr>
        <p:spPr>
          <a:xfrm>
            <a:off x="5641203" y="3706812"/>
            <a:ext cx="1896277" cy="14954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26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7B66-39E8-9047-8724-E62DEE3B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Flow Monitor?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B665-C398-0243-8651-DFAFB9490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Allows a controller to keep track of changes to the flow table.</a:t>
            </a:r>
          </a:p>
          <a:p>
            <a:r>
              <a:rPr lang="en-US" dirty="0"/>
              <a:t>Controller can ask the switch to send events for all changes OR filtered based on:</a:t>
            </a:r>
          </a:p>
          <a:p>
            <a:pPr lvl="1"/>
            <a:r>
              <a:rPr lang="en-US" dirty="0"/>
              <a:t>Flow Command Action (INITIAL/ADD/DELETE/MODIFY)</a:t>
            </a:r>
          </a:p>
          <a:p>
            <a:pPr lvl="1"/>
            <a:r>
              <a:rPr lang="en-US" dirty="0"/>
              <a:t>Certain Match Fields (e.g. </a:t>
            </a:r>
            <a:r>
              <a:rPr lang="en-US" dirty="0" err="1"/>
              <a:t>eth_type</a:t>
            </a:r>
            <a:r>
              <a:rPr lang="en-US" dirty="0"/>
              <a:t>=0x0800, </a:t>
            </a:r>
            <a:r>
              <a:rPr lang="en-US" dirty="0" err="1"/>
              <a:t>ip_proto</a:t>
            </a:r>
            <a:r>
              <a:rPr lang="en-US" dirty="0"/>
              <a:t>=132 [SCTP])</a:t>
            </a:r>
          </a:p>
          <a:p>
            <a:pPr marL="457200" lvl="1" indent="0">
              <a:buNone/>
            </a:pPr>
            <a:r>
              <a:rPr lang="en-US" dirty="0"/>
              <a:t>			         e.g. </a:t>
            </a:r>
            <a:r>
              <a:rPr lang="en-US" dirty="0" err="1"/>
              <a:t>eth_type</a:t>
            </a:r>
            <a:r>
              <a:rPr lang="en-US" dirty="0"/>
              <a:t>=0x8847 [MPLS])</a:t>
            </a:r>
          </a:p>
          <a:p>
            <a:pPr lvl="1"/>
            <a:r>
              <a:rPr lang="en-US" dirty="0" err="1"/>
              <a:t>out_port</a:t>
            </a:r>
            <a:r>
              <a:rPr lang="en-US" dirty="0"/>
              <a:t> / </a:t>
            </a:r>
            <a:r>
              <a:rPr lang="en-US" dirty="0" err="1"/>
              <a:t>out_group</a:t>
            </a:r>
            <a:endParaRPr lang="en-US" dirty="0"/>
          </a:p>
          <a:p>
            <a:pPr lvl="1"/>
            <a:r>
              <a:rPr lang="en-US" dirty="0" err="1"/>
              <a:t>table_id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Multiple Flow Monitors can be installed by a single controller.</a:t>
            </a:r>
          </a:p>
          <a:p>
            <a:r>
              <a:rPr lang="en-US" dirty="0"/>
              <a:t>Events would be generated by the OpenFlow Switch based on Flow Add/Delete/Modify matching a Flow Monitor.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7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6D5D-9938-E34E-8C9D-CB02ADD3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Monitor (Multipart) Message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4476FD-0886-4441-A494-DEB39C87E3CE}"/>
              </a:ext>
            </a:extLst>
          </p:cNvPr>
          <p:cNvCxnSpPr>
            <a:cxnSpLocks/>
          </p:cNvCxnSpPr>
          <p:nvPr/>
        </p:nvCxnSpPr>
        <p:spPr>
          <a:xfrm>
            <a:off x="1285875" y="2614613"/>
            <a:ext cx="0" cy="37385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111775-EC80-F344-BDCE-3098B11FF5BF}"/>
              </a:ext>
            </a:extLst>
          </p:cNvPr>
          <p:cNvSpPr txBox="1"/>
          <p:nvPr/>
        </p:nvSpPr>
        <p:spPr>
          <a:xfrm>
            <a:off x="514344" y="1924050"/>
            <a:ext cx="157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Controller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17E657-7937-2942-99CE-E1295F7F3089}"/>
              </a:ext>
            </a:extLst>
          </p:cNvPr>
          <p:cNvCxnSpPr>
            <a:cxnSpLocks/>
          </p:cNvCxnSpPr>
          <p:nvPr/>
        </p:nvCxnSpPr>
        <p:spPr>
          <a:xfrm>
            <a:off x="10182248" y="2614613"/>
            <a:ext cx="0" cy="37385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53C21A-3E53-C54F-B1F7-2DEBC957B59B}"/>
              </a:ext>
            </a:extLst>
          </p:cNvPr>
          <p:cNvSpPr txBox="1"/>
          <p:nvPr/>
        </p:nvSpPr>
        <p:spPr>
          <a:xfrm>
            <a:off x="8929697" y="1924050"/>
            <a:ext cx="25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OVS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EE4CA6-710A-954E-8317-58888374DC27}"/>
              </a:ext>
            </a:extLst>
          </p:cNvPr>
          <p:cNvCxnSpPr/>
          <p:nvPr/>
        </p:nvCxnSpPr>
        <p:spPr>
          <a:xfrm>
            <a:off x="1285875" y="2971800"/>
            <a:ext cx="871537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DADB7F-57B3-6D45-9991-921C2BBA1376}"/>
              </a:ext>
            </a:extLst>
          </p:cNvPr>
          <p:cNvSpPr txBox="1"/>
          <p:nvPr/>
        </p:nvSpPr>
        <p:spPr>
          <a:xfrm>
            <a:off x="1466875" y="2385715"/>
            <a:ext cx="853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FLOW MONITOR</a:t>
            </a:r>
            <a:r>
              <a:rPr lang="en-US" dirty="0"/>
              <a:t> </a:t>
            </a:r>
            <a:r>
              <a:rPr lang="en-US" b="1" dirty="0"/>
              <a:t>REQUEST </a:t>
            </a:r>
            <a:r>
              <a:rPr lang="en-US" dirty="0" err="1"/>
              <a:t>xid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 </a:t>
            </a:r>
            <a:r>
              <a:rPr lang="en-US" b="1" dirty="0"/>
              <a:t>M1</a:t>
            </a:r>
            <a:r>
              <a:rPr lang="en-US" dirty="0"/>
              <a:t>=[id=1, Flags=I/A/D/M, Match] , </a:t>
            </a:r>
            <a:r>
              <a:rPr lang="en-US" b="1" dirty="0"/>
              <a:t>M2</a:t>
            </a:r>
            <a:r>
              <a:rPr lang="en-US" dirty="0"/>
              <a:t>, </a:t>
            </a:r>
            <a:r>
              <a:rPr lang="en-US" b="1" dirty="0"/>
              <a:t>M3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06FC5A-C985-6444-8E75-F921DC57A069}"/>
              </a:ext>
            </a:extLst>
          </p:cNvPr>
          <p:cNvCxnSpPr/>
          <p:nvPr/>
        </p:nvCxnSpPr>
        <p:spPr>
          <a:xfrm flipH="1">
            <a:off x="1671638" y="4157678"/>
            <a:ext cx="851061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37AC0A-BB88-6640-889A-BDDAD5D7E4B6}"/>
              </a:ext>
            </a:extLst>
          </p:cNvPr>
          <p:cNvSpPr txBox="1"/>
          <p:nvPr/>
        </p:nvSpPr>
        <p:spPr>
          <a:xfrm>
            <a:off x="1547835" y="3652562"/>
            <a:ext cx="853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FLOW MONITOR</a:t>
            </a:r>
            <a:r>
              <a:rPr lang="en-US" dirty="0"/>
              <a:t> </a:t>
            </a:r>
            <a:r>
              <a:rPr lang="en-US" b="1" dirty="0"/>
              <a:t>RESPONSE </a:t>
            </a:r>
            <a:r>
              <a:rPr lang="en-US" dirty="0" err="1"/>
              <a:t>xid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 event=INITIAL, Flow Update1, … Flow Update100</a:t>
            </a:r>
          </a:p>
        </p:txBody>
      </p:sp>
      <p:sp>
        <p:nvSpPr>
          <p:cNvPr id="17" name="Left Arrow Callout 16">
            <a:extLst>
              <a:ext uri="{FF2B5EF4-FFF2-40B4-BE49-F238E27FC236}">
                <a16:creationId xmlns:a16="http://schemas.microsoft.com/office/drawing/2014/main" id="{04410772-B750-1240-8AE7-13EFD8468137}"/>
              </a:ext>
            </a:extLst>
          </p:cNvPr>
          <p:cNvSpPr/>
          <p:nvPr/>
        </p:nvSpPr>
        <p:spPr>
          <a:xfrm>
            <a:off x="10201264" y="2226405"/>
            <a:ext cx="1157284" cy="995375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 Flows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997C6D-2964-D748-96AE-7A74DA349CA8}"/>
              </a:ext>
            </a:extLst>
          </p:cNvPr>
          <p:cNvCxnSpPr/>
          <p:nvPr/>
        </p:nvCxnSpPr>
        <p:spPr>
          <a:xfrm>
            <a:off x="1266819" y="4867289"/>
            <a:ext cx="871537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F05B80-6291-FB42-BC8E-61B39333723F}"/>
              </a:ext>
            </a:extLst>
          </p:cNvPr>
          <p:cNvSpPr txBox="1"/>
          <p:nvPr/>
        </p:nvSpPr>
        <p:spPr>
          <a:xfrm>
            <a:off x="1490683" y="4395520"/>
            <a:ext cx="853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FLOW MOD REQUEST (Add Flow)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2152B4-46C2-1F4E-A5C8-DBB616B2F9AC}"/>
              </a:ext>
            </a:extLst>
          </p:cNvPr>
          <p:cNvSpPr txBox="1"/>
          <p:nvPr/>
        </p:nvSpPr>
        <p:spPr>
          <a:xfrm>
            <a:off x="1485916" y="5548053"/>
            <a:ext cx="853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FLOW MONITOR</a:t>
            </a:r>
            <a:r>
              <a:rPr lang="en-US" dirty="0"/>
              <a:t> </a:t>
            </a:r>
            <a:r>
              <a:rPr lang="en-US" b="1" dirty="0"/>
              <a:t>RESPONSE </a:t>
            </a:r>
            <a:r>
              <a:rPr lang="en-US" dirty="0" err="1"/>
              <a:t>xid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0, </a:t>
            </a:r>
            <a:r>
              <a:rPr lang="en-US" dirty="0"/>
              <a:t>event=ADDED, Flow Update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24DBEC-2742-9946-B944-65406C27608B}"/>
              </a:ext>
            </a:extLst>
          </p:cNvPr>
          <p:cNvCxnSpPr/>
          <p:nvPr/>
        </p:nvCxnSpPr>
        <p:spPr>
          <a:xfrm flipH="1">
            <a:off x="1681159" y="6038864"/>
            <a:ext cx="851061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Arrow Callout 21">
            <a:extLst>
              <a:ext uri="{FF2B5EF4-FFF2-40B4-BE49-F238E27FC236}">
                <a16:creationId xmlns:a16="http://schemas.microsoft.com/office/drawing/2014/main" id="{242B2658-B5D8-B54D-AAE8-B639620F7700}"/>
              </a:ext>
            </a:extLst>
          </p:cNvPr>
          <p:cNvSpPr/>
          <p:nvPr/>
        </p:nvSpPr>
        <p:spPr>
          <a:xfrm>
            <a:off x="10196497" y="3293217"/>
            <a:ext cx="1157284" cy="995375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M1, M2, M3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DA13419A-579A-D942-8411-F78EC0119B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81013" y="4389827"/>
            <a:ext cx="926346" cy="723877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 animBg="1"/>
      <p:bldP spid="19" grpId="0"/>
      <p:bldP spid="20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DA11-4F3F-A044-90B5-D7CEE957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OVS Flow Monitor Support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4D64050-C341-E644-8ACE-4786FBE73587}"/>
              </a:ext>
            </a:extLst>
          </p:cNvPr>
          <p:cNvSpPr/>
          <p:nvPr/>
        </p:nvSpPr>
        <p:spPr>
          <a:xfrm>
            <a:off x="2665408" y="3863966"/>
            <a:ext cx="5549900" cy="21939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                                                                                         </a:t>
            </a:r>
            <a:r>
              <a:rPr lang="en-US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0F82C0-7B63-4344-96D0-9B6F76078FC4}"/>
              </a:ext>
            </a:extLst>
          </p:cNvPr>
          <p:cNvSpPr/>
          <p:nvPr/>
        </p:nvSpPr>
        <p:spPr>
          <a:xfrm>
            <a:off x="3170233" y="5135563"/>
            <a:ext cx="800100" cy="828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Flow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31163-BFFD-A741-A46F-0762D4494BA1}"/>
              </a:ext>
            </a:extLst>
          </p:cNvPr>
          <p:cNvSpPr/>
          <p:nvPr/>
        </p:nvSpPr>
        <p:spPr>
          <a:xfrm>
            <a:off x="4408498" y="5130795"/>
            <a:ext cx="800100" cy="828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Flow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C7DDD4-2BA5-A84E-9658-A02FD14D7849}"/>
              </a:ext>
            </a:extLst>
          </p:cNvPr>
          <p:cNvSpPr/>
          <p:nvPr/>
        </p:nvSpPr>
        <p:spPr>
          <a:xfrm>
            <a:off x="6551638" y="5130795"/>
            <a:ext cx="800100" cy="828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Flow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8877BB-B8B2-EB4C-AF2B-DA7BBADA22E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970333" y="5545133"/>
            <a:ext cx="438165" cy="4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D8760D4-D25E-6241-B247-D1E5DFFBA9CA}"/>
              </a:ext>
            </a:extLst>
          </p:cNvPr>
          <p:cNvSpPr/>
          <p:nvPr/>
        </p:nvSpPr>
        <p:spPr>
          <a:xfrm>
            <a:off x="2100265" y="5118645"/>
            <a:ext cx="954492" cy="3859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veth_t0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3F9CA3-B069-D046-A39A-F6E7ACF9C9FE}"/>
              </a:ext>
            </a:extLst>
          </p:cNvPr>
          <p:cNvSpPr/>
          <p:nvPr/>
        </p:nvSpPr>
        <p:spPr>
          <a:xfrm>
            <a:off x="7754520" y="5141886"/>
            <a:ext cx="927529" cy="3859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veth_t2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DBD1E1-736A-4045-8C99-DCACF748A9EE}"/>
              </a:ext>
            </a:extLst>
          </p:cNvPr>
          <p:cNvCxnSpPr>
            <a:stCxn id="5" idx="3"/>
          </p:cNvCxnSpPr>
          <p:nvPr/>
        </p:nvCxnSpPr>
        <p:spPr>
          <a:xfrm>
            <a:off x="5208598" y="5545133"/>
            <a:ext cx="468320" cy="47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17155C-5E17-464E-AA55-36E2EC36F0E1}"/>
              </a:ext>
            </a:extLst>
          </p:cNvPr>
          <p:cNvCxnSpPr>
            <a:cxnSpLocks/>
          </p:cNvCxnSpPr>
          <p:nvPr/>
        </p:nvCxnSpPr>
        <p:spPr>
          <a:xfrm>
            <a:off x="5874543" y="5549900"/>
            <a:ext cx="634217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74E64B-72E8-9648-A0A6-D7B3BB6059FA}"/>
              </a:ext>
            </a:extLst>
          </p:cNvPr>
          <p:cNvSpPr txBox="1"/>
          <p:nvPr/>
        </p:nvSpPr>
        <p:spPr>
          <a:xfrm>
            <a:off x="9186863" y="742950"/>
            <a:ext cx="27574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ovs-vsctl</a:t>
            </a:r>
            <a:r>
              <a:rPr lang="en-US" b="1" dirty="0"/>
              <a:t> show</a:t>
            </a:r>
          </a:p>
          <a:p>
            <a:endParaRPr lang="en-US" dirty="0"/>
          </a:p>
          <a:p>
            <a:r>
              <a:rPr lang="en-US" dirty="0"/>
              <a:t>Bridge "br0"</a:t>
            </a:r>
          </a:p>
          <a:p>
            <a:r>
              <a:rPr lang="en-US" dirty="0"/>
              <a:t>        Port "br0"</a:t>
            </a:r>
          </a:p>
          <a:p>
            <a:r>
              <a:rPr lang="en-US" dirty="0"/>
              <a:t>            Interface "br0"</a:t>
            </a:r>
          </a:p>
          <a:p>
            <a:r>
              <a:rPr lang="en-US" dirty="0"/>
              <a:t>                type: internal</a:t>
            </a:r>
          </a:p>
          <a:p>
            <a:r>
              <a:rPr lang="en-US" dirty="0"/>
              <a:t>        Port "veth_t2"</a:t>
            </a:r>
          </a:p>
          <a:p>
            <a:r>
              <a:rPr lang="en-US" dirty="0"/>
              <a:t>            Interface "veth_t2"</a:t>
            </a:r>
          </a:p>
          <a:p>
            <a:r>
              <a:rPr lang="en-US" dirty="0"/>
              <a:t>        Port "veth_t0"</a:t>
            </a:r>
          </a:p>
          <a:p>
            <a:r>
              <a:rPr lang="en-US" dirty="0"/>
              <a:t>            Interface "veth_t0"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C27C83-4393-C14C-B964-0BBA240FB170}"/>
              </a:ext>
            </a:extLst>
          </p:cNvPr>
          <p:cNvSpPr/>
          <p:nvPr/>
        </p:nvSpPr>
        <p:spPr>
          <a:xfrm>
            <a:off x="5874543" y="3863966"/>
            <a:ext cx="1640682" cy="850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ovsdb</a:t>
            </a:r>
            <a:r>
              <a:rPr lang="en-US" dirty="0">
                <a:solidFill>
                  <a:schemeClr val="tx1"/>
                </a:solidFill>
              </a:rPr>
              <a:t>-server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8D1647-415C-DB44-9085-93F218A5D3EC}"/>
              </a:ext>
            </a:extLst>
          </p:cNvPr>
          <p:cNvSpPr/>
          <p:nvPr/>
        </p:nvSpPr>
        <p:spPr>
          <a:xfrm>
            <a:off x="3583771" y="3859198"/>
            <a:ext cx="1640682" cy="850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ovs-vswitchd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CE85EA-F4EB-234F-A3AC-468C2E090BC1}"/>
              </a:ext>
            </a:extLst>
          </p:cNvPr>
          <p:cNvSpPr/>
          <p:nvPr/>
        </p:nvSpPr>
        <p:spPr>
          <a:xfrm>
            <a:off x="6508760" y="3733864"/>
            <a:ext cx="363528" cy="2539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5D5E08-D04A-3647-8D24-86992CE29FBC}"/>
              </a:ext>
            </a:extLst>
          </p:cNvPr>
          <p:cNvSpPr txBox="1"/>
          <p:nvPr/>
        </p:nvSpPr>
        <p:spPr>
          <a:xfrm>
            <a:off x="5874543" y="3214680"/>
            <a:ext cx="3312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</a:t>
            </a:r>
            <a:r>
              <a:rPr lang="en-US" sz="1400" dirty="0" err="1"/>
              <a:t>usr</a:t>
            </a:r>
            <a:r>
              <a:rPr lang="en-US" sz="1400" dirty="0"/>
              <a:t>/local/</a:t>
            </a:r>
            <a:r>
              <a:rPr lang="en-US" sz="1400" dirty="0" err="1"/>
              <a:t>var</a:t>
            </a:r>
            <a:r>
              <a:rPr lang="en-US" sz="1400" dirty="0"/>
              <a:t>/run/open‐</a:t>
            </a:r>
            <a:r>
              <a:rPr lang="en-US" sz="1400" dirty="0" err="1"/>
              <a:t>vswitch</a:t>
            </a:r>
            <a:r>
              <a:rPr lang="en-US" sz="1400" dirty="0"/>
              <a:t>/</a:t>
            </a:r>
            <a:r>
              <a:rPr lang="en-US" sz="1400" dirty="0" err="1"/>
              <a:t>db.sock</a:t>
            </a:r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AED60C-AF24-3C4D-8A2D-1B53ACE2C936}"/>
              </a:ext>
            </a:extLst>
          </p:cNvPr>
          <p:cNvCxnSpPr/>
          <p:nvPr/>
        </p:nvCxnSpPr>
        <p:spPr>
          <a:xfrm flipH="1">
            <a:off x="7129463" y="1014413"/>
            <a:ext cx="2057400" cy="21717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ED16AF37-071F-DC40-B1D1-A5BEA3496106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224453" y="3551024"/>
            <a:ext cx="927101" cy="733629"/>
          </a:xfrm>
          <a:prstGeom prst="curvedConnector3">
            <a:avLst>
              <a:gd name="adj1" fmla="val 96233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D183118-795A-E842-BE84-8D2B9173D069}"/>
              </a:ext>
            </a:extLst>
          </p:cNvPr>
          <p:cNvSpPr/>
          <p:nvPr/>
        </p:nvSpPr>
        <p:spPr>
          <a:xfrm>
            <a:off x="4503719" y="3729096"/>
            <a:ext cx="363528" cy="2539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2182C6-96B1-354B-B4F5-8DD31DC7F3AB}"/>
              </a:ext>
            </a:extLst>
          </p:cNvPr>
          <p:cNvSpPr txBox="1"/>
          <p:nvPr/>
        </p:nvSpPr>
        <p:spPr>
          <a:xfrm>
            <a:off x="1812111" y="3224200"/>
            <a:ext cx="3312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</a:t>
            </a:r>
            <a:r>
              <a:rPr lang="en-US" sz="1400" dirty="0" err="1"/>
              <a:t>usr</a:t>
            </a:r>
            <a:r>
              <a:rPr lang="en-US" sz="1400" dirty="0"/>
              <a:t>/local/</a:t>
            </a:r>
            <a:r>
              <a:rPr lang="en-US" sz="1400" dirty="0" err="1"/>
              <a:t>var</a:t>
            </a:r>
            <a:r>
              <a:rPr lang="en-US" sz="1400" dirty="0"/>
              <a:t>/run/open‐</a:t>
            </a:r>
            <a:r>
              <a:rPr lang="en-US" sz="1400" dirty="0" err="1"/>
              <a:t>vswitch</a:t>
            </a:r>
            <a:r>
              <a:rPr lang="en-US" sz="1400" dirty="0"/>
              <a:t>/br0.mgmt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ED6160-EBEC-AF45-8196-873EE1D90056}"/>
              </a:ext>
            </a:extLst>
          </p:cNvPr>
          <p:cNvSpPr/>
          <p:nvPr/>
        </p:nvSpPr>
        <p:spPr>
          <a:xfrm>
            <a:off x="1041395" y="1545837"/>
            <a:ext cx="1243013" cy="842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ovs-ofctl</a:t>
            </a:r>
            <a:r>
              <a:rPr lang="en-US" dirty="0">
                <a:solidFill>
                  <a:schemeClr val="tx1"/>
                </a:solidFill>
              </a:rPr>
              <a:t> monitor br0 watch: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27C7FA-6E4C-E142-868D-E30F6245BCD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662902" y="2388799"/>
            <a:ext cx="1526781" cy="91484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3C6FEF1-E0DB-F946-85EC-CDF69F76C0BD}"/>
              </a:ext>
            </a:extLst>
          </p:cNvPr>
          <p:cNvSpPr/>
          <p:nvPr/>
        </p:nvSpPr>
        <p:spPr>
          <a:xfrm>
            <a:off x="4037019" y="1545837"/>
            <a:ext cx="1243013" cy="842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ovs-ofctl</a:t>
            </a:r>
            <a:r>
              <a:rPr lang="en-US" dirty="0">
                <a:solidFill>
                  <a:schemeClr val="tx1"/>
                </a:solidFill>
              </a:rPr>
              <a:t> add-flow br0 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921B30-8489-D24F-A9B7-58A62299EDE4}"/>
              </a:ext>
            </a:extLst>
          </p:cNvPr>
          <p:cNvCxnSpPr>
            <a:stCxn id="31" idx="2"/>
          </p:cNvCxnSpPr>
          <p:nvPr/>
        </p:nvCxnSpPr>
        <p:spPr>
          <a:xfrm flipH="1">
            <a:off x="3970333" y="2388799"/>
            <a:ext cx="688193" cy="8354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04DD7AC-1D4A-E54C-BFD2-1DFF339A56EE}"/>
              </a:ext>
            </a:extLst>
          </p:cNvPr>
          <p:cNvSpPr/>
          <p:nvPr/>
        </p:nvSpPr>
        <p:spPr>
          <a:xfrm>
            <a:off x="3970333" y="6272213"/>
            <a:ext cx="1154098" cy="4429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681A0B-5C45-4A47-848F-61DF44B28CC1}"/>
              </a:ext>
            </a:extLst>
          </p:cNvPr>
          <p:cNvCxnSpPr>
            <a:stCxn id="34" idx="0"/>
            <a:endCxn id="4" idx="2"/>
          </p:cNvCxnSpPr>
          <p:nvPr/>
        </p:nvCxnSpPr>
        <p:spPr>
          <a:xfrm flipH="1" flipV="1">
            <a:off x="3570283" y="5964238"/>
            <a:ext cx="977099" cy="30797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81893E-BA7A-E74A-9DB7-794D3E72B216}"/>
              </a:ext>
            </a:extLst>
          </p:cNvPr>
          <p:cNvCxnSpPr>
            <a:stCxn id="34" idx="0"/>
            <a:endCxn id="5" idx="2"/>
          </p:cNvCxnSpPr>
          <p:nvPr/>
        </p:nvCxnSpPr>
        <p:spPr>
          <a:xfrm flipV="1">
            <a:off x="4547382" y="5959470"/>
            <a:ext cx="261166" cy="31274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64758E-E3F7-DC4A-A4C6-B8B80A1CC889}"/>
              </a:ext>
            </a:extLst>
          </p:cNvPr>
          <p:cNvCxnSpPr>
            <a:stCxn id="34" idx="0"/>
          </p:cNvCxnSpPr>
          <p:nvPr/>
        </p:nvCxnSpPr>
        <p:spPr>
          <a:xfrm flipV="1">
            <a:off x="4547382" y="5959470"/>
            <a:ext cx="2436022" cy="31274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10ADFA-C4CB-4540-86AC-D9062DCC61F3}"/>
              </a:ext>
            </a:extLst>
          </p:cNvPr>
          <p:cNvCxnSpPr/>
          <p:nvPr/>
        </p:nvCxnSpPr>
        <p:spPr>
          <a:xfrm>
            <a:off x="3970333" y="3186113"/>
            <a:ext cx="838215" cy="19325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E471296B-BC33-3141-80F7-71781F416146}"/>
              </a:ext>
            </a:extLst>
          </p:cNvPr>
          <p:cNvCxnSpPr>
            <a:stCxn id="34" idx="0"/>
          </p:cNvCxnSpPr>
          <p:nvPr/>
        </p:nvCxnSpPr>
        <p:spPr>
          <a:xfrm rot="16200000" flipV="1">
            <a:off x="1180697" y="2905528"/>
            <a:ext cx="3671888" cy="3061482"/>
          </a:xfrm>
          <a:prstGeom prst="curved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3C1F956-D9C5-524F-A4B6-5D6DEF75CEBE}"/>
              </a:ext>
            </a:extLst>
          </p:cNvPr>
          <p:cNvSpPr txBox="1"/>
          <p:nvPr/>
        </p:nvSpPr>
        <p:spPr>
          <a:xfrm>
            <a:off x="842963" y="3983022"/>
            <a:ext cx="182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event=ADDED</a:t>
            </a:r>
          </a:p>
        </p:txBody>
      </p:sp>
    </p:spTree>
    <p:extLst>
      <p:ext uri="{BB962C8B-B14F-4D97-AF65-F5344CB8AC3E}">
        <p14:creationId xmlns:p14="http://schemas.microsoft.com/office/powerpoint/2010/main" val="39986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4" grpId="0" animBg="1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DA11-4F3F-A044-90B5-D7CEE957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vs Snoop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4D64050-C341-E644-8ACE-4786FBE73587}"/>
              </a:ext>
            </a:extLst>
          </p:cNvPr>
          <p:cNvSpPr/>
          <p:nvPr/>
        </p:nvSpPr>
        <p:spPr>
          <a:xfrm>
            <a:off x="2665408" y="3863966"/>
            <a:ext cx="5549900" cy="21939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                                                                                         </a:t>
            </a:r>
            <a:r>
              <a:rPr lang="en-US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0F82C0-7B63-4344-96D0-9B6F76078FC4}"/>
              </a:ext>
            </a:extLst>
          </p:cNvPr>
          <p:cNvSpPr/>
          <p:nvPr/>
        </p:nvSpPr>
        <p:spPr>
          <a:xfrm>
            <a:off x="3170233" y="5135563"/>
            <a:ext cx="800100" cy="828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Flow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31163-BFFD-A741-A46F-0762D4494BA1}"/>
              </a:ext>
            </a:extLst>
          </p:cNvPr>
          <p:cNvSpPr/>
          <p:nvPr/>
        </p:nvSpPr>
        <p:spPr>
          <a:xfrm>
            <a:off x="4408498" y="5130795"/>
            <a:ext cx="800100" cy="828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Flow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C7DDD4-2BA5-A84E-9658-A02FD14D7849}"/>
              </a:ext>
            </a:extLst>
          </p:cNvPr>
          <p:cNvSpPr/>
          <p:nvPr/>
        </p:nvSpPr>
        <p:spPr>
          <a:xfrm>
            <a:off x="6551638" y="5130795"/>
            <a:ext cx="800100" cy="828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Flow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8877BB-B8B2-EB4C-AF2B-DA7BBADA22E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970333" y="5545133"/>
            <a:ext cx="438165" cy="4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D8760D4-D25E-6241-B247-D1E5DFFBA9CA}"/>
              </a:ext>
            </a:extLst>
          </p:cNvPr>
          <p:cNvSpPr/>
          <p:nvPr/>
        </p:nvSpPr>
        <p:spPr>
          <a:xfrm>
            <a:off x="2100265" y="5118645"/>
            <a:ext cx="954492" cy="3859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veth_t0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3F9CA3-B069-D046-A39A-F6E7ACF9C9FE}"/>
              </a:ext>
            </a:extLst>
          </p:cNvPr>
          <p:cNvSpPr/>
          <p:nvPr/>
        </p:nvSpPr>
        <p:spPr>
          <a:xfrm>
            <a:off x="7754520" y="5141886"/>
            <a:ext cx="927529" cy="3859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veth_t2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DBD1E1-736A-4045-8C99-DCACF748A9EE}"/>
              </a:ext>
            </a:extLst>
          </p:cNvPr>
          <p:cNvCxnSpPr>
            <a:stCxn id="5" idx="3"/>
          </p:cNvCxnSpPr>
          <p:nvPr/>
        </p:nvCxnSpPr>
        <p:spPr>
          <a:xfrm>
            <a:off x="5208598" y="5545133"/>
            <a:ext cx="468320" cy="47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17155C-5E17-464E-AA55-36E2EC36F0E1}"/>
              </a:ext>
            </a:extLst>
          </p:cNvPr>
          <p:cNvCxnSpPr>
            <a:cxnSpLocks/>
          </p:cNvCxnSpPr>
          <p:nvPr/>
        </p:nvCxnSpPr>
        <p:spPr>
          <a:xfrm>
            <a:off x="5874543" y="5549900"/>
            <a:ext cx="634217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74E64B-72E8-9648-A0A6-D7B3BB6059FA}"/>
              </a:ext>
            </a:extLst>
          </p:cNvPr>
          <p:cNvSpPr txBox="1"/>
          <p:nvPr/>
        </p:nvSpPr>
        <p:spPr>
          <a:xfrm>
            <a:off x="9186863" y="742950"/>
            <a:ext cx="2757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ovs-vsctl</a:t>
            </a:r>
            <a:r>
              <a:rPr lang="en-US" b="1" dirty="0"/>
              <a:t> show</a:t>
            </a:r>
          </a:p>
          <a:p>
            <a:endParaRPr lang="en-US" dirty="0"/>
          </a:p>
          <a:p>
            <a:r>
              <a:rPr lang="en-US" dirty="0"/>
              <a:t>Bridge "br0”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Controller   "tcp:127.0.0.1:6653"</a:t>
            </a:r>
          </a:p>
          <a:p>
            <a:r>
              <a:rPr lang="en-US" dirty="0"/>
              <a:t>        Port "br0"</a:t>
            </a:r>
          </a:p>
          <a:p>
            <a:r>
              <a:rPr lang="en-US" dirty="0"/>
              <a:t>            Interface "br0"</a:t>
            </a:r>
          </a:p>
          <a:p>
            <a:r>
              <a:rPr lang="en-US" dirty="0"/>
              <a:t>                type: internal</a:t>
            </a:r>
          </a:p>
          <a:p>
            <a:r>
              <a:rPr lang="en-US" dirty="0"/>
              <a:t>        Port "veth_t2"</a:t>
            </a:r>
          </a:p>
          <a:p>
            <a:r>
              <a:rPr lang="en-US" dirty="0"/>
              <a:t>            Interface "veth_t2"</a:t>
            </a:r>
          </a:p>
          <a:p>
            <a:r>
              <a:rPr lang="en-US" dirty="0"/>
              <a:t>        Port "veth_t0"</a:t>
            </a:r>
          </a:p>
          <a:p>
            <a:r>
              <a:rPr lang="en-US" dirty="0"/>
              <a:t>            Interface "veth_t0"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C27C83-4393-C14C-B964-0BBA240FB170}"/>
              </a:ext>
            </a:extLst>
          </p:cNvPr>
          <p:cNvSpPr/>
          <p:nvPr/>
        </p:nvSpPr>
        <p:spPr>
          <a:xfrm>
            <a:off x="5874543" y="3863966"/>
            <a:ext cx="1640682" cy="850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ovsdb</a:t>
            </a:r>
            <a:r>
              <a:rPr lang="en-US" dirty="0">
                <a:solidFill>
                  <a:schemeClr val="tx1"/>
                </a:solidFill>
              </a:rPr>
              <a:t>-server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8D1647-415C-DB44-9085-93F218A5D3EC}"/>
              </a:ext>
            </a:extLst>
          </p:cNvPr>
          <p:cNvSpPr/>
          <p:nvPr/>
        </p:nvSpPr>
        <p:spPr>
          <a:xfrm>
            <a:off x="3583771" y="3859198"/>
            <a:ext cx="1640682" cy="850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ovs-vswitchd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CE85EA-F4EB-234F-A3AC-468C2E090BC1}"/>
              </a:ext>
            </a:extLst>
          </p:cNvPr>
          <p:cNvSpPr/>
          <p:nvPr/>
        </p:nvSpPr>
        <p:spPr>
          <a:xfrm>
            <a:off x="6508760" y="3733864"/>
            <a:ext cx="363528" cy="2539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5D5E08-D04A-3647-8D24-86992CE29FBC}"/>
              </a:ext>
            </a:extLst>
          </p:cNvPr>
          <p:cNvSpPr txBox="1"/>
          <p:nvPr/>
        </p:nvSpPr>
        <p:spPr>
          <a:xfrm>
            <a:off x="5874543" y="3214680"/>
            <a:ext cx="3312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</a:t>
            </a:r>
            <a:r>
              <a:rPr lang="en-US" sz="1400" dirty="0" err="1"/>
              <a:t>usr</a:t>
            </a:r>
            <a:r>
              <a:rPr lang="en-US" sz="1400" dirty="0"/>
              <a:t>/local/</a:t>
            </a:r>
            <a:r>
              <a:rPr lang="en-US" sz="1400" dirty="0" err="1"/>
              <a:t>var</a:t>
            </a:r>
            <a:r>
              <a:rPr lang="en-US" sz="1400" dirty="0"/>
              <a:t>/run/open‐</a:t>
            </a:r>
            <a:r>
              <a:rPr lang="en-US" sz="1400" dirty="0" err="1"/>
              <a:t>vswitch</a:t>
            </a:r>
            <a:r>
              <a:rPr lang="en-US" sz="1400" dirty="0"/>
              <a:t>/</a:t>
            </a:r>
            <a:r>
              <a:rPr lang="en-US" sz="1400" dirty="0" err="1"/>
              <a:t>db.sock</a:t>
            </a:r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AED60C-AF24-3C4D-8A2D-1B53ACE2C936}"/>
              </a:ext>
            </a:extLst>
          </p:cNvPr>
          <p:cNvCxnSpPr/>
          <p:nvPr/>
        </p:nvCxnSpPr>
        <p:spPr>
          <a:xfrm flipH="1">
            <a:off x="7129463" y="1014413"/>
            <a:ext cx="2057400" cy="21717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ED16AF37-071F-DC40-B1D1-A5BEA3496106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224453" y="3551024"/>
            <a:ext cx="927101" cy="733629"/>
          </a:xfrm>
          <a:prstGeom prst="curvedConnector3">
            <a:avLst>
              <a:gd name="adj1" fmla="val 96233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D183118-795A-E842-BE84-8D2B9173D069}"/>
              </a:ext>
            </a:extLst>
          </p:cNvPr>
          <p:cNvSpPr/>
          <p:nvPr/>
        </p:nvSpPr>
        <p:spPr>
          <a:xfrm>
            <a:off x="4503719" y="3729096"/>
            <a:ext cx="363528" cy="2539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2182C6-96B1-354B-B4F5-8DD31DC7F3AB}"/>
              </a:ext>
            </a:extLst>
          </p:cNvPr>
          <p:cNvSpPr txBox="1"/>
          <p:nvPr/>
        </p:nvSpPr>
        <p:spPr>
          <a:xfrm>
            <a:off x="1662902" y="3224200"/>
            <a:ext cx="3461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</a:t>
            </a:r>
            <a:r>
              <a:rPr lang="en-US" sz="1400" dirty="0" err="1"/>
              <a:t>usr</a:t>
            </a:r>
            <a:r>
              <a:rPr lang="en-US" sz="1400" dirty="0"/>
              <a:t>/local/</a:t>
            </a:r>
            <a:r>
              <a:rPr lang="en-US" sz="1400" dirty="0" err="1"/>
              <a:t>var</a:t>
            </a:r>
            <a:r>
              <a:rPr lang="en-US" sz="1400" dirty="0"/>
              <a:t>/run/open‐</a:t>
            </a:r>
            <a:r>
              <a:rPr lang="en-US" sz="1400" dirty="0" err="1"/>
              <a:t>vswitch</a:t>
            </a:r>
            <a:r>
              <a:rPr lang="en-US" sz="1400" dirty="0"/>
              <a:t>/br0.snoop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ED6160-EBEC-AF45-8196-873EE1D90056}"/>
              </a:ext>
            </a:extLst>
          </p:cNvPr>
          <p:cNvSpPr/>
          <p:nvPr/>
        </p:nvSpPr>
        <p:spPr>
          <a:xfrm>
            <a:off x="1041395" y="1545837"/>
            <a:ext cx="1243013" cy="842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ovs-ofctl</a:t>
            </a:r>
            <a:r>
              <a:rPr lang="en-US" dirty="0">
                <a:solidFill>
                  <a:schemeClr val="tx1"/>
                </a:solidFill>
              </a:rPr>
              <a:t> snoop br0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27C7FA-6E4C-E142-868D-E30F6245BCDF}"/>
              </a:ext>
            </a:extLst>
          </p:cNvPr>
          <p:cNvCxnSpPr>
            <a:cxnSpLocks/>
          </p:cNvCxnSpPr>
          <p:nvPr/>
        </p:nvCxnSpPr>
        <p:spPr>
          <a:xfrm>
            <a:off x="1803396" y="2468239"/>
            <a:ext cx="1386287" cy="835401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3C6FEF1-E0DB-F946-85EC-CDF69F76C0BD}"/>
              </a:ext>
            </a:extLst>
          </p:cNvPr>
          <p:cNvSpPr/>
          <p:nvPr/>
        </p:nvSpPr>
        <p:spPr>
          <a:xfrm>
            <a:off x="4037019" y="1545837"/>
            <a:ext cx="1243013" cy="842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ODL/RYU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921B30-8489-D24F-A9B7-58A62299EDE4}"/>
              </a:ext>
            </a:extLst>
          </p:cNvPr>
          <p:cNvCxnSpPr>
            <a:stCxn id="31" idx="2"/>
          </p:cNvCxnSpPr>
          <p:nvPr/>
        </p:nvCxnSpPr>
        <p:spPr>
          <a:xfrm flipH="1">
            <a:off x="3970333" y="2388799"/>
            <a:ext cx="688193" cy="83540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92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2931-53CD-7842-B0A6-E0FBF340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ovs-ofctl</a:t>
            </a:r>
            <a:r>
              <a:rPr lang="en-US" dirty="0"/>
              <a:t> monitor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FE49-8488-974A-9343-D2D36BDE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ovs-ofctl</a:t>
            </a:r>
            <a:r>
              <a:rPr lang="en-US" dirty="0"/>
              <a:t> monitor br0 watch:      (monitors all flows in all tables)</a:t>
            </a:r>
          </a:p>
          <a:p>
            <a:r>
              <a:rPr lang="en-US" dirty="0" err="1"/>
              <a:t>ovs-ofctl</a:t>
            </a:r>
            <a:r>
              <a:rPr lang="en-US" dirty="0"/>
              <a:t> monitor br0 </a:t>
            </a:r>
            <a:r>
              <a:rPr lang="en-US" dirty="0" err="1"/>
              <a:t>watch:out_port</a:t>
            </a:r>
            <a:r>
              <a:rPr lang="en-US" dirty="0"/>
              <a:t>=2 (flows with </a:t>
            </a:r>
            <a:r>
              <a:rPr lang="en-US" dirty="0" err="1"/>
              <a:t>outport</a:t>
            </a:r>
            <a:r>
              <a:rPr lang="en-US" dirty="0"/>
              <a:t>==2)</a:t>
            </a:r>
          </a:p>
          <a:p>
            <a:r>
              <a:rPr lang="en-US" dirty="0" err="1"/>
              <a:t>ovs-ofctl</a:t>
            </a:r>
            <a:r>
              <a:rPr lang="en-US" dirty="0"/>
              <a:t> monitor br0 </a:t>
            </a:r>
            <a:r>
              <a:rPr lang="en-US" dirty="0" err="1"/>
              <a:t>watch:table</a:t>
            </a:r>
            <a:r>
              <a:rPr lang="en-US" dirty="0"/>
              <a:t>=100 (flows with table==100)</a:t>
            </a:r>
          </a:p>
          <a:p>
            <a:r>
              <a:rPr lang="en-US" dirty="0" err="1"/>
              <a:t>ovs-ofctl</a:t>
            </a:r>
            <a:r>
              <a:rPr lang="en-US" dirty="0"/>
              <a:t> monitor br0 watch:\!add,\!modify,\!delete (report only initial flows)</a:t>
            </a:r>
          </a:p>
          <a:p>
            <a:r>
              <a:rPr lang="en-US" dirty="0" err="1"/>
              <a:t>ovs-ofctl</a:t>
            </a:r>
            <a:r>
              <a:rPr lang="en-US" dirty="0"/>
              <a:t> monitor br0 watch:\!initial (don’t report initial flows but only changes to flow table from now on)</a:t>
            </a:r>
          </a:p>
          <a:p>
            <a:r>
              <a:rPr lang="en-US" dirty="0" err="1"/>
              <a:t>ovs-ofctl</a:t>
            </a:r>
            <a:r>
              <a:rPr lang="en-US" dirty="0"/>
              <a:t> monitor br0 </a:t>
            </a:r>
            <a:r>
              <a:rPr lang="en-US" dirty="0" err="1"/>
              <a:t>watch:nw_src</a:t>
            </a:r>
            <a:r>
              <a:rPr lang="en-US" dirty="0"/>
              <a:t>=192.168.0.100 (only flows containing the match field)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0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B647-6756-BC4D-9F9D-0F8B6714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OpenFlow 1.4 +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4D6B6-F3EA-D248-8015-D1896A3BA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In a multi-controller environment, this enables a controller to be aware of changes made to the flow tables by another controller.</a:t>
            </a:r>
          </a:p>
          <a:p>
            <a:pPr lvl="1"/>
            <a:r>
              <a:rPr lang="en-US" dirty="0"/>
              <a:t>Act as an acknowledgement back to the controller when programming (add/delete/modify) flows.</a:t>
            </a:r>
          </a:p>
          <a:p>
            <a:pPr lvl="1"/>
            <a:endParaRPr lang="en-US" dirty="0"/>
          </a:p>
          <a:p>
            <a:r>
              <a:rPr lang="en-US" dirty="0"/>
              <a:t>OpenFlow 1.4 + Support</a:t>
            </a:r>
          </a:p>
          <a:p>
            <a:pPr lvl="1"/>
            <a:r>
              <a:rPr lang="en-US" dirty="0"/>
              <a:t>OVS (ovs-vswitchd/</a:t>
            </a:r>
            <a:r>
              <a:rPr lang="en-US" dirty="0" err="1"/>
              <a:t>ovs-ofctl</a:t>
            </a:r>
            <a:r>
              <a:rPr lang="en-US" dirty="0"/>
              <a:t>) support for OpenFlow 1.4+ Flow Monitor </a:t>
            </a:r>
          </a:p>
          <a:p>
            <a:pPr marL="457200" lvl="1" indent="0">
              <a:buNone/>
            </a:pPr>
            <a:r>
              <a:rPr lang="en-US" dirty="0"/>
              <a:t>    (</a:t>
            </a:r>
            <a:r>
              <a:rPr lang="en-US" dirty="0" err="1"/>
              <a:t>ovs-ofctl</a:t>
            </a:r>
            <a:r>
              <a:rPr lang="en-US" dirty="0"/>
              <a:t> -OOpenFlow14 monitor &lt;bridge&gt; watch: </a:t>
            </a:r>
            <a:r>
              <a:rPr lang="en-US" dirty="0">
                <a:sym typeface="Wingdings" pitchFamily="2" charset="2"/>
              </a:rPr>
              <a:t> )</a:t>
            </a:r>
          </a:p>
          <a:p>
            <a:pPr lvl="1"/>
            <a:r>
              <a:rPr lang="en-US" dirty="0">
                <a:sym typeface="Wingdings" pitchFamily="2" charset="2"/>
                <a:hlinkClick r:id="rId2"/>
              </a:rPr>
              <a:t>https://patchwork.ozlabs.org/patch/1004725/</a:t>
            </a:r>
            <a:r>
              <a:rPr lang="en-US" dirty="0">
                <a:sym typeface="Wingdings" pitchFamily="2" charset="2"/>
              </a:rPr>
              <a:t>   (Patch to add 1.4 + support)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2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FECB-D9B9-DF46-AD88-D0F5899E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4559C-6238-2D49-B4C2-8C0298365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7936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8324</TotalTime>
  <Words>657</Words>
  <Application>Microsoft Macintosh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Flow Monitoring in OVS </vt:lpstr>
      <vt:lpstr>OpenFlow “Flow” Programming</vt:lpstr>
      <vt:lpstr>What is Flow Monitor?</vt:lpstr>
      <vt:lpstr>Flow Monitor (Multipart) Message</vt:lpstr>
      <vt:lpstr>OVS Flow Monitor Support</vt:lpstr>
      <vt:lpstr>Monitor vs Snoop</vt:lpstr>
      <vt:lpstr>ovs-ofctl monitor examples</vt:lpstr>
      <vt:lpstr>Use Cases and OpenFlow 1.4 + Support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Monitoring in OVS </dc:title>
  <dc:creator>Ashish Varma</dc:creator>
  <cp:lastModifiedBy>Ashish Varma</cp:lastModifiedBy>
  <cp:revision>83</cp:revision>
  <cp:lastPrinted>2018-12-04T21:30:34Z</cp:lastPrinted>
  <dcterms:created xsi:type="dcterms:W3CDTF">2018-11-29T22:34:25Z</dcterms:created>
  <dcterms:modified xsi:type="dcterms:W3CDTF">2018-12-05T17:18:28Z</dcterms:modified>
</cp:coreProperties>
</file>