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Sans Pro Light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SansPro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SansProLight-italic.fntdata"/><Relationship Id="rId14" Type="http://schemas.openxmlformats.org/officeDocument/2006/relationships/font" Target="fonts/SourceSansProLight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SourceSansPr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d18852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d18852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98e9bd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98e9bd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9bb78a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9bb78a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a762fa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8a762fa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8a762fa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8a762fa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8ac8885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8ac888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8a762fad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8a762fad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551575" y="2522089"/>
            <a:ext cx="8009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7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51575" y="2973730"/>
            <a:ext cx="8009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39" lvl="1" marL="408139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81" lvl="2" marL="816281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22" lvl="3" marL="1224422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62" lvl="4" marL="1632562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703" lvl="5" marL="204070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44" lvl="6" marL="244884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4" lvl="7" marL="2856984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5" lvl="8" marL="326512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468" y="2012147"/>
            <a:ext cx="2756400" cy="3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and Content">
  <p:cSld name="Title and sub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32366" y="190829"/>
            <a:ext cx="8311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32366" y="1049149"/>
            <a:ext cx="82593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4328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895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rtl="0" algn="l"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Arial"/>
              <a:buChar char="•"/>
              <a:defRPr sz="2800">
                <a:solidFill>
                  <a:srgbClr val="666666"/>
                </a:solidFill>
              </a:defRPr>
            </a:lvl1pPr>
            <a:lvl2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–"/>
              <a:defRPr>
                <a:solidFill>
                  <a:srgbClr val="666666"/>
                </a:solidFill>
              </a:defRPr>
            </a:lvl2pPr>
            <a:lvl3pPr indent="-317500" lvl="2" marL="13716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  <a:defRPr>
                <a:solidFill>
                  <a:srgbClr val="666666"/>
                </a:solidFill>
              </a:defRPr>
            </a:lvl3pPr>
            <a:lvl4pPr indent="-3175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ctrTitle"/>
          </p:nvPr>
        </p:nvSpPr>
        <p:spPr>
          <a:xfrm>
            <a:off x="551575" y="1526075"/>
            <a:ext cx="80091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 Light"/>
              <a:buNone/>
              <a:defRPr i="0" sz="48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551575" y="2973726"/>
            <a:ext cx="80091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 Light"/>
              <a:buNone/>
              <a:defRPr i="0" sz="1800" u="none" cap="none" strike="noStrike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1741" lvl="1" marL="408141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81" lvl="2" marL="816281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222" lvl="3" marL="1224422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62" lvl="4" marL="1632562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703" lvl="5" marL="204070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44" lvl="6" marL="244884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184" lvl="7" marL="285698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25" lvl="8" marL="3265125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19850" y="3695050"/>
            <a:ext cx="4813951" cy="1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ubtitle and Content">
  <p:cSld name="Title and sub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Light"/>
              <a:buNone/>
              <a:defRPr i="0" sz="2800" u="none" cap="none" strike="noStrik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69925" y="1384725"/>
            <a:ext cx="82041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 Light"/>
              <a:buNone/>
              <a:defRPr i="0" sz="1600" u="none" cap="none" strike="noStrik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•"/>
              <a:defRPr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200"/>
              <a:buChar char="−"/>
              <a:defRPr i="0" sz="1200" u="none" cap="none" strike="noStrike">
                <a:solidFill>
                  <a:srgbClr val="595959"/>
                </a:solidFill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200"/>
              <a:buChar char="–"/>
              <a:defRPr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200"/>
              <a:buChar char="»"/>
              <a:defRPr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subtitle and Content">
  <p:cSld name="1_Title and sub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532367" y="419429"/>
            <a:ext cx="83118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Light"/>
              <a:buNone/>
              <a:defRPr i="0" sz="2800" u="none" cap="none" strike="noStrik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>
            <a:off x="8293498" y="4806879"/>
            <a:ext cx="68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" sz="1000" u="none" cap="none" strike="noStrike">
                <a:solidFill>
                  <a:srgbClr val="A5A5A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i="0" sz="1000" u="none" cap="none" strike="noStrike">
              <a:solidFill>
                <a:srgbClr val="A5A5A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-25" y="0"/>
            <a:ext cx="9144000" cy="49500"/>
          </a:xfrm>
          <a:prstGeom prst="rect">
            <a:avLst/>
          </a:prstGeom>
          <a:solidFill>
            <a:srgbClr val="024DA1"/>
          </a:solidFill>
          <a:ln cap="flat" cmpd="sng" w="9525">
            <a:solidFill>
              <a:srgbClr val="024D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 Light"/>
              <a:buNone/>
              <a:defRPr i="0" sz="2800" u="none" cap="none" strike="noStrik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69925" y="1384725"/>
            <a:ext cx="82041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 Light"/>
              <a:buNone/>
              <a:defRPr i="0" sz="1600" u="none" cap="none" strike="noStrik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ource Sans Pro"/>
              <a:buChar char="•"/>
              <a:defRPr i="0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200"/>
              <a:buChar char="−"/>
              <a:defRPr i="0" sz="1200" u="none" cap="none" strike="noStrike">
                <a:solidFill>
                  <a:srgbClr val="595959"/>
                </a:solidFill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200"/>
              <a:buChar char="–"/>
              <a:defRPr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200"/>
              <a:buChar char="»"/>
              <a:defRPr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ctrTitle"/>
          </p:nvPr>
        </p:nvSpPr>
        <p:spPr>
          <a:xfrm>
            <a:off x="414500" y="1031900"/>
            <a:ext cx="80091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Forwarding Group in OVN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551575" y="3126125"/>
            <a:ext cx="8009100" cy="11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Manoj Sharma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Nutanix Inc.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725" y="3266025"/>
            <a:ext cx="2143125" cy="26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88" y="3266025"/>
            <a:ext cx="2143125" cy="26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/>
          <p:nvPr>
            <p:ph type="title"/>
          </p:nvPr>
        </p:nvSpPr>
        <p:spPr>
          <a:xfrm>
            <a:off x="422275" y="189450"/>
            <a:ext cx="82041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282575" y="860025"/>
            <a:ext cx="82041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2093" y="1319576"/>
            <a:ext cx="555105" cy="5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/>
          <p:nvPr/>
        </p:nvSpPr>
        <p:spPr>
          <a:xfrm>
            <a:off x="2495074" y="2177200"/>
            <a:ext cx="4147308" cy="1623240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917074" y="1319583"/>
            <a:ext cx="1578000" cy="55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 Routers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6" name="Google Shape;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6781" y="1319576"/>
            <a:ext cx="555105" cy="5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1443" y="1319576"/>
            <a:ext cx="555105" cy="55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2"/>
          <p:cNvCxnSpPr>
            <a:stCxn id="93" idx="2"/>
          </p:cNvCxnSpPr>
          <p:nvPr/>
        </p:nvCxnSpPr>
        <p:spPr>
          <a:xfrm flipH="1" rot="-5400000">
            <a:off x="1855946" y="3068876"/>
            <a:ext cx="2418900" cy="31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22"/>
          <p:cNvCxnSpPr>
            <a:stCxn id="96" idx="2"/>
          </p:cNvCxnSpPr>
          <p:nvPr/>
        </p:nvCxnSpPr>
        <p:spPr>
          <a:xfrm rot="5400000">
            <a:off x="2610334" y="2397176"/>
            <a:ext cx="2436000" cy="1392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22"/>
          <p:cNvCxnSpPr>
            <a:stCxn id="97" idx="2"/>
          </p:cNvCxnSpPr>
          <p:nvPr/>
        </p:nvCxnSpPr>
        <p:spPr>
          <a:xfrm rot="5400000">
            <a:off x="3373246" y="1668326"/>
            <a:ext cx="2418900" cy="2832600"/>
          </a:xfrm>
          <a:prstGeom prst="curvedConnector2">
            <a:avLst/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2"/>
          <p:cNvCxnSpPr>
            <a:stCxn id="93" idx="2"/>
          </p:cNvCxnSpPr>
          <p:nvPr/>
        </p:nvCxnSpPr>
        <p:spPr>
          <a:xfrm flipH="1" rot="-5400000">
            <a:off x="3329096" y="1595726"/>
            <a:ext cx="2401800" cy="2960700"/>
          </a:xfrm>
          <a:prstGeom prst="curvedConnector2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2"/>
          <p:cNvCxnSpPr>
            <a:stCxn id="97" idx="2"/>
          </p:cNvCxnSpPr>
          <p:nvPr/>
        </p:nvCxnSpPr>
        <p:spPr>
          <a:xfrm flipH="1" rot="-5400000">
            <a:off x="4795396" y="3078776"/>
            <a:ext cx="2418900" cy="11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2"/>
          <p:cNvCxnSpPr>
            <a:stCxn id="96" idx="2"/>
          </p:cNvCxnSpPr>
          <p:nvPr/>
        </p:nvCxnSpPr>
        <p:spPr>
          <a:xfrm flipH="1" rot="-5400000">
            <a:off x="4046434" y="2353076"/>
            <a:ext cx="2409600" cy="1453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2"/>
          <p:cNvSpPr/>
          <p:nvPr/>
        </p:nvSpPr>
        <p:spPr>
          <a:xfrm>
            <a:off x="3751074" y="2815383"/>
            <a:ext cx="1578000" cy="55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Underlay</a:t>
            </a:r>
            <a:endParaRPr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Network</a:t>
            </a:r>
            <a:endParaRPr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5" name="Google Shape;105;p22"/>
          <p:cNvCxnSpPr/>
          <p:nvPr/>
        </p:nvCxnSpPr>
        <p:spPr>
          <a:xfrm flipH="1" rot="-5400000">
            <a:off x="1855984" y="3077426"/>
            <a:ext cx="2418900" cy="31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2"/>
          <p:cNvCxnSpPr/>
          <p:nvPr/>
        </p:nvCxnSpPr>
        <p:spPr>
          <a:xfrm rot="5400000">
            <a:off x="2610321" y="2380076"/>
            <a:ext cx="2436000" cy="1392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2"/>
          <p:cNvCxnSpPr/>
          <p:nvPr/>
        </p:nvCxnSpPr>
        <p:spPr>
          <a:xfrm rot="5400000">
            <a:off x="3373246" y="1659776"/>
            <a:ext cx="2418900" cy="2832600"/>
          </a:xfrm>
          <a:prstGeom prst="curvedConnector2">
            <a:avLst/>
          </a:prstGeom>
          <a:noFill/>
          <a:ln cap="flat" cmpd="sng" w="762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/>
          <p:nvPr/>
        </p:nvSpPr>
        <p:spPr>
          <a:xfrm>
            <a:off x="2876125" y="2711025"/>
            <a:ext cx="378600" cy="5556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22"/>
          <p:cNvCxnSpPr/>
          <p:nvPr/>
        </p:nvCxnSpPr>
        <p:spPr>
          <a:xfrm flipH="1" rot="-5400000">
            <a:off x="1855946" y="3077426"/>
            <a:ext cx="2418900" cy="315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OVN Logical </a:t>
            </a: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Topology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469925" y="998050"/>
            <a:ext cx="82041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860350" y="3028250"/>
            <a:ext cx="607200" cy="2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VM2</a:t>
            </a:r>
            <a:endParaRPr sz="800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7921" y="3153397"/>
            <a:ext cx="607200" cy="60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7921" y="1684357"/>
            <a:ext cx="607200" cy="60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/>
          <p:nvPr/>
        </p:nvSpPr>
        <p:spPr>
          <a:xfrm>
            <a:off x="5389928" y="2348343"/>
            <a:ext cx="2057940" cy="1003212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Underlay Network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 rot="5400000">
            <a:off x="4489200" y="2819038"/>
            <a:ext cx="663000" cy="61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7644703" y="2554263"/>
            <a:ext cx="12171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 Routers</a:t>
            </a:r>
            <a:endParaRPr b="1" sz="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2" name="Google Shape;122;p23"/>
          <p:cNvCxnSpPr>
            <a:endCxn id="123" idx="2"/>
          </p:cNvCxnSpPr>
          <p:nvPr/>
        </p:nvCxnSpPr>
        <p:spPr>
          <a:xfrm flipH="1" rot="10800000">
            <a:off x="1467788" y="2849950"/>
            <a:ext cx="467100" cy="340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956" y="2595544"/>
            <a:ext cx="508800" cy="5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3"/>
          <p:cNvCxnSpPr>
            <a:stCxn id="120" idx="2"/>
            <a:endCxn id="124" idx="3"/>
          </p:cNvCxnSpPr>
          <p:nvPr/>
        </p:nvCxnSpPr>
        <p:spPr>
          <a:xfrm flipH="1">
            <a:off x="3616800" y="2849938"/>
            <a:ext cx="1173000" cy="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3"/>
          <p:cNvCxnSpPr>
            <a:stCxn id="118" idx="1"/>
            <a:endCxn id="120" idx="0"/>
          </p:cNvCxnSpPr>
          <p:nvPr/>
        </p:nvCxnSpPr>
        <p:spPr>
          <a:xfrm flipH="1">
            <a:off x="4851521" y="1988205"/>
            <a:ext cx="2966400" cy="861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7" name="Google Shape;127;p23"/>
          <p:cNvCxnSpPr>
            <a:stCxn id="117" idx="1"/>
            <a:endCxn id="120" idx="0"/>
          </p:cNvCxnSpPr>
          <p:nvPr/>
        </p:nvCxnSpPr>
        <p:spPr>
          <a:xfrm rot="10800000">
            <a:off x="4851521" y="2850045"/>
            <a:ext cx="2966400" cy="6072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28" name="Google Shape;128;p23"/>
          <p:cNvCxnSpPr>
            <a:stCxn id="123" idx="0"/>
            <a:endCxn id="124" idx="1"/>
          </p:cNvCxnSpPr>
          <p:nvPr/>
        </p:nvCxnSpPr>
        <p:spPr>
          <a:xfrm>
            <a:off x="1996688" y="2849950"/>
            <a:ext cx="1111200" cy="6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3"/>
          <p:cNvSpPr/>
          <p:nvPr/>
        </p:nvSpPr>
        <p:spPr>
          <a:xfrm>
            <a:off x="2804328" y="3259813"/>
            <a:ext cx="12171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</a:t>
            </a: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Router</a:t>
            </a:r>
            <a:endParaRPr b="1" sz="10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4346351" y="3346475"/>
            <a:ext cx="10500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 Switch</a:t>
            </a:r>
            <a:endParaRPr b="1" sz="10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3"/>
          <p:cNvSpPr/>
          <p:nvPr/>
        </p:nvSpPr>
        <p:spPr>
          <a:xfrm rot="5400000">
            <a:off x="1634288" y="2819050"/>
            <a:ext cx="663000" cy="61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2381750" y="1836775"/>
            <a:ext cx="2058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073763"/>
                </a:solidFill>
              </a:rPr>
              <a:t>                     R</a:t>
            </a:r>
            <a:r>
              <a:rPr b="1" i="0" lang="en" sz="1000" u="none" cap="none" strike="noStrike">
                <a:solidFill>
                  <a:srgbClr val="073763"/>
                </a:solidFill>
              </a:rPr>
              <a:t>out</a:t>
            </a:r>
            <a:r>
              <a:rPr b="1" lang="en" sz="1000">
                <a:solidFill>
                  <a:srgbClr val="073763"/>
                </a:solidFill>
              </a:rPr>
              <a:t>e</a:t>
            </a:r>
            <a:r>
              <a:rPr b="1" i="0" lang="en" sz="1000" u="none" cap="none" strike="noStrike">
                <a:solidFill>
                  <a:srgbClr val="073763"/>
                </a:solidFill>
              </a:rPr>
              <a:t> table</a:t>
            </a:r>
            <a:endParaRPr b="1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073763"/>
                </a:solidFill>
              </a:rPr>
              <a:t>    </a:t>
            </a:r>
            <a:r>
              <a:rPr lang="en" sz="1100">
                <a:solidFill>
                  <a:srgbClr val="073763"/>
                </a:solidFill>
              </a:rPr>
              <a:t> </a:t>
            </a:r>
            <a:r>
              <a:rPr b="0" i="0" lang="en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IPv4 Routes    </a:t>
            </a:r>
            <a:endParaRPr sz="11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b="0" i="0" lang="en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      0.</a:t>
            </a:r>
            <a:r>
              <a:rPr lang="en" sz="1100">
                <a:solidFill>
                  <a:srgbClr val="073763"/>
                </a:solidFill>
              </a:rPr>
              <a:t>0.0.0/0</a:t>
            </a:r>
            <a:r>
              <a:rPr b="0" i="0" lang="en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" sz="1100">
                <a:solidFill>
                  <a:srgbClr val="073763"/>
                </a:solidFill>
              </a:rPr>
              <a:t>VIP</a:t>
            </a:r>
            <a:endParaRPr b="0" i="0" sz="11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860350" y="2456500"/>
            <a:ext cx="607200" cy="2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VM1</a:t>
            </a:r>
            <a:endParaRPr sz="800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3" name="Google Shape;133;p23"/>
          <p:cNvCxnSpPr>
            <a:stCxn id="132" idx="0"/>
            <a:endCxn id="123" idx="2"/>
          </p:cNvCxnSpPr>
          <p:nvPr/>
        </p:nvCxnSpPr>
        <p:spPr>
          <a:xfrm>
            <a:off x="1467550" y="2581900"/>
            <a:ext cx="467400" cy="2682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3"/>
          <p:cNvSpPr/>
          <p:nvPr/>
        </p:nvSpPr>
        <p:spPr>
          <a:xfrm>
            <a:off x="4851600" y="1087850"/>
            <a:ext cx="1806300" cy="1204200"/>
          </a:xfrm>
          <a:prstGeom prst="wedgeRoundRectCallout">
            <a:avLst>
              <a:gd fmla="val -44641" name="adj1"/>
              <a:gd fmla="val 77747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Configure FWD_GROUP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(VIP, VMAC, lsp1..lspn)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3959925" y="3683375"/>
            <a:ext cx="4465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table=13 (ls_in_l2_lkup )</a:t>
            </a:r>
            <a:endParaRPr b="1"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 match=(eth.dst == VMAC), action=(fwd_group("lsp1".."lspn");)</a:t>
            </a:r>
            <a:endParaRPr sz="1200">
              <a:solidFill>
                <a:srgbClr val="07376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t/>
            </a:r>
            <a:endParaRPr b="1" sz="1000">
              <a:solidFill>
                <a:srgbClr val="073763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3334500" y="2348350"/>
            <a:ext cx="282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Datapath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469925" y="998050"/>
            <a:ext cx="82041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5572215" y="1622226"/>
            <a:ext cx="2057940" cy="129448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Underlay Network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2566028" y="2850250"/>
            <a:ext cx="12171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 Router</a:t>
            </a:r>
            <a:endParaRPr b="1" sz="10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4061526" y="2871888"/>
            <a:ext cx="10500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 Switch</a:t>
            </a:r>
            <a:endParaRPr b="1" sz="10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4"/>
          <p:cNvSpPr/>
          <p:nvPr/>
        </p:nvSpPr>
        <p:spPr>
          <a:xfrm rot="5400000">
            <a:off x="1768463" y="2365800"/>
            <a:ext cx="663000" cy="61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4"/>
          <p:cNvCxnSpPr/>
          <p:nvPr/>
        </p:nvCxnSpPr>
        <p:spPr>
          <a:xfrm>
            <a:off x="3596275" y="1978900"/>
            <a:ext cx="838500" cy="2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/>
          <p:nvPr/>
        </p:nvSpPr>
        <p:spPr>
          <a:xfrm>
            <a:off x="672575" y="2575013"/>
            <a:ext cx="607200" cy="2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VM2</a:t>
            </a:r>
            <a:endParaRPr sz="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146" y="2700159"/>
            <a:ext cx="607200" cy="607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146" y="1231120"/>
            <a:ext cx="607200" cy="60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 rot="5400000">
            <a:off x="4301425" y="2365800"/>
            <a:ext cx="663000" cy="61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7456928" y="2101025"/>
            <a:ext cx="12171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 Routers</a:t>
            </a:r>
            <a:endParaRPr b="1" sz="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3" name="Google Shape;153;p24"/>
          <p:cNvCxnSpPr>
            <a:endCxn id="146" idx="2"/>
          </p:cNvCxnSpPr>
          <p:nvPr/>
        </p:nvCxnSpPr>
        <p:spPr>
          <a:xfrm flipH="1" rot="10800000">
            <a:off x="1280063" y="2396700"/>
            <a:ext cx="789000" cy="340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181" y="2142306"/>
            <a:ext cx="508800" cy="5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4"/>
          <p:cNvCxnSpPr>
            <a:stCxn id="151" idx="2"/>
            <a:endCxn id="154" idx="3"/>
          </p:cNvCxnSpPr>
          <p:nvPr/>
        </p:nvCxnSpPr>
        <p:spPr>
          <a:xfrm flipH="1">
            <a:off x="3429025" y="2396700"/>
            <a:ext cx="1173000" cy="600"/>
          </a:xfrm>
          <a:prstGeom prst="curvedConnector3">
            <a:avLst>
              <a:gd fmla="val 50002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>
            <a:stCxn id="150" idx="1"/>
            <a:endCxn id="151" idx="0"/>
          </p:cNvCxnSpPr>
          <p:nvPr/>
        </p:nvCxnSpPr>
        <p:spPr>
          <a:xfrm flipH="1">
            <a:off x="4663746" y="1534968"/>
            <a:ext cx="2966400" cy="8616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7" name="Google Shape;157;p24"/>
          <p:cNvCxnSpPr>
            <a:stCxn id="149" idx="1"/>
            <a:endCxn id="151" idx="0"/>
          </p:cNvCxnSpPr>
          <p:nvPr/>
        </p:nvCxnSpPr>
        <p:spPr>
          <a:xfrm rot="10800000">
            <a:off x="4663746" y="2396808"/>
            <a:ext cx="2966400" cy="6072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58" name="Google Shape;158;p24"/>
          <p:cNvCxnSpPr>
            <a:stCxn id="146" idx="0"/>
            <a:endCxn id="154" idx="1"/>
          </p:cNvCxnSpPr>
          <p:nvPr/>
        </p:nvCxnSpPr>
        <p:spPr>
          <a:xfrm>
            <a:off x="2130863" y="2396700"/>
            <a:ext cx="789300" cy="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/>
          <p:nvPr/>
        </p:nvSpPr>
        <p:spPr>
          <a:xfrm>
            <a:off x="672575" y="2003263"/>
            <a:ext cx="607200" cy="25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VM1</a:t>
            </a:r>
            <a:endParaRPr sz="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0" name="Google Shape;160;p24"/>
          <p:cNvCxnSpPr>
            <a:stCxn id="159" idx="0"/>
            <a:endCxn id="146" idx="2"/>
          </p:cNvCxnSpPr>
          <p:nvPr/>
        </p:nvCxnSpPr>
        <p:spPr>
          <a:xfrm>
            <a:off x="1279775" y="2128663"/>
            <a:ext cx="789300" cy="2679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/>
          <p:nvPr/>
        </p:nvSpPr>
        <p:spPr>
          <a:xfrm>
            <a:off x="2790750" y="1442450"/>
            <a:ext cx="2411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      ARP Request (VIP)</a:t>
            </a:r>
            <a:endParaRPr b="0" i="0" sz="12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4"/>
          <p:cNvCxnSpPr/>
          <p:nvPr/>
        </p:nvCxnSpPr>
        <p:spPr>
          <a:xfrm>
            <a:off x="1279775" y="1644338"/>
            <a:ext cx="840900" cy="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4"/>
          <p:cNvSpPr/>
          <p:nvPr/>
        </p:nvSpPr>
        <p:spPr>
          <a:xfrm>
            <a:off x="3427225" y="1479350"/>
            <a:ext cx="2411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      ARP Reply (VMAC)</a:t>
            </a:r>
            <a:endParaRPr b="0" i="0" sz="12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4"/>
          <p:cNvCxnSpPr/>
          <p:nvPr/>
        </p:nvCxnSpPr>
        <p:spPr>
          <a:xfrm>
            <a:off x="3595075" y="2103025"/>
            <a:ext cx="840900" cy="69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3637150" y="3208800"/>
            <a:ext cx="50196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dl_dst=VMAC  actions=group:1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group_id=1, </a:t>
            </a:r>
            <a:r>
              <a:rPr b="1" lang="en" sz="1200">
                <a:solidFill>
                  <a:srgbClr val="073763"/>
                </a:solidFill>
              </a:rPr>
              <a:t>type=select,selection_method=dp_hash,</a:t>
            </a:r>
            <a:r>
              <a:rPr lang="en" sz="1200">
                <a:solidFill>
                  <a:srgbClr val="073763"/>
                </a:solidFill>
              </a:rPr>
              <a:t> bucket=actions=load:0x2-&gt;NXM_NX_REG15, resubmit(,32), 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73763"/>
                </a:solidFill>
              </a:rPr>
              <a:t>bucket=actions=load:0x3-&gt;NXM_NX_REG15, resubmit(,32)</a:t>
            </a:r>
            <a:endParaRPr sz="12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349525" y="1510800"/>
            <a:ext cx="1332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000"/>
              <a:buFont typeface="Arial"/>
              <a:buNone/>
            </a:pPr>
            <a:r>
              <a:rPr b="1" lang="en" sz="1200">
                <a:solidFill>
                  <a:srgbClr val="073763"/>
                </a:solidFill>
              </a:rPr>
              <a:t>Data Traffic</a:t>
            </a:r>
            <a:endParaRPr b="0" i="0" sz="12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5"/>
          <p:cNvCxnSpPr/>
          <p:nvPr/>
        </p:nvCxnSpPr>
        <p:spPr>
          <a:xfrm flipH="1" rot="10800000">
            <a:off x="1904900" y="1172712"/>
            <a:ext cx="3692700" cy="9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172" name="Google Shape;172;p25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Liveness Detection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469925" y="998050"/>
            <a:ext cx="8204100" cy="4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1257526" y="2902288"/>
            <a:ext cx="1050000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Hypervisor</a:t>
            </a:r>
            <a:endParaRPr b="1" sz="10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003884" y="1641038"/>
            <a:ext cx="2675916" cy="129448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Underlay Network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801" y="2718975"/>
            <a:ext cx="607700" cy="6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811" y="1249931"/>
            <a:ext cx="607696" cy="60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/>
          <p:nvPr/>
        </p:nvSpPr>
        <p:spPr>
          <a:xfrm>
            <a:off x="5454577" y="2119837"/>
            <a:ext cx="1582595" cy="3369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External Routers</a:t>
            </a:r>
            <a:endParaRPr b="1" sz="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9" name="Google Shape;179;p25"/>
          <p:cNvCxnSpPr>
            <a:stCxn id="177" idx="1"/>
            <a:endCxn id="180" idx="0"/>
          </p:cNvCxnSpPr>
          <p:nvPr/>
        </p:nvCxnSpPr>
        <p:spPr>
          <a:xfrm flipH="1">
            <a:off x="1822711" y="1553780"/>
            <a:ext cx="3857100" cy="861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81" name="Google Shape;181;p25"/>
          <p:cNvCxnSpPr>
            <a:stCxn id="176" idx="1"/>
            <a:endCxn id="180" idx="0"/>
          </p:cNvCxnSpPr>
          <p:nvPr/>
        </p:nvCxnSpPr>
        <p:spPr>
          <a:xfrm rot="10800000">
            <a:off x="1822701" y="2415625"/>
            <a:ext cx="3857100" cy="607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B1CC1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82" name="Google Shape;182;p25"/>
          <p:cNvSpPr/>
          <p:nvPr/>
        </p:nvSpPr>
        <p:spPr>
          <a:xfrm>
            <a:off x="1160025" y="3394500"/>
            <a:ext cx="62154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73763"/>
                </a:solidFill>
              </a:rPr>
              <a:t>dl_dst=VMAC  actions=group:1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73763"/>
                </a:solidFill>
              </a:rPr>
              <a:t>group_id=1, type=select,selection_method=dp_hash,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73763"/>
                </a:solidFill>
              </a:rPr>
              <a:t>bucket=</a:t>
            </a:r>
            <a:r>
              <a:rPr b="1" lang="en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watch_port:31</a:t>
            </a:r>
            <a:r>
              <a:rPr lang="en">
                <a:solidFill>
                  <a:srgbClr val="1C458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 lang="en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">
                <a:solidFill>
                  <a:srgbClr val="073763"/>
                </a:solidFill>
              </a:rPr>
              <a:t>actions=load:0x2-&gt;NXM_NX_REG15, resubmit(,32),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73763"/>
                </a:solidFill>
              </a:rPr>
              <a:t>bucket=</a:t>
            </a:r>
            <a:r>
              <a:rPr b="1" lang="en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watch_port:32</a:t>
            </a:r>
            <a:r>
              <a:rPr lang="en">
                <a:solidFill>
                  <a:srgbClr val="1C458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,</a:t>
            </a:r>
            <a:r>
              <a:rPr lang="en">
                <a:solidFill>
                  <a:srgbClr val="073763"/>
                </a:solidFill>
              </a:rPr>
              <a:t>actions=load:0x3-&gt;NXM_NX_REG15, resubmit(,32)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3" name="Google Shape;183;p25"/>
          <p:cNvSpPr/>
          <p:nvPr/>
        </p:nvSpPr>
        <p:spPr>
          <a:xfrm rot="-986531">
            <a:off x="3030245" y="1321493"/>
            <a:ext cx="1050353" cy="33689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BFD</a:t>
            </a:r>
            <a:endParaRPr b="1" sz="1800">
              <a:solidFill>
                <a:srgbClr val="1C45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25"/>
          <p:cNvSpPr/>
          <p:nvPr/>
        </p:nvSpPr>
        <p:spPr>
          <a:xfrm rot="5400000">
            <a:off x="1451013" y="2384600"/>
            <a:ext cx="663000" cy="618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69925" y="444900"/>
            <a:ext cx="8204100" cy="4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endParaRPr b="1">
              <a:solidFill>
                <a:srgbClr val="07376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469925" y="1384725"/>
            <a:ext cx="82041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Convergence time depends on BFD timer settings alone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Repair done locally, without control plane involvement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73763"/>
                </a:solidFill>
              </a:rPr>
              <a:t>How to avoid openflow port in the liveness detection?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>
            <a:off x="395675" y="1919100"/>
            <a:ext cx="80091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porate PowerPoint (16x9)">
  <a:themeElements>
    <a:clrScheme name="Custom 26">
      <a:dk1>
        <a:srgbClr val="000000"/>
      </a:dk1>
      <a:lt1>
        <a:srgbClr val="FFFFFF"/>
      </a:lt1>
      <a:dk2>
        <a:srgbClr val="3F3F3F"/>
      </a:dk2>
      <a:lt2>
        <a:srgbClr val="FFC000"/>
      </a:lt2>
      <a:accent1>
        <a:srgbClr val="024394"/>
      </a:accent1>
      <a:accent2>
        <a:srgbClr val="B1CC11"/>
      </a:accent2>
      <a:accent3>
        <a:srgbClr val="C7C9CC"/>
      </a:accent3>
      <a:accent4>
        <a:srgbClr val="2A5C3D"/>
      </a:accent4>
      <a:accent5>
        <a:srgbClr val="4BACC6"/>
      </a:accent5>
      <a:accent6>
        <a:srgbClr val="153965"/>
      </a:accent6>
      <a:hlink>
        <a:srgbClr val="B1CC11"/>
      </a:hlink>
      <a:folHlink>
        <a:srgbClr val="B1CC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