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rial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f04e75d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47f04e75da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c271fe6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7c271fe6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898fc5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898fc5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7f04e75d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7f04e75d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f04e75d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f04e75d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9344598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9344598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93445985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93445985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7f04e75d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7f04e75d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f04e75d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f04e75d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OVSDB consistency enables easy separation between control-plane &amp; data-plane.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f04e75d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f04e75d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344598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34459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c271fe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c271fe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c271f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c271f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change handler for Runtime-Data is not implemented for Flow-Output node, so when SB port_binding change causes Runtime-Data change, it is going to trigger recompute in Flow-Output. Fortunately, in most cases port-binding change doesn’t cause Runtime-Data change, except when the port-binding is on local chassis, or it is a special purpose port, e.g. localnet, patch, chassis-redirection, etc. To support incremental processing in those scenarios, the Runtime-Data node needs to be splitted and more change handlers need to be implemented.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344598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344598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9344598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9344598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c271fe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7c271fe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hotos">
  <p:cSld name="Title Slide with Photos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4414" y="954153"/>
            <a:ext cx="2441400" cy="9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>
            <p:ph idx="2" type="pic"/>
          </p:nvPr>
        </p:nvSpPr>
        <p:spPr>
          <a:xfrm>
            <a:off x="347469" y="3120390"/>
            <a:ext cx="54864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50800" lvl="1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50800" lvl="3" marL="685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7150" lvl="4" marL="8572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6151117" y="3120390"/>
            <a:ext cx="26517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50800" lvl="1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50800" lvl="3" marL="685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7150" lvl="4" marL="8572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47469" y="968691"/>
            <a:ext cx="54864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47469" y="251847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344262" y="2170400"/>
            <a:ext cx="5493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47470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47470" y="1038225"/>
            <a:ext cx="8453700" cy="3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5005171" y="4782142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36924" y="4786046"/>
            <a:ext cx="364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4414" y="764366"/>
            <a:ext cx="2441400" cy="9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>
            <a:off x="347469" y="2262773"/>
            <a:ext cx="54864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347469" y="38125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44262" y="3458655"/>
            <a:ext cx="5493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47469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47469" y="1165225"/>
            <a:ext cx="4148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165225"/>
            <a:ext cx="41529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8">
  <p:cSld name="Title and Content 8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47469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211133" y="116522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211133" y="204937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3211133" y="293352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3211133" y="3817676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5" type="body"/>
          </p:nvPr>
        </p:nvSpPr>
        <p:spPr>
          <a:xfrm>
            <a:off x="348751" y="116522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6" type="body"/>
          </p:nvPr>
        </p:nvSpPr>
        <p:spPr>
          <a:xfrm>
            <a:off x="348751" y="204937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7" type="body"/>
          </p:nvPr>
        </p:nvSpPr>
        <p:spPr>
          <a:xfrm>
            <a:off x="348751" y="293352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8" type="body"/>
          </p:nvPr>
        </p:nvSpPr>
        <p:spPr>
          <a:xfrm>
            <a:off x="348751" y="3817676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47469" y="814387"/>
            <a:ext cx="6123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47469" y="2237125"/>
            <a:ext cx="6123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321" y="4755180"/>
            <a:ext cx="673500" cy="2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1" type="ftr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24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>
              <a:spcBef>
                <a:spcPts val="24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rtl="0">
              <a:spcBef>
                <a:spcPts val="24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24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240"/>
              </a:spcBef>
              <a:spcAft>
                <a:spcPts val="0"/>
              </a:spcAft>
              <a:buSzPts val="12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 1" showMasterSp="0">
  <p:cSld name="1_Title slide 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2488676" y="0"/>
            <a:ext cx="6655200" cy="5143500"/>
          </a:xfrm>
          <a:prstGeom prst="rect">
            <a:avLst/>
          </a:prstGeom>
          <a:solidFill>
            <a:srgbClr val="091C6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>
            <a:off x="3073040" y="2830678"/>
            <a:ext cx="49281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3073040" y="4152032"/>
            <a:ext cx="4586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3040" y="1842546"/>
            <a:ext cx="1646700" cy="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0"/>
          <p:cNvCxnSpPr/>
          <p:nvPr/>
        </p:nvCxnSpPr>
        <p:spPr>
          <a:xfrm>
            <a:off x="3073040" y="3994607"/>
            <a:ext cx="68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4" name="Google Shape;64;p10"/>
          <p:cNvSpPr/>
          <p:nvPr/>
        </p:nvSpPr>
        <p:spPr>
          <a:xfrm>
            <a:off x="0" y="0"/>
            <a:ext cx="2488800" cy="257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-1" y="2571750"/>
            <a:ext cx="2488800" cy="257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2321" y="4755180"/>
            <a:ext cx="673500" cy="2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47469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47469" y="1165329"/>
            <a:ext cx="8453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" name="Google Shape;9;p1"/>
          <p:cNvCxnSpPr/>
          <p:nvPr/>
        </p:nvCxnSpPr>
        <p:spPr>
          <a:xfrm>
            <a:off x="347469" y="4629150"/>
            <a:ext cx="8453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zhou8/ovs/tree/ip12_rebase_on_2.10" TargetMode="External"/><Relationship Id="rId4" Type="http://schemas.openxmlformats.org/officeDocument/2006/relationships/hyperlink" Target="https://github.com/ryzhyk/differential-datalog" TargetMode="External"/><Relationship Id="rId5" Type="http://schemas.openxmlformats.org/officeDocument/2006/relationships/hyperlink" Target="https://github.com/openvswitch/ovn-scale-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728474" y="1957975"/>
            <a:ext cx="6567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OVN Controller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Incremental Processing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50805" y="3418800"/>
            <a:ext cx="6803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Han Zhou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OVSCON 2018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i="1" sz="14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277325" y="1047825"/>
            <a:ext cx="31605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8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End to end latency when 10k port already there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 one more logical port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Bind the port on HV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Wait until northd generating the lflows and enforcing on all other HVs</a:t>
            </a:r>
            <a:endParaRPr/>
          </a:p>
        </p:txBody>
      </p:sp>
      <p:pic>
        <p:nvPicPr>
          <p:cNvPr id="270" name="Google Shape;270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150" y="1586900"/>
            <a:ext cx="3947349" cy="24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Latency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347470" y="342900"/>
            <a:ext cx="8453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47474" y="1038225"/>
            <a:ext cx="67026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 more change handlers as needed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E.g. support incremental processing when port-binding happens locally - </a:t>
            </a:r>
            <a:r>
              <a:rPr lang="en"/>
              <a:t>further improve end-to-end latency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Incrementally flow installation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Avoid full comparison between desired flows and installed flows in ofctrl_put()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of Incremental Processing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311700" y="1152475"/>
            <a:ext cx="65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●"/>
            </a:pPr>
            <a:r>
              <a:rPr lang="en"/>
              <a:t>Complexity</a:t>
            </a:r>
            <a:r>
              <a:rPr lang="en"/>
              <a:t> of change handler implementation</a:t>
            </a:r>
            <a:endParaRPr/>
          </a:p>
        </p:txBody>
      </p:sp>
      <p:pic>
        <p:nvPicPr>
          <p:cNvPr id="284" name="Google Shape;2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75" y="1710200"/>
            <a:ext cx="5524525" cy="25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- Differential Datalog</a:t>
            </a:r>
            <a:endParaRPr/>
          </a:p>
        </p:txBody>
      </p:sp>
      <p:sp>
        <p:nvSpPr>
          <p:cNvPr id="290" name="Google Shape;290;p24"/>
          <p:cNvSpPr txBox="1"/>
          <p:nvPr>
            <p:ph idx="1" type="body"/>
          </p:nvPr>
        </p:nvSpPr>
        <p:spPr>
          <a:xfrm>
            <a:off x="311700" y="1152475"/>
            <a:ext cx="59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Differential Datalog (DDlog)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 open-source datalog language for incremental data-flow processing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Defining inputs and outputs as relations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Defining rules to generate outputs from inputs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Benefit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Built-in incremental processing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>
                <a:solidFill>
                  <a:schemeClr val="dk2"/>
                </a:solidFill>
              </a:rPr>
              <a:t>No need to implement change-handler manually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Easier to maintain and add new features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Effort reused for both OVN-northd and OVN-Controller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DDlog - what’s next</a:t>
            </a:r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311700" y="1152475"/>
            <a:ext cx="62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OVSDB wrappers for DDlog input &amp; output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Rewrite the computation logic using DDlog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Regression tests &amp; scalability tests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DDlog Example</a:t>
            </a:r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 the LogicFlow-AddressSet mapping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000"/>
              <a:t>Input LogicFlow (id: uuid, match: string, action: string, ...)</a:t>
            </a:r>
            <a:endParaRPr sz="10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000"/>
              <a:t>		Input AddressSet (id: uuid, name: string, …)</a:t>
            </a:r>
            <a:endParaRPr sz="10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000"/>
              <a:t>		Output LflowAddrsetMap (lflow: uuid, addrset: uuid)</a:t>
            </a:r>
            <a:endParaRPr sz="10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endParaRPr sz="10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000"/>
              <a:t>		LflowAddrsetMap (lflow: uuid, addrset: uuid) :-</a:t>
            </a:r>
            <a:endParaRPr sz="1000"/>
          </a:p>
          <a:p>
            <a:pPr indent="457200" lvl="0" marL="13716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000"/>
              <a:t>LogicFlow (lflow, match),</a:t>
            </a:r>
            <a:endParaRPr sz="1000"/>
          </a:p>
          <a:p>
            <a:pPr indent="457200" lvl="0" marL="13716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000"/>
              <a:t>FlatMap (addrset_name = </a:t>
            </a:r>
            <a:r>
              <a:rPr i="1" lang="en" sz="1000"/>
              <a:t>addrset_from_match</a:t>
            </a:r>
            <a:r>
              <a:rPr lang="en" sz="1000"/>
              <a:t>(match)),</a:t>
            </a:r>
            <a:endParaRPr sz="1000"/>
          </a:p>
          <a:p>
            <a:pPr indent="457200" lvl="0" marL="13716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AddressSet (addrset, addrset_name).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●"/>
            </a:pPr>
            <a:r>
              <a:rPr lang="en"/>
              <a:t>Incremental Processing on top of branch-2.10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https://github.com/hzhou8/ovs/tree/ip12_rebase_on_2.10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Differential Datalog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https://github.com/ryzhyk/differential-datalog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ovn-scale-test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https://github.com/openvswitch/ovn-scale-test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1700" y="1152475"/>
            <a:ext cx="35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Logical/physical separation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Distributed local controllers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Database Approach (ovsdb)</a:t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>
            <a:off x="5844850" y="1150313"/>
            <a:ext cx="2069400" cy="1660813"/>
            <a:chOff x="5540050" y="1378913"/>
            <a:chExt cx="2069400" cy="1660813"/>
          </a:xfrm>
        </p:grpSpPr>
        <p:sp>
          <p:nvSpPr>
            <p:cNvPr id="82" name="Google Shape;82;p13"/>
            <p:cNvSpPr/>
            <p:nvPr/>
          </p:nvSpPr>
          <p:spPr>
            <a:xfrm>
              <a:off x="5540050" y="1455125"/>
              <a:ext cx="2069400" cy="1584600"/>
            </a:xfrm>
            <a:prstGeom prst="roundRect">
              <a:avLst>
                <a:gd fmla="val 16667" name="adj"/>
              </a:avLst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209996" y="2143900"/>
              <a:ext cx="755400" cy="251400"/>
            </a:xfrm>
            <a:prstGeom prst="rect">
              <a:avLst/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Northd</a:t>
              </a:r>
              <a:endParaRPr sz="12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18650" y="1644575"/>
              <a:ext cx="942300" cy="348600"/>
            </a:xfrm>
            <a:prstGeom prst="can">
              <a:avLst>
                <a:gd fmla="val 25000" name="adj"/>
              </a:avLst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North-bound ovsdb</a:t>
              </a:r>
              <a:endParaRPr sz="10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118650" y="2546050"/>
              <a:ext cx="942300" cy="348600"/>
            </a:xfrm>
            <a:prstGeom prst="can">
              <a:avLst>
                <a:gd fmla="val 25000" name="adj"/>
              </a:avLst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South-bound ovsdb</a:t>
              </a:r>
              <a:endParaRPr sz="1000"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5616250" y="1378913"/>
              <a:ext cx="6990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Central</a:t>
              </a:r>
              <a:endParaRPr sz="12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206625" y="1704950"/>
              <a:ext cx="942300" cy="348600"/>
            </a:xfrm>
            <a:prstGeom prst="can">
              <a:avLst>
                <a:gd fmla="val 25000" name="adj"/>
              </a:avLst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North-bound ovsdb</a:t>
              </a:r>
              <a:endParaRPr sz="10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300071" y="2205225"/>
              <a:ext cx="755400" cy="251400"/>
            </a:xfrm>
            <a:prstGeom prst="rect">
              <a:avLst/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Northd</a:t>
              </a:r>
              <a:endParaRPr sz="12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206625" y="2608300"/>
              <a:ext cx="942300" cy="348600"/>
            </a:xfrm>
            <a:prstGeom prst="can">
              <a:avLst>
                <a:gd fmla="val 25000" name="adj"/>
              </a:avLst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South-bound ovsdb</a:t>
              </a:r>
              <a:endParaRPr sz="1000"/>
            </a:p>
          </p:txBody>
        </p:sp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</a:t>
            </a:r>
            <a:r>
              <a:rPr lang="en"/>
              <a:t>Control Plane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3539625" y="3647075"/>
            <a:ext cx="1793150" cy="914400"/>
            <a:chOff x="4013475" y="3266075"/>
            <a:chExt cx="1793150" cy="914400"/>
          </a:xfrm>
        </p:grpSpPr>
        <p:sp>
          <p:nvSpPr>
            <p:cNvPr id="92" name="Google Shape;92;p13"/>
            <p:cNvSpPr/>
            <p:nvPr/>
          </p:nvSpPr>
          <p:spPr>
            <a:xfrm>
              <a:off x="4020125" y="3266075"/>
              <a:ext cx="1786500" cy="914400"/>
            </a:xfrm>
            <a:prstGeom prst="roundRect">
              <a:avLst>
                <a:gd fmla="val 16667" name="adj"/>
              </a:avLst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318925" y="3386225"/>
              <a:ext cx="1341000" cy="293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OVN-Controller</a:t>
              </a:r>
              <a:endParaRPr sz="12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718525" y="3784601"/>
              <a:ext cx="541800" cy="251400"/>
            </a:xfrm>
            <a:prstGeom prst="rect">
              <a:avLst/>
            </a:prstGeom>
            <a:solidFill>
              <a:srgbClr val="E9E9E8"/>
            </a:solidFill>
            <a:ln cap="flat" cmpd="sng" w="9525">
              <a:solidFill>
                <a:srgbClr val="796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OVS</a:t>
              </a:r>
              <a:endParaRPr sz="1200"/>
            </a:p>
          </p:txBody>
        </p:sp>
        <p:cxnSp>
          <p:nvCxnSpPr>
            <p:cNvPr id="95" name="Google Shape;95;p13"/>
            <p:cNvCxnSpPr>
              <a:stCxn id="93" idx="2"/>
              <a:endCxn id="94" idx="0"/>
            </p:cNvCxnSpPr>
            <p:nvPr/>
          </p:nvCxnSpPr>
          <p:spPr>
            <a:xfrm>
              <a:off x="4989425" y="3679325"/>
              <a:ext cx="0" cy="105300"/>
            </a:xfrm>
            <a:prstGeom prst="straightConnector1">
              <a:avLst/>
            </a:prstGeom>
            <a:noFill/>
            <a:ln cap="flat" cmpd="sng" w="9525">
              <a:solidFill>
                <a:srgbClr val="796E6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13"/>
            <p:cNvSpPr txBox="1"/>
            <p:nvPr/>
          </p:nvSpPr>
          <p:spPr>
            <a:xfrm>
              <a:off x="4013475" y="3876325"/>
              <a:ext cx="4815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HV</a:t>
              </a:r>
              <a:endParaRPr sz="1200"/>
            </a:p>
          </p:txBody>
        </p:sp>
      </p:grpSp>
      <p:sp>
        <p:nvSpPr>
          <p:cNvPr id="97" name="Google Shape;97;p13"/>
          <p:cNvSpPr/>
          <p:nvPr/>
        </p:nvSpPr>
        <p:spPr>
          <a:xfrm>
            <a:off x="5587975" y="3647075"/>
            <a:ext cx="541800" cy="421200"/>
          </a:xfrm>
          <a:prstGeom prst="roundRect">
            <a:avLst>
              <a:gd fmla="val 16667" name="adj"/>
            </a:avLst>
          </a:prstGeom>
          <a:solidFill>
            <a:srgbClr val="E9E9E8"/>
          </a:solidFill>
          <a:ln cap="flat" cmpd="sng" w="9525">
            <a:solidFill>
              <a:srgbClr val="796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HV</a:t>
            </a:r>
            <a:endParaRPr sz="1200"/>
          </a:p>
        </p:txBody>
      </p:sp>
      <p:sp>
        <p:nvSpPr>
          <p:cNvPr id="98" name="Google Shape;98;p13"/>
          <p:cNvSpPr txBox="1"/>
          <p:nvPr/>
        </p:nvSpPr>
        <p:spPr>
          <a:xfrm>
            <a:off x="6809026" y="3647085"/>
            <a:ext cx="8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cxnSp>
        <p:nvCxnSpPr>
          <p:cNvPr id="99" name="Google Shape;99;p13"/>
          <p:cNvCxnSpPr>
            <a:stCxn id="83" idx="0"/>
            <a:endCxn id="84" idx="3"/>
          </p:cNvCxnSpPr>
          <p:nvPr/>
        </p:nvCxnSpPr>
        <p:spPr>
          <a:xfrm flipH="1" rot="10800000">
            <a:off x="6892496" y="1764700"/>
            <a:ext cx="2100" cy="1506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83" idx="2"/>
            <a:endCxn id="85" idx="1"/>
          </p:cNvCxnSpPr>
          <p:nvPr/>
        </p:nvCxnSpPr>
        <p:spPr>
          <a:xfrm>
            <a:off x="6892496" y="2166700"/>
            <a:ext cx="2100" cy="1509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/>
        </p:nvSpPr>
        <p:spPr>
          <a:xfrm>
            <a:off x="6818400" y="4309075"/>
            <a:ext cx="1793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OVSDB protocol (RFC7047) </a:t>
            </a:r>
            <a:endParaRPr sz="1000"/>
          </a:p>
        </p:txBody>
      </p:sp>
      <p:sp>
        <p:nvSpPr>
          <p:cNvPr id="102" name="Google Shape;102;p13"/>
          <p:cNvSpPr/>
          <p:nvPr/>
        </p:nvSpPr>
        <p:spPr>
          <a:xfrm>
            <a:off x="6345275" y="3647078"/>
            <a:ext cx="541800" cy="421200"/>
          </a:xfrm>
          <a:prstGeom prst="roundRect">
            <a:avLst>
              <a:gd fmla="val 16667" name="adj"/>
            </a:avLst>
          </a:prstGeom>
          <a:solidFill>
            <a:srgbClr val="E9E9E8"/>
          </a:solidFill>
          <a:ln cap="flat" cmpd="sng" w="9525">
            <a:solidFill>
              <a:srgbClr val="796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HV</a:t>
            </a:r>
            <a:endParaRPr sz="1200"/>
          </a:p>
        </p:txBody>
      </p:sp>
      <p:sp>
        <p:nvSpPr>
          <p:cNvPr id="103" name="Google Shape;103;p13"/>
          <p:cNvSpPr/>
          <p:nvPr/>
        </p:nvSpPr>
        <p:spPr>
          <a:xfrm>
            <a:off x="7679075" y="3647075"/>
            <a:ext cx="669600" cy="421200"/>
          </a:xfrm>
          <a:prstGeom prst="roundRect">
            <a:avLst>
              <a:gd fmla="val 16667" name="adj"/>
            </a:avLst>
          </a:prstGeom>
          <a:solidFill>
            <a:srgbClr val="E9E9E8"/>
          </a:solidFill>
          <a:ln cap="flat" cmpd="sng" w="9525">
            <a:solidFill>
              <a:srgbClr val="796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GW</a:t>
            </a:r>
            <a:endParaRPr sz="1200"/>
          </a:p>
        </p:txBody>
      </p:sp>
      <p:cxnSp>
        <p:nvCxnSpPr>
          <p:cNvPr id="104" name="Google Shape;104;p13"/>
          <p:cNvCxnSpPr>
            <a:stCxn id="85" idx="3"/>
            <a:endCxn id="103" idx="0"/>
          </p:cNvCxnSpPr>
          <p:nvPr/>
        </p:nvCxnSpPr>
        <p:spPr>
          <a:xfrm>
            <a:off x="6894600" y="2666050"/>
            <a:ext cx="1119300" cy="9810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85" idx="3"/>
            <a:endCxn id="97" idx="0"/>
          </p:cNvCxnSpPr>
          <p:nvPr/>
        </p:nvCxnSpPr>
        <p:spPr>
          <a:xfrm flipH="1">
            <a:off x="5859000" y="2666050"/>
            <a:ext cx="1035600" cy="9810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stCxn id="85" idx="3"/>
            <a:endCxn id="102" idx="0"/>
          </p:cNvCxnSpPr>
          <p:nvPr/>
        </p:nvCxnSpPr>
        <p:spPr>
          <a:xfrm flipH="1">
            <a:off x="6616200" y="2666050"/>
            <a:ext cx="278400" cy="9810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stCxn id="85" idx="3"/>
            <a:endCxn id="93" idx="0"/>
          </p:cNvCxnSpPr>
          <p:nvPr/>
        </p:nvCxnSpPr>
        <p:spPr>
          <a:xfrm flipH="1">
            <a:off x="4515600" y="2666050"/>
            <a:ext cx="2379000" cy="11013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3"/>
          <p:cNvSpPr/>
          <p:nvPr/>
        </p:nvSpPr>
        <p:spPr>
          <a:xfrm>
            <a:off x="6180038" y="590650"/>
            <a:ext cx="1424100" cy="421200"/>
          </a:xfrm>
          <a:prstGeom prst="roundRect">
            <a:avLst>
              <a:gd fmla="val 16667" name="adj"/>
            </a:avLst>
          </a:prstGeom>
          <a:solidFill>
            <a:srgbClr val="E9E9E8"/>
          </a:solidFill>
          <a:ln cap="flat" cmpd="sng" w="9525">
            <a:solidFill>
              <a:srgbClr val="796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CMS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(OpenStack/K8S)</a:t>
            </a:r>
            <a:endParaRPr sz="1200"/>
          </a:p>
        </p:txBody>
      </p:sp>
      <p:cxnSp>
        <p:nvCxnSpPr>
          <p:cNvPr id="109" name="Google Shape;109;p13"/>
          <p:cNvCxnSpPr>
            <a:stCxn id="108" idx="2"/>
            <a:endCxn id="84" idx="1"/>
          </p:cNvCxnSpPr>
          <p:nvPr/>
        </p:nvCxnSpPr>
        <p:spPr>
          <a:xfrm>
            <a:off x="6892088" y="1011850"/>
            <a:ext cx="2400" cy="4041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/>
        </p:nvSpPr>
        <p:spPr>
          <a:xfrm>
            <a:off x="4651600" y="1378925"/>
            <a:ext cx="1224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Virtual Network Abstractions</a:t>
            </a:r>
            <a:endParaRPr b="1" i="1" sz="1000"/>
          </a:p>
        </p:txBody>
      </p:sp>
      <p:cxnSp>
        <p:nvCxnSpPr>
          <p:cNvPr id="111" name="Google Shape;111;p13"/>
          <p:cNvCxnSpPr/>
          <p:nvPr/>
        </p:nvCxnSpPr>
        <p:spPr>
          <a:xfrm flipH="1" rot="10800000">
            <a:off x="5725550" y="1586813"/>
            <a:ext cx="4545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/>
        </p:nvSpPr>
        <p:spPr>
          <a:xfrm>
            <a:off x="4746825" y="2389925"/>
            <a:ext cx="1224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Logical Flows</a:t>
            </a:r>
            <a:endParaRPr b="1" i="1" sz="1000"/>
          </a:p>
        </p:txBody>
      </p:sp>
      <p:cxnSp>
        <p:nvCxnSpPr>
          <p:cNvPr id="113" name="Google Shape;113;p13"/>
          <p:cNvCxnSpPr/>
          <p:nvPr/>
        </p:nvCxnSpPr>
        <p:spPr>
          <a:xfrm flipH="1" rot="10800000">
            <a:off x="5725550" y="2525500"/>
            <a:ext cx="4545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 txBox="1"/>
          <p:nvPr/>
        </p:nvSpPr>
        <p:spPr>
          <a:xfrm>
            <a:off x="2463075" y="4022275"/>
            <a:ext cx="881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OpenFlows</a:t>
            </a:r>
            <a:endParaRPr b="1" i="1" sz="1000"/>
          </a:p>
        </p:txBody>
      </p:sp>
      <p:cxnSp>
        <p:nvCxnSpPr>
          <p:cNvPr id="115" name="Google Shape;115;p13"/>
          <p:cNvCxnSpPr>
            <a:stCxn id="114" idx="3"/>
          </p:cNvCxnSpPr>
          <p:nvPr/>
        </p:nvCxnSpPr>
        <p:spPr>
          <a:xfrm>
            <a:off x="3344775" y="4232875"/>
            <a:ext cx="6351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3"/>
          <p:cNvCxnSpPr/>
          <p:nvPr/>
        </p:nvCxnSpPr>
        <p:spPr>
          <a:xfrm flipH="1">
            <a:off x="6364800" y="4443325"/>
            <a:ext cx="453600" cy="5400"/>
          </a:xfrm>
          <a:prstGeom prst="straightConnector1">
            <a:avLst/>
          </a:prstGeom>
          <a:noFill/>
          <a:ln cap="flat" cmpd="sng" w="9525">
            <a:solidFill>
              <a:srgbClr val="796E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5776421" y="3647075"/>
            <a:ext cx="185100" cy="10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796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13"/>
          <p:cNvSpPr/>
          <p:nvPr/>
        </p:nvSpPr>
        <p:spPr>
          <a:xfrm>
            <a:off x="6535773" y="3647075"/>
            <a:ext cx="185100" cy="10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796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13"/>
          <p:cNvSpPr/>
          <p:nvPr/>
        </p:nvSpPr>
        <p:spPr>
          <a:xfrm>
            <a:off x="7899575" y="3647075"/>
            <a:ext cx="185100" cy="10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796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Challenge of OVN-Controller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Size of data to be processed by each ovn-controller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Distributed LR requires every HV processes data for </a:t>
            </a:r>
            <a:r>
              <a:rPr b="1" lang="en"/>
              <a:t>all</a:t>
            </a:r>
            <a:r>
              <a:rPr lang="en"/>
              <a:t> related</a:t>
            </a:r>
            <a:r>
              <a:rPr lang="en"/>
              <a:t> ports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E.g. 10k logical ports: at least 40k logical flows and 10k port-bindings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Logical flow parsing is CPU intensive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Cloud workload changes frequently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Recomputing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Compute OVS flows by reprocessing all inputs w</a:t>
            </a:r>
            <a:r>
              <a:rPr lang="en">
                <a:solidFill>
                  <a:schemeClr val="dk2"/>
                </a:solidFill>
              </a:rPr>
              <a:t>hen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Any input changes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Or even when there is no change at all (but just unrelated events)</a:t>
            </a:r>
            <a:endParaRPr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Benefit</a:t>
            </a:r>
            <a:endParaRPr>
              <a:solidFill>
                <a:schemeClr val="dk2"/>
              </a:solidFill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Relatively easy to implement and maintain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>
                <a:solidFill>
                  <a:schemeClr val="dk2"/>
                </a:solidFill>
              </a:rPr>
              <a:t>Problems</a:t>
            </a:r>
            <a:endParaRPr b="1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Big waste of CPU resource on all compute nodes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High control plane latency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Processing Engine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11700" y="1152475"/>
            <a:ext cx="47838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DAG representing dependencies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</a:t>
            </a:r>
            <a:r>
              <a:rPr lang="en"/>
              <a:t> node contains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Links to input nodes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Change-handler for each input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Full recompute handler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Engine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DFS post-order traverse the DAG from the final output node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Invoke change-handlers for inputs that changed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Fall back to recompute if for ANY of its inputs: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Change-handler is not implemented for that input, or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Change-handler cannot handle the particular change (returns false)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5478525" y="1569388"/>
            <a:ext cx="500400" cy="30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</a:t>
            </a:r>
            <a:endParaRPr sz="1000"/>
          </a:p>
        </p:txBody>
      </p:sp>
      <p:sp>
        <p:nvSpPr>
          <p:cNvPr id="139" name="Google Shape;139;p16"/>
          <p:cNvSpPr/>
          <p:nvPr/>
        </p:nvSpPr>
        <p:spPr>
          <a:xfrm>
            <a:off x="6420875" y="2374600"/>
            <a:ext cx="754800" cy="30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intermediate</a:t>
            </a:r>
            <a:endParaRPr sz="1000"/>
          </a:p>
        </p:txBody>
      </p:sp>
      <p:sp>
        <p:nvSpPr>
          <p:cNvPr id="140" name="Google Shape;140;p16"/>
          <p:cNvSpPr/>
          <p:nvPr/>
        </p:nvSpPr>
        <p:spPr>
          <a:xfrm>
            <a:off x="7090450" y="1569388"/>
            <a:ext cx="500400" cy="30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</a:t>
            </a:r>
            <a:endParaRPr sz="1000"/>
          </a:p>
        </p:txBody>
      </p:sp>
      <p:sp>
        <p:nvSpPr>
          <p:cNvPr id="141" name="Google Shape;141;p16"/>
          <p:cNvSpPr/>
          <p:nvPr/>
        </p:nvSpPr>
        <p:spPr>
          <a:xfrm>
            <a:off x="5666075" y="3053825"/>
            <a:ext cx="754800" cy="332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intermediate</a:t>
            </a:r>
            <a:endParaRPr sz="800"/>
          </a:p>
        </p:txBody>
      </p:sp>
      <p:sp>
        <p:nvSpPr>
          <p:cNvPr id="142" name="Google Shape;142;p16"/>
          <p:cNvSpPr/>
          <p:nvPr/>
        </p:nvSpPr>
        <p:spPr>
          <a:xfrm>
            <a:off x="6390525" y="3850425"/>
            <a:ext cx="563100" cy="30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</a:t>
            </a:r>
            <a:endParaRPr sz="1000"/>
          </a:p>
        </p:txBody>
      </p:sp>
      <p:cxnSp>
        <p:nvCxnSpPr>
          <p:cNvPr id="143" name="Google Shape;143;p16"/>
          <p:cNvCxnSpPr>
            <a:stCxn id="139" idx="0"/>
            <a:endCxn id="138" idx="2"/>
          </p:cNvCxnSpPr>
          <p:nvPr/>
        </p:nvCxnSpPr>
        <p:spPr>
          <a:xfrm rot="10800000">
            <a:off x="5728775" y="1877500"/>
            <a:ext cx="10695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>
            <a:stCxn id="139" idx="0"/>
            <a:endCxn id="140" idx="2"/>
          </p:cNvCxnSpPr>
          <p:nvPr/>
        </p:nvCxnSpPr>
        <p:spPr>
          <a:xfrm flipH="1" rot="10800000">
            <a:off x="6798275" y="1877500"/>
            <a:ext cx="5424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>
            <a:stCxn id="141" idx="0"/>
            <a:endCxn id="139" idx="2"/>
          </p:cNvCxnSpPr>
          <p:nvPr/>
        </p:nvCxnSpPr>
        <p:spPr>
          <a:xfrm flipH="1" rot="10800000">
            <a:off x="6043475" y="2682725"/>
            <a:ext cx="7548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>
            <a:stCxn id="141" idx="0"/>
            <a:endCxn id="138" idx="2"/>
          </p:cNvCxnSpPr>
          <p:nvPr/>
        </p:nvCxnSpPr>
        <p:spPr>
          <a:xfrm rot="10800000">
            <a:off x="5728775" y="1877525"/>
            <a:ext cx="314700" cy="11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>
            <a:stCxn id="142" idx="0"/>
            <a:endCxn id="139" idx="2"/>
          </p:cNvCxnSpPr>
          <p:nvPr/>
        </p:nvCxnSpPr>
        <p:spPr>
          <a:xfrm flipH="1" rot="10800000">
            <a:off x="6672075" y="2682825"/>
            <a:ext cx="12630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>
            <a:stCxn id="142" idx="0"/>
            <a:endCxn id="141" idx="2"/>
          </p:cNvCxnSpPr>
          <p:nvPr/>
        </p:nvCxnSpPr>
        <p:spPr>
          <a:xfrm rot="10800000">
            <a:off x="6043575" y="3386025"/>
            <a:ext cx="6285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6"/>
          <p:cNvSpPr/>
          <p:nvPr/>
        </p:nvSpPr>
        <p:spPr>
          <a:xfrm>
            <a:off x="7635550" y="2374588"/>
            <a:ext cx="500400" cy="30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</a:t>
            </a:r>
            <a:endParaRPr sz="1000"/>
          </a:p>
        </p:txBody>
      </p:sp>
      <p:cxnSp>
        <p:nvCxnSpPr>
          <p:cNvPr id="150" name="Google Shape;150;p16"/>
          <p:cNvCxnSpPr>
            <a:stCxn id="142" idx="0"/>
            <a:endCxn id="149" idx="2"/>
          </p:cNvCxnSpPr>
          <p:nvPr/>
        </p:nvCxnSpPr>
        <p:spPr>
          <a:xfrm flipH="1" rot="10800000">
            <a:off x="6672075" y="2682825"/>
            <a:ext cx="121380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1554500" y="2343800"/>
            <a:ext cx="415200" cy="24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OVS qos</a:t>
            </a:r>
            <a:endParaRPr sz="800"/>
          </a:p>
        </p:txBody>
      </p:sp>
      <p:sp>
        <p:nvSpPr>
          <p:cNvPr id="156" name="Google Shape;156;p17"/>
          <p:cNvSpPr/>
          <p:nvPr/>
        </p:nvSpPr>
        <p:spPr>
          <a:xfrm>
            <a:off x="5947513" y="2426588"/>
            <a:ext cx="8598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Address Sets (converted)</a:t>
            </a:r>
            <a:endParaRPr sz="800"/>
          </a:p>
        </p:txBody>
      </p:sp>
      <p:sp>
        <p:nvSpPr>
          <p:cNvPr id="157" name="Google Shape;157;p17"/>
          <p:cNvSpPr/>
          <p:nvPr/>
        </p:nvSpPr>
        <p:spPr>
          <a:xfrm>
            <a:off x="6026038" y="3128250"/>
            <a:ext cx="8598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MFF OVN Geneve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2181938" y="2345763"/>
            <a:ext cx="822000" cy="24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OVS open_vswitch</a:t>
            </a:r>
            <a:endParaRPr sz="800"/>
          </a:p>
        </p:txBody>
      </p:sp>
      <p:sp>
        <p:nvSpPr>
          <p:cNvPr id="159" name="Google Shape;159;p17"/>
          <p:cNvSpPr/>
          <p:nvPr/>
        </p:nvSpPr>
        <p:spPr>
          <a:xfrm>
            <a:off x="3216200" y="2345763"/>
            <a:ext cx="536700" cy="24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OVS bridge</a:t>
            </a:r>
            <a:endParaRPr sz="800"/>
          </a:p>
        </p:txBody>
      </p:sp>
      <p:sp>
        <p:nvSpPr>
          <p:cNvPr id="160" name="Google Shape;160;p17"/>
          <p:cNvSpPr/>
          <p:nvPr/>
        </p:nvSpPr>
        <p:spPr>
          <a:xfrm>
            <a:off x="5201475" y="1038850"/>
            <a:ext cx="7884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logical_flow</a:t>
            </a:r>
            <a:endParaRPr sz="800"/>
          </a:p>
        </p:txBody>
      </p:sp>
      <p:sp>
        <p:nvSpPr>
          <p:cNvPr id="161" name="Google Shape;161;p17"/>
          <p:cNvSpPr/>
          <p:nvPr/>
        </p:nvSpPr>
        <p:spPr>
          <a:xfrm>
            <a:off x="3236048" y="1513583"/>
            <a:ext cx="5949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</a:t>
            </a:r>
            <a:r>
              <a:rPr lang="en" sz="800"/>
              <a:t>chassis</a:t>
            </a:r>
            <a:endParaRPr sz="800"/>
          </a:p>
        </p:txBody>
      </p:sp>
      <p:sp>
        <p:nvSpPr>
          <p:cNvPr id="162" name="Google Shape;162;p17"/>
          <p:cNvSpPr/>
          <p:nvPr/>
        </p:nvSpPr>
        <p:spPr>
          <a:xfrm>
            <a:off x="5553775" y="1513575"/>
            <a:ext cx="5367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encap</a:t>
            </a:r>
            <a:endParaRPr sz="800"/>
          </a:p>
        </p:txBody>
      </p:sp>
      <p:sp>
        <p:nvSpPr>
          <p:cNvPr id="163" name="Google Shape;163;p17"/>
          <p:cNvSpPr/>
          <p:nvPr/>
        </p:nvSpPr>
        <p:spPr>
          <a:xfrm>
            <a:off x="3417825" y="1046700"/>
            <a:ext cx="6762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mc_group</a:t>
            </a:r>
            <a:endParaRPr sz="800"/>
          </a:p>
        </p:txBody>
      </p:sp>
      <p:sp>
        <p:nvSpPr>
          <p:cNvPr id="164" name="Google Shape;164;p17"/>
          <p:cNvSpPr/>
          <p:nvPr/>
        </p:nvSpPr>
        <p:spPr>
          <a:xfrm>
            <a:off x="2182525" y="1513575"/>
            <a:ext cx="7080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dp_binding</a:t>
            </a:r>
            <a:endParaRPr sz="800"/>
          </a:p>
        </p:txBody>
      </p:sp>
      <p:sp>
        <p:nvSpPr>
          <p:cNvPr id="165" name="Google Shape;165;p17"/>
          <p:cNvSpPr/>
          <p:nvPr/>
        </p:nvSpPr>
        <p:spPr>
          <a:xfrm>
            <a:off x="2534175" y="1046850"/>
            <a:ext cx="7725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port_binding</a:t>
            </a:r>
            <a:endParaRPr sz="800"/>
          </a:p>
        </p:txBody>
      </p:sp>
      <p:sp>
        <p:nvSpPr>
          <p:cNvPr id="166" name="Google Shape;166;p17"/>
          <p:cNvSpPr/>
          <p:nvPr/>
        </p:nvSpPr>
        <p:spPr>
          <a:xfrm>
            <a:off x="4319425" y="1038850"/>
            <a:ext cx="7884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mac_binding</a:t>
            </a:r>
            <a:endParaRPr sz="800"/>
          </a:p>
        </p:txBody>
      </p:sp>
      <p:sp>
        <p:nvSpPr>
          <p:cNvPr id="167" name="Google Shape;167;p17"/>
          <p:cNvSpPr/>
          <p:nvPr/>
        </p:nvSpPr>
        <p:spPr>
          <a:xfrm>
            <a:off x="4840575" y="1509650"/>
            <a:ext cx="5367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dhcp</a:t>
            </a:r>
            <a:endParaRPr sz="800"/>
          </a:p>
        </p:txBody>
      </p:sp>
      <p:sp>
        <p:nvSpPr>
          <p:cNvPr id="168" name="Google Shape;168;p17"/>
          <p:cNvSpPr/>
          <p:nvPr/>
        </p:nvSpPr>
        <p:spPr>
          <a:xfrm>
            <a:off x="4082325" y="1513569"/>
            <a:ext cx="5949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dhcpv6</a:t>
            </a:r>
            <a:endParaRPr sz="800"/>
          </a:p>
        </p:txBody>
      </p:sp>
      <p:sp>
        <p:nvSpPr>
          <p:cNvPr id="169" name="Google Shape;169;p17"/>
          <p:cNvSpPr/>
          <p:nvPr/>
        </p:nvSpPr>
        <p:spPr>
          <a:xfrm>
            <a:off x="6169825" y="1535950"/>
            <a:ext cx="4152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dns</a:t>
            </a:r>
            <a:endParaRPr sz="800"/>
          </a:p>
        </p:txBody>
      </p:sp>
      <p:sp>
        <p:nvSpPr>
          <p:cNvPr id="170" name="Google Shape;170;p17"/>
          <p:cNvSpPr/>
          <p:nvPr/>
        </p:nvSpPr>
        <p:spPr>
          <a:xfrm>
            <a:off x="1299725" y="1509650"/>
            <a:ext cx="7365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gw_chassis</a:t>
            </a:r>
            <a:endParaRPr sz="800"/>
          </a:p>
        </p:txBody>
      </p:sp>
      <p:sp>
        <p:nvSpPr>
          <p:cNvPr id="171" name="Google Shape;171;p17"/>
          <p:cNvSpPr/>
          <p:nvPr/>
        </p:nvSpPr>
        <p:spPr>
          <a:xfrm>
            <a:off x="998325" y="2343800"/>
            <a:ext cx="415200" cy="24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OVS port</a:t>
            </a:r>
            <a:endParaRPr sz="800"/>
          </a:p>
        </p:txBody>
      </p:sp>
      <p:sp>
        <p:nvSpPr>
          <p:cNvPr id="172" name="Google Shape;172;p17"/>
          <p:cNvSpPr/>
          <p:nvPr/>
        </p:nvSpPr>
        <p:spPr>
          <a:xfrm>
            <a:off x="6520475" y="1123055"/>
            <a:ext cx="6615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addr_set</a:t>
            </a:r>
            <a:endParaRPr sz="800"/>
          </a:p>
        </p:txBody>
      </p:sp>
      <p:sp>
        <p:nvSpPr>
          <p:cNvPr id="173" name="Google Shape;173;p17"/>
          <p:cNvSpPr/>
          <p:nvPr/>
        </p:nvSpPr>
        <p:spPr>
          <a:xfrm>
            <a:off x="7377575" y="1330225"/>
            <a:ext cx="708000" cy="2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port_group</a:t>
            </a:r>
            <a:endParaRPr sz="800"/>
          </a:p>
        </p:txBody>
      </p:sp>
      <p:sp>
        <p:nvSpPr>
          <p:cNvPr id="174" name="Google Shape;174;p17"/>
          <p:cNvSpPr/>
          <p:nvPr/>
        </p:nvSpPr>
        <p:spPr>
          <a:xfrm>
            <a:off x="1298688" y="3088250"/>
            <a:ext cx="2103300" cy="123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Runtime Data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Local_datapath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Local_lports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Local_lport_ids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Active_tunnels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Ct_zone_bitmap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Pending_ct_zones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Ct_zones</a:t>
            </a:r>
            <a:endParaRPr sz="800"/>
          </a:p>
        </p:txBody>
      </p:sp>
      <p:sp>
        <p:nvSpPr>
          <p:cNvPr id="175" name="Google Shape;175;p17"/>
          <p:cNvSpPr/>
          <p:nvPr/>
        </p:nvSpPr>
        <p:spPr>
          <a:xfrm>
            <a:off x="4068367" y="4080140"/>
            <a:ext cx="1696200" cy="7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Flow Output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Desired_flow_table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Group_table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Meter_table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Conj_id_ofs</a:t>
            </a:r>
            <a:endParaRPr sz="800"/>
          </a:p>
        </p:txBody>
      </p:sp>
      <p:cxnSp>
        <p:nvCxnSpPr>
          <p:cNvPr id="176" name="Google Shape;176;p17"/>
          <p:cNvCxnSpPr>
            <a:stCxn id="175" idx="0"/>
            <a:endCxn id="174" idx="3"/>
          </p:cNvCxnSpPr>
          <p:nvPr/>
        </p:nvCxnSpPr>
        <p:spPr>
          <a:xfrm rot="10800000">
            <a:off x="3402067" y="3706640"/>
            <a:ext cx="15144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stCxn id="175" idx="0"/>
            <a:endCxn id="165" idx="2"/>
          </p:cNvCxnSpPr>
          <p:nvPr/>
        </p:nvCxnSpPr>
        <p:spPr>
          <a:xfrm rot="10800000">
            <a:off x="2920567" y="1294340"/>
            <a:ext cx="1995900" cy="278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>
            <a:stCxn id="175" idx="0"/>
            <a:endCxn id="160" idx="2"/>
          </p:cNvCxnSpPr>
          <p:nvPr/>
        </p:nvCxnSpPr>
        <p:spPr>
          <a:xfrm flipH="1" rot="10800000">
            <a:off x="4916467" y="1286240"/>
            <a:ext cx="679200" cy="2793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>
            <a:stCxn id="175" idx="0"/>
            <a:endCxn id="161" idx="2"/>
          </p:cNvCxnSpPr>
          <p:nvPr/>
        </p:nvCxnSpPr>
        <p:spPr>
          <a:xfrm rot="10800000">
            <a:off x="3533467" y="1761140"/>
            <a:ext cx="1383000" cy="23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7"/>
          <p:cNvCxnSpPr>
            <a:stCxn id="175" idx="0"/>
            <a:endCxn id="162" idx="2"/>
          </p:cNvCxnSpPr>
          <p:nvPr/>
        </p:nvCxnSpPr>
        <p:spPr>
          <a:xfrm flipH="1" rot="10800000">
            <a:off x="4916467" y="1761140"/>
            <a:ext cx="905700" cy="23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7"/>
          <p:cNvCxnSpPr>
            <a:stCxn id="175" idx="0"/>
            <a:endCxn id="163" idx="2"/>
          </p:cNvCxnSpPr>
          <p:nvPr/>
        </p:nvCxnSpPr>
        <p:spPr>
          <a:xfrm rot="10800000">
            <a:off x="3756067" y="1294340"/>
            <a:ext cx="1160400" cy="278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7"/>
          <p:cNvCxnSpPr>
            <a:stCxn id="175" idx="0"/>
            <a:endCxn id="169" idx="2"/>
          </p:cNvCxnSpPr>
          <p:nvPr/>
        </p:nvCxnSpPr>
        <p:spPr>
          <a:xfrm flipH="1" rot="10800000">
            <a:off x="4916467" y="1783340"/>
            <a:ext cx="1461000" cy="22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7"/>
          <p:cNvCxnSpPr>
            <a:stCxn id="175" idx="0"/>
            <a:endCxn id="167" idx="2"/>
          </p:cNvCxnSpPr>
          <p:nvPr/>
        </p:nvCxnSpPr>
        <p:spPr>
          <a:xfrm flipH="1" rot="10800000">
            <a:off x="4916467" y="1757240"/>
            <a:ext cx="192600" cy="23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7"/>
          <p:cNvCxnSpPr>
            <a:stCxn id="175" idx="0"/>
            <a:endCxn id="168" idx="2"/>
          </p:cNvCxnSpPr>
          <p:nvPr/>
        </p:nvCxnSpPr>
        <p:spPr>
          <a:xfrm rot="10800000">
            <a:off x="4379767" y="1761140"/>
            <a:ext cx="536700" cy="23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>
            <a:stCxn id="175" idx="0"/>
            <a:endCxn id="166" idx="2"/>
          </p:cNvCxnSpPr>
          <p:nvPr/>
        </p:nvCxnSpPr>
        <p:spPr>
          <a:xfrm rot="10800000">
            <a:off x="4713667" y="1286240"/>
            <a:ext cx="202800" cy="2793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>
            <a:stCxn id="156" idx="0"/>
            <a:endCxn id="172" idx="2"/>
          </p:cNvCxnSpPr>
          <p:nvPr/>
        </p:nvCxnSpPr>
        <p:spPr>
          <a:xfrm flipH="1" rot="10800000">
            <a:off x="6377413" y="1370588"/>
            <a:ext cx="473700" cy="1056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7"/>
          <p:cNvCxnSpPr>
            <a:stCxn id="188" idx="0"/>
            <a:endCxn id="173" idx="2"/>
          </p:cNvCxnSpPr>
          <p:nvPr/>
        </p:nvCxnSpPr>
        <p:spPr>
          <a:xfrm flipH="1" rot="10800000">
            <a:off x="7315750" y="1577850"/>
            <a:ext cx="415800" cy="84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>
            <a:stCxn id="174" idx="0"/>
            <a:endCxn id="161" idx="2"/>
          </p:cNvCxnSpPr>
          <p:nvPr/>
        </p:nvCxnSpPr>
        <p:spPr>
          <a:xfrm flipH="1" rot="10800000">
            <a:off x="2350338" y="1761050"/>
            <a:ext cx="1183200" cy="13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74" idx="0"/>
            <a:endCxn id="164" idx="2"/>
          </p:cNvCxnSpPr>
          <p:nvPr/>
        </p:nvCxnSpPr>
        <p:spPr>
          <a:xfrm flipH="1" rot="10800000">
            <a:off x="2350338" y="1761050"/>
            <a:ext cx="186300" cy="13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>
            <a:stCxn id="174" idx="0"/>
            <a:endCxn id="165" idx="2"/>
          </p:cNvCxnSpPr>
          <p:nvPr/>
        </p:nvCxnSpPr>
        <p:spPr>
          <a:xfrm flipH="1" rot="10800000">
            <a:off x="2350338" y="1294250"/>
            <a:ext cx="570000" cy="1794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>
            <a:stCxn id="174" idx="0"/>
            <a:endCxn id="170" idx="2"/>
          </p:cNvCxnSpPr>
          <p:nvPr/>
        </p:nvCxnSpPr>
        <p:spPr>
          <a:xfrm rot="10800000">
            <a:off x="1667838" y="1757150"/>
            <a:ext cx="682500" cy="13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7"/>
          <p:cNvCxnSpPr>
            <a:stCxn id="174" idx="0"/>
            <a:endCxn id="171" idx="2"/>
          </p:cNvCxnSpPr>
          <p:nvPr/>
        </p:nvCxnSpPr>
        <p:spPr>
          <a:xfrm rot="10800000">
            <a:off x="1205838" y="2591450"/>
            <a:ext cx="11445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/>
          <p:nvPr/>
        </p:nvSpPr>
        <p:spPr>
          <a:xfrm>
            <a:off x="7081774" y="3442459"/>
            <a:ext cx="213900" cy="97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5" name="Google Shape;195;p17"/>
          <p:cNvSpPr txBox="1"/>
          <p:nvPr/>
        </p:nvSpPr>
        <p:spPr>
          <a:xfrm>
            <a:off x="7285952" y="3351175"/>
            <a:ext cx="1129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SB OVSDB input</a:t>
            </a:r>
            <a:endParaRPr sz="800"/>
          </a:p>
        </p:txBody>
      </p:sp>
      <p:sp>
        <p:nvSpPr>
          <p:cNvPr id="196" name="Google Shape;196;p17"/>
          <p:cNvSpPr/>
          <p:nvPr/>
        </p:nvSpPr>
        <p:spPr>
          <a:xfrm>
            <a:off x="7081774" y="3743808"/>
            <a:ext cx="213900" cy="97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7" name="Google Shape;197;p17"/>
          <p:cNvSpPr txBox="1"/>
          <p:nvPr/>
        </p:nvSpPr>
        <p:spPr>
          <a:xfrm>
            <a:off x="7285950" y="3652525"/>
            <a:ext cx="1233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Local OVSDB</a:t>
            </a:r>
            <a:r>
              <a:rPr lang="en" sz="800"/>
              <a:t> input</a:t>
            </a:r>
            <a:endParaRPr sz="800"/>
          </a:p>
        </p:txBody>
      </p:sp>
      <p:sp>
        <p:nvSpPr>
          <p:cNvPr id="198" name="Google Shape;198;p17"/>
          <p:cNvSpPr/>
          <p:nvPr/>
        </p:nvSpPr>
        <p:spPr>
          <a:xfrm>
            <a:off x="7081774" y="4052448"/>
            <a:ext cx="213900" cy="97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9" name="Google Shape;199;p17"/>
          <p:cNvSpPr txBox="1"/>
          <p:nvPr/>
        </p:nvSpPr>
        <p:spPr>
          <a:xfrm>
            <a:off x="7285950" y="3977250"/>
            <a:ext cx="1233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Input with change handler implemented</a:t>
            </a:r>
            <a:endParaRPr sz="800"/>
          </a:p>
        </p:txBody>
      </p:sp>
      <p:sp>
        <p:nvSpPr>
          <p:cNvPr id="200" name="Google Shape;2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 of OVN-Controller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6885850" y="2418150"/>
            <a:ext cx="8598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Port Groups </a:t>
            </a:r>
            <a:r>
              <a:rPr lang="en" sz="800">
                <a:solidFill>
                  <a:schemeClr val="dk1"/>
                </a:solidFill>
              </a:rPr>
              <a:t>(converted)</a:t>
            </a:r>
            <a:endParaRPr sz="800"/>
          </a:p>
        </p:txBody>
      </p:sp>
      <p:cxnSp>
        <p:nvCxnSpPr>
          <p:cNvPr id="201" name="Google Shape;201;p17"/>
          <p:cNvCxnSpPr>
            <a:stCxn id="175" idx="0"/>
            <a:endCxn id="156" idx="2"/>
          </p:cNvCxnSpPr>
          <p:nvPr/>
        </p:nvCxnSpPr>
        <p:spPr>
          <a:xfrm flipH="1" rot="10800000">
            <a:off x="4916467" y="2789840"/>
            <a:ext cx="1461000" cy="129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7"/>
          <p:cNvCxnSpPr>
            <a:stCxn id="175" idx="0"/>
            <a:endCxn id="188" idx="2"/>
          </p:cNvCxnSpPr>
          <p:nvPr/>
        </p:nvCxnSpPr>
        <p:spPr>
          <a:xfrm flipH="1" rot="10800000">
            <a:off x="4916467" y="2781440"/>
            <a:ext cx="2399400" cy="1298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>
            <a:stCxn id="175" idx="0"/>
            <a:endCxn id="157" idx="2"/>
          </p:cNvCxnSpPr>
          <p:nvPr/>
        </p:nvCxnSpPr>
        <p:spPr>
          <a:xfrm flipH="1" rot="10800000">
            <a:off x="4916467" y="3491540"/>
            <a:ext cx="15396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7"/>
          <p:cNvCxnSpPr>
            <a:stCxn id="175" idx="0"/>
            <a:endCxn id="158" idx="2"/>
          </p:cNvCxnSpPr>
          <p:nvPr/>
        </p:nvCxnSpPr>
        <p:spPr>
          <a:xfrm rot="10800000">
            <a:off x="2592967" y="2593340"/>
            <a:ext cx="2323500" cy="14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7"/>
          <p:cNvCxnSpPr>
            <a:stCxn id="174" idx="0"/>
            <a:endCxn id="155" idx="2"/>
          </p:cNvCxnSpPr>
          <p:nvPr/>
        </p:nvCxnSpPr>
        <p:spPr>
          <a:xfrm rot="10800000">
            <a:off x="1762038" y="2591450"/>
            <a:ext cx="5883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7"/>
          <p:cNvCxnSpPr>
            <a:stCxn id="175" idx="0"/>
            <a:endCxn id="159" idx="2"/>
          </p:cNvCxnSpPr>
          <p:nvPr/>
        </p:nvCxnSpPr>
        <p:spPr>
          <a:xfrm rot="10800000">
            <a:off x="3484567" y="2593340"/>
            <a:ext cx="1431900" cy="14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7"/>
          <p:cNvCxnSpPr>
            <a:stCxn id="174" idx="0"/>
            <a:endCxn id="158" idx="2"/>
          </p:cNvCxnSpPr>
          <p:nvPr/>
        </p:nvCxnSpPr>
        <p:spPr>
          <a:xfrm flipH="1" rot="10800000">
            <a:off x="2350338" y="2593250"/>
            <a:ext cx="2427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7"/>
          <p:cNvCxnSpPr>
            <a:stCxn id="174" idx="0"/>
            <a:endCxn id="159" idx="2"/>
          </p:cNvCxnSpPr>
          <p:nvPr/>
        </p:nvCxnSpPr>
        <p:spPr>
          <a:xfrm flipH="1" rot="10800000">
            <a:off x="2350338" y="2593250"/>
            <a:ext cx="11343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Discovery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311700" y="1152475"/>
            <a:ext cx="56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The idea of </a:t>
            </a:r>
            <a:r>
              <a:rPr lang="en">
                <a:solidFill>
                  <a:schemeClr val="dk2"/>
                </a:solidFill>
              </a:rPr>
              <a:t>Functional Programming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Engine node output depends only on inputs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>
                <a:solidFill>
                  <a:schemeClr val="dk2"/>
                </a:solidFill>
              </a:rPr>
              <a:t>Removing global OVSDB IDL handle from engine nodes</a:t>
            </a:r>
            <a:endParaRPr>
              <a:solidFill>
                <a:schemeClr val="dk2"/>
              </a:solidFill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Support passing individual table as parameter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>
                <a:solidFill>
                  <a:schemeClr val="dk2"/>
                </a:solidFill>
              </a:rPr>
              <a:t>Removing global variable access from engine functions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Support OVSDB IDL change tracking for references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Node A depends on Table1 which references Table2.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>
                <a:solidFill>
                  <a:schemeClr val="dk2"/>
                </a:solidFill>
              </a:rPr>
              <a:t>When a row in Table2 changes, the related rows in Table1 are tracked, which triggers change handling in Node A.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E.g. multicast_group references port_binding: port_binding change triggers multicast_group change handler automatically.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6832975" y="2899575"/>
            <a:ext cx="553200" cy="3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/>
              <a:t>1</a:t>
            </a:r>
            <a:endParaRPr sz="1000"/>
          </a:p>
        </p:txBody>
      </p:sp>
      <p:sp>
        <p:nvSpPr>
          <p:cNvPr id="216" name="Google Shape;216;p18"/>
          <p:cNvSpPr/>
          <p:nvPr/>
        </p:nvSpPr>
        <p:spPr>
          <a:xfrm>
            <a:off x="7852600" y="2899575"/>
            <a:ext cx="553200" cy="3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T2</a:t>
            </a:r>
            <a:endParaRPr sz="1000"/>
          </a:p>
        </p:txBody>
      </p:sp>
      <p:sp>
        <p:nvSpPr>
          <p:cNvPr id="217" name="Google Shape;217;p18"/>
          <p:cNvSpPr/>
          <p:nvPr/>
        </p:nvSpPr>
        <p:spPr>
          <a:xfrm>
            <a:off x="6438200" y="3650050"/>
            <a:ext cx="744900" cy="3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 A</a:t>
            </a:r>
            <a:endParaRPr sz="1000"/>
          </a:p>
        </p:txBody>
      </p:sp>
      <p:sp>
        <p:nvSpPr>
          <p:cNvPr id="218" name="Google Shape;218;p18"/>
          <p:cNvSpPr/>
          <p:nvPr/>
        </p:nvSpPr>
        <p:spPr>
          <a:xfrm>
            <a:off x="6196125" y="2899575"/>
            <a:ext cx="553200" cy="3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Inputs</a:t>
            </a:r>
            <a:endParaRPr sz="1000"/>
          </a:p>
        </p:txBody>
      </p:sp>
      <p:cxnSp>
        <p:nvCxnSpPr>
          <p:cNvPr id="219" name="Google Shape;219;p18"/>
          <p:cNvCxnSpPr>
            <a:stCxn id="217" idx="0"/>
            <a:endCxn id="218" idx="2"/>
          </p:cNvCxnSpPr>
          <p:nvPr/>
        </p:nvCxnSpPr>
        <p:spPr>
          <a:xfrm rot="10800000">
            <a:off x="6472850" y="3201550"/>
            <a:ext cx="337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8"/>
          <p:cNvCxnSpPr>
            <a:stCxn id="217" idx="0"/>
            <a:endCxn id="215" idx="2"/>
          </p:cNvCxnSpPr>
          <p:nvPr/>
        </p:nvCxnSpPr>
        <p:spPr>
          <a:xfrm flipH="1" rot="10800000">
            <a:off x="6810650" y="3201550"/>
            <a:ext cx="298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8"/>
          <p:cNvCxnSpPr>
            <a:stCxn id="215" idx="3"/>
            <a:endCxn id="216" idx="1"/>
          </p:cNvCxnSpPr>
          <p:nvPr/>
        </p:nvCxnSpPr>
        <p:spPr>
          <a:xfrm>
            <a:off x="7386175" y="3050625"/>
            <a:ext cx="4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Change-handler Implementation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311700" y="1152475"/>
            <a:ext cx="4590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Join with other inputs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Reuse functions for both recompute and change-handlers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E.g. consider_logical_flow()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Build indexes for efficient probing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 rot="-5400000">
            <a:off x="4631900" y="2352425"/>
            <a:ext cx="15192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Hash Index: SB </a:t>
            </a:r>
            <a:r>
              <a:rPr lang="en" sz="800"/>
              <a:t>lflow uuid</a:t>
            </a:r>
            <a:endParaRPr sz="800"/>
          </a:p>
        </p:txBody>
      </p:sp>
      <p:sp>
        <p:nvSpPr>
          <p:cNvPr id="229" name="Google Shape;229;p19"/>
          <p:cNvSpPr/>
          <p:nvPr/>
        </p:nvSpPr>
        <p:spPr>
          <a:xfrm>
            <a:off x="5663450" y="1791575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 flow</a:t>
            </a:r>
            <a:endParaRPr sz="800"/>
          </a:p>
        </p:txBody>
      </p:sp>
      <p:sp>
        <p:nvSpPr>
          <p:cNvPr id="230" name="Google Shape;230;p19"/>
          <p:cNvSpPr/>
          <p:nvPr/>
        </p:nvSpPr>
        <p:spPr>
          <a:xfrm>
            <a:off x="5815850" y="1943975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</a:t>
            </a:r>
            <a:r>
              <a:rPr lang="en" sz="800"/>
              <a:t> flow</a:t>
            </a:r>
            <a:endParaRPr sz="800"/>
          </a:p>
        </p:txBody>
      </p:sp>
      <p:sp>
        <p:nvSpPr>
          <p:cNvPr id="231" name="Google Shape;231;p19"/>
          <p:cNvSpPr/>
          <p:nvPr/>
        </p:nvSpPr>
        <p:spPr>
          <a:xfrm>
            <a:off x="5968250" y="2096375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</a:t>
            </a:r>
            <a:r>
              <a:rPr lang="en" sz="800"/>
              <a:t> flow</a:t>
            </a:r>
            <a:endParaRPr sz="800"/>
          </a:p>
        </p:txBody>
      </p:sp>
      <p:sp>
        <p:nvSpPr>
          <p:cNvPr id="232" name="Google Shape;232;p19"/>
          <p:cNvSpPr/>
          <p:nvPr/>
        </p:nvSpPr>
        <p:spPr>
          <a:xfrm>
            <a:off x="6120650" y="2248775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</a:t>
            </a:r>
            <a:r>
              <a:rPr lang="en" sz="800"/>
              <a:t> flow</a:t>
            </a:r>
            <a:endParaRPr sz="800"/>
          </a:p>
        </p:txBody>
      </p:sp>
      <p:sp>
        <p:nvSpPr>
          <p:cNvPr id="233" name="Google Shape;233;p19"/>
          <p:cNvSpPr/>
          <p:nvPr/>
        </p:nvSpPr>
        <p:spPr>
          <a:xfrm>
            <a:off x="6273050" y="2401175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</a:t>
            </a:r>
            <a:r>
              <a:rPr lang="en" sz="800"/>
              <a:t> flow</a:t>
            </a:r>
            <a:endParaRPr sz="800"/>
          </a:p>
        </p:txBody>
      </p:sp>
      <p:sp>
        <p:nvSpPr>
          <p:cNvPr id="234" name="Google Shape;234;p19"/>
          <p:cNvSpPr/>
          <p:nvPr/>
        </p:nvSpPr>
        <p:spPr>
          <a:xfrm rot="-5400000">
            <a:off x="1798950" y="3216700"/>
            <a:ext cx="17763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Hash Index: SB Address Set uuid</a:t>
            </a:r>
            <a:endParaRPr sz="800"/>
          </a:p>
        </p:txBody>
      </p:sp>
      <p:sp>
        <p:nvSpPr>
          <p:cNvPr id="235" name="Google Shape;235;p19"/>
          <p:cNvSpPr/>
          <p:nvPr/>
        </p:nvSpPr>
        <p:spPr>
          <a:xfrm>
            <a:off x="3081600" y="2818150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logical</a:t>
            </a:r>
            <a:r>
              <a:rPr lang="en" sz="800"/>
              <a:t> flow</a:t>
            </a:r>
            <a:endParaRPr sz="800"/>
          </a:p>
        </p:txBody>
      </p:sp>
      <p:sp>
        <p:nvSpPr>
          <p:cNvPr id="236" name="Google Shape;236;p19"/>
          <p:cNvSpPr/>
          <p:nvPr/>
        </p:nvSpPr>
        <p:spPr>
          <a:xfrm>
            <a:off x="3234000" y="2970550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logical flow</a:t>
            </a:r>
            <a:endParaRPr sz="800"/>
          </a:p>
        </p:txBody>
      </p:sp>
      <p:sp>
        <p:nvSpPr>
          <p:cNvPr id="237" name="Google Shape;237;p19"/>
          <p:cNvSpPr/>
          <p:nvPr/>
        </p:nvSpPr>
        <p:spPr>
          <a:xfrm>
            <a:off x="3386400" y="3122950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logical flow</a:t>
            </a:r>
            <a:endParaRPr sz="800"/>
          </a:p>
        </p:txBody>
      </p:sp>
      <p:sp>
        <p:nvSpPr>
          <p:cNvPr id="238" name="Google Shape;238;p19"/>
          <p:cNvSpPr/>
          <p:nvPr/>
        </p:nvSpPr>
        <p:spPr>
          <a:xfrm>
            <a:off x="3538800" y="3275350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logical flow</a:t>
            </a:r>
            <a:endParaRPr sz="800"/>
          </a:p>
        </p:txBody>
      </p:sp>
      <p:sp>
        <p:nvSpPr>
          <p:cNvPr id="239" name="Google Shape;239;p19"/>
          <p:cNvSpPr/>
          <p:nvPr/>
        </p:nvSpPr>
        <p:spPr>
          <a:xfrm>
            <a:off x="3691200" y="3427750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logical flow</a:t>
            </a:r>
            <a:endParaRPr sz="800"/>
          </a:p>
        </p:txBody>
      </p:sp>
      <p:sp>
        <p:nvSpPr>
          <p:cNvPr id="240" name="Google Shape;240;p19"/>
          <p:cNvSpPr/>
          <p:nvPr/>
        </p:nvSpPr>
        <p:spPr>
          <a:xfrm>
            <a:off x="1226100" y="2866800"/>
            <a:ext cx="1028100" cy="40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address-set</a:t>
            </a:r>
            <a:r>
              <a:rPr lang="en" sz="800"/>
              <a:t> update</a:t>
            </a:r>
            <a:endParaRPr sz="800"/>
          </a:p>
        </p:txBody>
      </p:sp>
      <p:cxnSp>
        <p:nvCxnSpPr>
          <p:cNvPr id="241" name="Google Shape;241;p19"/>
          <p:cNvCxnSpPr>
            <a:stCxn id="242" idx="6"/>
            <a:endCxn id="228" idx="0"/>
          </p:cNvCxnSpPr>
          <p:nvPr/>
        </p:nvCxnSpPr>
        <p:spPr>
          <a:xfrm>
            <a:off x="4859000" y="2284025"/>
            <a:ext cx="4428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9"/>
          <p:cNvCxnSpPr>
            <a:endCxn id="230" idx="1"/>
          </p:cNvCxnSpPr>
          <p:nvPr/>
        </p:nvCxnSpPr>
        <p:spPr>
          <a:xfrm flipH="1" rot="10800000">
            <a:off x="5481050" y="2040725"/>
            <a:ext cx="3348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9"/>
          <p:cNvCxnSpPr>
            <a:stCxn id="228" idx="2"/>
            <a:endCxn id="232" idx="1"/>
          </p:cNvCxnSpPr>
          <p:nvPr/>
        </p:nvCxnSpPr>
        <p:spPr>
          <a:xfrm flipH="1" rot="10800000">
            <a:off x="5481200" y="2345525"/>
            <a:ext cx="639600" cy="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9"/>
          <p:cNvSpPr/>
          <p:nvPr/>
        </p:nvSpPr>
        <p:spPr>
          <a:xfrm>
            <a:off x="4043600" y="2137475"/>
            <a:ext cx="815400" cy="29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lflow update</a:t>
            </a:r>
            <a:endParaRPr sz="800"/>
          </a:p>
        </p:txBody>
      </p:sp>
      <p:cxnSp>
        <p:nvCxnSpPr>
          <p:cNvPr id="245" name="Google Shape;245;p19"/>
          <p:cNvCxnSpPr>
            <a:stCxn id="240" idx="6"/>
            <a:endCxn id="234" idx="0"/>
          </p:cNvCxnSpPr>
          <p:nvPr/>
        </p:nvCxnSpPr>
        <p:spPr>
          <a:xfrm>
            <a:off x="2254200" y="3071100"/>
            <a:ext cx="3432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9"/>
          <p:cNvCxnSpPr>
            <a:stCxn id="234" idx="2"/>
            <a:endCxn id="236" idx="1"/>
          </p:cNvCxnSpPr>
          <p:nvPr/>
        </p:nvCxnSpPr>
        <p:spPr>
          <a:xfrm flipH="1" rot="10800000">
            <a:off x="2776800" y="3067300"/>
            <a:ext cx="45720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9"/>
          <p:cNvCxnSpPr>
            <a:stCxn id="234" idx="2"/>
            <a:endCxn id="238" idx="1"/>
          </p:cNvCxnSpPr>
          <p:nvPr/>
        </p:nvCxnSpPr>
        <p:spPr>
          <a:xfrm>
            <a:off x="2776800" y="3306400"/>
            <a:ext cx="7620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19"/>
          <p:cNvCxnSpPr>
            <a:stCxn id="234" idx="2"/>
            <a:endCxn id="239" idx="1"/>
          </p:cNvCxnSpPr>
          <p:nvPr/>
        </p:nvCxnSpPr>
        <p:spPr>
          <a:xfrm>
            <a:off x="2776800" y="3306400"/>
            <a:ext cx="9144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9"/>
          <p:cNvCxnSpPr>
            <a:stCxn id="236" idx="3"/>
          </p:cNvCxnSpPr>
          <p:nvPr/>
        </p:nvCxnSpPr>
        <p:spPr>
          <a:xfrm flipH="1" rot="10800000">
            <a:off x="3966600" y="2693200"/>
            <a:ext cx="13206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19"/>
          <p:cNvSpPr/>
          <p:nvPr/>
        </p:nvSpPr>
        <p:spPr>
          <a:xfrm>
            <a:off x="6425450" y="2553575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</a:t>
            </a:r>
            <a:r>
              <a:rPr lang="en" sz="800"/>
              <a:t> flow</a:t>
            </a:r>
            <a:endParaRPr sz="800"/>
          </a:p>
        </p:txBody>
      </p:sp>
      <p:sp>
        <p:nvSpPr>
          <p:cNvPr id="251" name="Google Shape;251;p19"/>
          <p:cNvSpPr/>
          <p:nvPr/>
        </p:nvSpPr>
        <p:spPr>
          <a:xfrm>
            <a:off x="6577850" y="2705975"/>
            <a:ext cx="7326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</a:t>
            </a:r>
            <a:r>
              <a:rPr lang="en" sz="800"/>
              <a:t> flow</a:t>
            </a:r>
            <a:endParaRPr sz="800"/>
          </a:p>
        </p:txBody>
      </p:sp>
      <p:cxnSp>
        <p:nvCxnSpPr>
          <p:cNvPr id="252" name="Google Shape;252;p19"/>
          <p:cNvCxnSpPr/>
          <p:nvPr/>
        </p:nvCxnSpPr>
        <p:spPr>
          <a:xfrm flipH="1" rot="10800000">
            <a:off x="4287575" y="2837000"/>
            <a:ext cx="9696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9"/>
          <p:cNvCxnSpPr/>
          <p:nvPr/>
        </p:nvCxnSpPr>
        <p:spPr>
          <a:xfrm flipH="1" rot="10800000">
            <a:off x="4423800" y="2944600"/>
            <a:ext cx="8154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9"/>
          <p:cNvCxnSpPr>
            <a:endCxn id="231" idx="1"/>
          </p:cNvCxnSpPr>
          <p:nvPr/>
        </p:nvCxnSpPr>
        <p:spPr>
          <a:xfrm flipH="1" rot="10800000">
            <a:off x="5514350" y="2193125"/>
            <a:ext cx="4539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9"/>
          <p:cNvCxnSpPr>
            <a:endCxn id="250" idx="1"/>
          </p:cNvCxnSpPr>
          <p:nvPr/>
        </p:nvCxnSpPr>
        <p:spPr>
          <a:xfrm flipH="1" rot="10800000">
            <a:off x="5490350" y="2650325"/>
            <a:ext cx="9351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9"/>
          <p:cNvCxnSpPr>
            <a:endCxn id="251" idx="1"/>
          </p:cNvCxnSpPr>
          <p:nvPr/>
        </p:nvCxnSpPr>
        <p:spPr>
          <a:xfrm>
            <a:off x="5496350" y="2771225"/>
            <a:ext cx="1081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290850" y="1068125"/>
            <a:ext cx="55437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8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 and bind 10k ports on 1k HVs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Simulated 1k HVs on 20 BMs x 40 cores (2.50GHz)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Batch size 100 </a:t>
            </a:r>
            <a:r>
              <a:rPr lang="en"/>
              <a:t>lports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Bind port one by one for each batch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Wait all ports up before next batch</a:t>
            </a:r>
            <a:endParaRPr/>
          </a:p>
        </p:txBody>
      </p:sp>
      <p:pic>
        <p:nvPicPr>
          <p:cNvPr id="262" name="Google Shape;262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50" y="2274600"/>
            <a:ext cx="3169850" cy="195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600" y="2205500"/>
            <a:ext cx="2856222" cy="19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CPU Efficiency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bay_palette">
      <a:dk1>
        <a:srgbClr val="000000"/>
      </a:dk1>
      <a:lt1>
        <a:srgbClr val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