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27"/>
  </p:notesMasterIdLst>
  <p:sldIdLst>
    <p:sldId id="256" r:id="rId2"/>
    <p:sldId id="272" r:id="rId3"/>
    <p:sldId id="273" r:id="rId4"/>
    <p:sldId id="268" r:id="rId5"/>
    <p:sldId id="283" r:id="rId6"/>
    <p:sldId id="258" r:id="rId7"/>
    <p:sldId id="270" r:id="rId8"/>
    <p:sldId id="263" r:id="rId9"/>
    <p:sldId id="289" r:id="rId10"/>
    <p:sldId id="264" r:id="rId11"/>
    <p:sldId id="290" r:id="rId12"/>
    <p:sldId id="267" r:id="rId13"/>
    <p:sldId id="286" r:id="rId14"/>
    <p:sldId id="287" r:id="rId15"/>
    <p:sldId id="291" r:id="rId16"/>
    <p:sldId id="269" r:id="rId17"/>
    <p:sldId id="271" r:id="rId18"/>
    <p:sldId id="288" r:id="rId19"/>
    <p:sldId id="285" r:id="rId20"/>
    <p:sldId id="265" r:id="rId21"/>
    <p:sldId id="284" r:id="rId22"/>
    <p:sldId id="282" r:id="rId23"/>
    <p:sldId id="292" r:id="rId24"/>
    <p:sldId id="274" r:id="rId25"/>
    <p:sldId id="293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gori Somadder" initials="" lastIdx="9" clrIdx="0"/>
  <p:cmAuthor id="1" name="Yi Hu" initials="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2CC3D0-B4B3-4C27-879E-8E8DAD6C8E80}">
  <a:tblStyle styleId="{9B2CC3D0-B4B3-4C27-879E-8E8DAD6C8E80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81"/>
    <p:restoredTop sz="94625"/>
  </p:normalViewPr>
  <p:slideViewPr>
    <p:cSldViewPr snapToGrid="0" snapToObjects="1">
      <p:cViewPr varScale="1">
        <p:scale>
          <a:sx n="155" d="100"/>
          <a:sy n="155" d="100"/>
        </p:scale>
        <p:origin x="784" y="176"/>
      </p:cViewPr>
      <p:guideLst/>
    </p:cSldViewPr>
  </p:slideViewPr>
  <p:outlineViewPr>
    <p:cViewPr>
      <p:scale>
        <a:sx n="33" d="100"/>
        <a:sy n="33" d="100"/>
      </p:scale>
      <p:origin x="0" y="-134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30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df6aa07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df6aa07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916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6f925ef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56f925ef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Architecture Diagram credits: Han Zhou &lt;</a:t>
            </a:r>
            <a:r>
              <a:rPr lang="en" dirty="0">
                <a:solidFill>
                  <a:srgbClr val="3C40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hzhou8@ebay.com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&gt;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114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56f925ef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56f925ef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Architecture Diagram credits: 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 Zhou &lt;</a:t>
            </a:r>
            <a:r>
              <a:rPr lang="en" dirty="0">
                <a:solidFill>
                  <a:srgbClr val="3C40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hzhou8@ebay.com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2631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2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8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56f925ef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56f925ef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647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56f925ef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56f925ef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285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46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4414" y="764366"/>
            <a:ext cx="2441448" cy="90791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347468" y="2262773"/>
            <a:ext cx="5486399" cy="1108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347468" y="3812551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44262" y="3458655"/>
            <a:ext cx="5492974" cy="333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18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1450" marR="0" lvl="1" indent="-63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marR="0" lvl="2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14350" marR="0" lvl="3" indent="-63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85800" marR="0" lvl="4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8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7468" y="342900"/>
            <a:ext cx="8453628" cy="695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211133" y="1165225"/>
            <a:ext cx="5589966" cy="7772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1905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1333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211133" y="2049375"/>
            <a:ext cx="5589966" cy="7772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1905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1333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3211133" y="2933525"/>
            <a:ext cx="5589966" cy="7772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1905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1333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3211133" y="3817676"/>
            <a:ext cx="5589966" cy="7772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1905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1333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5"/>
          </p:nvPr>
        </p:nvSpPr>
        <p:spPr>
          <a:xfrm>
            <a:off x="348751" y="1165225"/>
            <a:ext cx="2736249" cy="7765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1905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1333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6"/>
          </p:nvPr>
        </p:nvSpPr>
        <p:spPr>
          <a:xfrm>
            <a:off x="348751" y="2049375"/>
            <a:ext cx="2736249" cy="7765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1905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1333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7"/>
          </p:nvPr>
        </p:nvSpPr>
        <p:spPr>
          <a:xfrm>
            <a:off x="348751" y="2933525"/>
            <a:ext cx="2736249" cy="7765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1905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1333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8"/>
          </p:nvPr>
        </p:nvSpPr>
        <p:spPr>
          <a:xfrm>
            <a:off x="348751" y="3817676"/>
            <a:ext cx="2736249" cy="7765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1905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1333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5090791" y="4782141"/>
            <a:ext cx="3346704" cy="191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28613" y="4786044"/>
            <a:ext cx="272485" cy="187643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47468" y="814387"/>
            <a:ext cx="6123177" cy="1071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47468" y="2237125"/>
            <a:ext cx="6123177" cy="596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320" y="4755180"/>
            <a:ext cx="673611" cy="25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D4AE11E-C04F-F940-B288-A2237A3583B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F9E1-C2F4-194C-828E-9D648286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8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hotos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4414" y="954153"/>
            <a:ext cx="2441448" cy="90791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>
            <a:spLocks noGrp="1"/>
          </p:cNvSpPr>
          <p:nvPr>
            <p:ph type="pic" idx="2"/>
          </p:nvPr>
        </p:nvSpPr>
        <p:spPr>
          <a:xfrm>
            <a:off x="347468" y="3120390"/>
            <a:ext cx="5486399" cy="17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1905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1333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pic" idx="3"/>
          </p:nvPr>
        </p:nvSpPr>
        <p:spPr>
          <a:xfrm>
            <a:off x="6151117" y="3120390"/>
            <a:ext cx="2651760" cy="17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1905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1333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47468" y="968691"/>
            <a:ext cx="5486399" cy="1108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47468" y="251847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44262" y="2170400"/>
            <a:ext cx="5492974" cy="334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18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1450" marR="0" lvl="1" indent="-63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marR="0" lvl="2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14350" marR="0" lvl="3" indent="-63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85800" marR="0" lvl="4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172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527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2320" y="4755180"/>
            <a:ext cx="673611" cy="250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47468" y="342900"/>
            <a:ext cx="8453628" cy="695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347468" y="1165329"/>
            <a:ext cx="8453628" cy="34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4300" marR="0" lvl="0" indent="1905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1905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1270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1333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347468" y="4629150"/>
            <a:ext cx="8453628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28613" y="4786044"/>
            <a:ext cx="272485" cy="187643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5090791" y="4782141"/>
            <a:ext cx="3346704" cy="191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68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ginwala@ebay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20.102:6642/" TargetMode="External"/><Relationship Id="rId2" Type="http://schemas.openxmlformats.org/officeDocument/2006/relationships/hyperlink" Target="http://192.168.220.101:6642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192.168.220.103:6642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.openvswitch.org/pipermail/ovs-discuss/2018-August/047161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openvswitch.org/pipermail/ovs-discuss/2018-September/047405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openvswitch.org/pipermail/ovs-dev/2018-May/347260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ail.openvswitch.org/pipermail/ovs-discuss/2018-February/046140.htm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ovs-discuss@openvswitch.org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vswitch/ovn-scale-test" TargetMode="External"/><Relationship Id="rId2" Type="http://schemas.openxmlformats.org/officeDocument/2006/relationships/hyperlink" Target="https://github.com/openstack/rally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ovn-scale-test.readthedocs.org/en/lates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vswitch/ovs/blob/80c42f7f218fedd5841aa62d7e9774fc1f9e9b32/Documentation/ref/ovsdb.7.rst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164588" y="1567829"/>
            <a:ext cx="6236212" cy="1108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OVN DBs HA with scale test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315870" y="4094387"/>
            <a:ext cx="3363023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Aliasgar Ginwala (</a:t>
            </a:r>
            <a:r>
              <a:rPr lang="en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aginwala@ebay.com</a:t>
            </a:r>
            <a:r>
              <a:rPr lang="en" dirty="0">
                <a:solidFill>
                  <a:schemeClr val="accent2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" dirty="0">
                <a:solidFill>
                  <a:schemeClr val="accent2"/>
                </a:solidFill>
              </a:rPr>
              <a:t>RC: </a:t>
            </a:r>
            <a:r>
              <a:rPr lang="en" dirty="0" err="1">
                <a:solidFill>
                  <a:schemeClr val="accent2"/>
                </a:solidFill>
              </a:rPr>
              <a:t>aginwala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5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/>
          <p:nvPr/>
        </p:nvSpPr>
        <p:spPr>
          <a:xfrm>
            <a:off x="2245125" y="2154625"/>
            <a:ext cx="4435800" cy="4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2246828" y="3226750"/>
            <a:ext cx="4435800" cy="4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3"/>
          <p:cNvSpPr/>
          <p:nvPr/>
        </p:nvSpPr>
        <p:spPr>
          <a:xfrm>
            <a:off x="2419690" y="1980567"/>
            <a:ext cx="968100" cy="1731900"/>
          </a:xfrm>
          <a:prstGeom prst="rect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3"/>
          <p:cNvSpPr/>
          <p:nvPr/>
        </p:nvSpPr>
        <p:spPr>
          <a:xfrm>
            <a:off x="3968850" y="1980582"/>
            <a:ext cx="968100" cy="1731900"/>
          </a:xfrm>
          <a:prstGeom prst="rect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3"/>
          <p:cNvSpPr/>
          <p:nvPr/>
        </p:nvSpPr>
        <p:spPr>
          <a:xfrm>
            <a:off x="5422796" y="1980582"/>
            <a:ext cx="968100" cy="1731900"/>
          </a:xfrm>
          <a:prstGeom prst="rect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OVN DBs – Raft Clustering</a:t>
            </a:r>
            <a:endParaRPr sz="33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3"/>
          <p:cNvSpPr/>
          <p:nvPr/>
        </p:nvSpPr>
        <p:spPr>
          <a:xfrm>
            <a:off x="2649813" y="2187930"/>
            <a:ext cx="531600" cy="238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NB</a:t>
            </a:r>
            <a:endParaRPr sz="1000"/>
          </a:p>
        </p:txBody>
      </p:sp>
      <p:sp>
        <p:nvSpPr>
          <p:cNvPr id="226" name="Google Shape;226;p33"/>
          <p:cNvSpPr/>
          <p:nvPr/>
        </p:nvSpPr>
        <p:spPr>
          <a:xfrm>
            <a:off x="2649813" y="2768929"/>
            <a:ext cx="531600" cy="238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Northd</a:t>
            </a:r>
            <a:endParaRPr sz="900"/>
          </a:p>
        </p:txBody>
      </p:sp>
      <p:sp>
        <p:nvSpPr>
          <p:cNvPr id="227" name="Google Shape;227;p33"/>
          <p:cNvSpPr/>
          <p:nvPr/>
        </p:nvSpPr>
        <p:spPr>
          <a:xfrm>
            <a:off x="2649813" y="3281859"/>
            <a:ext cx="531600" cy="238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SB</a:t>
            </a:r>
            <a:endParaRPr sz="1000"/>
          </a:p>
        </p:txBody>
      </p:sp>
      <p:sp>
        <p:nvSpPr>
          <p:cNvPr id="228" name="Google Shape;228;p33"/>
          <p:cNvSpPr/>
          <p:nvPr/>
        </p:nvSpPr>
        <p:spPr>
          <a:xfrm>
            <a:off x="4198974" y="2187930"/>
            <a:ext cx="531600" cy="2385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NB</a:t>
            </a:r>
            <a:endParaRPr sz="1000"/>
          </a:p>
        </p:txBody>
      </p:sp>
      <p:sp>
        <p:nvSpPr>
          <p:cNvPr id="229" name="Google Shape;229;p33"/>
          <p:cNvSpPr/>
          <p:nvPr/>
        </p:nvSpPr>
        <p:spPr>
          <a:xfrm>
            <a:off x="4198974" y="2768929"/>
            <a:ext cx="531600" cy="238500"/>
          </a:xfrm>
          <a:prstGeom prst="rect">
            <a:avLst/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Northd</a:t>
            </a:r>
            <a:endParaRPr sz="900"/>
          </a:p>
        </p:txBody>
      </p:sp>
      <p:sp>
        <p:nvSpPr>
          <p:cNvPr id="230" name="Google Shape;230;p33"/>
          <p:cNvSpPr/>
          <p:nvPr/>
        </p:nvSpPr>
        <p:spPr>
          <a:xfrm>
            <a:off x="4198974" y="3281859"/>
            <a:ext cx="531600" cy="238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SB</a:t>
            </a:r>
            <a:endParaRPr sz="1000"/>
          </a:p>
        </p:txBody>
      </p:sp>
      <p:sp>
        <p:nvSpPr>
          <p:cNvPr id="231" name="Google Shape;231;p33"/>
          <p:cNvSpPr/>
          <p:nvPr/>
        </p:nvSpPr>
        <p:spPr>
          <a:xfrm>
            <a:off x="5652919" y="2187930"/>
            <a:ext cx="531600" cy="238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NB</a:t>
            </a:r>
            <a:endParaRPr sz="1000"/>
          </a:p>
        </p:txBody>
      </p:sp>
      <p:sp>
        <p:nvSpPr>
          <p:cNvPr id="232" name="Google Shape;232;p33"/>
          <p:cNvSpPr/>
          <p:nvPr/>
        </p:nvSpPr>
        <p:spPr>
          <a:xfrm>
            <a:off x="5652919" y="2768929"/>
            <a:ext cx="531600" cy="238500"/>
          </a:xfrm>
          <a:prstGeom prst="rect">
            <a:avLst/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Northd</a:t>
            </a:r>
            <a:endParaRPr sz="900"/>
          </a:p>
        </p:txBody>
      </p:sp>
      <p:sp>
        <p:nvSpPr>
          <p:cNvPr id="233" name="Google Shape;233;p33"/>
          <p:cNvSpPr/>
          <p:nvPr/>
        </p:nvSpPr>
        <p:spPr>
          <a:xfrm>
            <a:off x="5652919" y="3281859"/>
            <a:ext cx="531600" cy="2385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SB</a:t>
            </a:r>
            <a:endParaRPr sz="1000"/>
          </a:p>
        </p:txBody>
      </p:sp>
      <p:cxnSp>
        <p:nvCxnSpPr>
          <p:cNvPr id="234" name="Google Shape;234;p33"/>
          <p:cNvCxnSpPr>
            <a:stCxn id="226" idx="0"/>
            <a:endCxn id="228" idx="2"/>
          </p:cNvCxnSpPr>
          <p:nvPr/>
        </p:nvCxnSpPr>
        <p:spPr>
          <a:xfrm rot="10800000" flipH="1">
            <a:off x="2915613" y="2426329"/>
            <a:ext cx="1549200" cy="3426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3"/>
          <p:cNvSpPr txBox="1"/>
          <p:nvPr/>
        </p:nvSpPr>
        <p:spPr>
          <a:xfrm>
            <a:off x="2419690" y="1963285"/>
            <a:ext cx="5634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Node1</a:t>
            </a:r>
            <a:endParaRPr sz="1000"/>
          </a:p>
        </p:txBody>
      </p:sp>
      <p:sp>
        <p:nvSpPr>
          <p:cNvPr id="236" name="Google Shape;236;p33"/>
          <p:cNvSpPr txBox="1"/>
          <p:nvPr/>
        </p:nvSpPr>
        <p:spPr>
          <a:xfrm>
            <a:off x="3968850" y="1963285"/>
            <a:ext cx="5634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Node2</a:t>
            </a:r>
            <a:endParaRPr sz="1000"/>
          </a:p>
        </p:txBody>
      </p:sp>
      <p:sp>
        <p:nvSpPr>
          <p:cNvPr id="237" name="Google Shape;237;p33"/>
          <p:cNvSpPr txBox="1"/>
          <p:nvPr/>
        </p:nvSpPr>
        <p:spPr>
          <a:xfrm>
            <a:off x="5422796" y="1963285"/>
            <a:ext cx="5634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Node3</a:t>
            </a:r>
            <a:endParaRPr sz="1000"/>
          </a:p>
        </p:txBody>
      </p:sp>
      <p:cxnSp>
        <p:nvCxnSpPr>
          <p:cNvPr id="238" name="Google Shape;238;p33"/>
          <p:cNvCxnSpPr>
            <a:stCxn id="226" idx="2"/>
            <a:endCxn id="233" idx="0"/>
          </p:cNvCxnSpPr>
          <p:nvPr/>
        </p:nvCxnSpPr>
        <p:spPr>
          <a:xfrm>
            <a:off x="2915613" y="3007429"/>
            <a:ext cx="3003000" cy="2745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33"/>
          <p:cNvSpPr/>
          <p:nvPr/>
        </p:nvSpPr>
        <p:spPr>
          <a:xfrm>
            <a:off x="4094325" y="1002135"/>
            <a:ext cx="645600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CMS</a:t>
            </a:r>
            <a:endParaRPr sz="1000" dirty="0"/>
          </a:p>
        </p:txBody>
      </p:sp>
      <p:sp>
        <p:nvSpPr>
          <p:cNvPr id="240" name="Google Shape;240;p33"/>
          <p:cNvSpPr/>
          <p:nvPr/>
        </p:nvSpPr>
        <p:spPr>
          <a:xfrm>
            <a:off x="4099425" y="1446485"/>
            <a:ext cx="645600" cy="18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LB VIP</a:t>
            </a:r>
            <a:endParaRPr sz="1000"/>
          </a:p>
        </p:txBody>
      </p:sp>
      <p:cxnSp>
        <p:nvCxnSpPr>
          <p:cNvPr id="241" name="Google Shape;241;p33"/>
          <p:cNvCxnSpPr>
            <a:stCxn id="239" idx="2"/>
            <a:endCxn id="240" idx="0"/>
          </p:cNvCxnSpPr>
          <p:nvPr/>
        </p:nvCxnSpPr>
        <p:spPr>
          <a:xfrm>
            <a:off x="4417125" y="1189935"/>
            <a:ext cx="5100" cy="2565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33"/>
          <p:cNvCxnSpPr>
            <a:stCxn id="240" idx="2"/>
            <a:endCxn id="225" idx="0"/>
          </p:cNvCxnSpPr>
          <p:nvPr/>
        </p:nvCxnSpPr>
        <p:spPr>
          <a:xfrm flipH="1">
            <a:off x="2915625" y="1634285"/>
            <a:ext cx="1506600" cy="5535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33"/>
          <p:cNvCxnSpPr>
            <a:stCxn id="240" idx="2"/>
            <a:endCxn id="228" idx="0"/>
          </p:cNvCxnSpPr>
          <p:nvPr/>
        </p:nvCxnSpPr>
        <p:spPr>
          <a:xfrm>
            <a:off x="4422225" y="1634285"/>
            <a:ext cx="42600" cy="5535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33"/>
          <p:cNvCxnSpPr>
            <a:stCxn id="240" idx="2"/>
            <a:endCxn id="231" idx="0"/>
          </p:cNvCxnSpPr>
          <p:nvPr/>
        </p:nvCxnSpPr>
        <p:spPr>
          <a:xfrm>
            <a:off x="4422225" y="1634285"/>
            <a:ext cx="1496400" cy="5535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33"/>
          <p:cNvSpPr/>
          <p:nvPr/>
        </p:nvSpPr>
        <p:spPr>
          <a:xfrm>
            <a:off x="4105425" y="3949135"/>
            <a:ext cx="645600" cy="18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LB VIP</a:t>
            </a:r>
            <a:endParaRPr sz="1000"/>
          </a:p>
        </p:txBody>
      </p:sp>
      <p:sp>
        <p:nvSpPr>
          <p:cNvPr id="246" name="Google Shape;246;p33"/>
          <p:cNvSpPr/>
          <p:nvPr/>
        </p:nvSpPr>
        <p:spPr>
          <a:xfrm>
            <a:off x="4198975" y="1022635"/>
            <a:ext cx="645600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Neutron</a:t>
            </a:r>
            <a:endParaRPr sz="1000"/>
          </a:p>
        </p:txBody>
      </p:sp>
      <p:sp>
        <p:nvSpPr>
          <p:cNvPr id="247" name="Google Shape;247;p33"/>
          <p:cNvSpPr/>
          <p:nvPr/>
        </p:nvSpPr>
        <p:spPr>
          <a:xfrm>
            <a:off x="4291350" y="1052635"/>
            <a:ext cx="645600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CMS</a:t>
            </a:r>
            <a:endParaRPr sz="1000" dirty="0"/>
          </a:p>
        </p:txBody>
      </p:sp>
      <p:sp>
        <p:nvSpPr>
          <p:cNvPr id="248" name="Google Shape;248;p33"/>
          <p:cNvSpPr/>
          <p:nvPr/>
        </p:nvSpPr>
        <p:spPr>
          <a:xfrm>
            <a:off x="2983100" y="4443485"/>
            <a:ext cx="398700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HV</a:t>
            </a:r>
            <a:endParaRPr sz="1000"/>
          </a:p>
        </p:txBody>
      </p:sp>
      <p:sp>
        <p:nvSpPr>
          <p:cNvPr id="249" name="Google Shape;249;p33"/>
          <p:cNvSpPr/>
          <p:nvPr/>
        </p:nvSpPr>
        <p:spPr>
          <a:xfrm>
            <a:off x="3695625" y="4443485"/>
            <a:ext cx="398700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HV</a:t>
            </a:r>
            <a:endParaRPr sz="1000"/>
          </a:p>
        </p:txBody>
      </p:sp>
      <p:sp>
        <p:nvSpPr>
          <p:cNvPr id="250" name="Google Shape;250;p33"/>
          <p:cNvSpPr/>
          <p:nvPr/>
        </p:nvSpPr>
        <p:spPr>
          <a:xfrm>
            <a:off x="4968525" y="4443485"/>
            <a:ext cx="398700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HV</a:t>
            </a:r>
            <a:endParaRPr sz="1000"/>
          </a:p>
        </p:txBody>
      </p:sp>
      <p:sp>
        <p:nvSpPr>
          <p:cNvPr id="251" name="Google Shape;251;p33"/>
          <p:cNvSpPr txBox="1"/>
          <p:nvPr/>
        </p:nvSpPr>
        <p:spPr>
          <a:xfrm>
            <a:off x="4290300" y="4373585"/>
            <a:ext cx="563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...</a:t>
            </a:r>
            <a:endParaRPr sz="1000" dirty="0"/>
          </a:p>
        </p:txBody>
      </p:sp>
      <p:cxnSp>
        <p:nvCxnSpPr>
          <p:cNvPr id="252" name="Google Shape;252;p33"/>
          <p:cNvCxnSpPr>
            <a:stCxn id="248" idx="0"/>
            <a:endCxn id="245" idx="2"/>
          </p:cNvCxnSpPr>
          <p:nvPr/>
        </p:nvCxnSpPr>
        <p:spPr>
          <a:xfrm rot="10800000" flipH="1">
            <a:off x="3182450" y="4136885"/>
            <a:ext cx="1245900" cy="3066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33"/>
          <p:cNvCxnSpPr>
            <a:stCxn id="245" idx="0"/>
            <a:endCxn id="230" idx="2"/>
          </p:cNvCxnSpPr>
          <p:nvPr/>
        </p:nvCxnSpPr>
        <p:spPr>
          <a:xfrm rot="10800000" flipH="1">
            <a:off x="4428225" y="3520435"/>
            <a:ext cx="36600" cy="4287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33"/>
          <p:cNvCxnSpPr>
            <a:stCxn id="245" idx="0"/>
            <a:endCxn id="227" idx="2"/>
          </p:cNvCxnSpPr>
          <p:nvPr/>
        </p:nvCxnSpPr>
        <p:spPr>
          <a:xfrm rot="10800000">
            <a:off x="2915625" y="3520435"/>
            <a:ext cx="1512600" cy="4287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33"/>
          <p:cNvCxnSpPr>
            <a:stCxn id="245" idx="0"/>
            <a:endCxn id="233" idx="2"/>
          </p:cNvCxnSpPr>
          <p:nvPr/>
        </p:nvCxnSpPr>
        <p:spPr>
          <a:xfrm rot="10800000" flipH="1">
            <a:off x="4428225" y="3520435"/>
            <a:ext cx="1490400" cy="4287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33"/>
          <p:cNvCxnSpPr>
            <a:endCxn id="249" idx="0"/>
          </p:cNvCxnSpPr>
          <p:nvPr/>
        </p:nvCxnSpPr>
        <p:spPr>
          <a:xfrm flipH="1">
            <a:off x="3894975" y="4136885"/>
            <a:ext cx="522300" cy="3066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33"/>
          <p:cNvCxnSpPr>
            <a:stCxn id="245" idx="2"/>
            <a:endCxn id="250" idx="0"/>
          </p:cNvCxnSpPr>
          <p:nvPr/>
        </p:nvCxnSpPr>
        <p:spPr>
          <a:xfrm>
            <a:off x="4428225" y="4136935"/>
            <a:ext cx="739800" cy="3066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33"/>
          <p:cNvSpPr/>
          <p:nvPr/>
        </p:nvSpPr>
        <p:spPr>
          <a:xfrm>
            <a:off x="7264750" y="977485"/>
            <a:ext cx="206400" cy="1326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59" name="Google Shape;259;p33"/>
          <p:cNvSpPr txBox="1"/>
          <p:nvPr/>
        </p:nvSpPr>
        <p:spPr>
          <a:xfrm>
            <a:off x="7438700" y="871585"/>
            <a:ext cx="1181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Cluster Leader</a:t>
            </a:r>
            <a:endParaRPr sz="1000"/>
          </a:p>
        </p:txBody>
      </p:sp>
      <p:sp>
        <p:nvSpPr>
          <p:cNvPr id="260" name="Google Shape;260;p33"/>
          <p:cNvSpPr/>
          <p:nvPr/>
        </p:nvSpPr>
        <p:spPr>
          <a:xfrm>
            <a:off x="7264750" y="1267335"/>
            <a:ext cx="206400" cy="132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61" name="Google Shape;261;p33"/>
          <p:cNvSpPr txBox="1"/>
          <p:nvPr/>
        </p:nvSpPr>
        <p:spPr>
          <a:xfrm>
            <a:off x="7438700" y="1161435"/>
            <a:ext cx="1181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</a:t>
            </a:r>
            <a:endParaRPr sz="1000"/>
          </a:p>
        </p:txBody>
      </p:sp>
      <p:sp>
        <p:nvSpPr>
          <p:cNvPr id="262" name="Google Shape;262;p33"/>
          <p:cNvSpPr/>
          <p:nvPr/>
        </p:nvSpPr>
        <p:spPr>
          <a:xfrm>
            <a:off x="7264750" y="1527035"/>
            <a:ext cx="206400" cy="132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63" name="Google Shape;263;p33"/>
          <p:cNvSpPr txBox="1"/>
          <p:nvPr/>
        </p:nvSpPr>
        <p:spPr>
          <a:xfrm>
            <a:off x="7438700" y="1421135"/>
            <a:ext cx="1181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Standby</a:t>
            </a:r>
            <a:endParaRPr sz="1000"/>
          </a:p>
        </p:txBody>
      </p:sp>
      <p:sp>
        <p:nvSpPr>
          <p:cNvPr id="264" name="Google Shape;264;p33"/>
          <p:cNvSpPr/>
          <p:nvPr/>
        </p:nvSpPr>
        <p:spPr>
          <a:xfrm>
            <a:off x="465450" y="2637760"/>
            <a:ext cx="1434300" cy="677100"/>
          </a:xfrm>
          <a:prstGeom prst="wedgeRectCallout">
            <a:avLst>
              <a:gd name="adj1" fmla="val 100511"/>
              <a:gd name="adj2" fmla="val -26881"/>
            </a:avLst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Northd uses OVSDB named lock to ensure only one is active</a:t>
            </a: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02337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6574-0C93-FA41-BD45-F0C34C41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Starting OVN DBs using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90CC-D05D-A54B-9974-CF42B1ABE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>
                <a:solidFill>
                  <a:schemeClr val="tx1"/>
                </a:solidFill>
              </a:rPr>
              <a:t>For LB VIP: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Set connection table to listen on 0.0.0.0 on all nodes</a:t>
            </a:r>
          </a:p>
          <a:p>
            <a:pPr marL="596900" lvl="1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For chassis: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 Point it to either VIP IP e.g. </a:t>
            </a:r>
            <a:r>
              <a:rPr lang="en-US" sz="1000" dirty="0" err="1">
                <a:solidFill>
                  <a:schemeClr val="accent1"/>
                </a:solidFill>
              </a:rPr>
              <a:t>tcp</a:t>
            </a:r>
            <a:r>
              <a:rPr lang="en-US" sz="1000" dirty="0">
                <a:solidFill>
                  <a:schemeClr val="accent1"/>
                </a:solidFill>
              </a:rPr>
              <a:t>:&lt;</a:t>
            </a:r>
            <a:r>
              <a:rPr lang="en-US" sz="1000" dirty="0" err="1">
                <a:solidFill>
                  <a:schemeClr val="accent1"/>
                </a:solidFill>
              </a:rPr>
              <a:t>vip_ip</a:t>
            </a:r>
            <a:r>
              <a:rPr lang="en-US" sz="1000" dirty="0">
                <a:solidFill>
                  <a:schemeClr val="accent1"/>
                </a:solidFill>
              </a:rPr>
              <a:t>&gt;:6642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Or all central node IPs e.g. </a:t>
            </a:r>
            <a:r>
              <a:rPr lang="en-US" sz="1000" dirty="0">
                <a:solidFill>
                  <a:schemeClr val="accent1"/>
                </a:solidFill>
              </a:rPr>
              <a:t>“tcp:</a:t>
            </a:r>
            <a:r>
              <a:rPr lang="en-US" sz="10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192.168.220.101:6642</a:t>
            </a:r>
            <a:r>
              <a:rPr lang="en-US" sz="1000" dirty="0">
                <a:solidFill>
                  <a:schemeClr val="accent1"/>
                </a:solidFill>
              </a:rPr>
              <a:t>,tcp:</a:t>
            </a:r>
            <a:r>
              <a:rPr lang="en-US" sz="1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192.168.220.102:6642</a:t>
            </a:r>
            <a:r>
              <a:rPr lang="en-US" sz="1000" dirty="0">
                <a:solidFill>
                  <a:schemeClr val="accent1"/>
                </a:solidFill>
              </a:rPr>
              <a:t>,tcp:</a:t>
            </a:r>
            <a:r>
              <a:rPr lang="en-US" sz="10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192.168.220.103:6642</a:t>
            </a:r>
            <a:r>
              <a:rPr lang="en-US" sz="1000" dirty="0">
                <a:solidFill>
                  <a:schemeClr val="accent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191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207E-D04D-E24F-9243-D4A19152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How to set up scale test </a:t>
            </a:r>
            <a:r>
              <a:rPr lang="en-US" dirty="0" err="1">
                <a:solidFill>
                  <a:schemeClr val="accent2"/>
                </a:solidFill>
              </a:rPr>
              <a:t>env</a:t>
            </a:r>
            <a:r>
              <a:rPr lang="en-US" dirty="0">
                <a:solidFill>
                  <a:schemeClr val="accent2"/>
                </a:solidFill>
              </a:rPr>
              <a:t>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6975F-6B0C-D344-8804-DE37577A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Create deployment which is installing necessary packages/binaries on a BM</a:t>
            </a:r>
          </a:p>
          <a:p>
            <a:pPr lvl="1"/>
            <a:r>
              <a:rPr lang="en-US" sz="1000" dirty="0">
                <a:solidFill>
                  <a:schemeClr val="accent1"/>
                </a:solidFill>
              </a:rPr>
              <a:t>rally-</a:t>
            </a:r>
            <a:r>
              <a:rPr lang="en-US" sz="1000" dirty="0" err="1">
                <a:solidFill>
                  <a:schemeClr val="accent1"/>
                </a:solidFill>
              </a:rPr>
              <a:t>ovs</a:t>
            </a:r>
            <a:r>
              <a:rPr lang="en-US" sz="1000" dirty="0">
                <a:solidFill>
                  <a:schemeClr val="accent1"/>
                </a:solidFill>
              </a:rPr>
              <a:t> deployment create --file </a:t>
            </a:r>
            <a:r>
              <a:rPr lang="en-US" sz="1000" dirty="0" err="1">
                <a:solidFill>
                  <a:schemeClr val="accent1"/>
                </a:solidFill>
              </a:rPr>
              <a:t>ovn-multihost.json</a:t>
            </a:r>
            <a:r>
              <a:rPr lang="en-US" sz="1000" dirty="0">
                <a:solidFill>
                  <a:schemeClr val="accent1"/>
                </a:solidFill>
              </a:rPr>
              <a:t> --name </a:t>
            </a:r>
            <a:r>
              <a:rPr lang="en-US" sz="1000" dirty="0" err="1">
                <a:solidFill>
                  <a:schemeClr val="accent1"/>
                </a:solidFill>
              </a:rPr>
              <a:t>ovn</a:t>
            </a:r>
            <a:r>
              <a:rPr lang="en-US" sz="1000" dirty="0">
                <a:solidFill>
                  <a:schemeClr val="accent1"/>
                </a:solidFill>
              </a:rPr>
              <a:t>-overlay</a:t>
            </a:r>
          </a:p>
          <a:p>
            <a:pPr lvl="1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1B08B-B121-B843-A9B5-7E7D58565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400" y="0"/>
            <a:ext cx="1498600" cy="1219200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32BB218-9588-CB46-822E-41388A8C6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176245"/>
              </p:ext>
            </p:extLst>
          </p:nvPr>
        </p:nvGraphicFramePr>
        <p:xfrm>
          <a:off x="1154775" y="1664777"/>
          <a:ext cx="4681482" cy="293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Document" r:id="rId5" imgW="6858000" imgH="6883400" progId="Word.Document.12">
                  <p:embed/>
                </p:oleObj>
              </mc:Choice>
              <mc:Fallback>
                <p:oleObj name="Document" r:id="rId5" imgW="6858000" imgH="688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4775" y="1664777"/>
                        <a:ext cx="4681482" cy="2935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D3A6F08-A0EA-D040-A753-D809A8FAEC7E}"/>
              </a:ext>
            </a:extLst>
          </p:cNvPr>
          <p:cNvSpPr/>
          <p:nvPr/>
        </p:nvSpPr>
        <p:spPr>
          <a:xfrm>
            <a:off x="7038839" y="2399688"/>
            <a:ext cx="908821" cy="50722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Rally-</a:t>
            </a:r>
            <a:r>
              <a:rPr lang="en-US" sz="700" dirty="0" err="1">
                <a:solidFill>
                  <a:schemeClr val="bg1"/>
                </a:solidFill>
              </a:rPr>
              <a:t>ovs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26966-CF62-5D44-96F1-2AC40FA01A8E}"/>
              </a:ext>
            </a:extLst>
          </p:cNvPr>
          <p:cNvSpPr/>
          <p:nvPr/>
        </p:nvSpPr>
        <p:spPr>
          <a:xfrm>
            <a:off x="7207157" y="1445040"/>
            <a:ext cx="572188" cy="59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TOR switch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C93F7-6FFD-9E4E-BAFC-610D3664C901}"/>
              </a:ext>
            </a:extLst>
          </p:cNvPr>
          <p:cNvSpPr/>
          <p:nvPr/>
        </p:nvSpPr>
        <p:spPr>
          <a:xfrm>
            <a:off x="7975389" y="3038618"/>
            <a:ext cx="914400" cy="507222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OVN Farm1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ED8425-E99F-9247-9836-8BFF3DF0F245}"/>
              </a:ext>
            </a:extLst>
          </p:cNvPr>
          <p:cNvSpPr/>
          <p:nvPr/>
        </p:nvSpPr>
        <p:spPr>
          <a:xfrm>
            <a:off x="5921521" y="3035670"/>
            <a:ext cx="914400" cy="51017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OVN central node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1E7D730-1962-184B-95E4-1EA4C63C792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7779345" y="1742072"/>
            <a:ext cx="1110444" cy="1550157"/>
          </a:xfrm>
          <a:prstGeom prst="bentConnector3">
            <a:avLst>
              <a:gd name="adj1" fmla="val 120586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77A929C-FB79-D84E-A785-EE5A53E709AF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V="1">
            <a:off x="5921521" y="1742071"/>
            <a:ext cx="1285636" cy="1548683"/>
          </a:xfrm>
          <a:prstGeom prst="bentConnector3">
            <a:avLst>
              <a:gd name="adj1" fmla="val 117781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D94DD4FC-5AC0-3B45-B2C5-50F765262B35}"/>
              </a:ext>
            </a:extLst>
          </p:cNvPr>
          <p:cNvCxnSpPr>
            <a:cxnSpLocks/>
          </p:cNvCxnSpPr>
          <p:nvPr/>
        </p:nvCxnSpPr>
        <p:spPr>
          <a:xfrm>
            <a:off x="7969120" y="2632983"/>
            <a:ext cx="515743" cy="415122"/>
          </a:xfrm>
          <a:prstGeom prst="bentConnector3">
            <a:avLst>
              <a:gd name="adj1" fmla="val 998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FA1FA7B-1EB1-174D-A549-6A0F6D898162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6378721" y="2631244"/>
            <a:ext cx="634586" cy="404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CCEDC1D9-5EBC-FA48-B5DC-A3FF5BF2D7CD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7312959" y="2219396"/>
            <a:ext cx="360584" cy="1"/>
          </a:xfrm>
          <a:prstGeom prst="bentConnector3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A029FFD-11D1-B148-A711-B37400802186}"/>
              </a:ext>
            </a:extLst>
          </p:cNvPr>
          <p:cNvSpPr txBox="1"/>
          <p:nvPr/>
        </p:nvSpPr>
        <p:spPr>
          <a:xfrm>
            <a:off x="6693251" y="2453244"/>
            <a:ext cx="3241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ssh</a:t>
            </a:r>
            <a:endParaRPr lang="en-US" sz="7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1472C6-465D-9746-8216-894BC068D26F}"/>
              </a:ext>
            </a:extLst>
          </p:cNvPr>
          <p:cNvSpPr txBox="1"/>
          <p:nvPr/>
        </p:nvSpPr>
        <p:spPr>
          <a:xfrm>
            <a:off x="7936417" y="2468830"/>
            <a:ext cx="3241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ssh</a:t>
            </a:r>
            <a:endParaRPr lang="en-US" sz="7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6983F0C-ABB7-134C-87CA-C400BE2942D5}"/>
              </a:ext>
            </a:extLst>
          </p:cNvPr>
          <p:cNvSpPr/>
          <p:nvPr/>
        </p:nvSpPr>
        <p:spPr>
          <a:xfrm>
            <a:off x="7969120" y="4018987"/>
            <a:ext cx="914400" cy="507222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OVN Farm20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392A4C-6435-B64B-BCCF-737E0920B739}"/>
              </a:ext>
            </a:extLst>
          </p:cNvPr>
          <p:cNvSpPr txBox="1"/>
          <p:nvPr/>
        </p:nvSpPr>
        <p:spPr>
          <a:xfrm>
            <a:off x="8334567" y="3494334"/>
            <a:ext cx="2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C3CEEB7B-7924-EA42-8063-603F23082A3A}"/>
              </a:ext>
            </a:extLst>
          </p:cNvPr>
          <p:cNvCxnSpPr>
            <a:cxnSpLocks/>
            <a:stCxn id="7" idx="3"/>
            <a:endCxn id="98" idx="3"/>
          </p:cNvCxnSpPr>
          <p:nvPr/>
        </p:nvCxnSpPr>
        <p:spPr>
          <a:xfrm>
            <a:off x="7779345" y="1742072"/>
            <a:ext cx="1104175" cy="2530526"/>
          </a:xfrm>
          <a:prstGeom prst="bentConnector3">
            <a:avLst>
              <a:gd name="adj1" fmla="val 120703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5369BAD5-23A9-8A40-ADD5-C043BEFB5C12}"/>
              </a:ext>
            </a:extLst>
          </p:cNvPr>
          <p:cNvCxnSpPr>
            <a:cxnSpLocks/>
            <a:stCxn id="6" idx="2"/>
            <a:endCxn id="98" idx="1"/>
          </p:cNvCxnSpPr>
          <p:nvPr/>
        </p:nvCxnSpPr>
        <p:spPr>
          <a:xfrm rot="16200000" flipH="1">
            <a:off x="7048341" y="3351819"/>
            <a:ext cx="1365688" cy="475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7C4316E-3704-2E47-902B-3DA4285FD997}"/>
              </a:ext>
            </a:extLst>
          </p:cNvPr>
          <p:cNvSpPr txBox="1"/>
          <p:nvPr/>
        </p:nvSpPr>
        <p:spPr>
          <a:xfrm>
            <a:off x="7448948" y="4088184"/>
            <a:ext cx="3241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ssh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618607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B824-A861-5949-91CE-3D6EE2D9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How to set up scale test </a:t>
            </a:r>
            <a:r>
              <a:rPr lang="en-US" dirty="0" err="1">
                <a:solidFill>
                  <a:schemeClr val="accent2"/>
                </a:solidFill>
              </a:rPr>
              <a:t>env</a:t>
            </a:r>
            <a:r>
              <a:rPr lang="en-US" dirty="0">
                <a:solidFill>
                  <a:schemeClr val="accent2"/>
                </a:solidFill>
              </a:rPr>
              <a:t>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5239-D0FD-2742-8589-FDEAC9C6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Rally task start </a:t>
            </a:r>
            <a:r>
              <a:rPr lang="en-US" dirty="0" err="1"/>
              <a:t>create_sandbox</a:t>
            </a:r>
            <a:r>
              <a:rPr lang="en-US" dirty="0"/>
              <a:t> is equivalent to convert the BM into a compute node with </a:t>
            </a:r>
            <a:r>
              <a:rPr lang="en-US" dirty="0" err="1"/>
              <a:t>ovs</a:t>
            </a:r>
            <a:r>
              <a:rPr lang="en-US" dirty="0"/>
              <a:t> installed.</a:t>
            </a:r>
          </a:p>
          <a:p>
            <a:r>
              <a:rPr lang="en-US" dirty="0">
                <a:solidFill>
                  <a:schemeClr val="accent1"/>
                </a:solidFill>
              </a:rPr>
              <a:t>rally-</a:t>
            </a:r>
            <a:r>
              <a:rPr lang="en-US" dirty="0" err="1">
                <a:solidFill>
                  <a:schemeClr val="accent1"/>
                </a:solidFill>
              </a:rPr>
              <a:t>ovs</a:t>
            </a:r>
            <a:r>
              <a:rPr lang="en-US" dirty="0">
                <a:solidFill>
                  <a:schemeClr val="accent1"/>
                </a:solidFill>
              </a:rPr>
              <a:t>  task start create_sandbox.farm1.json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C2A84F6-F091-8946-9E48-D07DE1082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501831"/>
              </p:ext>
            </p:extLst>
          </p:nvPr>
        </p:nvGraphicFramePr>
        <p:xfrm>
          <a:off x="763325" y="1644981"/>
          <a:ext cx="3764224" cy="294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Document" r:id="rId3" imgW="6858000" imgH="7810500" progId="Word.Document.12">
                  <p:embed/>
                </p:oleObj>
              </mc:Choice>
              <mc:Fallback>
                <p:oleObj name="Document" r:id="rId3" imgW="6858000" imgH="7810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3325" y="1644981"/>
                        <a:ext cx="3764224" cy="2949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B93E4A3-A21C-0D4F-BDF4-10BFD01E1F2D}"/>
              </a:ext>
            </a:extLst>
          </p:cNvPr>
          <p:cNvSpPr/>
          <p:nvPr/>
        </p:nvSpPr>
        <p:spPr>
          <a:xfrm>
            <a:off x="7038839" y="2399688"/>
            <a:ext cx="908821" cy="50722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Rally-</a:t>
            </a:r>
            <a:r>
              <a:rPr lang="en-US" sz="700" dirty="0" err="1">
                <a:solidFill>
                  <a:schemeClr val="bg1"/>
                </a:solidFill>
              </a:rPr>
              <a:t>ovs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748380-FC19-AB4B-8C9F-06990AB1B268}"/>
              </a:ext>
            </a:extLst>
          </p:cNvPr>
          <p:cNvSpPr/>
          <p:nvPr/>
        </p:nvSpPr>
        <p:spPr>
          <a:xfrm>
            <a:off x="7343775" y="3038617"/>
            <a:ext cx="1546014" cy="1097921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OVN Farm1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19F3F-FF37-1048-B91D-5EA3ED994729}"/>
              </a:ext>
            </a:extLst>
          </p:cNvPr>
          <p:cNvSpPr/>
          <p:nvPr/>
        </p:nvSpPr>
        <p:spPr>
          <a:xfrm>
            <a:off x="5921521" y="3035670"/>
            <a:ext cx="914400" cy="51017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OVN central node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1DE8E95-F94A-2F43-8273-12931D000900}"/>
              </a:ext>
            </a:extLst>
          </p:cNvPr>
          <p:cNvCxnSpPr>
            <a:cxnSpLocks/>
            <a:stCxn id="25" idx="3"/>
            <a:endCxn id="6" idx="3"/>
          </p:cNvCxnSpPr>
          <p:nvPr/>
        </p:nvCxnSpPr>
        <p:spPr>
          <a:xfrm>
            <a:off x="7779345" y="1734751"/>
            <a:ext cx="1110444" cy="1852827"/>
          </a:xfrm>
          <a:prstGeom prst="bentConnector3">
            <a:avLst>
              <a:gd name="adj1" fmla="val 120586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40CB03E-B5FC-DF42-9075-8903BD372CEA}"/>
              </a:ext>
            </a:extLst>
          </p:cNvPr>
          <p:cNvCxnSpPr>
            <a:cxnSpLocks/>
            <a:endCxn id="7" idx="1"/>
          </p:cNvCxnSpPr>
          <p:nvPr/>
        </p:nvCxnSpPr>
        <p:spPr>
          <a:xfrm rot="10800000" flipV="1">
            <a:off x="5921521" y="1742071"/>
            <a:ext cx="1285636" cy="1548683"/>
          </a:xfrm>
          <a:prstGeom prst="bentConnector3">
            <a:avLst>
              <a:gd name="adj1" fmla="val 117781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FBBBF25-C771-ED42-BAFE-CD963060491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947660" y="2653299"/>
            <a:ext cx="210810" cy="418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3AA2B82-9FD7-1B47-9B54-BC67CFABE17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378721" y="2631244"/>
            <a:ext cx="634586" cy="404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02C48F9-0790-CB46-8A52-3E2B05D7872A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7312959" y="2219396"/>
            <a:ext cx="360584" cy="1"/>
          </a:xfrm>
          <a:prstGeom prst="bentConnector3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D2B96D-1457-7C4B-B177-2D76FE6CF99E}"/>
              </a:ext>
            </a:extLst>
          </p:cNvPr>
          <p:cNvSpPr txBox="1"/>
          <p:nvPr/>
        </p:nvSpPr>
        <p:spPr>
          <a:xfrm>
            <a:off x="6693251" y="2453244"/>
            <a:ext cx="3241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ssh</a:t>
            </a:r>
            <a:endParaRPr 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B9DD15-0F7B-3C49-B053-11495567E538}"/>
              </a:ext>
            </a:extLst>
          </p:cNvPr>
          <p:cNvSpPr txBox="1"/>
          <p:nvPr/>
        </p:nvSpPr>
        <p:spPr>
          <a:xfrm>
            <a:off x="7936417" y="2468830"/>
            <a:ext cx="3241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ssh</a:t>
            </a:r>
            <a:endParaRPr lang="en-US" sz="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B605CE-6CFC-6D49-9C91-DCA2427A6B43}"/>
              </a:ext>
            </a:extLst>
          </p:cNvPr>
          <p:cNvSpPr/>
          <p:nvPr/>
        </p:nvSpPr>
        <p:spPr>
          <a:xfrm>
            <a:off x="7207157" y="1437719"/>
            <a:ext cx="572188" cy="59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TOR switch</a:t>
            </a:r>
          </a:p>
        </p:txBody>
      </p:sp>
      <p:sp>
        <p:nvSpPr>
          <p:cNvPr id="34" name="Google Shape;196;p32">
            <a:extLst>
              <a:ext uri="{FF2B5EF4-FFF2-40B4-BE49-F238E27FC236}">
                <a16:creationId xmlns:a16="http://schemas.microsoft.com/office/drawing/2014/main" id="{4E4B87C9-DAED-F04A-9CA5-B47F591EA2A3}"/>
              </a:ext>
            </a:extLst>
          </p:cNvPr>
          <p:cNvSpPr/>
          <p:nvPr/>
        </p:nvSpPr>
        <p:spPr>
          <a:xfrm>
            <a:off x="7421654" y="3203942"/>
            <a:ext cx="398700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HV1</a:t>
            </a:r>
            <a:endParaRPr sz="700" dirty="0"/>
          </a:p>
        </p:txBody>
      </p:sp>
      <p:sp>
        <p:nvSpPr>
          <p:cNvPr id="35" name="Google Shape;197;p32">
            <a:extLst>
              <a:ext uri="{FF2B5EF4-FFF2-40B4-BE49-F238E27FC236}">
                <a16:creationId xmlns:a16="http://schemas.microsoft.com/office/drawing/2014/main" id="{CA266D48-EAB1-C44D-9370-2E9719C5A273}"/>
              </a:ext>
            </a:extLst>
          </p:cNvPr>
          <p:cNvSpPr/>
          <p:nvPr/>
        </p:nvSpPr>
        <p:spPr>
          <a:xfrm>
            <a:off x="8392542" y="3207376"/>
            <a:ext cx="398700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HV2</a:t>
            </a:r>
            <a:endParaRPr sz="700" dirty="0"/>
          </a:p>
        </p:txBody>
      </p:sp>
      <p:sp>
        <p:nvSpPr>
          <p:cNvPr id="36" name="Google Shape;198;p32">
            <a:extLst>
              <a:ext uri="{FF2B5EF4-FFF2-40B4-BE49-F238E27FC236}">
                <a16:creationId xmlns:a16="http://schemas.microsoft.com/office/drawing/2014/main" id="{DDB59D58-6EB9-C44B-A1AF-A4526C0B9813}"/>
              </a:ext>
            </a:extLst>
          </p:cNvPr>
          <p:cNvSpPr/>
          <p:nvPr/>
        </p:nvSpPr>
        <p:spPr>
          <a:xfrm>
            <a:off x="7976317" y="3871530"/>
            <a:ext cx="409738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HV50</a:t>
            </a:r>
            <a:endParaRPr sz="700" dirty="0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24CB9B2-A38F-244E-A53D-CC84AC8E9364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6835921" y="3290755"/>
            <a:ext cx="585733" cy="708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BF294A0-8CA8-7A40-9CC1-B4A3FF56D41C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7415088" y="2369035"/>
            <a:ext cx="140438" cy="2213172"/>
          </a:xfrm>
          <a:prstGeom prst="bentConnector4">
            <a:avLst>
              <a:gd name="adj1" fmla="val -162776"/>
              <a:gd name="adj2" fmla="val 100156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451337D-7F6C-F145-B20E-1D7920DD6D29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6967724" y="2956837"/>
            <a:ext cx="419590" cy="1597596"/>
          </a:xfrm>
          <a:prstGeom prst="bentConnector2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9926-8D0D-E649-9408-4A9C1F95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How to set up scale test </a:t>
            </a:r>
            <a:r>
              <a:rPr lang="en-US" dirty="0" err="1">
                <a:solidFill>
                  <a:schemeClr val="accent2"/>
                </a:solidFill>
              </a:rPr>
              <a:t>env</a:t>
            </a:r>
            <a:r>
              <a:rPr lang="en-US" dirty="0">
                <a:solidFill>
                  <a:schemeClr val="accent2"/>
                </a:solidFill>
              </a:rPr>
              <a:t>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1C11-E36E-454F-982C-DBEFE6E5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Finally create </a:t>
            </a:r>
            <a:r>
              <a:rPr lang="en-US" dirty="0" err="1">
                <a:solidFill>
                  <a:schemeClr val="tx1"/>
                </a:solidFill>
              </a:rPr>
              <a:t>lrouters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lswitches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lports</a:t>
            </a:r>
            <a:r>
              <a:rPr lang="en-US" dirty="0">
                <a:solidFill>
                  <a:schemeClr val="tx1"/>
                </a:solidFill>
              </a:rPr>
              <a:t> and also bind the </a:t>
            </a:r>
            <a:r>
              <a:rPr lang="en-US" dirty="0" err="1">
                <a:solidFill>
                  <a:schemeClr val="tx1"/>
                </a:solidFill>
              </a:rPr>
              <a:t>lports</a:t>
            </a:r>
            <a:r>
              <a:rPr lang="en-US" dirty="0">
                <a:solidFill>
                  <a:schemeClr val="tx1"/>
                </a:solidFill>
              </a:rPr>
              <a:t> to the chassis</a:t>
            </a:r>
          </a:p>
          <a:p>
            <a:r>
              <a:rPr lang="en-US" dirty="0">
                <a:solidFill>
                  <a:schemeClr val="accent1"/>
                </a:solidFill>
              </a:rPr>
              <a:t>rally-</a:t>
            </a:r>
            <a:r>
              <a:rPr lang="en-US" dirty="0" err="1">
                <a:solidFill>
                  <a:schemeClr val="accent1"/>
                </a:solidFill>
              </a:rPr>
              <a:t>ovs</a:t>
            </a:r>
            <a:r>
              <a:rPr lang="en-US" dirty="0">
                <a:solidFill>
                  <a:schemeClr val="accent1"/>
                </a:solidFill>
              </a:rPr>
              <a:t> task start </a:t>
            </a:r>
            <a:r>
              <a:rPr lang="en-US" dirty="0" err="1">
                <a:solidFill>
                  <a:schemeClr val="accent1"/>
                </a:solidFill>
              </a:rPr>
              <a:t>create_routers_bind_ports.json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2B1B53D-93A1-174D-8E02-DF27A7BE78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929847"/>
              </p:ext>
            </p:extLst>
          </p:nvPr>
        </p:nvGraphicFramePr>
        <p:xfrm>
          <a:off x="714568" y="1637030"/>
          <a:ext cx="4278313" cy="295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name="Document" r:id="rId3" imgW="6858000" imgH="6515100" progId="Word.Document.12">
                  <p:embed/>
                </p:oleObj>
              </mc:Choice>
              <mc:Fallback>
                <p:oleObj name="Document" r:id="rId3" imgW="6858000" imgH="6515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568" y="1637030"/>
                        <a:ext cx="4278313" cy="2957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28CA7C0-469E-934D-918B-5894CE0E53A1}"/>
              </a:ext>
            </a:extLst>
          </p:cNvPr>
          <p:cNvSpPr/>
          <p:nvPr/>
        </p:nvSpPr>
        <p:spPr>
          <a:xfrm>
            <a:off x="7038839" y="2399688"/>
            <a:ext cx="908821" cy="50722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Rally-</a:t>
            </a:r>
            <a:r>
              <a:rPr lang="en-US" sz="700" dirty="0" err="1">
                <a:solidFill>
                  <a:schemeClr val="bg1"/>
                </a:solidFill>
              </a:rPr>
              <a:t>ovs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41B8E-E3B6-704C-995C-725578AEB082}"/>
              </a:ext>
            </a:extLst>
          </p:cNvPr>
          <p:cNvSpPr/>
          <p:nvPr/>
        </p:nvSpPr>
        <p:spPr>
          <a:xfrm>
            <a:off x="7343775" y="3038617"/>
            <a:ext cx="1546014" cy="1477142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OVN Farm1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54E9F-8A3C-8C48-9612-618730782972}"/>
              </a:ext>
            </a:extLst>
          </p:cNvPr>
          <p:cNvSpPr/>
          <p:nvPr/>
        </p:nvSpPr>
        <p:spPr>
          <a:xfrm>
            <a:off x="5921521" y="3035670"/>
            <a:ext cx="914400" cy="51017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OVN central node 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9E6C9E3-3908-3E48-9BEB-500B19D36A0F}"/>
              </a:ext>
            </a:extLst>
          </p:cNvPr>
          <p:cNvCxnSpPr>
            <a:cxnSpLocks/>
            <a:stCxn id="16" idx="3"/>
            <a:endCxn id="7" idx="3"/>
          </p:cNvCxnSpPr>
          <p:nvPr/>
        </p:nvCxnSpPr>
        <p:spPr>
          <a:xfrm>
            <a:off x="7779345" y="1734751"/>
            <a:ext cx="1110444" cy="2042437"/>
          </a:xfrm>
          <a:prstGeom prst="bentConnector3">
            <a:avLst>
              <a:gd name="adj1" fmla="val 120586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8853952-AC85-C242-A2B9-234EEB09A805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5921521" y="1742071"/>
            <a:ext cx="1285636" cy="1548683"/>
          </a:xfrm>
          <a:prstGeom prst="bentConnector3">
            <a:avLst>
              <a:gd name="adj1" fmla="val 117781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BAE10DC-8B4C-BB40-9744-CD7329F5000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947660" y="2653299"/>
            <a:ext cx="199360" cy="410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3782DA5-1AE5-384C-B9EA-06545D301C8F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6378721" y="2631244"/>
            <a:ext cx="634586" cy="404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D3AEB6B-F615-6F4D-8140-B243BED77023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>
            <a:off x="7312959" y="2219396"/>
            <a:ext cx="360584" cy="1"/>
          </a:xfrm>
          <a:prstGeom prst="bentConnector3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B104E3-AB10-1549-8A93-89C04F4C9032}"/>
              </a:ext>
            </a:extLst>
          </p:cNvPr>
          <p:cNvSpPr txBox="1"/>
          <p:nvPr/>
        </p:nvSpPr>
        <p:spPr>
          <a:xfrm>
            <a:off x="6693251" y="2453244"/>
            <a:ext cx="3241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ssh</a:t>
            </a:r>
            <a:endParaRPr lang="en-US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11BC6C-EA3F-5046-AF37-8A1437C397F6}"/>
              </a:ext>
            </a:extLst>
          </p:cNvPr>
          <p:cNvSpPr txBox="1"/>
          <p:nvPr/>
        </p:nvSpPr>
        <p:spPr>
          <a:xfrm>
            <a:off x="7936507" y="2468433"/>
            <a:ext cx="3241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ssh</a:t>
            </a:r>
            <a:endParaRPr lang="en-US" sz="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A65899-7ACA-CF46-847A-9ABF99C8B492}"/>
              </a:ext>
            </a:extLst>
          </p:cNvPr>
          <p:cNvSpPr/>
          <p:nvPr/>
        </p:nvSpPr>
        <p:spPr>
          <a:xfrm>
            <a:off x="7207157" y="1437719"/>
            <a:ext cx="572188" cy="59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TOR switch</a:t>
            </a:r>
          </a:p>
        </p:txBody>
      </p:sp>
      <p:sp>
        <p:nvSpPr>
          <p:cNvPr id="17" name="Google Shape;196;p32">
            <a:extLst>
              <a:ext uri="{FF2B5EF4-FFF2-40B4-BE49-F238E27FC236}">
                <a16:creationId xmlns:a16="http://schemas.microsoft.com/office/drawing/2014/main" id="{758A1535-99D6-7540-B193-1D21F269AF47}"/>
              </a:ext>
            </a:extLst>
          </p:cNvPr>
          <p:cNvSpPr/>
          <p:nvPr/>
        </p:nvSpPr>
        <p:spPr>
          <a:xfrm>
            <a:off x="7427921" y="3105089"/>
            <a:ext cx="398700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HV1</a:t>
            </a:r>
            <a:endParaRPr sz="700" dirty="0"/>
          </a:p>
        </p:txBody>
      </p:sp>
      <p:sp>
        <p:nvSpPr>
          <p:cNvPr id="18" name="Google Shape;197;p32">
            <a:extLst>
              <a:ext uri="{FF2B5EF4-FFF2-40B4-BE49-F238E27FC236}">
                <a16:creationId xmlns:a16="http://schemas.microsoft.com/office/drawing/2014/main" id="{1546266C-03B7-104F-929A-D64D549D6C96}"/>
              </a:ext>
            </a:extLst>
          </p:cNvPr>
          <p:cNvSpPr/>
          <p:nvPr/>
        </p:nvSpPr>
        <p:spPr>
          <a:xfrm>
            <a:off x="8365327" y="3109822"/>
            <a:ext cx="398700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HV2</a:t>
            </a:r>
            <a:endParaRPr sz="700" dirty="0"/>
          </a:p>
        </p:txBody>
      </p:sp>
      <p:sp>
        <p:nvSpPr>
          <p:cNvPr id="19" name="Google Shape;198;p32">
            <a:extLst>
              <a:ext uri="{FF2B5EF4-FFF2-40B4-BE49-F238E27FC236}">
                <a16:creationId xmlns:a16="http://schemas.microsoft.com/office/drawing/2014/main" id="{9B0CD2DD-AC23-9D4B-AB7D-A7EABC09035B}"/>
              </a:ext>
            </a:extLst>
          </p:cNvPr>
          <p:cNvSpPr/>
          <p:nvPr/>
        </p:nvSpPr>
        <p:spPr>
          <a:xfrm>
            <a:off x="7928333" y="4296392"/>
            <a:ext cx="465010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HV50</a:t>
            </a:r>
            <a:endParaRPr sz="700" dirty="0"/>
          </a:p>
        </p:txBody>
      </p:sp>
      <p:sp>
        <p:nvSpPr>
          <p:cNvPr id="20" name="Google Shape;196;p32">
            <a:extLst>
              <a:ext uri="{FF2B5EF4-FFF2-40B4-BE49-F238E27FC236}">
                <a16:creationId xmlns:a16="http://schemas.microsoft.com/office/drawing/2014/main" id="{E156609B-7B66-134D-B056-10BBF1CB4B28}"/>
              </a:ext>
            </a:extLst>
          </p:cNvPr>
          <p:cNvSpPr/>
          <p:nvPr/>
        </p:nvSpPr>
        <p:spPr>
          <a:xfrm>
            <a:off x="7427921" y="3510723"/>
            <a:ext cx="408496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lport1</a:t>
            </a:r>
            <a:endParaRPr sz="700" dirty="0"/>
          </a:p>
        </p:txBody>
      </p:sp>
      <p:sp>
        <p:nvSpPr>
          <p:cNvPr id="21" name="Google Shape;196;p32">
            <a:extLst>
              <a:ext uri="{FF2B5EF4-FFF2-40B4-BE49-F238E27FC236}">
                <a16:creationId xmlns:a16="http://schemas.microsoft.com/office/drawing/2014/main" id="{B644A7CA-6E7D-4A48-BF9B-5990F291FB18}"/>
              </a:ext>
            </a:extLst>
          </p:cNvPr>
          <p:cNvSpPr/>
          <p:nvPr/>
        </p:nvSpPr>
        <p:spPr>
          <a:xfrm>
            <a:off x="8290179" y="3508812"/>
            <a:ext cx="524210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lport20</a:t>
            </a:r>
            <a:endParaRPr sz="700" dirty="0"/>
          </a:p>
        </p:txBody>
      </p:sp>
      <p:sp>
        <p:nvSpPr>
          <p:cNvPr id="22" name="Google Shape;196;p32">
            <a:extLst>
              <a:ext uri="{FF2B5EF4-FFF2-40B4-BE49-F238E27FC236}">
                <a16:creationId xmlns:a16="http://schemas.microsoft.com/office/drawing/2014/main" id="{7808948E-A84E-954D-8FE5-DC587455145C}"/>
              </a:ext>
            </a:extLst>
          </p:cNvPr>
          <p:cNvSpPr/>
          <p:nvPr/>
        </p:nvSpPr>
        <p:spPr>
          <a:xfrm>
            <a:off x="7873061" y="3923726"/>
            <a:ext cx="520282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lport500</a:t>
            </a:r>
            <a:endParaRPr sz="7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F54918-48BA-A246-BEC6-C97BB21F52B7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7627271" y="3292889"/>
            <a:ext cx="4898" cy="217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3133DA-4DF2-0D49-AA59-776750B87620}"/>
              </a:ext>
            </a:extLst>
          </p:cNvPr>
          <p:cNvCxnSpPr>
            <a:cxnSpLocks/>
          </p:cNvCxnSpPr>
          <p:nvPr/>
        </p:nvCxnSpPr>
        <p:spPr>
          <a:xfrm>
            <a:off x="8147020" y="4111526"/>
            <a:ext cx="0" cy="1848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FB6BBD-913D-F441-AA2E-BE562266A27D}"/>
              </a:ext>
            </a:extLst>
          </p:cNvPr>
          <p:cNvCxnSpPr>
            <a:cxnSpLocks/>
          </p:cNvCxnSpPr>
          <p:nvPr/>
        </p:nvCxnSpPr>
        <p:spPr>
          <a:xfrm>
            <a:off x="8564677" y="3290754"/>
            <a:ext cx="4898" cy="217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43277CD-0EE2-5443-88D1-CB10BB5EFD01}"/>
              </a:ext>
            </a:extLst>
          </p:cNvPr>
          <p:cNvSpPr txBox="1"/>
          <p:nvPr/>
        </p:nvSpPr>
        <p:spPr>
          <a:xfrm>
            <a:off x="7936417" y="3381376"/>
            <a:ext cx="318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C97D6F1-D939-094F-A8AC-2E992CBD15C7}"/>
              </a:ext>
            </a:extLst>
          </p:cNvPr>
          <p:cNvCxnSpPr>
            <a:cxnSpLocks/>
            <a:stCxn id="8" idx="2"/>
            <a:endCxn id="19" idx="1"/>
          </p:cNvCxnSpPr>
          <p:nvPr/>
        </p:nvCxnSpPr>
        <p:spPr>
          <a:xfrm rot="16200000" flipH="1">
            <a:off x="6731301" y="3193260"/>
            <a:ext cx="844452" cy="1549612"/>
          </a:xfrm>
          <a:prstGeom prst="bentConnector2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C2454B6-CC67-1E49-BBE8-D2E41B1F6DD7}"/>
              </a:ext>
            </a:extLst>
          </p:cNvPr>
          <p:cNvCxnSpPr>
            <a:cxnSpLocks/>
            <a:stCxn id="17" idx="1"/>
            <a:endCxn id="8" idx="3"/>
          </p:cNvCxnSpPr>
          <p:nvPr/>
        </p:nvCxnSpPr>
        <p:spPr>
          <a:xfrm rot="10800000" flipV="1">
            <a:off x="6835921" y="3198989"/>
            <a:ext cx="592000" cy="91766"/>
          </a:xfrm>
          <a:prstGeom prst="bentConnector3">
            <a:avLst>
              <a:gd name="adj1" fmla="val 16603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7DEDCDE-B438-BE49-ABA7-22C814B84109}"/>
              </a:ext>
            </a:extLst>
          </p:cNvPr>
          <p:cNvCxnSpPr>
            <a:cxnSpLocks/>
            <a:stCxn id="8" idx="2"/>
            <a:endCxn id="18" idx="1"/>
          </p:cNvCxnSpPr>
          <p:nvPr/>
        </p:nvCxnSpPr>
        <p:spPr>
          <a:xfrm rot="5400000" flipH="1" flipV="1">
            <a:off x="7200965" y="2381478"/>
            <a:ext cx="342118" cy="1986606"/>
          </a:xfrm>
          <a:prstGeom prst="bentConnector4">
            <a:avLst>
              <a:gd name="adj1" fmla="val -47556"/>
              <a:gd name="adj2" fmla="val 78094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8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C1350E-ED18-3841-9A2E-3B274480B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751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042072-204D-804F-8741-C0BDFB2DE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51438"/>
            <a:ext cx="9144000" cy="19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6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5E92-5375-1D45-986F-2064F0D7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OVN scale test with HA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0682C-AF7B-C144-B269-918CDF05D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OVN scale test by default sets up one active standalone OVN DB.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Hence, we need to separately setup an HA cluster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TODO</a:t>
            </a:r>
            <a:r>
              <a:rPr lang="en-US" dirty="0">
                <a:solidFill>
                  <a:schemeClr val="tx1"/>
                </a:solidFill>
              </a:rPr>
              <a:t>: (support to deploy HA cluster to be added in OVN-scale-test to avoid manual setup)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testing HA, we need to  point the chassis to HA nodes setup which can be set to respective OVN DB HA VIP IP in the </a:t>
            </a:r>
            <a:r>
              <a:rPr lang="en-US" dirty="0" err="1">
                <a:solidFill>
                  <a:schemeClr val="tx1"/>
                </a:solidFill>
              </a:rPr>
              <a:t>create_sandbox.json</a:t>
            </a:r>
            <a:r>
              <a:rPr lang="en-US" dirty="0">
                <a:solidFill>
                  <a:schemeClr val="tx1"/>
                </a:solidFill>
              </a:rPr>
              <a:t> using below </a:t>
            </a:r>
            <a:r>
              <a:rPr lang="en-US" dirty="0" err="1">
                <a:solidFill>
                  <a:schemeClr val="tx1"/>
                </a:solidFill>
              </a:rPr>
              <a:t>param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"</a:t>
            </a:r>
            <a:r>
              <a:rPr lang="en-US" dirty="0" err="1">
                <a:solidFill>
                  <a:schemeClr val="accent1"/>
                </a:solidFill>
              </a:rPr>
              <a:t>controller_cidr</a:t>
            </a:r>
            <a:r>
              <a:rPr lang="en-US" dirty="0">
                <a:solidFill>
                  <a:schemeClr val="accent1"/>
                </a:solidFill>
              </a:rPr>
              <a:t>": "192.168.10.10/16",</a:t>
            </a:r>
          </a:p>
        </p:txBody>
      </p:sp>
    </p:spTree>
    <p:extLst>
      <p:ext uri="{BB962C8B-B14F-4D97-AF65-F5344CB8AC3E}">
        <p14:creationId xmlns:p14="http://schemas.microsoft.com/office/powerpoint/2010/main" val="285790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7C6C-CB6E-6C4A-9C5E-EAF6A395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Scenarios – Active-standby using pacemaker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1B30-C67F-4245-867C-0D84223B9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4B565F-02ED-4E40-9ECF-51F1A5005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99670"/>
              </p:ext>
            </p:extLst>
          </p:nvPr>
        </p:nvGraphicFramePr>
        <p:xfrm>
          <a:off x="739471" y="857406"/>
          <a:ext cx="6872577" cy="274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859">
                  <a:extLst>
                    <a:ext uri="{9D8B030D-6E8A-4147-A177-3AD203B41FA5}">
                      <a16:colId xmlns:a16="http://schemas.microsoft.com/office/drawing/2014/main" val="287195981"/>
                    </a:ext>
                  </a:extLst>
                </a:gridCol>
                <a:gridCol w="2290859">
                  <a:extLst>
                    <a:ext uri="{9D8B030D-6E8A-4147-A177-3AD203B41FA5}">
                      <a16:colId xmlns:a16="http://schemas.microsoft.com/office/drawing/2014/main" val="2676369179"/>
                    </a:ext>
                  </a:extLst>
                </a:gridCol>
                <a:gridCol w="2290859">
                  <a:extLst>
                    <a:ext uri="{9D8B030D-6E8A-4147-A177-3AD203B41FA5}">
                      <a16:colId xmlns:a16="http://schemas.microsoft.com/office/drawing/2014/main" val="3891411699"/>
                    </a:ext>
                  </a:extLst>
                </a:gridCol>
              </a:tblGrid>
              <a:tr h="798348">
                <a:tc>
                  <a:txBody>
                    <a:bodyPr/>
                    <a:lstStyle/>
                    <a:p>
                      <a:r>
                        <a:rPr lang="en-US" sz="1200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 on Control 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 on Data plane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040556"/>
                  </a:ext>
                </a:extLst>
              </a:tr>
              <a:tr h="514072">
                <a:tc>
                  <a:txBody>
                    <a:bodyPr/>
                    <a:lstStyle/>
                    <a:p>
                      <a:r>
                        <a:rPr lang="en-US" sz="1200" dirty="0"/>
                        <a:t>Standby node 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038589"/>
                  </a:ext>
                </a:extLst>
              </a:tr>
              <a:tr h="718292">
                <a:tc>
                  <a:txBody>
                    <a:bodyPr/>
                    <a:lstStyle/>
                    <a:p>
                      <a:r>
                        <a:rPr lang="en-US" sz="1200" dirty="0"/>
                        <a:t>Active node 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 (~5+ minutes as SB DB is running super hot resyncing the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Only newly created VMs/</a:t>
                      </a:r>
                      <a:r>
                        <a:rPr lang="en-US" sz="1200" dirty="0" err="1"/>
                        <a:t>lports</a:t>
                      </a:r>
                      <a:r>
                        <a:rPr lang="en-US" sz="1200" dirty="0"/>
                        <a:t> till SB DB cools down.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34978"/>
                  </a:ext>
                </a:extLst>
              </a:tr>
              <a:tr h="718292">
                <a:tc>
                  <a:txBody>
                    <a:bodyPr/>
                    <a:lstStyle/>
                    <a:p>
                      <a:r>
                        <a:rPr lang="en-US" sz="1200" dirty="0"/>
                        <a:t>All active and standby nodes 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 (few minutes depending on how soon is new node up and data sync is finished)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4909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1EBFBD-8078-334B-800F-09668096F4D4}"/>
              </a:ext>
            </a:extLst>
          </p:cNvPr>
          <p:cNvSpPr txBox="1"/>
          <p:nvPr/>
        </p:nvSpPr>
        <p:spPr>
          <a:xfrm>
            <a:off x="469127" y="3859950"/>
            <a:ext cx="151471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*Entire NB </a:t>
            </a:r>
            <a:r>
              <a:rPr lang="en-US" sz="1000" dirty="0" err="1"/>
              <a:t>db</a:t>
            </a:r>
            <a:r>
              <a:rPr lang="en-US" sz="1000" dirty="0"/>
              <a:t> data got flushed/lost causing both control and data plane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*Discussion @  </a:t>
            </a:r>
            <a:r>
              <a:rPr lang="en-US" sz="1000" dirty="0">
                <a:hlinkClick r:id="rId2"/>
              </a:rPr>
              <a:t>https://mail.openvswitch.org/pipermail/ovs-discuss/2018-August/047161.html</a:t>
            </a:r>
            <a:endParaRPr lang="en-US" sz="10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000" dirty="0"/>
              <a:t>*Fixed rolled out with help of upstream and no issues reported so far.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*Commit ecf44dd3b26904edf480ada1c72a22fadb6b1825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0718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2"/>
                </a:solidFill>
              </a:rPr>
              <a:t>OVN DBs HA – Active-backup with pacemaker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0" name="Google Shape;270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-US" sz="1000" dirty="0">
                <a:solidFill>
                  <a:schemeClr val="tx1"/>
                </a:solidFill>
              </a:rPr>
              <a:t>Current status</a:t>
            </a:r>
          </a:p>
          <a:p>
            <a:pPr marL="95250" lvl="0" indent="0" algn="l" rtl="0"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000" dirty="0">
                <a:solidFill>
                  <a:schemeClr val="tx1"/>
                </a:solidFill>
              </a:rPr>
              <a:t>Basic functionality tested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en-US" sz="1000" dirty="0">
              <a:solidFill>
                <a:schemeClr val="tx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000" dirty="0">
                <a:solidFill>
                  <a:schemeClr val="tx1"/>
                </a:solidFill>
              </a:rPr>
              <a:t>Scale testing always ongoing with findings reported and some major issues fixed with help of upstream.</a:t>
            </a:r>
          </a:p>
          <a:p>
            <a:pPr marL="914400" lvl="1" indent="-342900">
              <a:spcBef>
                <a:spcPts val="0"/>
              </a:spcBef>
              <a:buSzPts val="1800"/>
              <a:buChar char="○"/>
            </a:pPr>
            <a:endParaRPr lang="en-US" sz="1000" dirty="0">
              <a:solidFill>
                <a:schemeClr val="tx1"/>
              </a:solidFill>
            </a:endParaRPr>
          </a:p>
          <a:p>
            <a:pPr marL="914400" lvl="1" indent="-342900">
              <a:spcBef>
                <a:spcPts val="0"/>
              </a:spcBef>
              <a:buSzPts val="1800"/>
              <a:buChar char="○"/>
            </a:pPr>
            <a:r>
              <a:rPr lang="en-US" sz="1000" dirty="0">
                <a:solidFill>
                  <a:schemeClr val="tx1"/>
                </a:solidFill>
              </a:rPr>
              <a:t>Detailed scale test scenarios reported and also updated on mail chain to the community </a:t>
            </a:r>
            <a:r>
              <a:rPr lang="en-US" sz="1000" dirty="0">
                <a:solidFill>
                  <a:schemeClr val="tx1"/>
                </a:solidFill>
                <a:hlinkClick r:id="rId3"/>
              </a:rPr>
              <a:t>https://mail.openvswitch.org/pipermail/ovs-discuss/2018-September/047405.html</a:t>
            </a:r>
            <a:endParaRPr lang="en-US" sz="1000" dirty="0">
              <a:solidFill>
                <a:schemeClr val="tx1"/>
              </a:solidFill>
            </a:endParaRPr>
          </a:p>
          <a:p>
            <a:pPr marL="914400" lvl="1" indent="-342900">
              <a:spcBef>
                <a:spcPts val="0"/>
              </a:spcBef>
              <a:buSzPts val="1800"/>
              <a:buChar char="○"/>
            </a:pPr>
            <a:endParaRPr lang="en-US" sz="1000" dirty="0">
              <a:solidFill>
                <a:schemeClr val="tx1"/>
              </a:solidFill>
            </a:endParaRPr>
          </a:p>
          <a:p>
            <a:pPr marL="914400" lvl="1" indent="-342900">
              <a:spcBef>
                <a:spcPts val="0"/>
              </a:spcBef>
              <a:buSzPts val="1800"/>
              <a:buChar char="○"/>
            </a:pPr>
            <a:r>
              <a:rPr lang="en-US" sz="1000" dirty="0">
                <a:solidFill>
                  <a:schemeClr val="tx1"/>
                </a:solidFill>
              </a:rPr>
              <a:t>Consent and improvements asked to upstream folks </a:t>
            </a:r>
          </a:p>
          <a:p>
            <a:pPr indent="0">
              <a:spcAft>
                <a:spcPts val="1600"/>
              </a:spcAft>
              <a:buNone/>
            </a:pP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087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7C6C-CB6E-6C4A-9C5E-EAF6A395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Scenarios – Clustered DBs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1B30-C67F-4245-867C-0D84223B9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4B565F-02ED-4E40-9ECF-51F1A5005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54872"/>
              </p:ext>
            </p:extLst>
          </p:nvPr>
        </p:nvGraphicFramePr>
        <p:xfrm>
          <a:off x="832104" y="1319917"/>
          <a:ext cx="6787896" cy="225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178">
                  <a:extLst>
                    <a:ext uri="{9D8B030D-6E8A-4147-A177-3AD203B41FA5}">
                      <a16:colId xmlns:a16="http://schemas.microsoft.com/office/drawing/2014/main" val="287195981"/>
                    </a:ext>
                  </a:extLst>
                </a:gridCol>
                <a:gridCol w="2290859">
                  <a:extLst>
                    <a:ext uri="{9D8B030D-6E8A-4147-A177-3AD203B41FA5}">
                      <a16:colId xmlns:a16="http://schemas.microsoft.com/office/drawing/2014/main" val="2676369179"/>
                    </a:ext>
                  </a:extLst>
                </a:gridCol>
                <a:gridCol w="2290859">
                  <a:extLst>
                    <a:ext uri="{9D8B030D-6E8A-4147-A177-3AD203B41FA5}">
                      <a16:colId xmlns:a16="http://schemas.microsoft.com/office/drawing/2014/main" val="3891411699"/>
                    </a:ext>
                  </a:extLst>
                </a:gridCol>
              </a:tblGrid>
              <a:tr h="718292">
                <a:tc>
                  <a:txBody>
                    <a:bodyPr/>
                    <a:lstStyle/>
                    <a:p>
                      <a:r>
                        <a:rPr lang="en-US" sz="1200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 on Control 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 on Data plane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040556"/>
                  </a:ext>
                </a:extLst>
              </a:tr>
              <a:tr h="718292">
                <a:tc>
                  <a:txBody>
                    <a:bodyPr/>
                    <a:lstStyle/>
                    <a:p>
                      <a:r>
                        <a:rPr lang="en-US" sz="1200" dirty="0"/>
                        <a:t>Any active node 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34978"/>
                  </a:ext>
                </a:extLst>
              </a:tr>
              <a:tr h="718292">
                <a:tc>
                  <a:txBody>
                    <a:bodyPr/>
                    <a:lstStyle/>
                    <a:p>
                      <a:r>
                        <a:rPr lang="en-US" sz="1200" dirty="0"/>
                        <a:t>All active nodes 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 (few minutes depending on how soon is new node up along with leader selection and data sync completion)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Not fully verified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49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23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3856-F0D4-414E-9936-62776376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components can be improved with scale test?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5A97A-2B3E-FD4A-9FD1-85A9AC9F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627963"/>
            <a:ext cx="8520600" cy="3416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OVN-Controller on computes/GWs – ongoing discussions and WIP upstream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OVS-</a:t>
            </a:r>
            <a:r>
              <a:rPr lang="en-US" dirty="0" err="1">
                <a:solidFill>
                  <a:schemeClr val="tx1"/>
                </a:solidFill>
              </a:rPr>
              <a:t>vSwitchd</a:t>
            </a:r>
            <a:r>
              <a:rPr lang="en-US" dirty="0">
                <a:solidFill>
                  <a:schemeClr val="tx1"/>
                </a:solidFill>
              </a:rPr>
              <a:t> on computes/GWs  – performance improved with help of community.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OVN-</a:t>
            </a:r>
            <a:r>
              <a:rPr lang="en-US" dirty="0" err="1">
                <a:solidFill>
                  <a:schemeClr val="tx1"/>
                </a:solidFill>
              </a:rPr>
              <a:t>Northd</a:t>
            </a:r>
            <a:r>
              <a:rPr lang="en-US" dirty="0">
                <a:solidFill>
                  <a:schemeClr val="tx1"/>
                </a:solidFill>
              </a:rPr>
              <a:t> on central nodes        – ongoing discussions and WIP upstream</a:t>
            </a:r>
          </a:p>
        </p:txBody>
      </p:sp>
    </p:spTree>
    <p:extLst>
      <p:ext uri="{BB962C8B-B14F-4D97-AF65-F5344CB8AC3E}">
        <p14:creationId xmlns:p14="http://schemas.microsoft.com/office/powerpoint/2010/main" val="808040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2"/>
                </a:solidFill>
              </a:rPr>
              <a:t>Raft with scale test summary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0" name="Google Shape;270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 sz="1000" dirty="0">
                <a:solidFill>
                  <a:schemeClr val="tx1"/>
                </a:solidFill>
              </a:rPr>
              <a:t>Current status</a:t>
            </a:r>
          </a:p>
          <a:p>
            <a:pPr marL="95250" lvl="0" indent="0" algn="l" rtl="0"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000" dirty="0">
                <a:solidFill>
                  <a:schemeClr val="tx1"/>
                </a:solidFill>
              </a:rPr>
              <a:t>Basic functionality tested.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sz="1000" dirty="0">
              <a:solidFill>
                <a:schemeClr val="tx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000" dirty="0">
                <a:solidFill>
                  <a:schemeClr val="tx1"/>
                </a:solidFill>
              </a:rPr>
              <a:t>Scale testing ongoing and problems found when using rally-</a:t>
            </a:r>
            <a:r>
              <a:rPr lang="en" sz="1000" dirty="0" err="1">
                <a:solidFill>
                  <a:schemeClr val="tx1"/>
                </a:solidFill>
              </a:rPr>
              <a:t>ovs</a:t>
            </a:r>
            <a:r>
              <a:rPr lang="en" sz="1000" dirty="0">
                <a:solidFill>
                  <a:schemeClr val="tx1"/>
                </a:solidFill>
              </a:rPr>
              <a:t> (</a:t>
            </a:r>
            <a:r>
              <a:rPr lang="en" sz="1000" dirty="0" err="1">
                <a:solidFill>
                  <a:schemeClr val="tx1"/>
                </a:solidFill>
              </a:rPr>
              <a:t>ovn</a:t>
            </a:r>
            <a:r>
              <a:rPr lang="en" sz="1000" dirty="0">
                <a:solidFill>
                  <a:schemeClr val="tx1"/>
                </a:solidFill>
              </a:rPr>
              <a:t> scale test) with around </a:t>
            </a:r>
            <a:r>
              <a:rPr lang="en" sz="1000" dirty="0">
                <a:solidFill>
                  <a:schemeClr val="accent1"/>
                </a:solidFill>
              </a:rPr>
              <a:t>2k+ </a:t>
            </a:r>
            <a:r>
              <a:rPr lang="en" sz="1000" dirty="0" err="1">
                <a:solidFill>
                  <a:schemeClr val="accent1"/>
                </a:solidFill>
              </a:rPr>
              <a:t>lports</a:t>
            </a:r>
            <a:endParaRPr lang="en" sz="1000" dirty="0">
              <a:solidFill>
                <a:schemeClr val="accent1"/>
              </a:solidFill>
            </a:endParaRPr>
          </a:p>
          <a:p>
            <a:pPr marL="1257300" lvl="3" indent="-342900">
              <a:spcBef>
                <a:spcPts val="0"/>
              </a:spcBef>
              <a:buSzPts val="1800"/>
              <a:buChar char="○"/>
            </a:pPr>
            <a:r>
              <a:rPr lang="en-US" sz="1000" dirty="0" err="1">
                <a:solidFill>
                  <a:srgbClr val="00B050"/>
                </a:solidFill>
              </a:rPr>
              <a:t>db</a:t>
            </a:r>
            <a:r>
              <a:rPr lang="en-US" sz="1000" dirty="0">
                <a:solidFill>
                  <a:srgbClr val="00B050"/>
                </a:solidFill>
              </a:rPr>
              <a:t>=\"tcp:192.168.220.101:6641,tcp:192.168.220.102:6641,tcp:192.168.220.103:6641\" -- wait-until </a:t>
            </a:r>
            <a:r>
              <a:rPr lang="en-US" sz="1000" dirty="0" err="1">
                <a:solidFill>
                  <a:srgbClr val="00B050"/>
                </a:solidFill>
              </a:rPr>
              <a:t>Logical_Switch_Port</a:t>
            </a:r>
            <a:r>
              <a:rPr lang="en-US" sz="1000" dirty="0">
                <a:solidFill>
                  <a:srgbClr val="00B050"/>
                </a:solidFill>
              </a:rPr>
              <a:t> lport_061655_SKbDHz up=true -- wait-until </a:t>
            </a:r>
            <a:r>
              <a:rPr lang="en-US" sz="1000" dirty="0" err="1">
                <a:solidFill>
                  <a:srgbClr val="00B050"/>
                </a:solidFill>
              </a:rPr>
              <a:t>Logical_Switch_Port</a:t>
            </a:r>
            <a:r>
              <a:rPr lang="en-US" sz="1000" dirty="0">
                <a:solidFill>
                  <a:srgbClr val="00B050"/>
                </a:solidFill>
              </a:rPr>
              <a:t> lport_061655_zx9LXe up=true -- wait-until </a:t>
            </a:r>
            <a:r>
              <a:rPr lang="en-US" sz="1000" dirty="0" err="1">
                <a:solidFill>
                  <a:srgbClr val="00B050"/>
                </a:solidFill>
              </a:rPr>
              <a:t>Logical_Switch_Port</a:t>
            </a:r>
            <a:r>
              <a:rPr lang="en-US" sz="1000" dirty="0">
                <a:solidFill>
                  <a:srgbClr val="00B050"/>
                </a:solidFill>
              </a:rPr>
              <a:t> Last stderr data: '</a:t>
            </a:r>
            <a:r>
              <a:rPr lang="en-US" sz="1000" dirty="0" err="1">
                <a:solidFill>
                  <a:srgbClr val="00B050"/>
                </a:solidFill>
              </a:rPr>
              <a:t>ovn-nbctl</a:t>
            </a:r>
            <a:r>
              <a:rPr lang="en-US" sz="1000" dirty="0">
                <a:solidFill>
                  <a:srgbClr val="00B050"/>
                </a:solidFill>
              </a:rPr>
              <a:t>: tcp:192.168.220.101:6641,tcp:192.168.220.102:6641,tcp:192.168.220.103:6641: </a:t>
            </a:r>
            <a:r>
              <a:rPr lang="en-US" sz="1000" b="1" dirty="0">
                <a:solidFill>
                  <a:schemeClr val="accent1"/>
                </a:solidFill>
              </a:rPr>
              <a:t>database connection failed (End of file)\n'.", </a:t>
            </a:r>
            <a:r>
              <a:rPr lang="en-US" sz="1000" dirty="0">
                <a:solidFill>
                  <a:schemeClr val="accent1"/>
                </a:solidFill>
              </a:rPr>
              <a:t>"traceback": "Traceback (most recent call last):</a:t>
            </a:r>
            <a:r>
              <a:rPr lang="en-US" sz="1000" dirty="0">
                <a:solidFill>
                  <a:srgbClr val="00B050"/>
                </a:solidFill>
              </a:rPr>
              <a:t>\n File \"/</a:t>
            </a:r>
            <a:r>
              <a:rPr lang="en-US" sz="1000" dirty="0" err="1">
                <a:solidFill>
                  <a:srgbClr val="00B050"/>
                </a:solidFill>
              </a:rPr>
              <a:t>ebay</a:t>
            </a:r>
            <a:r>
              <a:rPr lang="en-US" sz="1000" dirty="0">
                <a:solidFill>
                  <a:srgbClr val="00B050"/>
                </a:solidFill>
              </a:rPr>
              <a:t>/home/</a:t>
            </a:r>
            <a:r>
              <a:rPr lang="en-US" sz="1000" dirty="0" err="1">
                <a:solidFill>
                  <a:srgbClr val="00B050"/>
                </a:solidFill>
              </a:rPr>
              <a:t>aginwala</a:t>
            </a:r>
            <a:r>
              <a:rPr lang="en-US" sz="1000" dirty="0">
                <a:solidFill>
                  <a:srgbClr val="00B050"/>
                </a:solidFill>
              </a:rPr>
              <a:t>/rally-repo/rally/rally/task/</a:t>
            </a:r>
            <a:r>
              <a:rPr lang="en-US" sz="1000" dirty="0" err="1">
                <a:solidFill>
                  <a:srgbClr val="00B050"/>
                </a:solidFill>
              </a:rPr>
              <a:t>runner.py</a:t>
            </a:r>
            <a:r>
              <a:rPr lang="en-US" sz="1000" dirty="0">
                <a:solidFill>
                  <a:srgbClr val="00B050"/>
                </a:solidFill>
              </a:rPr>
              <a:t>\", line 66, in _</a:t>
            </a:r>
            <a:r>
              <a:rPr lang="en-US" sz="1000" dirty="0" err="1">
                <a:solidFill>
                  <a:srgbClr val="00B050"/>
                </a:solidFill>
              </a:rPr>
              <a:t>run_scenario_once</a:t>
            </a:r>
            <a:r>
              <a:rPr lang="en-US" sz="1000" dirty="0">
                <a:solidFill>
                  <a:srgbClr val="00B050"/>
                </a:solidFill>
              </a:rPr>
              <a:t>\n</a:t>
            </a:r>
          </a:p>
          <a:p>
            <a:pPr marL="685800" lvl="2" indent="0">
              <a:spcBef>
                <a:spcPts val="0"/>
              </a:spcBef>
              <a:buSzPts val="1800"/>
              <a:buNone/>
            </a:pPr>
            <a:endParaRPr lang="en" sz="1000" dirty="0">
              <a:solidFill>
                <a:schemeClr val="tx1"/>
              </a:solidFill>
            </a:endParaRPr>
          </a:p>
          <a:p>
            <a:pPr marL="914400" lvl="1" indent="-342900">
              <a:spcBef>
                <a:spcPts val="0"/>
              </a:spcBef>
              <a:buSzPts val="1800"/>
              <a:buChar char="○"/>
            </a:pPr>
            <a:r>
              <a:rPr lang="en" sz="1000" dirty="0">
                <a:solidFill>
                  <a:schemeClr val="tx1"/>
                </a:solidFill>
              </a:rPr>
              <a:t>Following up with community to get it fixed soon with discussions @ </a:t>
            </a:r>
            <a:r>
              <a:rPr lang="en-US" sz="1000" dirty="0">
                <a:solidFill>
                  <a:schemeClr val="tx1"/>
                </a:solidFill>
                <a:hlinkClick r:id="rId3"/>
              </a:rPr>
              <a:t>https://mail.openvswitch.org/pipermail/ovs-dev/2018-May/347260.html</a:t>
            </a:r>
            <a:endParaRPr lang="en" sz="1000" dirty="0">
              <a:solidFill>
                <a:schemeClr val="tx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en" sz="1000" dirty="0">
              <a:solidFill>
                <a:schemeClr val="tx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000" dirty="0">
                <a:solidFill>
                  <a:schemeClr val="tx1"/>
                </a:solidFill>
              </a:rPr>
              <a:t>Upstream also have raft torture test in test cases in </a:t>
            </a:r>
            <a:r>
              <a:rPr lang="en" sz="1000" dirty="0" err="1">
                <a:solidFill>
                  <a:schemeClr val="tx1"/>
                </a:solidFill>
              </a:rPr>
              <a:t>ovs</a:t>
            </a:r>
            <a:r>
              <a:rPr lang="en" sz="1000" dirty="0">
                <a:solidFill>
                  <a:schemeClr val="tx1"/>
                </a:solidFill>
              </a:rPr>
              <a:t> repo for testing locally.</a:t>
            </a:r>
            <a:endParaRPr lang="en-US" sz="1000" b="1" dirty="0">
              <a:solidFill>
                <a:schemeClr val="tx1"/>
              </a:solidFill>
            </a:endParaRPr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3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C272-1A83-4943-8418-1A941140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Some tunings for both clustered and non clustered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63C8F-328F-E142-8ED2-ED95B082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1000" b="1" dirty="0" err="1">
                <a:solidFill>
                  <a:schemeClr val="tx1"/>
                </a:solidFill>
              </a:rPr>
              <a:t>Netfilter</a:t>
            </a:r>
            <a:r>
              <a:rPr lang="en-US" sz="1000" b="1" dirty="0">
                <a:solidFill>
                  <a:schemeClr val="tx1"/>
                </a:solidFill>
              </a:rPr>
              <a:t> TCP </a:t>
            </a:r>
            <a:r>
              <a:rPr lang="en-US" sz="1000" b="1" dirty="0" err="1">
                <a:solidFill>
                  <a:schemeClr val="tx1"/>
                </a:solidFill>
              </a:rPr>
              <a:t>params</a:t>
            </a:r>
            <a:r>
              <a:rPr lang="en-US" sz="1000" b="1" dirty="0">
                <a:solidFill>
                  <a:schemeClr val="tx1"/>
                </a:solidFill>
              </a:rPr>
              <a:t> on all central nodes:</a:t>
            </a:r>
            <a:r>
              <a:rPr lang="en-US" sz="1000" dirty="0">
                <a:solidFill>
                  <a:schemeClr val="tx1"/>
                </a:solidFill>
              </a:rPr>
              <a:t> </a:t>
            </a:r>
          </a:p>
          <a:p>
            <a:pPr lvl="1" fontAlgn="base"/>
            <a:r>
              <a:rPr lang="en-US" sz="1000" dirty="0">
                <a:solidFill>
                  <a:schemeClr val="tx1"/>
                </a:solidFill>
              </a:rPr>
              <a:t>Since </a:t>
            </a:r>
            <a:r>
              <a:rPr lang="en-US" sz="1000" dirty="0" err="1">
                <a:solidFill>
                  <a:schemeClr val="tx1"/>
                </a:solidFill>
              </a:rPr>
              <a:t>tcp_max_syn_backlog</a:t>
            </a:r>
            <a:r>
              <a:rPr lang="en-US" sz="1000" dirty="0">
                <a:solidFill>
                  <a:schemeClr val="tx1"/>
                </a:solidFill>
              </a:rPr>
              <a:t> and </a:t>
            </a:r>
            <a:r>
              <a:rPr lang="en-US" sz="1000" dirty="0" err="1">
                <a:solidFill>
                  <a:schemeClr val="tx1"/>
                </a:solidFill>
              </a:rPr>
              <a:t>net.core.somaxconn</a:t>
            </a:r>
            <a:r>
              <a:rPr lang="en-US" sz="1000" dirty="0">
                <a:solidFill>
                  <a:schemeClr val="tx1"/>
                </a:solidFill>
              </a:rPr>
              <a:t> values are too small, we need to increase the value to avoid getting TCP sync flood messages in syslog:</a:t>
            </a:r>
          </a:p>
          <a:p>
            <a:pPr lvl="2" fontAlgn="base"/>
            <a:r>
              <a:rPr lang="en-US" sz="1000" dirty="0">
                <a:solidFill>
                  <a:schemeClr val="accent1"/>
                </a:solidFill>
              </a:rPr>
              <a:t>net.ipv4.tcp_max_syn_backlog = 4096</a:t>
            </a:r>
          </a:p>
          <a:p>
            <a:pPr lvl="2" fontAlgn="base"/>
            <a:r>
              <a:rPr lang="en-US" sz="1000" dirty="0" err="1">
                <a:solidFill>
                  <a:schemeClr val="accent1"/>
                </a:solidFill>
              </a:rPr>
              <a:t>net.core.somaxconn</a:t>
            </a:r>
            <a:r>
              <a:rPr lang="en-US" sz="1000" dirty="0">
                <a:solidFill>
                  <a:schemeClr val="accent1"/>
                </a:solidFill>
              </a:rPr>
              <a:t> = 4096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Pacemaker configurations </a:t>
            </a:r>
          </a:p>
          <a:p>
            <a:pPr lvl="1"/>
            <a:r>
              <a:rPr lang="en-US" sz="1000" dirty="0">
                <a:solidFill>
                  <a:srgbClr val="222222"/>
                </a:solidFill>
              </a:rPr>
              <a:t>When the SB DB starts on the new active node, it will be very busy on syncing data to all HVs.</a:t>
            </a:r>
          </a:p>
          <a:p>
            <a:pPr lvl="1"/>
            <a:r>
              <a:rPr lang="en-US" sz="1000" dirty="0">
                <a:solidFill>
                  <a:srgbClr val="222222"/>
                </a:solidFill>
              </a:rPr>
              <a:t> During this time, pacemaker monitoring can get timed out. Because of this, the timeout value for "op monitor" needs to be set big enough to avoid timeout to avoid restart/failover forever.</a:t>
            </a:r>
            <a:endParaRPr lang="en-US" sz="1000" dirty="0">
              <a:solidFill>
                <a:schemeClr val="tx1"/>
              </a:solidFill>
            </a:endParaRP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Hence, configure pacemaker monitor for resource </a:t>
            </a:r>
            <a:r>
              <a:rPr lang="en-US" sz="1000" dirty="0" err="1">
                <a:solidFill>
                  <a:schemeClr val="accent1"/>
                </a:solidFill>
              </a:rPr>
              <a:t>ovndb</a:t>
            </a:r>
            <a:r>
              <a:rPr lang="en-US" sz="1000" dirty="0">
                <a:solidFill>
                  <a:schemeClr val="accent1"/>
                </a:solidFill>
              </a:rPr>
              <a:t>-servers: op monitor interval=60s timeout=50s</a:t>
            </a:r>
          </a:p>
          <a:p>
            <a:pPr fontAlgn="base"/>
            <a:endParaRPr lang="en-US" sz="1000" b="1" dirty="0">
              <a:solidFill>
                <a:schemeClr val="tx1"/>
              </a:solidFill>
            </a:endParaRPr>
          </a:p>
          <a:p>
            <a:pPr fontAlgn="base"/>
            <a:r>
              <a:rPr lang="en-US" sz="1000" b="1" dirty="0">
                <a:solidFill>
                  <a:schemeClr val="tx1"/>
                </a:solidFill>
              </a:rPr>
              <a:t>Inactivity probe settings on all chassis</a:t>
            </a:r>
          </a:p>
          <a:p>
            <a:pPr lvl="1" fontAlgn="base"/>
            <a:r>
              <a:rPr lang="en-US" sz="1000" dirty="0">
                <a:solidFill>
                  <a:schemeClr val="tx1"/>
                </a:solidFill>
              </a:rPr>
              <a:t>Set </a:t>
            </a:r>
            <a:r>
              <a:rPr lang="en-US" sz="1000" dirty="0">
                <a:solidFill>
                  <a:schemeClr val="accent1"/>
                </a:solidFill>
              </a:rPr>
              <a:t>inactivity probe to 3min</a:t>
            </a:r>
            <a:r>
              <a:rPr lang="en-US" sz="1000" dirty="0">
                <a:solidFill>
                  <a:schemeClr val="tx1"/>
                </a:solidFill>
              </a:rPr>
              <a:t>, so that central SB DB won't get overloaded for probe handling and also if failover happens, chassis will be able to notice the changes</a:t>
            </a:r>
          </a:p>
          <a:p>
            <a:pPr lvl="1" indent="0" fontAlgn="base">
              <a:buNone/>
            </a:pPr>
            <a:endParaRPr lang="en-US" sz="1000" b="1" dirty="0">
              <a:solidFill>
                <a:schemeClr val="tx1"/>
              </a:solidFill>
            </a:endParaRPr>
          </a:p>
          <a:p>
            <a:pPr fontAlgn="base"/>
            <a:r>
              <a:rPr lang="en-US" sz="1000" b="1" dirty="0">
                <a:solidFill>
                  <a:schemeClr val="tx1"/>
                </a:solidFill>
              </a:rPr>
              <a:t>Upstart settings on all central nodes when using pacemaker:</a:t>
            </a:r>
          </a:p>
          <a:p>
            <a:pPr lvl="1" fontAlgn="base"/>
            <a:r>
              <a:rPr lang="en-US" sz="1000" dirty="0">
                <a:solidFill>
                  <a:schemeClr val="accent1"/>
                </a:solidFill>
              </a:rPr>
              <a:t>Disable </a:t>
            </a:r>
            <a:r>
              <a:rPr lang="en-US" sz="1000" dirty="0" err="1">
                <a:solidFill>
                  <a:schemeClr val="accent1"/>
                </a:solidFill>
              </a:rPr>
              <a:t>ovn</a:t>
            </a:r>
            <a:r>
              <a:rPr lang="en-US" sz="1000" dirty="0">
                <a:solidFill>
                  <a:schemeClr val="accent1"/>
                </a:solidFill>
              </a:rPr>
              <a:t>-central and </a:t>
            </a:r>
            <a:r>
              <a:rPr lang="en-US" sz="1000" dirty="0" err="1">
                <a:solidFill>
                  <a:schemeClr val="accent1"/>
                </a:solidFill>
              </a:rPr>
              <a:t>openvswitch</a:t>
            </a:r>
            <a:r>
              <a:rPr lang="en-US" sz="1000" dirty="0">
                <a:solidFill>
                  <a:schemeClr val="accent1"/>
                </a:solidFill>
              </a:rPr>
              <a:t>-switch upstart </a:t>
            </a:r>
            <a:r>
              <a:rPr lang="en-US" sz="1000" dirty="0">
                <a:solidFill>
                  <a:schemeClr val="tx1"/>
                </a:solidFill>
              </a:rPr>
              <a:t>to avoid confusing pacemaker when node reboots because pacemaker thinks there is already an active </a:t>
            </a:r>
            <a:r>
              <a:rPr lang="en-US" sz="1000" dirty="0" err="1">
                <a:solidFill>
                  <a:schemeClr val="tx1"/>
                </a:solidFill>
              </a:rPr>
              <a:t>pid</a:t>
            </a:r>
            <a:r>
              <a:rPr lang="en-US" sz="1000" dirty="0">
                <a:solidFill>
                  <a:schemeClr val="tx1"/>
                </a:solidFill>
              </a:rPr>
              <a:t> and all the nodes will act as standalone nodes. Also LB gets confused sending traffic to this standby node.</a:t>
            </a:r>
          </a:p>
        </p:txBody>
      </p:sp>
    </p:spTree>
    <p:extLst>
      <p:ext uri="{BB962C8B-B14F-4D97-AF65-F5344CB8AC3E}">
        <p14:creationId xmlns:p14="http://schemas.microsoft.com/office/powerpoint/2010/main" val="189660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E1C7-A70D-CE42-9A20-D491E54B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Promising outcome and more to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8DFF-923D-7F4C-91B7-5271D0CA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68" y="818985"/>
            <a:ext cx="8453628" cy="3809102"/>
          </a:xfrm>
        </p:spPr>
        <p:txBody>
          <a:bodyPr/>
          <a:lstStyle/>
          <a:p>
            <a:r>
              <a:rPr lang="en-US" sz="1000" dirty="0">
                <a:solidFill>
                  <a:schemeClr val="tx1"/>
                </a:solidFill>
              </a:rPr>
              <a:t>OVS-</a:t>
            </a:r>
            <a:r>
              <a:rPr lang="en-US" sz="1000" dirty="0" err="1">
                <a:solidFill>
                  <a:schemeClr val="tx1"/>
                </a:solidFill>
              </a:rPr>
              <a:t>vswitchd</a:t>
            </a:r>
            <a:r>
              <a:rPr lang="en-US" sz="1000" dirty="0">
                <a:solidFill>
                  <a:schemeClr val="tx1"/>
                </a:solidFill>
              </a:rPr>
              <a:t> CPU utilization was running super high on chassis.</a:t>
            </a:r>
          </a:p>
          <a:p>
            <a:r>
              <a:rPr lang="en-US" sz="1000" dirty="0">
                <a:solidFill>
                  <a:schemeClr val="tx1"/>
                </a:solidFill>
              </a:rPr>
              <a:t>Performance improved by making </a:t>
            </a:r>
            <a:r>
              <a:rPr lang="en-US" sz="1000" dirty="0" err="1">
                <a:solidFill>
                  <a:schemeClr val="tx1"/>
                </a:solidFill>
              </a:rPr>
              <a:t>ofproto</a:t>
            </a:r>
            <a:r>
              <a:rPr lang="en-US" sz="1000" dirty="0">
                <a:solidFill>
                  <a:schemeClr val="tx1"/>
                </a:solidFill>
              </a:rPr>
              <a:t> faster and results are amazing; test completed in </a:t>
            </a:r>
            <a:r>
              <a:rPr lang="en-US" sz="1000" b="1" dirty="0">
                <a:solidFill>
                  <a:schemeClr val="accent1"/>
                </a:solidFill>
              </a:rPr>
              <a:t>3+ hours </a:t>
            </a:r>
            <a:r>
              <a:rPr lang="en-US" sz="1000" dirty="0">
                <a:solidFill>
                  <a:schemeClr val="tx1"/>
                </a:solidFill>
              </a:rPr>
              <a:t>vs </a:t>
            </a:r>
            <a:r>
              <a:rPr lang="en-US" sz="1000" b="1" dirty="0">
                <a:solidFill>
                  <a:schemeClr val="accent1"/>
                </a:solidFill>
              </a:rPr>
              <a:t>8+ hours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Discussion @ </a:t>
            </a:r>
            <a:r>
              <a:rPr lang="en-US" sz="1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https://mail.openvswitch.org/pipermail/ovs-discuss/2018-February/046140.html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Commit c381bca52f629f3d35f00471dcd10cba1a9a3d99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200B2-76DA-BF41-B846-A88ACF30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85" y="1296063"/>
            <a:ext cx="6075758" cy="22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9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BEAA-8E68-5045-B565-D563A7E7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68" y="370778"/>
            <a:ext cx="8453628" cy="69532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CPU/Mem stats </a:t>
            </a:r>
            <a:r>
              <a:rPr lang="en-US">
                <a:solidFill>
                  <a:schemeClr val="accent2"/>
                </a:solidFill>
              </a:rPr>
              <a:t>for active-standby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F51A-BBF1-2C4D-88C5-CD846FE1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68" y="1193207"/>
            <a:ext cx="8453628" cy="34292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Active Central node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Chassis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AEB836-4D6F-314C-AEA2-710FF23E3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106255"/>
              </p:ext>
            </p:extLst>
          </p:nvPr>
        </p:nvGraphicFramePr>
        <p:xfrm>
          <a:off x="1615066" y="1519051"/>
          <a:ext cx="2471856" cy="792480"/>
        </p:xfrm>
        <a:graphic>
          <a:graphicData uri="http://schemas.openxmlformats.org/drawingml/2006/table">
            <a:tbl>
              <a:tblPr firstRow="1" bandRow="1">
                <a:tableStyleId>{9B2CC3D0-B4B3-4C27-879E-8E8DAD6C8E80}</a:tableStyleId>
              </a:tblPr>
              <a:tblGrid>
                <a:gridCol w="823952">
                  <a:extLst>
                    <a:ext uri="{9D8B030D-6E8A-4147-A177-3AD203B41FA5}">
                      <a16:colId xmlns:a16="http://schemas.microsoft.com/office/drawing/2014/main" val="644466786"/>
                    </a:ext>
                  </a:extLst>
                </a:gridCol>
                <a:gridCol w="823952">
                  <a:extLst>
                    <a:ext uri="{9D8B030D-6E8A-4147-A177-3AD203B41FA5}">
                      <a16:colId xmlns:a16="http://schemas.microsoft.com/office/drawing/2014/main" val="3201483260"/>
                    </a:ext>
                  </a:extLst>
                </a:gridCol>
                <a:gridCol w="823952">
                  <a:extLst>
                    <a:ext uri="{9D8B030D-6E8A-4147-A177-3AD203B41FA5}">
                      <a16:colId xmlns:a16="http://schemas.microsoft.com/office/drawing/2014/main" val="448309603"/>
                    </a:ext>
                  </a:extLst>
                </a:gridCol>
              </a:tblGrid>
              <a:tr h="178909">
                <a:tc>
                  <a:txBody>
                    <a:bodyPr/>
                    <a:lstStyle/>
                    <a:p>
                      <a:r>
                        <a:rPr lang="en-US" sz="7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CPU</a:t>
                      </a:r>
                      <a:r>
                        <a:rPr lang="en-US" sz="7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Mem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5916"/>
                  </a:ext>
                </a:extLst>
              </a:tr>
              <a:tr h="191266">
                <a:tc>
                  <a:txBody>
                    <a:bodyPr/>
                    <a:lstStyle/>
                    <a:p>
                      <a:r>
                        <a:rPr lang="en-US" sz="700" dirty="0"/>
                        <a:t>OVN NB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97392000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107638"/>
                  </a:ext>
                </a:extLst>
              </a:tr>
              <a:tr h="191266">
                <a:tc>
                  <a:txBody>
                    <a:bodyPr/>
                    <a:lstStyle/>
                    <a:p>
                      <a:r>
                        <a:rPr lang="en-US" sz="700" dirty="0"/>
                        <a:t>OVN SB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777028000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483561"/>
                  </a:ext>
                </a:extLst>
              </a:tr>
              <a:tr h="191266">
                <a:tc>
                  <a:txBody>
                    <a:bodyPr/>
                    <a:lstStyle/>
                    <a:p>
                      <a:r>
                        <a:rPr lang="en-US" sz="700" dirty="0"/>
                        <a:t>OVN </a:t>
                      </a:r>
                      <a:r>
                        <a:rPr lang="en-US" sz="700" dirty="0" err="1"/>
                        <a:t>Northd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825836000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9966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838F9E-B8F3-194E-9D31-E7BCE5AD5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80077"/>
              </p:ext>
            </p:extLst>
          </p:nvPr>
        </p:nvGraphicFramePr>
        <p:xfrm>
          <a:off x="1615068" y="3609236"/>
          <a:ext cx="2471856" cy="792480"/>
        </p:xfrm>
        <a:graphic>
          <a:graphicData uri="http://schemas.openxmlformats.org/drawingml/2006/table">
            <a:tbl>
              <a:tblPr firstRow="1" bandRow="1">
                <a:tableStyleId>{9B2CC3D0-B4B3-4C27-879E-8E8DAD6C8E80}</a:tableStyleId>
              </a:tblPr>
              <a:tblGrid>
                <a:gridCol w="823952">
                  <a:extLst>
                    <a:ext uri="{9D8B030D-6E8A-4147-A177-3AD203B41FA5}">
                      <a16:colId xmlns:a16="http://schemas.microsoft.com/office/drawing/2014/main" val="644466786"/>
                    </a:ext>
                  </a:extLst>
                </a:gridCol>
                <a:gridCol w="823952">
                  <a:extLst>
                    <a:ext uri="{9D8B030D-6E8A-4147-A177-3AD203B41FA5}">
                      <a16:colId xmlns:a16="http://schemas.microsoft.com/office/drawing/2014/main" val="3201483260"/>
                    </a:ext>
                  </a:extLst>
                </a:gridCol>
                <a:gridCol w="823952">
                  <a:extLst>
                    <a:ext uri="{9D8B030D-6E8A-4147-A177-3AD203B41FA5}">
                      <a16:colId xmlns:a16="http://schemas.microsoft.com/office/drawing/2014/main" val="448309603"/>
                    </a:ext>
                  </a:extLst>
                </a:gridCol>
              </a:tblGrid>
              <a:tr h="148426">
                <a:tc>
                  <a:txBody>
                    <a:bodyPr/>
                    <a:lstStyle/>
                    <a:p>
                      <a:r>
                        <a:rPr lang="en-US" sz="7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CPU</a:t>
                      </a:r>
                      <a:r>
                        <a:rPr lang="en-US" sz="7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Mem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5916"/>
                  </a:ext>
                </a:extLst>
              </a:tr>
              <a:tr h="169226">
                <a:tc>
                  <a:txBody>
                    <a:bodyPr/>
                    <a:lstStyle/>
                    <a:p>
                      <a:r>
                        <a:rPr lang="en-US" sz="700" b="0" dirty="0"/>
                        <a:t>OVSDB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11672000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107638"/>
                  </a:ext>
                </a:extLst>
              </a:tr>
              <a:tr h="169226">
                <a:tc>
                  <a:txBody>
                    <a:bodyPr/>
                    <a:lstStyle/>
                    <a:p>
                      <a:r>
                        <a:rPr lang="en-US" sz="700" b="0" dirty="0"/>
                        <a:t>OVS-</a:t>
                      </a:r>
                      <a:r>
                        <a:rPr lang="en-US" sz="700" b="0" dirty="0" err="1"/>
                        <a:t>vSwitchd</a:t>
                      </a:r>
                      <a:endParaRPr lang="en-US" sz="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152812000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483561"/>
                  </a:ext>
                </a:extLst>
              </a:tr>
              <a:tr h="169226">
                <a:tc>
                  <a:txBody>
                    <a:bodyPr/>
                    <a:lstStyle/>
                    <a:p>
                      <a:r>
                        <a:rPr lang="en-US" sz="700" b="0" dirty="0"/>
                        <a:t>OVN-controller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839188000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996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08C0F5-AD3D-0F45-97E0-59D7962325CF}"/>
              </a:ext>
            </a:extLst>
          </p:cNvPr>
          <p:cNvSpPr txBox="1"/>
          <p:nvPr/>
        </p:nvSpPr>
        <p:spPr>
          <a:xfrm>
            <a:off x="5194018" y="3609236"/>
            <a:ext cx="36070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b="1" dirty="0">
                <a:solidFill>
                  <a:schemeClr val="accent2"/>
                </a:solidFill>
              </a:rPr>
              <a:t>Mem</a:t>
            </a:r>
            <a:r>
              <a:rPr lang="en-US" sz="700" dirty="0"/>
              <a:t>: </a:t>
            </a:r>
            <a:r>
              <a:rPr lang="en-US" sz="700" i="1" dirty="0"/>
              <a:t>RES mem in bytes whether its </a:t>
            </a:r>
            <a:r>
              <a:rPr lang="en-US" sz="700" i="1" dirty="0" err="1"/>
              <a:t>mb</a:t>
            </a:r>
            <a:r>
              <a:rPr lang="en-US" sz="700" i="1" dirty="0"/>
              <a:t>, </a:t>
            </a:r>
            <a:r>
              <a:rPr lang="en-US" sz="700" i="1" dirty="0" err="1"/>
              <a:t>gb</a:t>
            </a:r>
            <a:r>
              <a:rPr lang="en-US" sz="700" i="1" dirty="0"/>
              <a:t> or </a:t>
            </a:r>
            <a:r>
              <a:rPr lang="en-US" sz="700" i="1" dirty="0" err="1"/>
              <a:t>tb</a:t>
            </a:r>
            <a:r>
              <a:rPr lang="en-US" sz="700" i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b="1" dirty="0">
                <a:solidFill>
                  <a:schemeClr val="accent2"/>
                </a:solidFill>
              </a:rPr>
              <a:t>CPU</a:t>
            </a:r>
            <a:r>
              <a:rPr lang="en-US" sz="700" dirty="0"/>
              <a:t>:   total CPU time, the task has used since it started.</a:t>
            </a:r>
            <a:br>
              <a:rPr lang="en-US" sz="700" dirty="0"/>
            </a:br>
            <a:r>
              <a:rPr lang="en-US" sz="700" dirty="0"/>
              <a:t>e.g. if the total </a:t>
            </a:r>
            <a:r>
              <a:rPr lang="en-US" sz="700" dirty="0" err="1"/>
              <a:t>cpu</a:t>
            </a:r>
            <a:r>
              <a:rPr lang="en-US" sz="700" dirty="0"/>
              <a:t> time in seconds for a current </a:t>
            </a:r>
            <a:r>
              <a:rPr lang="en-US" sz="700" dirty="0" err="1"/>
              <a:t>ovn</a:t>
            </a:r>
            <a:r>
              <a:rPr lang="en-US" sz="700" dirty="0"/>
              <a:t>-controller process is 6:26.90,</a:t>
            </a:r>
            <a:br>
              <a:rPr lang="en-US" sz="700" dirty="0"/>
            </a:br>
            <a:r>
              <a:rPr lang="en-US" sz="700" dirty="0"/>
              <a:t>we convert the same into integer seconds by following time conversion formula:</a:t>
            </a:r>
            <a:br>
              <a:rPr lang="en-US" sz="700" dirty="0"/>
            </a:br>
            <a:r>
              <a:rPr lang="en-US" sz="700" dirty="0"/>
              <a:t>6 * 6000 + 26 * 100 + 90 = 38690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Converted in Delta (speed per second)</a:t>
            </a:r>
          </a:p>
        </p:txBody>
      </p:sp>
    </p:spTree>
    <p:extLst>
      <p:ext uri="{BB962C8B-B14F-4D97-AF65-F5344CB8AC3E}">
        <p14:creationId xmlns:p14="http://schemas.microsoft.com/office/powerpoint/2010/main" val="2092230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67C0-81F8-414C-936B-31E94BC9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Stuck?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FD13D-FBCF-1243-B0FE-28FE13FDF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937" y="1060704"/>
            <a:ext cx="2470175" cy="243586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959498-1BF3-3146-8AF3-B24496038E55}"/>
              </a:ext>
            </a:extLst>
          </p:cNvPr>
          <p:cNvSpPr txBox="1"/>
          <p:nvPr/>
        </p:nvSpPr>
        <p:spPr>
          <a:xfrm>
            <a:off x="171350" y="3739848"/>
            <a:ext cx="8833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Reach out to OVS community as it’s super interactive and responsive.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For any generic OVS queries/tech discussions use </a:t>
            </a:r>
            <a:r>
              <a:rPr lang="en-US" sz="1000" dirty="0">
                <a:hlinkClick r:id="rId3"/>
              </a:rPr>
              <a:t>ovs-discuss@openvswitch.org</a:t>
            </a:r>
            <a:r>
              <a:rPr lang="en-US" sz="1000" dirty="0"/>
              <a:t> so that wide variety of engineers can respond for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92715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1457929" y="1674921"/>
            <a:ext cx="6236212" cy="1108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Thank You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7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0ABA-0710-7742-BA7B-FD4AD222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Why scale test?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0B1FA-9202-294B-8444-48BF4FD2E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To see how OVN behaves when deployed at scale.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Ensure an entire availability zone is simulated fine in big cloud deployments.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Find out bugs as early as possible to improvise OVN.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58A2F-8364-054B-A853-762D50C5B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0" y="14425"/>
            <a:ext cx="20193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7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5FA5-B21C-B545-85E3-E661F36D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to use for scale test?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D5B35-753C-B94C-A74B-5661612BB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endParaRPr lang="en-US" sz="19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OVN Scale test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When something fails, performs slowly or doesn't scale, it's really hard to answer different questions on "what", "why" and "where" without a solid scalability testing framework.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Since OpenStack rally is very convenient benchmarking tool, OVN scale test leverages the same.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 is a plugin of OpenStack Rally.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It’s open sourced and maintained under same base project </a:t>
            </a:r>
            <a:r>
              <a:rPr lang="en-US" dirty="0" err="1">
                <a:solidFill>
                  <a:schemeClr val="tx1"/>
                </a:solidFill>
              </a:rPr>
              <a:t>OpenvSwitch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Intended to provide the community with a OVN control plane scalability test tool that is capable of performing </a:t>
            </a:r>
            <a:r>
              <a:rPr lang="en-US" b="1" dirty="0">
                <a:solidFill>
                  <a:schemeClr val="tx1"/>
                </a:solidFill>
              </a:rPr>
              <a:t>specific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b="1" dirty="0">
                <a:solidFill>
                  <a:schemeClr val="tx1"/>
                </a:solidFill>
              </a:rPr>
              <a:t>complicated</a:t>
            </a:r>
            <a:r>
              <a:rPr lang="en-US" dirty="0">
                <a:solidFill>
                  <a:schemeClr val="tx1"/>
                </a:solidFill>
              </a:rPr>
              <a:t> and </a:t>
            </a:r>
            <a:r>
              <a:rPr lang="en-US" b="1" dirty="0">
                <a:solidFill>
                  <a:schemeClr val="tx1"/>
                </a:solidFill>
              </a:rPr>
              <a:t>reproducible</a:t>
            </a:r>
            <a:r>
              <a:rPr lang="en-US" dirty="0">
                <a:solidFill>
                  <a:schemeClr val="tx1"/>
                </a:solidFill>
              </a:rPr>
              <a:t> test cases on </a:t>
            </a:r>
            <a:r>
              <a:rPr lang="en-US" b="1" dirty="0">
                <a:solidFill>
                  <a:schemeClr val="tx1"/>
                </a:solidFill>
              </a:rPr>
              <a:t>simulated</a:t>
            </a:r>
            <a:r>
              <a:rPr lang="en-US" dirty="0">
                <a:solidFill>
                  <a:schemeClr val="tx1"/>
                </a:solidFill>
              </a:rPr>
              <a:t> scenarios.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Need to have a 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Rally</a:t>
            </a:r>
            <a:r>
              <a:rPr lang="en-US" dirty="0">
                <a:solidFill>
                  <a:schemeClr val="tx1"/>
                </a:solidFill>
              </a:rPr>
              <a:t> installed, as workflow is also similar to Rally’s.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Upstream scale test repo @ </a:t>
            </a:r>
            <a:r>
              <a:rPr lang="en-US" dirty="0">
                <a:hlinkClick r:id="rId3"/>
              </a:rPr>
              <a:t>https://github.com/openvswitch/ovn-scale-test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User guide @ </a:t>
            </a:r>
            <a:r>
              <a:rPr lang="en-US" u="sng" dirty="0">
                <a:hlinkClick r:id="rId4"/>
              </a:rPr>
              <a:t>http://ovn-scale-test.readthedocs.org/en/latest/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8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86BE-93A9-DA44-8C90-6BE53DCE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Rally OVS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3509E-28C4-1A4E-942B-E1FF59054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run OVN scale test, you don’t need OpenStack installed - instead you just need rally installed. 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Main keywords :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Deployment</a:t>
            </a:r>
            <a:r>
              <a:rPr lang="en-US" dirty="0">
                <a:solidFill>
                  <a:schemeClr val="tx1"/>
                </a:solidFill>
              </a:rPr>
              <a:t> = any cloud deployment consisting of all network and compute components.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Task</a:t>
            </a:r>
            <a:r>
              <a:rPr lang="en-US" dirty="0">
                <a:solidFill>
                  <a:schemeClr val="tx1"/>
                </a:solidFill>
              </a:rPr>
              <a:t> = Any CRUD operations on compute, farm  and network components like </a:t>
            </a:r>
            <a:r>
              <a:rPr lang="en-US" dirty="0" err="1">
                <a:solidFill>
                  <a:schemeClr val="tx1"/>
                </a:solidFill>
              </a:rPr>
              <a:t>lports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lswitches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lrouters</a:t>
            </a:r>
            <a:r>
              <a:rPr lang="en-US" dirty="0">
                <a:solidFill>
                  <a:schemeClr val="tx1"/>
                </a:solidFill>
              </a:rPr>
              <a:t>, etc.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Farm</a:t>
            </a:r>
            <a:r>
              <a:rPr lang="en-US" dirty="0">
                <a:solidFill>
                  <a:schemeClr val="tx1"/>
                </a:solidFill>
              </a:rPr>
              <a:t> = collection of sandboxes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Sandbox</a:t>
            </a:r>
            <a:r>
              <a:rPr lang="en-US" dirty="0">
                <a:solidFill>
                  <a:schemeClr val="tx1"/>
                </a:solidFill>
              </a:rPr>
              <a:t> = a chassis (hypervisor/compute node/</a:t>
            </a:r>
            <a:r>
              <a:rPr lang="en-US" dirty="0" err="1">
                <a:solidFill>
                  <a:schemeClr val="tx1"/>
                </a:solidFill>
              </a:rPr>
              <a:t>ovs</a:t>
            </a:r>
            <a:r>
              <a:rPr lang="en-US" dirty="0">
                <a:solidFill>
                  <a:schemeClr val="tx1"/>
                </a:solidFill>
              </a:rPr>
              <a:t> sandbox)</a:t>
            </a:r>
          </a:p>
        </p:txBody>
      </p:sp>
    </p:spTree>
    <p:extLst>
      <p:ext uri="{BB962C8B-B14F-4D97-AF65-F5344CB8AC3E}">
        <p14:creationId xmlns:p14="http://schemas.microsoft.com/office/powerpoint/2010/main" val="58474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Base counters considered for an availability zone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US" sz="1000" dirty="0">
                <a:solidFill>
                  <a:schemeClr val="tx1"/>
                </a:solidFill>
              </a:rPr>
              <a:t>8 </a:t>
            </a:r>
            <a:r>
              <a:rPr lang="en-US" sz="1000" dirty="0" err="1">
                <a:solidFill>
                  <a:schemeClr val="tx1"/>
                </a:solidFill>
              </a:rPr>
              <a:t>lrouters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spcAft>
                <a:spcPts val="1600"/>
              </a:spcAft>
            </a:pPr>
            <a:r>
              <a:rPr lang="en-US" sz="1000" dirty="0">
                <a:solidFill>
                  <a:schemeClr val="tx1"/>
                </a:solidFill>
              </a:rPr>
              <a:t>5 </a:t>
            </a:r>
            <a:r>
              <a:rPr lang="en-US" sz="1000" dirty="0" err="1">
                <a:solidFill>
                  <a:schemeClr val="tx1"/>
                </a:solidFill>
              </a:rPr>
              <a:t>lswitches</a:t>
            </a:r>
            <a:r>
              <a:rPr lang="en-US" sz="1000" dirty="0">
                <a:solidFill>
                  <a:schemeClr val="tx1"/>
                </a:solidFill>
              </a:rPr>
              <a:t> per router</a:t>
            </a:r>
          </a:p>
          <a:p>
            <a:pPr marL="171450" indent="-171450">
              <a:spcAft>
                <a:spcPts val="1600"/>
              </a:spcAft>
            </a:pPr>
            <a:r>
              <a:rPr lang="en-US" sz="1000" dirty="0">
                <a:solidFill>
                  <a:schemeClr val="tx1"/>
                </a:solidFill>
              </a:rPr>
              <a:t>250 </a:t>
            </a:r>
            <a:r>
              <a:rPr lang="en-US" sz="1000" dirty="0" err="1">
                <a:solidFill>
                  <a:schemeClr val="tx1"/>
                </a:solidFill>
              </a:rPr>
              <a:t>lports</a:t>
            </a:r>
            <a:r>
              <a:rPr lang="en-US" sz="1000" dirty="0">
                <a:solidFill>
                  <a:schemeClr val="tx1"/>
                </a:solidFill>
              </a:rPr>
              <a:t> per </a:t>
            </a:r>
            <a:r>
              <a:rPr lang="en-US" sz="1000" dirty="0" err="1">
                <a:solidFill>
                  <a:schemeClr val="tx1"/>
                </a:solidFill>
              </a:rPr>
              <a:t>lswitches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spcAft>
                <a:spcPts val="1600"/>
              </a:spcAft>
            </a:pPr>
            <a:r>
              <a:rPr lang="en-US" sz="1000" dirty="0">
                <a:solidFill>
                  <a:schemeClr val="tx1"/>
                </a:solidFill>
              </a:rPr>
              <a:t>Total 10k </a:t>
            </a:r>
            <a:r>
              <a:rPr lang="en-US" sz="1000" dirty="0" err="1">
                <a:solidFill>
                  <a:schemeClr val="tx1"/>
                </a:solidFill>
              </a:rPr>
              <a:t>lports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spcAft>
                <a:spcPts val="1600"/>
              </a:spcAft>
            </a:pPr>
            <a:r>
              <a:rPr lang="en-US" sz="1000" dirty="0">
                <a:solidFill>
                  <a:schemeClr val="tx1"/>
                </a:solidFill>
              </a:rPr>
              <a:t>Total Chassis: 1k </a:t>
            </a:r>
          </a:p>
          <a:p>
            <a:pPr marL="171450" indent="-171450">
              <a:spcAft>
                <a:spcPts val="1600"/>
              </a:spcAft>
            </a:pPr>
            <a:r>
              <a:rPr lang="en-US" sz="1000" dirty="0">
                <a:solidFill>
                  <a:schemeClr val="tx1"/>
                </a:solidFill>
              </a:rPr>
              <a:t>Total BMs that hosts chassis: 20</a:t>
            </a:r>
          </a:p>
          <a:p>
            <a:pPr marL="171450" indent="-171450">
              <a:spcAft>
                <a:spcPts val="1600"/>
              </a:spcAft>
            </a:pPr>
            <a:r>
              <a:rPr lang="en-US" sz="1000" dirty="0">
                <a:solidFill>
                  <a:schemeClr val="tx1"/>
                </a:solidFill>
              </a:rPr>
              <a:t> Total control plane nodes: 3</a:t>
            </a:r>
          </a:p>
          <a:p>
            <a:pPr marL="171450" indent="-171450">
              <a:spcAft>
                <a:spcPts val="1600"/>
              </a:spcAft>
            </a:pPr>
            <a:r>
              <a:rPr lang="en-US" sz="1000" dirty="0">
                <a:solidFill>
                  <a:schemeClr val="tx1"/>
                </a:solidFill>
              </a:rPr>
              <a:t>10 </a:t>
            </a:r>
            <a:r>
              <a:rPr lang="en-US" sz="1000" dirty="0" err="1">
                <a:solidFill>
                  <a:schemeClr val="tx1"/>
                </a:solidFill>
              </a:rPr>
              <a:t>lports</a:t>
            </a:r>
            <a:r>
              <a:rPr lang="en-US" sz="1000" dirty="0">
                <a:solidFill>
                  <a:schemeClr val="tx1"/>
                </a:solidFill>
              </a:rPr>
              <a:t>(VM) per chassis</a:t>
            </a:r>
          </a:p>
          <a:p>
            <a:pPr marL="171450" indent="-171450">
              <a:spcAft>
                <a:spcPts val="1600"/>
              </a:spcAft>
            </a:pPr>
            <a:r>
              <a:rPr lang="en-US" sz="1000" dirty="0">
                <a:solidFill>
                  <a:schemeClr val="tx1"/>
                </a:solidFill>
              </a:rPr>
              <a:t>OS: Ubuntu 16.04 with 4.4 kernel</a:t>
            </a:r>
          </a:p>
          <a:p>
            <a:pPr marL="0" indent="0">
              <a:spcAft>
                <a:spcPts val="1600"/>
              </a:spcAft>
              <a:buNone/>
            </a:pP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66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6DEE-8AA9-0C40-B6EC-D72F15B3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OVSdb</a:t>
            </a:r>
            <a:r>
              <a:rPr lang="en-US" dirty="0">
                <a:solidFill>
                  <a:schemeClr val="accent2"/>
                </a:solidFill>
              </a:rPr>
              <a:t> service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13B71-6AD2-CF40-B683-A63C7A501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OVSDB supports three service models for databases: </a:t>
            </a:r>
          </a:p>
          <a:p>
            <a:pPr lvl="1"/>
            <a:r>
              <a:rPr lang="en-US" sz="1000" b="1" dirty="0">
                <a:solidFill>
                  <a:schemeClr val="tx1"/>
                </a:solidFill>
              </a:rPr>
              <a:t>Standalone</a:t>
            </a:r>
          </a:p>
          <a:p>
            <a:pPr lvl="1"/>
            <a:r>
              <a:rPr lang="en-US" sz="1000" b="1" dirty="0">
                <a:solidFill>
                  <a:schemeClr val="tx1"/>
                </a:solidFill>
              </a:rPr>
              <a:t>Active-Backup</a:t>
            </a:r>
          </a:p>
          <a:p>
            <a:pPr lvl="1"/>
            <a:r>
              <a:rPr lang="en-US" sz="1000" b="1" dirty="0">
                <a:solidFill>
                  <a:schemeClr val="tx1"/>
                </a:solidFill>
              </a:rPr>
              <a:t>Clustered</a:t>
            </a:r>
          </a:p>
          <a:p>
            <a:pPr marL="596900" lvl="1" indent="0">
              <a:buNone/>
            </a:pPr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The service models provide different compromises among consistency, availability, and partition tolerance.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They also differ in the number of servers required and in terms of performance.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The standalone and active-backup database service models share one on-disk format, and clustered databases use a different format [1]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000" dirty="0"/>
          </a:p>
          <a:p>
            <a:pPr marL="114300" indent="0">
              <a:buNone/>
            </a:pPr>
            <a:endParaRPr lang="en-US" sz="1000" dirty="0"/>
          </a:p>
          <a:p>
            <a:pPr marL="114300" indent="0">
              <a:buNone/>
            </a:pPr>
            <a:endParaRPr lang="en-US" sz="1000" dirty="0"/>
          </a:p>
          <a:p>
            <a:pPr marL="114300" indent="0">
              <a:buNone/>
            </a:pPr>
            <a:r>
              <a:rPr lang="en-US" sz="1000" dirty="0"/>
              <a:t>1.</a:t>
            </a:r>
            <a:r>
              <a:rPr lang="en-US" sz="1000" dirty="0">
                <a:hlinkClick r:id="rId2"/>
              </a:rPr>
              <a:t>https://github.com/openvswitch/ovs/blob/80c42f7f218fedd5841aa62d7e9774fc1f9e9b32/Documentation/ref/ovsdb.7.rst</a:t>
            </a:r>
            <a:endParaRPr lang="en-US" sz="1000" dirty="0"/>
          </a:p>
          <a:p>
            <a:pPr marL="114300" indent="0">
              <a:buNone/>
            </a:pPr>
            <a:r>
              <a:rPr lang="en-US" sz="1000" dirty="0"/>
              <a:t>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0687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/>
          <p:nvPr/>
        </p:nvSpPr>
        <p:spPr>
          <a:xfrm>
            <a:off x="705825" y="2138738"/>
            <a:ext cx="5975100" cy="1488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44546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2"/>
          <p:cNvSpPr txBox="1"/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OVN DBs Active-standby using pacemaker</a:t>
            </a:r>
            <a:endParaRPr sz="33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2419690" y="1964670"/>
            <a:ext cx="968100" cy="1731900"/>
          </a:xfrm>
          <a:prstGeom prst="rect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3968850" y="1964685"/>
            <a:ext cx="968100" cy="1731900"/>
          </a:xfrm>
          <a:prstGeom prst="rect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/>
          <p:nvPr/>
        </p:nvSpPr>
        <p:spPr>
          <a:xfrm>
            <a:off x="5422796" y="1964685"/>
            <a:ext cx="968100" cy="1731900"/>
          </a:xfrm>
          <a:prstGeom prst="rect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2"/>
          <p:cNvSpPr/>
          <p:nvPr/>
        </p:nvSpPr>
        <p:spPr>
          <a:xfrm>
            <a:off x="2649813" y="2172033"/>
            <a:ext cx="531600" cy="2385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NB</a:t>
            </a:r>
            <a:endParaRPr sz="1000"/>
          </a:p>
        </p:txBody>
      </p:sp>
      <p:sp>
        <p:nvSpPr>
          <p:cNvPr id="177" name="Google Shape;177;p32"/>
          <p:cNvSpPr/>
          <p:nvPr/>
        </p:nvSpPr>
        <p:spPr>
          <a:xfrm>
            <a:off x="2649813" y="2743832"/>
            <a:ext cx="531600" cy="2385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Northd</a:t>
            </a:r>
            <a:endParaRPr sz="900"/>
          </a:p>
        </p:txBody>
      </p:sp>
      <p:sp>
        <p:nvSpPr>
          <p:cNvPr id="178" name="Google Shape;178;p32"/>
          <p:cNvSpPr/>
          <p:nvPr/>
        </p:nvSpPr>
        <p:spPr>
          <a:xfrm>
            <a:off x="2649813" y="3265962"/>
            <a:ext cx="531600" cy="2385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SB</a:t>
            </a:r>
            <a:endParaRPr sz="1000"/>
          </a:p>
        </p:txBody>
      </p:sp>
      <p:sp>
        <p:nvSpPr>
          <p:cNvPr id="179" name="Google Shape;179;p32"/>
          <p:cNvSpPr/>
          <p:nvPr/>
        </p:nvSpPr>
        <p:spPr>
          <a:xfrm>
            <a:off x="4198974" y="2172033"/>
            <a:ext cx="531600" cy="238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NB</a:t>
            </a:r>
            <a:endParaRPr sz="1000"/>
          </a:p>
        </p:txBody>
      </p:sp>
      <p:sp>
        <p:nvSpPr>
          <p:cNvPr id="180" name="Google Shape;180;p32"/>
          <p:cNvSpPr/>
          <p:nvPr/>
        </p:nvSpPr>
        <p:spPr>
          <a:xfrm>
            <a:off x="4198974" y="2753032"/>
            <a:ext cx="531600" cy="238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Northd</a:t>
            </a:r>
            <a:endParaRPr sz="900"/>
          </a:p>
        </p:txBody>
      </p:sp>
      <p:sp>
        <p:nvSpPr>
          <p:cNvPr id="181" name="Google Shape;181;p32"/>
          <p:cNvSpPr/>
          <p:nvPr/>
        </p:nvSpPr>
        <p:spPr>
          <a:xfrm>
            <a:off x="5652924" y="3302937"/>
            <a:ext cx="531600" cy="2385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SB</a:t>
            </a:r>
            <a:endParaRPr sz="1000"/>
          </a:p>
        </p:txBody>
      </p:sp>
      <p:sp>
        <p:nvSpPr>
          <p:cNvPr id="182" name="Google Shape;182;p32"/>
          <p:cNvSpPr/>
          <p:nvPr/>
        </p:nvSpPr>
        <p:spPr>
          <a:xfrm>
            <a:off x="5652919" y="2172033"/>
            <a:ext cx="531600" cy="238500"/>
          </a:xfrm>
          <a:prstGeom prst="rect">
            <a:avLst/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NB</a:t>
            </a:r>
            <a:endParaRPr sz="1000"/>
          </a:p>
        </p:txBody>
      </p:sp>
      <p:sp>
        <p:nvSpPr>
          <p:cNvPr id="183" name="Google Shape;183;p32"/>
          <p:cNvSpPr/>
          <p:nvPr/>
        </p:nvSpPr>
        <p:spPr>
          <a:xfrm>
            <a:off x="5652919" y="2753032"/>
            <a:ext cx="531600" cy="2385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Northd</a:t>
            </a:r>
            <a:endParaRPr sz="900"/>
          </a:p>
        </p:txBody>
      </p:sp>
      <p:sp>
        <p:nvSpPr>
          <p:cNvPr id="184" name="Google Shape;184;p32"/>
          <p:cNvSpPr/>
          <p:nvPr/>
        </p:nvSpPr>
        <p:spPr>
          <a:xfrm>
            <a:off x="4187332" y="3264862"/>
            <a:ext cx="531600" cy="238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SB</a:t>
            </a:r>
            <a:endParaRPr sz="1000"/>
          </a:p>
        </p:txBody>
      </p:sp>
      <p:sp>
        <p:nvSpPr>
          <p:cNvPr id="185" name="Google Shape;185;p32"/>
          <p:cNvSpPr txBox="1"/>
          <p:nvPr/>
        </p:nvSpPr>
        <p:spPr>
          <a:xfrm>
            <a:off x="2419690" y="1947388"/>
            <a:ext cx="5634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Node1</a:t>
            </a:r>
            <a:endParaRPr sz="1000"/>
          </a:p>
        </p:txBody>
      </p:sp>
      <p:sp>
        <p:nvSpPr>
          <p:cNvPr id="186" name="Google Shape;186;p32"/>
          <p:cNvSpPr txBox="1"/>
          <p:nvPr/>
        </p:nvSpPr>
        <p:spPr>
          <a:xfrm>
            <a:off x="3968850" y="1947388"/>
            <a:ext cx="5634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Node2</a:t>
            </a:r>
            <a:endParaRPr sz="1000"/>
          </a:p>
        </p:txBody>
      </p:sp>
      <p:sp>
        <p:nvSpPr>
          <p:cNvPr id="187" name="Google Shape;187;p32"/>
          <p:cNvSpPr txBox="1"/>
          <p:nvPr/>
        </p:nvSpPr>
        <p:spPr>
          <a:xfrm>
            <a:off x="5422796" y="1947388"/>
            <a:ext cx="5634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Node3</a:t>
            </a:r>
            <a:endParaRPr sz="1000"/>
          </a:p>
        </p:txBody>
      </p:sp>
      <p:sp>
        <p:nvSpPr>
          <p:cNvPr id="188" name="Google Shape;188;p32"/>
          <p:cNvSpPr/>
          <p:nvPr/>
        </p:nvSpPr>
        <p:spPr>
          <a:xfrm>
            <a:off x="3941925" y="986238"/>
            <a:ext cx="645600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CMS</a:t>
            </a:r>
            <a:endParaRPr sz="1000" dirty="0"/>
          </a:p>
        </p:txBody>
      </p:sp>
      <p:sp>
        <p:nvSpPr>
          <p:cNvPr id="189" name="Google Shape;189;p32"/>
          <p:cNvSpPr/>
          <p:nvPr/>
        </p:nvSpPr>
        <p:spPr>
          <a:xfrm>
            <a:off x="4105425" y="1430588"/>
            <a:ext cx="672000" cy="18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LB VIP</a:t>
            </a:r>
            <a:endParaRPr sz="1000"/>
          </a:p>
        </p:txBody>
      </p:sp>
      <p:cxnSp>
        <p:nvCxnSpPr>
          <p:cNvPr id="190" name="Google Shape;190;p32"/>
          <p:cNvCxnSpPr>
            <a:stCxn id="189" idx="2"/>
            <a:endCxn id="176" idx="0"/>
          </p:cNvCxnSpPr>
          <p:nvPr/>
        </p:nvCxnSpPr>
        <p:spPr>
          <a:xfrm flipH="1">
            <a:off x="2915625" y="1618388"/>
            <a:ext cx="1525800" cy="5535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32"/>
          <p:cNvCxnSpPr>
            <a:stCxn id="189" idx="2"/>
            <a:endCxn id="179" idx="0"/>
          </p:cNvCxnSpPr>
          <p:nvPr/>
        </p:nvCxnSpPr>
        <p:spPr>
          <a:xfrm>
            <a:off x="4441425" y="1618388"/>
            <a:ext cx="23400" cy="5535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32"/>
          <p:cNvCxnSpPr>
            <a:stCxn id="189" idx="2"/>
            <a:endCxn id="182" idx="0"/>
          </p:cNvCxnSpPr>
          <p:nvPr/>
        </p:nvCxnSpPr>
        <p:spPr>
          <a:xfrm>
            <a:off x="4441425" y="1618388"/>
            <a:ext cx="1477200" cy="5535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32"/>
          <p:cNvSpPr/>
          <p:nvPr/>
        </p:nvSpPr>
        <p:spPr>
          <a:xfrm>
            <a:off x="4105425" y="3933238"/>
            <a:ext cx="672000" cy="18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LB VIP</a:t>
            </a:r>
            <a:endParaRPr sz="1000"/>
          </a:p>
        </p:txBody>
      </p:sp>
      <p:sp>
        <p:nvSpPr>
          <p:cNvPr id="194" name="Google Shape;194;p32"/>
          <p:cNvSpPr/>
          <p:nvPr/>
        </p:nvSpPr>
        <p:spPr>
          <a:xfrm>
            <a:off x="4046575" y="1006738"/>
            <a:ext cx="645600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Neutron</a:t>
            </a:r>
            <a:endParaRPr sz="1000"/>
          </a:p>
        </p:txBody>
      </p:sp>
      <p:sp>
        <p:nvSpPr>
          <p:cNvPr id="195" name="Google Shape;195;p32"/>
          <p:cNvSpPr/>
          <p:nvPr/>
        </p:nvSpPr>
        <p:spPr>
          <a:xfrm>
            <a:off x="4118625" y="1061013"/>
            <a:ext cx="645600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CMS</a:t>
            </a:r>
            <a:endParaRPr sz="1000" dirty="0"/>
          </a:p>
        </p:txBody>
      </p:sp>
      <p:sp>
        <p:nvSpPr>
          <p:cNvPr id="196" name="Google Shape;196;p32"/>
          <p:cNvSpPr/>
          <p:nvPr/>
        </p:nvSpPr>
        <p:spPr>
          <a:xfrm>
            <a:off x="2983100" y="4427588"/>
            <a:ext cx="398700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HV</a:t>
            </a:r>
            <a:endParaRPr sz="1000"/>
          </a:p>
        </p:txBody>
      </p:sp>
      <p:sp>
        <p:nvSpPr>
          <p:cNvPr id="197" name="Google Shape;197;p32"/>
          <p:cNvSpPr/>
          <p:nvPr/>
        </p:nvSpPr>
        <p:spPr>
          <a:xfrm>
            <a:off x="3695625" y="4427588"/>
            <a:ext cx="398700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HV</a:t>
            </a:r>
            <a:endParaRPr sz="1000"/>
          </a:p>
        </p:txBody>
      </p:sp>
      <p:sp>
        <p:nvSpPr>
          <p:cNvPr id="198" name="Google Shape;198;p32"/>
          <p:cNvSpPr/>
          <p:nvPr/>
        </p:nvSpPr>
        <p:spPr>
          <a:xfrm>
            <a:off x="4968525" y="4427588"/>
            <a:ext cx="398700" cy="18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HV</a:t>
            </a:r>
            <a:endParaRPr sz="1000"/>
          </a:p>
        </p:txBody>
      </p:sp>
      <p:sp>
        <p:nvSpPr>
          <p:cNvPr id="199" name="Google Shape;199;p32"/>
          <p:cNvSpPr txBox="1"/>
          <p:nvPr/>
        </p:nvSpPr>
        <p:spPr>
          <a:xfrm>
            <a:off x="4290300" y="4357688"/>
            <a:ext cx="563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cxnSp>
        <p:nvCxnSpPr>
          <p:cNvPr id="200" name="Google Shape;200;p32"/>
          <p:cNvCxnSpPr>
            <a:stCxn id="193" idx="0"/>
            <a:endCxn id="181" idx="2"/>
          </p:cNvCxnSpPr>
          <p:nvPr/>
        </p:nvCxnSpPr>
        <p:spPr>
          <a:xfrm rot="10800000" flipH="1">
            <a:off x="4441425" y="3541438"/>
            <a:ext cx="1477200" cy="3918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32"/>
          <p:cNvCxnSpPr>
            <a:stCxn id="193" idx="0"/>
            <a:endCxn id="178" idx="2"/>
          </p:cNvCxnSpPr>
          <p:nvPr/>
        </p:nvCxnSpPr>
        <p:spPr>
          <a:xfrm rot="10800000">
            <a:off x="2915625" y="3504538"/>
            <a:ext cx="1525800" cy="4287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32"/>
          <p:cNvCxnSpPr>
            <a:stCxn id="193" idx="0"/>
            <a:endCxn id="184" idx="2"/>
          </p:cNvCxnSpPr>
          <p:nvPr/>
        </p:nvCxnSpPr>
        <p:spPr>
          <a:xfrm rot="10800000" flipH="1">
            <a:off x="4441425" y="3503338"/>
            <a:ext cx="11700" cy="4299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32"/>
          <p:cNvSpPr/>
          <p:nvPr/>
        </p:nvSpPr>
        <p:spPr>
          <a:xfrm>
            <a:off x="7264750" y="1251438"/>
            <a:ext cx="206400" cy="132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4" name="Google Shape;204;p32"/>
          <p:cNvSpPr txBox="1"/>
          <p:nvPr/>
        </p:nvSpPr>
        <p:spPr>
          <a:xfrm>
            <a:off x="7438700" y="1145538"/>
            <a:ext cx="1181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</a:t>
            </a:r>
            <a:endParaRPr sz="1000"/>
          </a:p>
        </p:txBody>
      </p:sp>
      <p:sp>
        <p:nvSpPr>
          <p:cNvPr id="205" name="Google Shape;205;p32"/>
          <p:cNvSpPr/>
          <p:nvPr/>
        </p:nvSpPr>
        <p:spPr>
          <a:xfrm>
            <a:off x="7264750" y="1511138"/>
            <a:ext cx="206400" cy="132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6" name="Google Shape;206;p32"/>
          <p:cNvSpPr txBox="1"/>
          <p:nvPr/>
        </p:nvSpPr>
        <p:spPr>
          <a:xfrm>
            <a:off x="7438700" y="1405238"/>
            <a:ext cx="1181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Standby</a:t>
            </a:r>
            <a:endParaRPr sz="1000"/>
          </a:p>
        </p:txBody>
      </p:sp>
      <p:sp>
        <p:nvSpPr>
          <p:cNvPr id="207" name="Google Shape;207;p32"/>
          <p:cNvSpPr txBox="1"/>
          <p:nvPr/>
        </p:nvSpPr>
        <p:spPr>
          <a:xfrm>
            <a:off x="743390" y="2172538"/>
            <a:ext cx="13635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Pacemaker Cluster</a:t>
            </a:r>
            <a:endParaRPr sz="1000"/>
          </a:p>
        </p:txBody>
      </p:sp>
      <p:cxnSp>
        <p:nvCxnSpPr>
          <p:cNvPr id="208" name="Google Shape;208;p32"/>
          <p:cNvCxnSpPr>
            <a:stCxn id="180" idx="0"/>
            <a:endCxn id="179" idx="2"/>
          </p:cNvCxnSpPr>
          <p:nvPr/>
        </p:nvCxnSpPr>
        <p:spPr>
          <a:xfrm rot="10800000">
            <a:off x="4464774" y="2410432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32"/>
          <p:cNvCxnSpPr>
            <a:stCxn id="180" idx="2"/>
            <a:endCxn id="184" idx="0"/>
          </p:cNvCxnSpPr>
          <p:nvPr/>
        </p:nvCxnSpPr>
        <p:spPr>
          <a:xfrm flipH="1">
            <a:off x="4453074" y="2991532"/>
            <a:ext cx="11700" cy="2733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32"/>
          <p:cNvCxnSpPr>
            <a:cxnSpLocks/>
            <a:stCxn id="195" idx="2"/>
            <a:endCxn id="189" idx="0"/>
          </p:cNvCxnSpPr>
          <p:nvPr/>
        </p:nvCxnSpPr>
        <p:spPr>
          <a:xfrm>
            <a:off x="4441425" y="1248813"/>
            <a:ext cx="0" cy="181775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32"/>
          <p:cNvCxnSpPr>
            <a:stCxn id="196" idx="0"/>
            <a:endCxn id="193" idx="2"/>
          </p:cNvCxnSpPr>
          <p:nvPr/>
        </p:nvCxnSpPr>
        <p:spPr>
          <a:xfrm flipV="1">
            <a:off x="3182450" y="4121038"/>
            <a:ext cx="1258975" cy="30655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32"/>
          <p:cNvCxnSpPr>
            <a:stCxn id="197" idx="0"/>
            <a:endCxn id="193" idx="2"/>
          </p:cNvCxnSpPr>
          <p:nvPr/>
        </p:nvCxnSpPr>
        <p:spPr>
          <a:xfrm rot="10800000" flipH="1">
            <a:off x="3894975" y="4120988"/>
            <a:ext cx="546600" cy="3066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32"/>
          <p:cNvCxnSpPr>
            <a:stCxn id="198" idx="0"/>
            <a:endCxn id="193" idx="2"/>
          </p:cNvCxnSpPr>
          <p:nvPr/>
        </p:nvCxnSpPr>
        <p:spPr>
          <a:xfrm rot="10800000">
            <a:off x="4441575" y="4120988"/>
            <a:ext cx="726300" cy="3066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32"/>
          <p:cNvSpPr/>
          <p:nvPr/>
        </p:nvSpPr>
        <p:spPr>
          <a:xfrm>
            <a:off x="1354700" y="897038"/>
            <a:ext cx="2246400" cy="941700"/>
          </a:xfrm>
          <a:prstGeom prst="wedgeRectCallout">
            <a:avLst>
              <a:gd name="adj1" fmla="val 73110"/>
              <a:gd name="adj2" fmla="val 20288"/>
            </a:avLst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Alternatively, this LB VIP can be replaced by:</a:t>
            </a:r>
            <a:endParaRPr sz="800" dirty="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dirty="0"/>
              <a:t>Option 2: BGP advertising the VIP on each node</a:t>
            </a:r>
            <a:endParaRPr sz="800" dirty="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dirty="0"/>
              <a:t>Option 3: put all 3 nodes on same rack and use pacemaker to manage the VIP too.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88663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D438-899C-504F-95D0-B2DFE029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Start OVN DBs using pacemaker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E3DF-C7EA-C541-A7E0-E90E05AB8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>
                <a:solidFill>
                  <a:schemeClr val="tx1"/>
                </a:solidFill>
              </a:rPr>
              <a:t>Let pacemaker manage the VIP resource.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Using LB VIP: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set </a:t>
            </a:r>
            <a:r>
              <a:rPr lang="en-US" sz="1000" dirty="0" err="1">
                <a:solidFill>
                  <a:schemeClr val="accent1"/>
                </a:solidFill>
              </a:rPr>
              <a:t>listen_on_master_ip_only</a:t>
            </a:r>
            <a:r>
              <a:rPr lang="en-US" sz="1000" dirty="0">
                <a:solidFill>
                  <a:schemeClr val="accent1"/>
                </a:solidFill>
              </a:rPr>
              <a:t>=no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Active node will listen on </a:t>
            </a:r>
            <a:r>
              <a:rPr lang="en-US" sz="1000" dirty="0">
                <a:solidFill>
                  <a:schemeClr val="accent1"/>
                </a:solidFill>
              </a:rPr>
              <a:t>0.0.0.0</a:t>
            </a:r>
            <a:r>
              <a:rPr lang="en-US" sz="1000" dirty="0">
                <a:solidFill>
                  <a:schemeClr val="tx1"/>
                </a:solidFill>
              </a:rPr>
              <a:t> so that LB VIP IP can connect on respective </a:t>
            </a:r>
            <a:r>
              <a:rPr lang="en-US" sz="1000" dirty="0" err="1">
                <a:solidFill>
                  <a:schemeClr val="tx1"/>
                </a:solidFill>
              </a:rPr>
              <a:t>sb</a:t>
            </a:r>
            <a:r>
              <a:rPr lang="en-US" sz="1000" dirty="0">
                <a:solidFill>
                  <a:schemeClr val="tx1"/>
                </a:solidFill>
              </a:rPr>
              <a:t> and </a:t>
            </a:r>
            <a:r>
              <a:rPr lang="en-US" sz="1000" dirty="0" err="1">
                <a:solidFill>
                  <a:schemeClr val="tx1"/>
                </a:solidFill>
              </a:rPr>
              <a:t>nb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db</a:t>
            </a:r>
            <a:r>
              <a:rPr lang="en-US" sz="1000" dirty="0">
                <a:solidFill>
                  <a:schemeClr val="tx1"/>
                </a:solidFill>
              </a:rPr>
              <a:t> ports </a:t>
            </a:r>
          </a:p>
          <a:p>
            <a:pPr lvl="1"/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903B0B-B3DE-6A46-909B-1068A742DF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252170"/>
              </p:ext>
            </p:extLst>
          </p:nvPr>
        </p:nvGraphicFramePr>
        <p:xfrm>
          <a:off x="769938" y="1542554"/>
          <a:ext cx="6858000" cy="140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" name="Document" r:id="rId3" imgW="6858000" imgH="1676400" progId="Word.Document.12">
                  <p:embed/>
                </p:oleObj>
              </mc:Choice>
              <mc:Fallback>
                <p:oleObj name="Document" r:id="rId3" imgW="6858000" imgH="167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9938" y="1542554"/>
                        <a:ext cx="6858000" cy="140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181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bay_palette">
      <a:dk1>
        <a:srgbClr val="000000"/>
      </a:dk1>
      <a:lt1>
        <a:srgbClr val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9039</TotalTime>
  <Words>1455</Words>
  <Application>Microsoft Macintosh PowerPoint</Application>
  <PresentationFormat>On-screen Show (16:9)</PresentationFormat>
  <Paragraphs>323</Paragraphs>
  <Slides>25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Office Theme</vt:lpstr>
      <vt:lpstr>Document</vt:lpstr>
      <vt:lpstr>Microsoft Word Document</vt:lpstr>
      <vt:lpstr>OVN DBs HA with scale test</vt:lpstr>
      <vt:lpstr>What components can be improved with scale test?</vt:lpstr>
      <vt:lpstr>Why scale test?</vt:lpstr>
      <vt:lpstr>What to use for scale test?</vt:lpstr>
      <vt:lpstr>Rally OVS</vt:lpstr>
      <vt:lpstr>Base counters considered for an availability zone</vt:lpstr>
      <vt:lpstr>OVSdb service models</vt:lpstr>
      <vt:lpstr>PowerPoint Presentation</vt:lpstr>
      <vt:lpstr>Start OVN DBs using pacemaker</vt:lpstr>
      <vt:lpstr>PowerPoint Presentation</vt:lpstr>
      <vt:lpstr>Starting OVN DBs using clustering</vt:lpstr>
      <vt:lpstr>How to set up scale test env ?</vt:lpstr>
      <vt:lpstr>How to set up scale test env ?</vt:lpstr>
      <vt:lpstr>How to set up scale test env ?</vt:lpstr>
      <vt:lpstr>PowerPoint Presentation</vt:lpstr>
      <vt:lpstr>OVN scale test with HA</vt:lpstr>
      <vt:lpstr>Scenarios – Active-standby using pacemaker</vt:lpstr>
      <vt:lpstr>OVN DBs HA – Active-backup with pacemaker</vt:lpstr>
      <vt:lpstr>Scenarios – Clustered DBs</vt:lpstr>
      <vt:lpstr>Raft with scale test summary</vt:lpstr>
      <vt:lpstr>Some tunings for both clustered and non clustered setup</vt:lpstr>
      <vt:lpstr>Promising outcome and more to go</vt:lpstr>
      <vt:lpstr>CPU/Mem stats for active-standby</vt:lpstr>
      <vt:lpstr>Stuck?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Netforce: Extending neutron to support routed networks at scale in eBay.</dc:title>
  <cp:lastModifiedBy>Ginwala, Aliasgar</cp:lastModifiedBy>
  <cp:revision>643</cp:revision>
  <dcterms:modified xsi:type="dcterms:W3CDTF">2018-12-06T20:13:08Z</dcterms:modified>
</cp:coreProperties>
</file>