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4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</p:sldMasterIdLst>
  <p:notesMasterIdLst>
    <p:notesMasterId r:id="rId22"/>
  </p:notesMasterIdLst>
  <p:handoutMasterIdLst>
    <p:handoutMasterId r:id="rId23"/>
  </p:handoutMasterIdLst>
  <p:sldIdLst>
    <p:sldId id="395" r:id="rId2"/>
    <p:sldId id="396" r:id="rId3"/>
    <p:sldId id="367" r:id="rId4"/>
    <p:sldId id="397" r:id="rId5"/>
    <p:sldId id="398" r:id="rId6"/>
    <p:sldId id="399" r:id="rId7"/>
    <p:sldId id="413" r:id="rId8"/>
    <p:sldId id="414" r:id="rId9"/>
    <p:sldId id="400" r:id="rId10"/>
    <p:sldId id="401" r:id="rId11"/>
    <p:sldId id="416" r:id="rId12"/>
    <p:sldId id="415" r:id="rId13"/>
    <p:sldId id="409" r:id="rId14"/>
    <p:sldId id="412" r:id="rId15"/>
    <p:sldId id="408" r:id="rId16"/>
    <p:sldId id="402" r:id="rId17"/>
    <p:sldId id="403" r:id="rId18"/>
    <p:sldId id="404" r:id="rId19"/>
    <p:sldId id="270" r:id="rId20"/>
    <p:sldId id="405" r:id="rId21"/>
  </p:sldIdLst>
  <p:sldSz cx="9144000" cy="6858000" type="screen4x3"/>
  <p:notesSz cx="6884988" cy="10018713"/>
  <p:defaultTextStyle>
    <a:defPPr>
      <a:defRPr lang="en-GB"/>
    </a:defPPr>
    <a:lvl1pPr algn="l" rtl="0" fontAlgn="base">
      <a:spcBef>
        <a:spcPct val="5000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386CF36-BFA9-4BB0-91B9-1B19D4CB6FFA}">
          <p14:sldIdLst>
            <p14:sldId id="395"/>
            <p14:sldId id="396"/>
            <p14:sldId id="367"/>
            <p14:sldId id="397"/>
            <p14:sldId id="398"/>
            <p14:sldId id="399"/>
            <p14:sldId id="413"/>
            <p14:sldId id="414"/>
            <p14:sldId id="400"/>
            <p14:sldId id="401"/>
            <p14:sldId id="416"/>
            <p14:sldId id="415"/>
            <p14:sldId id="409"/>
            <p14:sldId id="412"/>
            <p14:sldId id="408"/>
            <p14:sldId id="402"/>
            <p14:sldId id="403"/>
            <p14:sldId id="404"/>
            <p14:sldId id="270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136">
          <p15:clr>
            <a:srgbClr val="A4A3A4"/>
          </p15:clr>
        </p15:guide>
        <p15:guide id="2" orient="horz" pos="4110">
          <p15:clr>
            <a:srgbClr val="A4A3A4"/>
          </p15:clr>
        </p15:guide>
        <p15:guide id="3" orient="horz" pos="151">
          <p15:clr>
            <a:srgbClr val="A4A3A4"/>
          </p15:clr>
        </p15:guide>
        <p15:guide id="4" orient="horz" pos="2449">
          <p15:clr>
            <a:srgbClr val="A4A3A4"/>
          </p15:clr>
        </p15:guide>
        <p15:guide id="5" orient="horz" pos="3566">
          <p15:clr>
            <a:srgbClr val="A4A3A4"/>
          </p15:clr>
        </p15:guide>
        <p15:guide id="6" orient="horz" pos="2545">
          <p15:clr>
            <a:srgbClr val="A4A3A4"/>
          </p15:clr>
        </p15:guide>
        <p15:guide id="7" orient="horz" pos="3845">
          <p15:clr>
            <a:srgbClr val="A4A3A4"/>
          </p15:clr>
        </p15:guide>
        <p15:guide id="8" pos="4969">
          <p15:clr>
            <a:srgbClr val="A4A3A4"/>
          </p15:clr>
        </p15:guide>
        <p15:guide id="9" pos="1941">
          <p15:clr>
            <a:srgbClr val="A4A3A4"/>
          </p15:clr>
        </p15:guide>
        <p15:guide id="10" pos="3818">
          <p15:clr>
            <a:srgbClr val="A4A3A4"/>
          </p15:clr>
        </p15:guide>
        <p15:guide id="11" pos="3727">
          <p15:clr>
            <a:srgbClr val="A4A3A4"/>
          </p15:clr>
        </p15:guide>
        <p15:guide id="12" pos="2834">
          <p15:clr>
            <a:srgbClr val="A4A3A4"/>
          </p15:clr>
        </p15:guide>
        <p15:guide id="13" pos="2926">
          <p15:clr>
            <a:srgbClr val="A4A3A4"/>
          </p15:clr>
        </p15:guide>
        <p15:guide id="14" pos="248">
          <p15:clr>
            <a:srgbClr val="A4A3A4"/>
          </p15:clr>
        </p15:guide>
        <p15:guide id="15" pos="2034">
          <p15:clr>
            <a:srgbClr val="A4A3A4"/>
          </p15:clr>
        </p15:guide>
        <p15:guide id="16" pos="2879">
          <p15:clr>
            <a:srgbClr val="A4A3A4"/>
          </p15:clr>
        </p15:guide>
        <p15:guide id="17" pos="2676">
          <p15:clr>
            <a:srgbClr val="A4A3A4"/>
          </p15:clr>
        </p15:guide>
        <p15:guide id="18" pos="3084">
          <p15:clr>
            <a:srgbClr val="A4A3A4"/>
          </p15:clr>
        </p15:guide>
        <p15:guide id="19" pos="551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55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ianluca Lombardi" initials="GL" lastIdx="1" clrIdx="0"/>
  <p:cmAuthor id="1" name="Vinayak Joshi" initials="VJ" lastIdx="9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BA17"/>
    <a:srgbClr val="9FB7D3"/>
    <a:srgbClr val="8BC5FF"/>
    <a:srgbClr val="99CCFF"/>
    <a:srgbClr val="6A8FBF"/>
    <a:srgbClr val="00A9D4"/>
    <a:srgbClr val="007B78"/>
    <a:srgbClr val="FABB00"/>
    <a:srgbClr val="F08A00"/>
    <a:srgbClr val="E321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29" autoAdjust="0"/>
    <p:restoredTop sz="91340" autoAdjust="0"/>
  </p:normalViewPr>
  <p:slideViewPr>
    <p:cSldViewPr snapToGrid="0" snapToObjects="1">
      <p:cViewPr varScale="1">
        <p:scale>
          <a:sx n="62" d="100"/>
          <a:sy n="62" d="100"/>
        </p:scale>
        <p:origin x="1716" y="78"/>
      </p:cViewPr>
      <p:guideLst>
        <p:guide orient="horz" pos="1136"/>
        <p:guide orient="horz" pos="4110"/>
        <p:guide orient="horz" pos="151"/>
        <p:guide orient="horz" pos="2449"/>
        <p:guide orient="horz" pos="3566"/>
        <p:guide orient="horz" pos="2545"/>
        <p:guide orient="horz" pos="3845"/>
        <p:guide pos="4969"/>
        <p:guide pos="1941"/>
        <p:guide pos="3818"/>
        <p:guide pos="3727"/>
        <p:guide pos="2834"/>
        <p:guide pos="2926"/>
        <p:guide pos="248"/>
        <p:guide pos="2034"/>
        <p:guide pos="2879"/>
        <p:guide pos="2676"/>
        <p:guide pos="3084"/>
        <p:guide pos="551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6528"/>
    </p:cViewPr>
  </p:sorterViewPr>
  <p:notesViewPr>
    <p:cSldViewPr snapToGrid="0" snapToObjects="1">
      <p:cViewPr varScale="1">
        <p:scale>
          <a:sx n="64" d="100"/>
          <a:sy n="64" d="100"/>
        </p:scale>
        <p:origin x="-3414" y="-126"/>
      </p:cViewPr>
      <p:guideLst>
        <p:guide orient="horz" pos="3155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PMD Processing Load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5">
                <a:lumMod val="75000"/>
              </a:schemeClr>
            </a:solidFill>
            <a:ln>
              <a:solidFill>
                <a:schemeClr val="tx1">
                  <a:lumMod val="75000"/>
                </a:schemeClr>
              </a:solidFill>
            </a:ln>
            <a:effectLst/>
            <a:sp3d>
              <a:contourClr>
                <a:schemeClr val="tx1">
                  <a:lumMod val="75000"/>
                </a:schemeClr>
              </a:contourClr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2"/>
                <c:pt idx="0">
                  <c:v>PMD 1</c:v>
                </c:pt>
                <c:pt idx="1">
                  <c:v>PMD 2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25</c:v>
                </c:pt>
                <c:pt idx="1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BBB-475B-AA3C-BC7C4FA3D94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>
                  <a:lumMod val="75000"/>
                </a:schemeClr>
              </a:solidFill>
            </a:ln>
            <a:effectLst/>
            <a:sp3d>
              <a:contourClr>
                <a:schemeClr val="tx1">
                  <a:lumMod val="75000"/>
                </a:schemeClr>
              </a:contourClr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2"/>
                <c:pt idx="0">
                  <c:v>PMD 1</c:v>
                </c:pt>
                <c:pt idx="1">
                  <c:v>PMD 2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30</c:v>
                </c:pt>
                <c:pt idx="1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BBB-475B-AA3C-BC7C4FA3D94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>
                  <a:lumMod val="75000"/>
                </a:schemeClr>
              </a:solidFill>
            </a:ln>
            <a:effectLst/>
            <a:sp3d>
              <a:contourClr>
                <a:schemeClr val="tx1">
                  <a:lumMod val="75000"/>
                </a:schemeClr>
              </a:contourClr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2"/>
                <c:pt idx="0">
                  <c:v>PMD 1</c:v>
                </c:pt>
                <c:pt idx="1">
                  <c:v>PMD 2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35</c:v>
                </c:pt>
                <c:pt idx="1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BBB-475B-AA3C-BC7C4FA3D94D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22</c:v>
                </c:pt>
              </c:strCache>
            </c:strRef>
          </c:tx>
          <c:spPr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75000"/>
                </a:schemeClr>
              </a:solidFill>
            </a:ln>
            <a:effectLst/>
            <a:sp3d>
              <a:contourClr>
                <a:schemeClr val="tx1">
                  <a:lumMod val="75000"/>
                </a:schemeClr>
              </a:contourClr>
            </a:sp3d>
          </c:spPr>
          <c:invertIfNegative val="0"/>
          <c:cat>
            <c:strRef>
              <c:f>Sheet1!$A$2:$A$5</c:f>
              <c:strCache>
                <c:ptCount val="2"/>
                <c:pt idx="0">
                  <c:v>PMD 1</c:v>
                </c:pt>
                <c:pt idx="1">
                  <c:v>PMD 2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10</c:v>
                </c:pt>
                <c:pt idx="1">
                  <c:v>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BBB-475B-AA3C-BC7C4FA3D94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gapDepth val="300"/>
        <c:shape val="box"/>
        <c:axId val="434994696"/>
        <c:axId val="383303688"/>
        <c:axId val="0"/>
      </c:bar3DChart>
      <c:catAx>
        <c:axId val="4349946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3303688"/>
        <c:crosses val="autoZero"/>
        <c:auto val="1"/>
        <c:lblAlgn val="ctr"/>
        <c:lblOffset val="100"/>
        <c:noMultiLvlLbl val="0"/>
      </c:catAx>
      <c:valAx>
        <c:axId val="3833036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49946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PMD Processing Load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5">
                <a:lumMod val="75000"/>
              </a:schemeClr>
            </a:solidFill>
            <a:ln>
              <a:solidFill>
                <a:schemeClr val="tx1">
                  <a:lumMod val="75000"/>
                </a:schemeClr>
              </a:solidFill>
            </a:ln>
            <a:effectLst/>
            <a:sp3d>
              <a:contourClr>
                <a:schemeClr val="tx1">
                  <a:lumMod val="75000"/>
                </a:schemeClr>
              </a:contourClr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2"/>
                <c:pt idx="0">
                  <c:v>PMD 1</c:v>
                </c:pt>
                <c:pt idx="1">
                  <c:v>PMD 2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25</c:v>
                </c:pt>
                <c:pt idx="1">
                  <c:v>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CBE-44B7-B627-B3217FC2F37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>
                  <a:lumMod val="75000"/>
                </a:schemeClr>
              </a:solidFill>
            </a:ln>
            <a:effectLst/>
            <a:sp3d>
              <a:contourClr>
                <a:schemeClr val="tx1">
                  <a:lumMod val="75000"/>
                </a:schemeClr>
              </a:contourClr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2"/>
                <c:pt idx="0">
                  <c:v>PMD 1</c:v>
                </c:pt>
                <c:pt idx="1">
                  <c:v>PMD 2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30</c:v>
                </c:pt>
                <c:pt idx="1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CBE-44B7-B627-B3217FC2F37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>
                  <a:lumMod val="75000"/>
                </a:schemeClr>
              </a:solidFill>
            </a:ln>
            <a:effectLst/>
            <a:sp3d>
              <a:contourClr>
                <a:schemeClr val="tx1">
                  <a:lumMod val="75000"/>
                </a:schemeClr>
              </a:contourClr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2"/>
                <c:pt idx="0">
                  <c:v>PMD 1</c:v>
                </c:pt>
                <c:pt idx="1">
                  <c:v>PMD 2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5</c:v>
                </c:pt>
                <c:pt idx="1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CBE-44B7-B627-B3217FC2F37E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22</c:v>
                </c:pt>
              </c:strCache>
            </c:strRef>
          </c:tx>
          <c:spPr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75000"/>
                </a:schemeClr>
              </a:solidFill>
            </a:ln>
            <a:effectLst/>
            <a:sp3d>
              <a:contourClr>
                <a:schemeClr val="tx1">
                  <a:lumMod val="75000"/>
                </a:schemeClr>
              </a:contourClr>
            </a:sp3d>
          </c:spPr>
          <c:invertIfNegative val="0"/>
          <c:cat>
            <c:strRef>
              <c:f>Sheet1!$A$2:$A$5</c:f>
              <c:strCache>
                <c:ptCount val="2"/>
                <c:pt idx="0">
                  <c:v>PMD 1</c:v>
                </c:pt>
                <c:pt idx="1">
                  <c:v>PMD 2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40</c:v>
                </c:pt>
                <c:pt idx="1">
                  <c:v>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CBE-44B7-B627-B3217FC2F3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gapDepth val="300"/>
        <c:shape val="box"/>
        <c:axId val="434994696"/>
        <c:axId val="383303688"/>
        <c:axId val="0"/>
      </c:bar3DChart>
      <c:catAx>
        <c:axId val="4349946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3303688"/>
        <c:crosses val="autoZero"/>
        <c:auto val="1"/>
        <c:lblAlgn val="ctr"/>
        <c:lblOffset val="100"/>
        <c:noMultiLvlLbl val="0"/>
      </c:catAx>
      <c:valAx>
        <c:axId val="3833036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49946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3495" cy="500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88" tIns="48294" rIns="96588" bIns="48294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300"/>
            </a:lvl1pPr>
          </a:lstStyle>
          <a:p>
            <a:r>
              <a:rPr lang="en-US" sz="1200"/>
              <a:t>PMD Auto Load Balancing </a:t>
            </a:r>
            <a:endParaRPr lang="en-US" sz="1200" dirty="0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99900" y="0"/>
            <a:ext cx="2983495" cy="500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88" tIns="48294" rIns="96588" bIns="48294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300"/>
            </a:lvl1pPr>
          </a:lstStyle>
          <a:p>
            <a:r>
              <a:rPr lang="en-US" sz="1200"/>
              <a:t>2018-12-04 </a:t>
            </a:r>
            <a:endParaRPr lang="en-US" sz="1200" dirty="0"/>
          </a:p>
        </p:txBody>
      </p:sp>
      <p:sp>
        <p:nvSpPr>
          <p:cNvPr id="79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516038"/>
            <a:ext cx="2983495" cy="500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88" tIns="48294" rIns="96588" bIns="48294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300"/>
            </a:lvl1pPr>
          </a:lstStyle>
          <a:p>
            <a:r>
              <a:rPr lang="da-DK" sz="1200"/>
              <a:t>© Ericsson AB 2018 </a:t>
            </a:r>
            <a:endParaRPr lang="en-US" sz="1200" dirty="0"/>
          </a:p>
        </p:txBody>
      </p:sp>
      <p:sp>
        <p:nvSpPr>
          <p:cNvPr id="79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99900" y="9516038"/>
            <a:ext cx="2983495" cy="500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88" tIns="48294" rIns="96588" bIns="48294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300"/>
            </a:lvl1pPr>
          </a:lstStyle>
          <a:p>
            <a:fld id="{4ECEF30E-552D-42ED-82CA-C73F83CA10A8}" type="slidenum">
              <a:rPr lang="en-US" sz="1200"/>
              <a:pPr/>
              <a:t>‹#›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985583238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idx="1"/>
          </p:nvPr>
        </p:nvSpPr>
        <p:spPr>
          <a:xfrm>
            <a:off x="3900488" y="0"/>
            <a:ext cx="2982912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/>
              <a:t>2018-12-04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5"/>
          </p:nvPr>
        </p:nvSpPr>
        <p:spPr>
          <a:xfrm>
            <a:off x="3900488" y="9515475"/>
            <a:ext cx="2982912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52353D-F306-481A-B3D0-C36CE0BF956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913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PMD Auto Load Balancing </a:t>
            </a:r>
            <a:endParaRPr lang="en-US" dirty="0"/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 idx="2"/>
          </p:nvPr>
        </p:nvSpPr>
        <p:spPr>
          <a:xfrm>
            <a:off x="938213" y="750888"/>
            <a:ext cx="5008562" cy="37576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15475"/>
            <a:ext cx="2982913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da-DK"/>
              <a:t>© Ericsson AB 2018 </a:t>
            </a:r>
            <a:endParaRPr lang="en-US" dirty="0"/>
          </a:p>
        </p:txBody>
      </p:sp>
      <p:sp>
        <p:nvSpPr>
          <p:cNvPr id="7" name="Notes Placeholder 6"/>
          <p:cNvSpPr>
            <a:spLocks noGrp="1"/>
          </p:cNvSpPr>
          <p:nvPr>
            <p:ph type="body" sz="quarter" idx="3"/>
          </p:nvPr>
        </p:nvSpPr>
        <p:spPr>
          <a:xfrm>
            <a:off x="688975" y="4759325"/>
            <a:ext cx="5507038" cy="45085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08257339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2018-12-04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A59D617-AA8E-472E-9F22-764A17FE229E}" type="slidenum">
              <a:rPr lang="en-US" smtClean="0"/>
              <a:t>1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/>
              <a:t>PMD Auto Load Balancing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a-DK"/>
              <a:t>© Ericsson AB 2018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1740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2018-12-04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7EF14BC-BF1B-40C1-A032-DC43D4AC2AA8}" type="slidenum">
              <a:rPr lang="en-US" smtClean="0"/>
              <a:t>10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/>
              <a:t>PMD Auto Load Balancing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a-DK"/>
              <a:t>© Ericsson AB 2018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5698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2018-12-04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23CE3E5-AC2B-4A73-A809-4849D069299F}" type="slidenum">
              <a:rPr lang="en-US" smtClean="0"/>
              <a:t>11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/>
              <a:t>PMD Auto Load Balancing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a-DK"/>
              <a:t>© Ericsson AB 2018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3838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2018-12-04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63C02D5-2632-4465-A2CC-01BFEFC618CF}" type="slidenum">
              <a:rPr lang="en-US" smtClean="0"/>
              <a:t>12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/>
              <a:t>PMD Auto Load Balancing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a-DK"/>
              <a:t>© Ericsson AB 2018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542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2018-12-04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AF03C9D-48B6-445F-9BEF-4F6A1E29EECA}" type="slidenum">
              <a:rPr lang="en-US" smtClean="0"/>
              <a:t>13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/>
              <a:t>PMD Auto Load Balancing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a-DK"/>
              <a:t>© Ericsson AB 2018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8105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2018-12-04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A3E019C-6993-4E83-98AB-1A11DCBCA77F}" type="slidenum">
              <a:rPr lang="en-US" smtClean="0"/>
              <a:t>14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/>
              <a:t>PMD Auto Load Balancing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a-DK"/>
              <a:t>© Ericsson AB 2018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8474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2018-12-04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5548E1-BF75-47AE-9B79-879DB1BB4651}" type="slidenum">
              <a:rPr lang="en-US" smtClean="0"/>
              <a:t>15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/>
              <a:t>PMD Auto Load Balancing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a-DK"/>
              <a:t>© Ericsson AB 2018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3560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2018-12-04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CAD300-88EC-40A9-AE8B-92452A391814}" type="slidenum">
              <a:rPr lang="en-US" smtClean="0"/>
              <a:t>16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/>
              <a:t>PMD Auto Load Balancing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a-DK"/>
              <a:t>© Ericsson AB 2018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2539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2018-12-04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2F64BF-71AA-4F75-B2C0-A3F29028EE97}" type="slidenum">
              <a:rPr lang="en-US" smtClean="0"/>
              <a:t>17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/>
              <a:t>PMD Auto Load Balancing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a-DK"/>
              <a:t>© Ericsson AB 2018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6018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2018-12-04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720C78C-2BD0-4421-881E-E2F89DFE6F31}" type="slidenum">
              <a:rPr lang="en-US" smtClean="0"/>
              <a:t>18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/>
              <a:t>PMD Auto Load Balancing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a-DK"/>
              <a:t>© Ericsson AB 2018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5930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2018-12-04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4C5858C-C09E-4233-9225-A04175108881}" type="slidenum">
              <a:rPr lang="en-US" smtClean="0"/>
              <a:t>19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/>
              <a:t>PMD Auto Load Balancing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a-DK"/>
              <a:t>© Ericsson AB 2018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41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2018-12-04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0640C2-42F3-42AF-9BF4-9861E8207713}" type="slidenum">
              <a:rPr lang="en-US" smtClean="0"/>
              <a:t>2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/>
              <a:t>PMD Auto Load Balancing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a-DK"/>
              <a:t>© Ericsson AB 2018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48911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2018-12-04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7B4A8FB-4723-4066-9A32-4BAE47FF2859}" type="slidenum">
              <a:rPr lang="en-US" smtClean="0"/>
              <a:t>20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/>
              <a:t>PMD Auto Load Balancing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a-DK"/>
              <a:t>© Ericsson AB 2018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3111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2018-12-04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24D593A-F5A8-4204-893C-C670770BDE53}" type="slidenum">
              <a:rPr lang="en-US" smtClean="0"/>
              <a:t>3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/>
              <a:t>PMD Auto Load Balancing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a-DK"/>
              <a:t>© Ericsson AB 2018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5276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2018-12-04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62D9EEE-8670-4FAC-82B9-2FBF027066C7}" type="slidenum">
              <a:rPr lang="en-US" smtClean="0"/>
              <a:t>4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/>
              <a:t>PMD Auto Load Balancing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a-DK"/>
              <a:t>© Ericsson AB 2018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4848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2018-12-04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3EED30A-313A-46A3-B7F7-34914F8AEA27}" type="slidenum">
              <a:rPr lang="en-US" smtClean="0"/>
              <a:t>5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/>
              <a:t>PMD Auto Load Balancing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a-DK"/>
              <a:t>© Ericsson AB 2018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3205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2018-12-04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473EC8-6449-43FD-8FCE-01128DF3C02B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/>
              <a:t>PMD Auto Load Balancing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a-DK"/>
              <a:t>© Ericsson AB 2018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9459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2018-12-04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95A93BC-1BC7-48BC-8F28-318FD5ADE1E5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/>
              <a:t>PMD Auto Load Balancing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a-DK"/>
              <a:t>© Ericsson AB 2018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1662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2018-12-04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17CF45-C2E6-420E-84A8-BC7EBA6CFD39}" type="slidenum">
              <a:rPr lang="en-US" smtClean="0"/>
              <a:t>8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/>
              <a:t>PMD Auto Load Balancing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a-DK"/>
              <a:t>© Ericsson AB 2018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0034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2018-12-04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436B553-5470-4FAF-AC62-3D3E194283CC}" type="slidenum">
              <a:rPr lang="en-US" smtClean="0"/>
              <a:t>9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/>
              <a:t>PMD Auto Load Balancing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a-DK"/>
              <a:t>© Ericsson AB 2018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7415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LeftInfo"/>
          <p:cNvSpPr txBox="1">
            <a:spLocks noChangeArrowheads="1"/>
          </p:cNvSpPr>
          <p:nvPr/>
        </p:nvSpPr>
        <p:spPr bwMode="auto">
          <a:xfrm>
            <a:off x="-1514475" y="2828876"/>
            <a:ext cx="1476375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0"/>
              </a:spcBef>
            </a:pPr>
            <a:r>
              <a:rPr lang="en-US" sz="1200" dirty="0">
                <a:solidFill>
                  <a:srgbClr val="FFFFFF"/>
                </a:solidFill>
              </a:rPr>
              <a:t>Slide title</a:t>
            </a:r>
          </a:p>
          <a:p>
            <a:pPr algn="r">
              <a:spcBef>
                <a:spcPct val="0"/>
              </a:spcBef>
            </a:pPr>
            <a:r>
              <a:rPr lang="en-US" sz="1200" dirty="0">
                <a:solidFill>
                  <a:srgbClr val="FFFFFF"/>
                </a:solidFill>
              </a:rPr>
              <a:t>70 pt</a:t>
            </a:r>
          </a:p>
          <a:p>
            <a:pPr algn="r">
              <a:spcBef>
                <a:spcPct val="0"/>
              </a:spcBef>
            </a:pPr>
            <a:endParaRPr lang="en-US" sz="120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r>
              <a:rPr lang="en-US" sz="1200" dirty="0">
                <a:solidFill>
                  <a:srgbClr val="9FB7D3"/>
                </a:solidFill>
              </a:rPr>
              <a:t>CAPITALS</a:t>
            </a:r>
          </a:p>
          <a:p>
            <a:pPr algn="r">
              <a:spcBef>
                <a:spcPct val="0"/>
              </a:spcBef>
            </a:pPr>
            <a:endParaRPr lang="en-US" sz="120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r>
              <a:rPr lang="en-US" sz="1200" dirty="0">
                <a:solidFill>
                  <a:srgbClr val="FFFFFF"/>
                </a:solidFill>
              </a:rPr>
              <a:t>Slide subtitle </a:t>
            </a:r>
          </a:p>
          <a:p>
            <a:pPr algn="r">
              <a:spcBef>
                <a:spcPct val="0"/>
              </a:spcBef>
            </a:pPr>
            <a:r>
              <a:rPr lang="en-US" sz="1200" dirty="0">
                <a:solidFill>
                  <a:srgbClr val="FFFFFF"/>
                </a:solidFill>
              </a:rPr>
              <a:t>minimum 30 pt</a:t>
            </a:r>
          </a:p>
          <a:p>
            <a:pPr algn="r">
              <a:spcBef>
                <a:spcPct val="0"/>
              </a:spcBef>
            </a:pPr>
            <a:endParaRPr lang="en-GB" sz="1200" dirty="0">
              <a:solidFill>
                <a:schemeClr val="bg1"/>
              </a:solidFill>
            </a:endParaRPr>
          </a:p>
        </p:txBody>
      </p:sp>
      <p:pic>
        <p:nvPicPr>
          <p:cNvPr id="6" name="Logo2011" descr="ERI_UF_rgb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22000" y="432000"/>
            <a:ext cx="1027112" cy="900113"/>
          </a:xfrm>
          <a:prstGeom prst="rect">
            <a:avLst/>
          </a:prstGeom>
          <a:noFill/>
        </p:spPr>
      </p:pic>
      <p:sp>
        <p:nvSpPr>
          <p:cNvPr id="22530" name="SubTitle_TM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393699" y="5137200"/>
            <a:ext cx="8355014" cy="1386001"/>
          </a:xfrm>
        </p:spPr>
        <p:txBody>
          <a:bodyPr anchor="b" anchorCtr="0"/>
          <a:lstStyle>
            <a:lvl1pPr marL="0" indent="0">
              <a:lnSpc>
                <a:spcPct val="75000"/>
              </a:lnSpc>
              <a:spcBef>
                <a:spcPts val="0"/>
              </a:spcBef>
              <a:buFont typeface="Arial" charset="0"/>
              <a:buNone/>
              <a:defRPr sz="3000" baseline="0">
                <a:latin typeface="Arial"/>
              </a:defRPr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22531" name="Title_TM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93700" y="1808709"/>
            <a:ext cx="8351839" cy="2839491"/>
          </a:xfrm>
        </p:spPr>
        <p:txBody>
          <a:bodyPr anchor="ctr">
            <a:normAutofit/>
          </a:bodyPr>
          <a:lstStyle>
            <a:lvl1pPr>
              <a:lnSpc>
                <a:spcPct val="75000"/>
              </a:lnSpc>
              <a:defRPr sz="7000">
                <a:latin typeface="Arial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, two horizontal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393700" y="4010025"/>
            <a:ext cx="8355013" cy="2070100"/>
          </a:xfrm>
        </p:spPr>
        <p:txBody>
          <a:bodyPr/>
          <a:lstStyle/>
          <a:p>
            <a:pPr lvl="0"/>
            <a:r>
              <a:rPr lang="sv-SE" dirty="0" err="1"/>
              <a:t>Click</a:t>
            </a:r>
            <a:r>
              <a:rPr lang="sv-SE" dirty="0"/>
              <a:t> to </a:t>
            </a:r>
            <a:r>
              <a:rPr lang="sv-SE" dirty="0" err="1"/>
              <a:t>add</a:t>
            </a:r>
            <a:r>
              <a:rPr lang="sv-SE" dirty="0"/>
              <a:t>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393701" y="1795463"/>
            <a:ext cx="8355012" cy="2070100"/>
          </a:xfrm>
        </p:spPr>
        <p:txBody>
          <a:bodyPr/>
          <a:lstStyle/>
          <a:p>
            <a:pPr lvl="0"/>
            <a:r>
              <a:rPr lang="sv-SE" dirty="0" err="1"/>
              <a:t>Click</a:t>
            </a:r>
            <a:r>
              <a:rPr lang="sv-SE" dirty="0"/>
              <a:t> to </a:t>
            </a:r>
            <a:r>
              <a:rPr lang="sv-SE" dirty="0" err="1"/>
              <a:t>add</a:t>
            </a:r>
            <a:r>
              <a:rPr lang="sv-SE" dirty="0"/>
              <a:t>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393701" y="239713"/>
            <a:ext cx="7494588" cy="1085371"/>
          </a:xfrm>
        </p:spPr>
        <p:txBody>
          <a:bodyPr/>
          <a:lstStyle/>
          <a:p>
            <a:r>
              <a:rPr lang="en-US" dirty="0"/>
              <a:t>Click to ADD title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, Content over two content p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4645025" y="4010025"/>
            <a:ext cx="4103688" cy="2070100"/>
          </a:xfrm>
        </p:spPr>
        <p:txBody>
          <a:bodyPr/>
          <a:lstStyle/>
          <a:p>
            <a:pPr lvl="0"/>
            <a:r>
              <a:rPr lang="sv-SE" dirty="0" err="1"/>
              <a:t>Click</a:t>
            </a:r>
            <a:r>
              <a:rPr lang="sv-SE" dirty="0"/>
              <a:t> to </a:t>
            </a:r>
            <a:r>
              <a:rPr lang="sv-SE" dirty="0" err="1"/>
              <a:t>add</a:t>
            </a:r>
            <a:r>
              <a:rPr lang="sv-SE" dirty="0"/>
              <a:t>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quarter" idx="12" hasCustomPrompt="1"/>
          </p:nvPr>
        </p:nvSpPr>
        <p:spPr>
          <a:xfrm>
            <a:off x="393700" y="4010025"/>
            <a:ext cx="4105275" cy="2070100"/>
          </a:xfrm>
        </p:spPr>
        <p:txBody>
          <a:bodyPr/>
          <a:lstStyle/>
          <a:p>
            <a:pPr lvl="0"/>
            <a:r>
              <a:rPr lang="sv-SE" dirty="0" err="1"/>
              <a:t>Click</a:t>
            </a:r>
            <a:r>
              <a:rPr lang="sv-SE" dirty="0"/>
              <a:t> to </a:t>
            </a:r>
            <a:r>
              <a:rPr lang="sv-SE" dirty="0" err="1"/>
              <a:t>add</a:t>
            </a:r>
            <a:r>
              <a:rPr lang="sv-SE" dirty="0"/>
              <a:t>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 hasCustomPrompt="1"/>
          </p:nvPr>
        </p:nvSpPr>
        <p:spPr>
          <a:xfrm>
            <a:off x="396875" y="1795463"/>
            <a:ext cx="8351838" cy="2070100"/>
          </a:xfrm>
        </p:spPr>
        <p:txBody>
          <a:bodyPr/>
          <a:lstStyle/>
          <a:p>
            <a:pPr lvl="0"/>
            <a:r>
              <a:rPr lang="sv-SE" dirty="0" err="1"/>
              <a:t>Click</a:t>
            </a:r>
            <a:r>
              <a:rPr lang="sv-SE" dirty="0"/>
              <a:t> to </a:t>
            </a:r>
            <a:r>
              <a:rPr lang="sv-SE" dirty="0" err="1"/>
              <a:t>add</a:t>
            </a:r>
            <a:r>
              <a:rPr lang="sv-SE" dirty="0"/>
              <a:t>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93701" y="239713"/>
            <a:ext cx="7494588" cy="1085371"/>
          </a:xfrm>
        </p:spPr>
        <p:txBody>
          <a:bodyPr/>
          <a:lstStyle/>
          <a:p>
            <a:r>
              <a:rPr lang="en-US" dirty="0"/>
              <a:t>Click to ADD title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, two content parts over conten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393700" y="4010025"/>
            <a:ext cx="8355013" cy="2070100"/>
          </a:xfrm>
        </p:spPr>
        <p:txBody>
          <a:bodyPr/>
          <a:lstStyle/>
          <a:p>
            <a:pPr lvl="0"/>
            <a:r>
              <a:rPr lang="sv-SE" dirty="0" err="1"/>
              <a:t>Click</a:t>
            </a:r>
            <a:r>
              <a:rPr lang="sv-SE" dirty="0"/>
              <a:t> to </a:t>
            </a:r>
            <a:r>
              <a:rPr lang="sv-SE" dirty="0" err="1"/>
              <a:t>add</a:t>
            </a:r>
            <a:r>
              <a:rPr lang="sv-SE" dirty="0"/>
              <a:t>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4645025" y="1795463"/>
            <a:ext cx="4103688" cy="2070100"/>
          </a:xfrm>
        </p:spPr>
        <p:txBody>
          <a:bodyPr/>
          <a:lstStyle/>
          <a:p>
            <a:pPr lvl="0"/>
            <a:r>
              <a:rPr lang="sv-SE" dirty="0" err="1"/>
              <a:t>Click</a:t>
            </a:r>
            <a:r>
              <a:rPr lang="sv-SE" dirty="0"/>
              <a:t> to </a:t>
            </a:r>
            <a:r>
              <a:rPr lang="sv-SE" dirty="0" err="1"/>
              <a:t>add</a:t>
            </a:r>
            <a:r>
              <a:rPr lang="sv-SE" dirty="0"/>
              <a:t>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 hasCustomPrompt="1"/>
          </p:nvPr>
        </p:nvSpPr>
        <p:spPr>
          <a:xfrm>
            <a:off x="396875" y="1795463"/>
            <a:ext cx="4102100" cy="2070100"/>
          </a:xfrm>
        </p:spPr>
        <p:txBody>
          <a:bodyPr/>
          <a:lstStyle/>
          <a:p>
            <a:pPr lvl="0"/>
            <a:r>
              <a:rPr lang="sv-SE" dirty="0" err="1"/>
              <a:t>Click</a:t>
            </a:r>
            <a:r>
              <a:rPr lang="sv-SE" dirty="0"/>
              <a:t> to </a:t>
            </a:r>
            <a:r>
              <a:rPr lang="sv-SE" dirty="0" err="1"/>
              <a:t>add</a:t>
            </a:r>
            <a:r>
              <a:rPr lang="sv-SE" dirty="0"/>
              <a:t>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93701" y="239713"/>
            <a:ext cx="7494588" cy="1085371"/>
          </a:xfrm>
        </p:spPr>
        <p:txBody>
          <a:bodyPr/>
          <a:lstStyle/>
          <a:p>
            <a:r>
              <a:rPr lang="en-US" dirty="0"/>
              <a:t>Click to ADD title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/>
          <p:cNvSpPr>
            <a:spLocks noGrp="1"/>
          </p:cNvSpPr>
          <p:nvPr>
            <p:ph sz="quarter" idx="3"/>
          </p:nvPr>
        </p:nvSpPr>
        <p:spPr>
          <a:xfrm>
            <a:off x="4645025" y="4013200"/>
            <a:ext cx="4100513" cy="2066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quarter" idx="2"/>
          </p:nvPr>
        </p:nvSpPr>
        <p:spPr>
          <a:xfrm>
            <a:off x="4645025" y="1795463"/>
            <a:ext cx="4100513" cy="20653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393700" y="1795463"/>
            <a:ext cx="4098925" cy="4284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701" y="239713"/>
            <a:ext cx="7494588" cy="108537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4234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/>
          <p:cNvSpPr>
            <a:spLocks noGrp="1"/>
          </p:cNvSpPr>
          <p:nvPr>
            <p:ph sz="half" idx="3"/>
          </p:nvPr>
        </p:nvSpPr>
        <p:spPr>
          <a:xfrm>
            <a:off x="4648200" y="1795463"/>
            <a:ext cx="4100513" cy="4284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quarter" idx="2"/>
          </p:nvPr>
        </p:nvSpPr>
        <p:spPr>
          <a:xfrm>
            <a:off x="396875" y="4013200"/>
            <a:ext cx="4098925" cy="2066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quarter" idx="1"/>
          </p:nvPr>
        </p:nvSpPr>
        <p:spPr>
          <a:xfrm>
            <a:off x="396875" y="1795463"/>
            <a:ext cx="4098925" cy="20653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701" y="239713"/>
            <a:ext cx="7494588" cy="108537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67271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4"/>
          <p:cNvSpPr>
            <a:spLocks noGrp="1"/>
          </p:cNvSpPr>
          <p:nvPr>
            <p:ph sz="quarter" idx="4"/>
          </p:nvPr>
        </p:nvSpPr>
        <p:spPr>
          <a:xfrm>
            <a:off x="4648200" y="4022725"/>
            <a:ext cx="4100513" cy="2066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3"/>
          </p:nvPr>
        </p:nvSpPr>
        <p:spPr>
          <a:xfrm>
            <a:off x="396875" y="4022725"/>
            <a:ext cx="4098925" cy="2066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quarter" idx="2"/>
          </p:nvPr>
        </p:nvSpPr>
        <p:spPr>
          <a:xfrm>
            <a:off x="4648200" y="1804988"/>
            <a:ext cx="4100513" cy="20653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quarter" idx="1"/>
          </p:nvPr>
        </p:nvSpPr>
        <p:spPr>
          <a:xfrm>
            <a:off x="396875" y="1804988"/>
            <a:ext cx="4098925" cy="20653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393701" y="239713"/>
            <a:ext cx="7494588" cy="108537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881117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701" y="239713"/>
            <a:ext cx="7494588" cy="108537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303356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4037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396875" y="1800000"/>
            <a:ext cx="8351839" cy="385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93701" y="239713"/>
            <a:ext cx="7494588" cy="108537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34322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/>
          <p:cNvSpPr>
            <a:spLocks noGrp="1"/>
          </p:cNvSpPr>
          <p:nvPr>
            <p:ph sz="quarter" idx="3"/>
          </p:nvPr>
        </p:nvSpPr>
        <p:spPr>
          <a:xfrm>
            <a:off x="4645025" y="1795464"/>
            <a:ext cx="4100513" cy="428466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393700" y="1795463"/>
            <a:ext cx="4098925" cy="4284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701" y="239713"/>
            <a:ext cx="7494588" cy="108537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74726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6061075" y="1800225"/>
            <a:ext cx="2687638" cy="4724399"/>
          </a:xfrm>
        </p:spPr>
        <p:txBody>
          <a:bodyPr/>
          <a:lstStyle/>
          <a:p>
            <a:pPr lvl="0"/>
            <a:r>
              <a:rPr lang="sv-SE" dirty="0" err="1"/>
              <a:t>Click</a:t>
            </a:r>
            <a:r>
              <a:rPr lang="sv-SE" dirty="0"/>
              <a:t> to </a:t>
            </a:r>
            <a:r>
              <a:rPr lang="sv-SE" dirty="0" err="1"/>
              <a:t>add</a:t>
            </a:r>
            <a:r>
              <a:rPr lang="sv-SE" dirty="0"/>
              <a:t>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3228975" y="1800225"/>
            <a:ext cx="2687638" cy="4724399"/>
          </a:xfrm>
        </p:spPr>
        <p:txBody>
          <a:bodyPr/>
          <a:lstStyle/>
          <a:p>
            <a:pPr lvl="0"/>
            <a:r>
              <a:rPr lang="sv-SE" dirty="0" err="1"/>
              <a:t>Click</a:t>
            </a:r>
            <a:r>
              <a:rPr lang="sv-SE" dirty="0"/>
              <a:t> to </a:t>
            </a:r>
            <a:r>
              <a:rPr lang="sv-SE" dirty="0" err="1"/>
              <a:t>add</a:t>
            </a:r>
            <a:r>
              <a:rPr lang="sv-SE" dirty="0"/>
              <a:t>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393700" y="1800225"/>
            <a:ext cx="2687638" cy="4724399"/>
          </a:xfrm>
        </p:spPr>
        <p:txBody>
          <a:bodyPr/>
          <a:lstStyle/>
          <a:p>
            <a:pPr lvl="0"/>
            <a:r>
              <a:rPr lang="sv-SE" dirty="0" err="1"/>
              <a:t>Click</a:t>
            </a:r>
            <a:r>
              <a:rPr lang="sv-SE" dirty="0"/>
              <a:t> to </a:t>
            </a:r>
            <a:r>
              <a:rPr lang="sv-SE" dirty="0" err="1"/>
              <a:t>add</a:t>
            </a:r>
            <a:r>
              <a:rPr lang="sv-SE" dirty="0"/>
              <a:t>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93701" y="239713"/>
            <a:ext cx="7494588" cy="108537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title,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393700" y="1800225"/>
            <a:ext cx="4105275" cy="4724400"/>
          </a:xfrm>
        </p:spPr>
        <p:txBody>
          <a:bodyPr/>
          <a:lstStyle/>
          <a:p>
            <a:pPr lvl="0"/>
            <a:r>
              <a:rPr lang="sv-SE" dirty="0" err="1"/>
              <a:t>Click</a:t>
            </a:r>
            <a:r>
              <a:rPr lang="sv-SE" dirty="0"/>
              <a:t> to </a:t>
            </a:r>
            <a:r>
              <a:rPr lang="sv-SE" dirty="0" err="1"/>
              <a:t>add</a:t>
            </a:r>
            <a:r>
              <a:rPr lang="sv-SE" dirty="0"/>
              <a:t>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93701" y="239713"/>
            <a:ext cx="7494587" cy="108537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,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393701" y="1800225"/>
            <a:ext cx="3854450" cy="4724400"/>
          </a:xfrm>
        </p:spPr>
        <p:txBody>
          <a:bodyPr/>
          <a:lstStyle/>
          <a:p>
            <a:pPr lvl="0"/>
            <a:r>
              <a:rPr lang="sv-SE" dirty="0" err="1"/>
              <a:t>Click</a:t>
            </a:r>
            <a:r>
              <a:rPr lang="sv-SE" dirty="0"/>
              <a:t> to </a:t>
            </a:r>
            <a:r>
              <a:rPr lang="sv-SE" dirty="0" err="1"/>
              <a:t>add</a:t>
            </a:r>
            <a:r>
              <a:rPr lang="sv-SE" dirty="0"/>
              <a:t>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93701" y="239713"/>
            <a:ext cx="3854449" cy="108537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83548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title,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4643438" y="1800225"/>
            <a:ext cx="4105275" cy="4724400"/>
          </a:xfrm>
        </p:spPr>
        <p:txBody>
          <a:bodyPr/>
          <a:lstStyle/>
          <a:p>
            <a:pPr lvl="0"/>
            <a:r>
              <a:rPr lang="sv-SE" dirty="0" err="1"/>
              <a:t>Click</a:t>
            </a:r>
            <a:r>
              <a:rPr lang="sv-SE" dirty="0"/>
              <a:t> to </a:t>
            </a:r>
            <a:r>
              <a:rPr lang="sv-SE" dirty="0" err="1"/>
              <a:t>add</a:t>
            </a:r>
            <a:r>
              <a:rPr lang="sv-SE" dirty="0"/>
              <a:t>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93701" y="239713"/>
            <a:ext cx="7494588" cy="108537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2973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,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4643438" y="1800225"/>
            <a:ext cx="4105275" cy="4724400"/>
          </a:xfrm>
        </p:spPr>
        <p:txBody>
          <a:bodyPr/>
          <a:lstStyle/>
          <a:p>
            <a:pPr lvl="0"/>
            <a:r>
              <a:rPr lang="sv-SE" dirty="0" err="1"/>
              <a:t>Click</a:t>
            </a:r>
            <a:r>
              <a:rPr lang="sv-SE" dirty="0"/>
              <a:t> to </a:t>
            </a:r>
            <a:r>
              <a:rPr lang="sv-SE" dirty="0" err="1"/>
              <a:t>add</a:t>
            </a:r>
            <a:r>
              <a:rPr lang="sv-SE" dirty="0"/>
              <a:t>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645025" y="239713"/>
            <a:ext cx="3243263" cy="108537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25909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w small title,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4643438" y="3545840"/>
            <a:ext cx="4105275" cy="2978785"/>
          </a:xfrm>
        </p:spPr>
        <p:txBody>
          <a:bodyPr/>
          <a:lstStyle/>
          <a:p>
            <a:pPr lvl="0"/>
            <a:r>
              <a:rPr lang="sv-SE" dirty="0" err="1"/>
              <a:t>Click</a:t>
            </a:r>
            <a:r>
              <a:rPr lang="sv-SE" dirty="0"/>
              <a:t> to </a:t>
            </a:r>
            <a:r>
              <a:rPr lang="sv-SE" dirty="0" err="1"/>
              <a:t>add</a:t>
            </a:r>
            <a:r>
              <a:rPr lang="sv-SE" dirty="0"/>
              <a:t>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643438" y="1797524"/>
            <a:ext cx="4105275" cy="108537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71865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LeftInfo"/>
          <p:cNvSpPr txBox="1">
            <a:spLocks noChangeArrowheads="1"/>
          </p:cNvSpPr>
          <p:nvPr/>
        </p:nvSpPr>
        <p:spPr bwMode="auto">
          <a:xfrm>
            <a:off x="-1886857" y="438151"/>
            <a:ext cx="1764294" cy="62786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spcBef>
                <a:spcPct val="0"/>
              </a:spcBef>
            </a:pPr>
            <a:r>
              <a:rPr lang="en-US" sz="1200" noProof="0" dirty="0">
                <a:solidFill>
                  <a:srgbClr val="FFFFFF"/>
                </a:solidFill>
              </a:rPr>
              <a:t>Slide title </a:t>
            </a:r>
          </a:p>
          <a:p>
            <a:pPr algn="r">
              <a:spcBef>
                <a:spcPct val="0"/>
              </a:spcBef>
            </a:pPr>
            <a:r>
              <a:rPr lang="en-US" sz="1200" noProof="0" dirty="0">
                <a:solidFill>
                  <a:srgbClr val="FFFFFF"/>
                </a:solidFill>
              </a:rPr>
              <a:t>44 pt</a:t>
            </a:r>
          </a:p>
          <a:p>
            <a:pPr algn="r">
              <a:spcBef>
                <a:spcPct val="0"/>
              </a:spcBef>
            </a:pPr>
            <a:endParaRPr lang="en-US" sz="1200" noProof="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noProof="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noProof="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noProof="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noProof="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noProof="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r>
              <a:rPr lang="en-US" sz="1200" noProof="0" dirty="0">
                <a:solidFill>
                  <a:srgbClr val="FFFFFF"/>
                </a:solidFill>
              </a:rPr>
              <a:t>Text and bullet level 1</a:t>
            </a:r>
          </a:p>
          <a:p>
            <a:pPr algn="r">
              <a:spcBef>
                <a:spcPct val="0"/>
              </a:spcBef>
            </a:pPr>
            <a:r>
              <a:rPr lang="en-US" sz="1200" noProof="0" dirty="0">
                <a:solidFill>
                  <a:srgbClr val="FFFFFF"/>
                </a:solidFill>
              </a:rPr>
              <a:t> minimum 24 pt</a:t>
            </a:r>
          </a:p>
          <a:p>
            <a:pPr algn="r">
              <a:spcBef>
                <a:spcPct val="0"/>
              </a:spcBef>
            </a:pPr>
            <a:endParaRPr lang="en-US" sz="1200" noProof="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r>
              <a:rPr lang="en-US" sz="1200" noProof="0" dirty="0">
                <a:solidFill>
                  <a:srgbClr val="FFFFFF"/>
                </a:solidFill>
              </a:rPr>
              <a:t>Bullets level 2-5</a:t>
            </a:r>
          </a:p>
          <a:p>
            <a:pPr algn="r">
              <a:spcBef>
                <a:spcPct val="0"/>
              </a:spcBef>
            </a:pPr>
            <a:r>
              <a:rPr lang="en-US" sz="1200" noProof="0" dirty="0">
                <a:solidFill>
                  <a:srgbClr val="FFFFFF"/>
                </a:solidFill>
              </a:rPr>
              <a:t>minimum 20 pt</a:t>
            </a:r>
          </a:p>
          <a:p>
            <a:pPr algn="r">
              <a:spcBef>
                <a:spcPct val="0"/>
              </a:spcBef>
            </a:pPr>
            <a:endParaRPr lang="en-US" sz="1200" noProof="0" dirty="0">
              <a:solidFill>
                <a:srgbClr val="FFFFFF"/>
              </a:solidFill>
            </a:endParaRPr>
          </a:p>
          <a:p>
            <a:pPr algn="r"/>
            <a:endParaRPr lang="en-US" sz="800" noProof="0" dirty="0">
              <a:solidFill>
                <a:schemeClr val="bg1"/>
              </a:solidFill>
            </a:endParaRPr>
          </a:p>
          <a:p>
            <a:pPr algn="r"/>
            <a:endParaRPr lang="en-US" sz="800" noProof="0" dirty="0">
              <a:solidFill>
                <a:schemeClr val="bg1"/>
              </a:solidFill>
            </a:endParaRPr>
          </a:p>
          <a:p>
            <a:pPr algn="r"/>
            <a:endParaRPr lang="en-US" sz="800" noProof="0" dirty="0">
              <a:solidFill>
                <a:schemeClr val="bg1"/>
              </a:solidFill>
            </a:endParaRPr>
          </a:p>
          <a:p>
            <a:r>
              <a:rPr lang="en-US" sz="500" noProof="0" dirty="0">
                <a:solidFill>
                  <a:srgbClr val="9FB7D3"/>
                </a:solidFill>
                <a:latin typeface="+mn-lt"/>
              </a:rPr>
              <a:t>Characters for Embedded font:</a:t>
            </a:r>
            <a:br>
              <a:rPr lang="en-US" sz="500" noProof="0" dirty="0">
                <a:solidFill>
                  <a:srgbClr val="9FB7D3"/>
                </a:solidFill>
                <a:latin typeface="+mn-lt"/>
              </a:rPr>
            </a:br>
            <a:r>
              <a:rPr lang="en-US" sz="500" noProof="0" dirty="0">
                <a:solidFill>
                  <a:srgbClr val="9FB7D3"/>
                </a:solidFill>
                <a:latin typeface="Ericsson Capital TT" pitchFamily="2" charset="0"/>
              </a:rPr>
              <a:t>!"#$%&amp;'()*+,-./0123456789:;&lt;=&gt;?@ABCDEFGHIJKLMNOPQRSTUVWXYZ[\]^_`abcdefghijklmnopqrstuvwxyz{|}~¡¢£¤¥¦§¨©ª«¬®¯°±²³´¶·¸¹º»¼½ÀÁÂÃÄÅÆÇÈËÌÍÎÏÐÑÒÓÔÕÖ×ØÙÚÛÜÝÞßàáâãäåæçèéêëìíîïðñòóôõö÷øùúûüýþÿĀāĂăąĆćĊċČĎďĐđĒĖėĘęĚěĞğĠġĢģĪīĮįİıĶķĹĺĻļĽľŁłŃńŅņŇňŌŐőŒœŔŕŖŗŘřŚśŞşŠšŢţŤťŪūŮůŰűŲųŴŵŶŷŸŹźŻżŽžƒȘșˆˇ˘˙˚˛˜˝ẀẁẃẄẅỲỳ–—‘’‚“”„†‡•…‰‹›⁄€™ĀĀĂĂĄĄĆĆĊĊČČĎĎĐĐĒĒĖĖĘĘĚĚĞĞĠĠĢĢĪĪĮĮİĶĶĹĹĻĻĽĽŃŃŅŅŇŇŌŌŐŐŔŔŖŖŘŘŚŚŞŞŢŢŤŤŪŪŮŮŰŰŲŲŴŴŶŶŹŹŻŻȘș−≤≥ﬁﬂ</a:t>
            </a:r>
            <a:endParaRPr lang="en-US" sz="500" i="1" noProof="0" dirty="0">
              <a:solidFill>
                <a:srgbClr val="9FB7D3"/>
              </a:solidFill>
              <a:latin typeface="Ericsson Capital TT" pitchFamily="2" charset="0"/>
            </a:endParaRPr>
          </a:p>
          <a:p>
            <a:endParaRPr lang="en-US" sz="500" i="1" noProof="0" dirty="0">
              <a:solidFill>
                <a:srgbClr val="9FB7D3"/>
              </a:solidFill>
              <a:latin typeface="Ericsson Capital TT" pitchFamily="2" charset="0"/>
            </a:endParaRPr>
          </a:p>
          <a:p>
            <a:r>
              <a:rPr lang="en-US" sz="500" noProof="0" dirty="0">
                <a:solidFill>
                  <a:srgbClr val="9FB7D3"/>
                </a:solidFill>
                <a:latin typeface="Ericsson Capital TT" pitchFamily="2" charset="0"/>
              </a:rPr>
              <a:t>ΆΈΉΊΌΎΏΐΑΒΓΕΖΗΘΙΚΛΜΝΞΟΠΡΣΤΥΦΧΨΪΫΆΈΉΊΰαβγδεζηθικλνξορςΣΤΥΦΧΨΩΪΫΌΎΏ</a:t>
            </a:r>
            <a:endParaRPr lang="en-US" sz="500" i="1" noProof="0" dirty="0">
              <a:solidFill>
                <a:srgbClr val="9FB7D3"/>
              </a:solidFill>
              <a:latin typeface="Ericsson Capital TT" pitchFamily="2" charset="0"/>
            </a:endParaRPr>
          </a:p>
          <a:p>
            <a:r>
              <a:rPr lang="en-US" sz="500" noProof="0" dirty="0">
                <a:solidFill>
                  <a:srgbClr val="9FB7D3"/>
                </a:solidFill>
                <a:latin typeface="Ericsson Capital TT" pitchFamily="2" charset="0"/>
              </a:rPr>
              <a:t>ЁЂЃЄЅІЇЈЉЊЋЌЎЏАБВГДЕЖЗИЙКЛМНОПРСТУФХЦЧШЩЪЫЬЭЮЯАБВГДЕЖЗИЙКЛМНОПРСТУФХЦЧШЩЪЫЬЭЮЯЁЂЃЄЅІЇЈЉЊЋЌЎЏѢѢѲѲѴѴҐҐәǽẀẁẂẃẄẅỲỳ№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en-US" sz="500" noProof="0" dirty="0">
              <a:solidFill>
                <a:srgbClr val="9FB7D3"/>
              </a:solidFill>
              <a:latin typeface="Ericsson Capital TT" pitchFamily="2" charset="0"/>
            </a:endParaRPr>
          </a:p>
          <a:p>
            <a:pPr algn="r">
              <a:spcBef>
                <a:spcPct val="0"/>
              </a:spcBef>
            </a:pPr>
            <a:endParaRPr lang="en-US" sz="500" noProof="0" dirty="0">
              <a:solidFill>
                <a:schemeClr val="bg1"/>
              </a:solidFill>
              <a:latin typeface="Ericsson Capital TT" pitchFamily="2" charset="0"/>
            </a:endParaRPr>
          </a:p>
          <a:p>
            <a:pPr algn="r">
              <a:spcBef>
                <a:spcPct val="0"/>
              </a:spcBef>
            </a:pPr>
            <a:endParaRPr lang="en-US" sz="800" noProof="0" dirty="0">
              <a:solidFill>
                <a:schemeClr val="bg1"/>
              </a:solidFill>
              <a:latin typeface="Ericsson Capital TT" pitchFamily="2" charset="0"/>
            </a:endParaRPr>
          </a:p>
          <a:p>
            <a:pPr algn="r">
              <a:spcBef>
                <a:spcPct val="0"/>
              </a:spcBef>
            </a:pPr>
            <a:endParaRPr lang="en-US" sz="800" noProof="0" dirty="0">
              <a:solidFill>
                <a:schemeClr val="bg1"/>
              </a:solidFill>
              <a:latin typeface="Ericsson Capital TT" pitchFamily="2" charset="0"/>
            </a:endParaRPr>
          </a:p>
          <a:p>
            <a:pPr algn="r">
              <a:spcBef>
                <a:spcPct val="0"/>
              </a:spcBef>
            </a:pPr>
            <a:endParaRPr lang="en-US" sz="800" noProof="0" dirty="0">
              <a:solidFill>
                <a:schemeClr val="bg1"/>
              </a:solidFill>
              <a:latin typeface="Ericsson Capital TT" pitchFamily="2" charset="0"/>
            </a:endParaRPr>
          </a:p>
          <a:p>
            <a:pPr algn="r">
              <a:spcBef>
                <a:spcPct val="0"/>
              </a:spcBef>
            </a:pPr>
            <a:endParaRPr lang="en-US" sz="800" noProof="0" dirty="0">
              <a:solidFill>
                <a:schemeClr val="bg1"/>
              </a:solidFill>
              <a:latin typeface="Ericsson Capital TT" pitchFamily="2" charset="0"/>
            </a:endParaRPr>
          </a:p>
          <a:p>
            <a:pPr algn="r">
              <a:spcBef>
                <a:spcPct val="0"/>
              </a:spcBef>
            </a:pPr>
            <a:endParaRPr lang="en-US" sz="800" noProof="0" dirty="0">
              <a:solidFill>
                <a:schemeClr val="bg1"/>
              </a:solidFill>
              <a:latin typeface="Ericsson Capital TT" pitchFamily="2" charset="0"/>
            </a:endParaRPr>
          </a:p>
          <a:p>
            <a:pPr algn="r">
              <a:spcBef>
                <a:spcPct val="0"/>
              </a:spcBef>
            </a:pPr>
            <a:endParaRPr lang="en-US" sz="1400" noProof="0" dirty="0">
              <a:solidFill>
                <a:schemeClr val="bg1"/>
              </a:solidFill>
            </a:endParaRPr>
          </a:p>
          <a:p>
            <a:pPr algn="r">
              <a:spcBef>
                <a:spcPct val="0"/>
              </a:spcBef>
            </a:pPr>
            <a:r>
              <a:rPr lang="en-US" sz="1200" noProof="0" dirty="0">
                <a:solidFill>
                  <a:schemeClr val="bg1"/>
                </a:solidFill>
              </a:rPr>
              <a:t>Do not add objects or text in the footer area</a:t>
            </a:r>
          </a:p>
        </p:txBody>
      </p:sp>
      <p:pic>
        <p:nvPicPr>
          <p:cNvPr id="9" name="Econ2011" descr="ECON_RGB"/>
          <p:cNvPicPr>
            <a:picLocks noChangeAspect="1"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8316001" y="360000"/>
            <a:ext cx="444500" cy="588962"/>
          </a:xfrm>
          <a:prstGeom prst="rect">
            <a:avLst/>
          </a:prstGeom>
          <a:noFill/>
        </p:spPr>
      </p:pic>
      <p:sp>
        <p:nvSpPr>
          <p:cNvPr id="21523" name="txtfooterCopy"/>
          <p:cNvSpPr txBox="1">
            <a:spLocks noChangeArrowheads="1"/>
          </p:cNvSpPr>
          <p:nvPr/>
        </p:nvSpPr>
        <p:spPr bwMode="auto">
          <a:xfrm>
            <a:off x="395288" y="6524625"/>
            <a:ext cx="7399338" cy="2159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72000" rIns="72000"/>
          <a:lstStyle/>
          <a:p>
            <a:pPr algn="l"/>
            <a:r>
              <a:rPr lang="en-US" sz="800" b="0" i="0" u="none">
                <a:solidFill>
                  <a:srgbClr val="1A1816"/>
                </a:solidFill>
              </a:rPr>
              <a:t>2018-12-04  |  Page </a:t>
            </a:r>
            <a:fld id="{09AACED4-AAF2-4B77-9D80-538DEB18104E}" type="slidenum">
              <a:rPr lang="en-US" sz="800" b="0" i="0" u="none" smtClean="0">
                <a:solidFill>
                  <a:srgbClr val="1A1816"/>
                </a:solidFill>
              </a:rPr>
              <a:t>‹#›</a:t>
            </a:fld>
            <a:r>
              <a:rPr lang="en-US" sz="800" b="0" i="0" u="none">
                <a:solidFill>
                  <a:srgbClr val="1A1816"/>
                </a:solidFill>
              </a:rPr>
              <a:t> (20)</a:t>
            </a:r>
            <a:endParaRPr lang="en-US" sz="800" b="0" i="0" u="none" dirty="0">
              <a:solidFill>
                <a:srgbClr val="1A1816"/>
              </a:solidFill>
            </a:endParaRPr>
          </a:p>
        </p:txBody>
      </p:sp>
      <p:sp>
        <p:nvSpPr>
          <p:cNvPr id="21507" name="Content_SM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800000"/>
            <a:ext cx="8351839" cy="385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0" rIns="7200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506" name="Title_SM"/>
          <p:cNvSpPr>
            <a:spLocks noGrp="1" noChangeArrowheads="1"/>
          </p:cNvSpPr>
          <p:nvPr>
            <p:ph type="title"/>
          </p:nvPr>
        </p:nvSpPr>
        <p:spPr bwMode="auto">
          <a:xfrm>
            <a:off x="393701" y="239713"/>
            <a:ext cx="7494588" cy="10853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0" rIns="72000" bIns="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Add Header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700" r:id="rId3"/>
    <p:sldLayoutId id="2147483681" r:id="rId4"/>
    <p:sldLayoutId id="2147483680" r:id="rId5"/>
    <p:sldLayoutId id="2147483699" r:id="rId6"/>
    <p:sldLayoutId id="2147483696" r:id="rId7"/>
    <p:sldLayoutId id="2147483698" r:id="rId8"/>
    <p:sldLayoutId id="2147483697" r:id="rId9"/>
    <p:sldLayoutId id="2147483685" r:id="rId10"/>
    <p:sldLayoutId id="2147483686" r:id="rId11"/>
    <p:sldLayoutId id="2147483687" r:id="rId12"/>
    <p:sldLayoutId id="2147483682" r:id="rId13"/>
    <p:sldLayoutId id="2147483683" r:id="rId14"/>
    <p:sldLayoutId id="2147483684" r:id="rId15"/>
    <p:sldLayoutId id="2147483688" r:id="rId16"/>
    <p:sldLayoutId id="2147483695" r:id="rId17"/>
  </p:sldLayoutIdLst>
  <p:hf sldNum="0" hdr="0" ftr="0" dt="0"/>
  <p:txStyles>
    <p:titleStyle>
      <a:lvl1pPr algn="l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9pPr>
    </p:titleStyle>
    <p:bodyStyle>
      <a:lvl1pPr marL="176213" indent="-176213" algn="l" rtl="0" eaLnBrk="1" fontAlgn="base" hangingPunct="1">
        <a:spcBef>
          <a:spcPct val="20000"/>
        </a:spcBef>
        <a:spcAft>
          <a:spcPct val="0"/>
        </a:spcAft>
        <a:buClr>
          <a:srgbClr val="00A9D4"/>
        </a:buClr>
        <a:buFont typeface="Arial" charset="0"/>
        <a:buChar char="›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33400" indent="-1778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–"/>
        <a:defRPr sz="2000">
          <a:solidFill>
            <a:schemeClr val="tx1"/>
          </a:solidFill>
          <a:latin typeface="+mn-lt"/>
        </a:defRPr>
      </a:lvl2pPr>
      <a:lvl3pPr marL="892175" indent="-179388" algn="l" rtl="0" eaLnBrk="1" fontAlgn="base" hangingPunct="1">
        <a:spcBef>
          <a:spcPct val="20000"/>
        </a:spcBef>
        <a:spcAft>
          <a:spcPct val="0"/>
        </a:spcAft>
        <a:buClr>
          <a:srgbClr val="92CCE5"/>
        </a:buClr>
        <a:buFont typeface="Ericsson Capital TT" pitchFamily="2" charset="0"/>
        <a:buChar char="›"/>
        <a:defRPr sz="2000">
          <a:solidFill>
            <a:schemeClr val="tx1"/>
          </a:solidFill>
          <a:latin typeface="+mn-lt"/>
        </a:defRPr>
      </a:lvl3pPr>
      <a:lvl4pPr marL="125253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-"/>
        <a:defRPr sz="2000">
          <a:solidFill>
            <a:schemeClr val="tx1"/>
          </a:solidFill>
          <a:latin typeface="+mn-lt"/>
        </a:defRPr>
      </a:lvl4pPr>
      <a:lvl5pPr marL="16144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›"/>
        <a:defRPr sz="2000">
          <a:solidFill>
            <a:schemeClr val="tx1"/>
          </a:solidFill>
          <a:latin typeface="+mn-lt"/>
        </a:defRPr>
      </a:lvl5pPr>
      <a:lvl6pPr marL="20716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›"/>
        <a:defRPr sz="2000">
          <a:solidFill>
            <a:schemeClr val="tx1"/>
          </a:solidFill>
          <a:latin typeface="+mn-lt"/>
        </a:defRPr>
      </a:lvl6pPr>
      <a:lvl7pPr marL="25288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›"/>
        <a:defRPr sz="2000">
          <a:solidFill>
            <a:schemeClr val="tx1"/>
          </a:solidFill>
          <a:latin typeface="+mn-lt"/>
        </a:defRPr>
      </a:lvl7pPr>
      <a:lvl8pPr marL="29860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›"/>
        <a:defRPr sz="2000">
          <a:solidFill>
            <a:schemeClr val="tx1"/>
          </a:solidFill>
          <a:latin typeface="+mn-lt"/>
        </a:defRPr>
      </a:lvl8pPr>
      <a:lvl9pPr marL="34432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›"/>
        <a:defRPr sz="2000"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patchwork.ozlabs.org/patch/982444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Nitin Katiyar</a:t>
            </a:r>
          </a:p>
          <a:p>
            <a:pPr marL="0" indent="0">
              <a:buNone/>
            </a:pPr>
            <a:r>
              <a:rPr lang="en-US" dirty="0"/>
              <a:t>Pradeep Venkatesan</a:t>
            </a:r>
          </a:p>
          <a:p>
            <a:pPr marL="0" indent="0">
              <a:buNone/>
            </a:pPr>
            <a:r>
              <a:rPr lang="en-US" dirty="0"/>
              <a:t>Jan Scheurich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66427" y="2331984"/>
            <a:ext cx="7547675" cy="1085371"/>
          </a:xfrm>
        </p:spPr>
        <p:txBody>
          <a:bodyPr>
            <a:noAutofit/>
          </a:bodyPr>
          <a:lstStyle/>
          <a:p>
            <a:r>
              <a:rPr lang="en-US" sz="4800" dirty="0"/>
              <a:t>PMD Auto Load Balancing</a:t>
            </a:r>
          </a:p>
        </p:txBody>
      </p:sp>
    </p:spTree>
    <p:extLst>
      <p:ext uri="{BB962C8B-B14F-4D97-AF65-F5344CB8AC3E}">
        <p14:creationId xmlns:p14="http://schemas.microsoft.com/office/powerpoint/2010/main" val="3776125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2"/>
          </p:nvPr>
        </p:nvSpPr>
        <p:spPr>
          <a:xfrm>
            <a:off x="890338" y="1673816"/>
            <a:ext cx="7695724" cy="4324027"/>
          </a:xfrm>
        </p:spPr>
        <p:txBody>
          <a:bodyPr/>
          <a:lstStyle/>
          <a:p>
            <a:r>
              <a:rPr lang="en-US" b="1" dirty="0"/>
              <a:t>OVS Main thread changes:</a:t>
            </a:r>
          </a:p>
          <a:p>
            <a:pPr lvl="1"/>
            <a:r>
              <a:rPr lang="en-US" dirty="0"/>
              <a:t>if any PMD considers itself overloaded, perform a dry-run of the reassignment</a:t>
            </a:r>
          </a:p>
          <a:p>
            <a:pPr lvl="1"/>
            <a:r>
              <a:rPr lang="en-US" dirty="0"/>
              <a:t>if dry-run poll list identical to current poll list, nothing more to do</a:t>
            </a:r>
          </a:p>
          <a:p>
            <a:pPr lvl="1"/>
            <a:r>
              <a:rPr lang="en-US" dirty="0"/>
              <a:t>if dry-run poll list different from current poll list, reassignment may offer benefits</a:t>
            </a:r>
          </a:p>
        </p:txBody>
      </p:sp>
      <p:sp>
        <p:nvSpPr>
          <p:cNvPr id="151" name="Title 4"/>
          <p:cNvSpPr txBox="1">
            <a:spLocks/>
          </p:cNvSpPr>
          <p:nvPr/>
        </p:nvSpPr>
        <p:spPr bwMode="auto">
          <a:xfrm>
            <a:off x="115746" y="308987"/>
            <a:ext cx="7648904" cy="10853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0" rIns="72000" bIns="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1" fontAlgn="base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Capital TT" pitchFamily="2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Capital TT" pitchFamily="2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Capital TT" pitchFamily="2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Capital TT" pitchFamily="2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Capital TT" pitchFamily="2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Capital TT" pitchFamily="2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Capital TT" pitchFamily="2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Capital TT" pitchFamily="2" charset="0"/>
              </a:defRPr>
            </a:lvl9pPr>
          </a:lstStyle>
          <a:p>
            <a:r>
              <a:rPr lang="en-US" b="1" dirty="0"/>
              <a:t>Automatic Load Balancing </a:t>
            </a:r>
            <a:r>
              <a:rPr lang="en-US" dirty="0"/>
              <a:t>- Details </a:t>
            </a:r>
            <a:r>
              <a:rPr lang="en-US" i="1" dirty="0"/>
              <a:t>(contd…)</a:t>
            </a:r>
            <a:endParaRPr 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40752614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2"/>
          </p:nvPr>
        </p:nvSpPr>
        <p:spPr>
          <a:xfrm>
            <a:off x="890338" y="1410345"/>
            <a:ext cx="7804212" cy="4757979"/>
          </a:xfrm>
        </p:spPr>
        <p:txBody>
          <a:bodyPr/>
          <a:lstStyle/>
          <a:p>
            <a:r>
              <a:rPr lang="en-US" b="1" dirty="0"/>
              <a:t>OVS Main thread changes:</a:t>
            </a:r>
          </a:p>
          <a:p>
            <a:pPr lvl="1"/>
            <a:r>
              <a:rPr lang="en-US" dirty="0"/>
              <a:t>Evaluate if the reassignment will meet the configured minimum improvement as follows</a:t>
            </a:r>
          </a:p>
          <a:p>
            <a:pPr lvl="2"/>
            <a:r>
              <a:rPr lang="en-US" dirty="0"/>
              <a:t>	Calculate the total processing cycles for each PMD based on </a:t>
            </a:r>
            <a:r>
              <a:rPr lang="en-US" b="1" dirty="0"/>
              <a:t>current poll list </a:t>
            </a:r>
            <a:r>
              <a:rPr lang="en-US" dirty="0"/>
              <a:t>of RX queue</a:t>
            </a:r>
          </a:p>
          <a:p>
            <a:pPr lvl="2"/>
            <a:r>
              <a:rPr lang="en-US" dirty="0"/>
              <a:t>	Calculate the average variance in processing cycles for each PMD</a:t>
            </a:r>
          </a:p>
          <a:p>
            <a:pPr lvl="2"/>
            <a:r>
              <a:rPr lang="en-US" dirty="0"/>
              <a:t>	Repeat above calculations using </a:t>
            </a:r>
            <a:r>
              <a:rPr lang="en-US" b="1" dirty="0"/>
              <a:t>dry-run poll list</a:t>
            </a:r>
          </a:p>
          <a:p>
            <a:pPr lvl="2"/>
            <a:r>
              <a:rPr lang="en-US" dirty="0"/>
              <a:t>	If dry-run average variance is less, the reassignment will likely result in a more uniform  load distribution</a:t>
            </a:r>
          </a:p>
          <a:p>
            <a:pPr lvl="3"/>
            <a:r>
              <a:rPr lang="en-US" dirty="0"/>
              <a:t>Calculate the percentage improvement of the new average variance over the old average variance</a:t>
            </a:r>
          </a:p>
          <a:p>
            <a:pPr lvl="3"/>
            <a:r>
              <a:rPr lang="en-US" dirty="0"/>
              <a:t>Trigger reassignment if the difference is more the configured improvement threshold</a:t>
            </a:r>
          </a:p>
          <a:p>
            <a:pPr lvl="1"/>
            <a:endParaRPr lang="en-US" sz="1400" dirty="0"/>
          </a:p>
        </p:txBody>
      </p:sp>
      <p:sp>
        <p:nvSpPr>
          <p:cNvPr id="151" name="Title 4"/>
          <p:cNvSpPr txBox="1">
            <a:spLocks/>
          </p:cNvSpPr>
          <p:nvPr/>
        </p:nvSpPr>
        <p:spPr bwMode="auto">
          <a:xfrm>
            <a:off x="162241" y="324974"/>
            <a:ext cx="7633405" cy="10853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0" rIns="72000" bIns="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1" fontAlgn="base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Capital TT" pitchFamily="2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Capital TT" pitchFamily="2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Capital TT" pitchFamily="2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Capital TT" pitchFamily="2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Capital TT" pitchFamily="2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Capital TT" pitchFamily="2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Capital TT" pitchFamily="2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Capital TT" pitchFamily="2" charset="0"/>
              </a:defRPr>
            </a:lvl9pPr>
          </a:lstStyle>
          <a:p>
            <a:r>
              <a:rPr lang="en-US" b="1" dirty="0"/>
              <a:t>Automatic Load Balancing </a:t>
            </a:r>
            <a:r>
              <a:rPr lang="en-US" dirty="0"/>
              <a:t>- Details </a:t>
            </a:r>
            <a:r>
              <a:rPr lang="en-US" i="1" dirty="0"/>
              <a:t>(contd…)</a:t>
            </a:r>
            <a:endParaRPr 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15116376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2" name="Straight Arrow Connector 171"/>
          <p:cNvCxnSpPr>
            <a:stCxn id="51" idx="3"/>
          </p:cNvCxnSpPr>
          <p:nvPr/>
        </p:nvCxnSpPr>
        <p:spPr bwMode="auto">
          <a:xfrm flipH="1">
            <a:off x="4665771" y="3925151"/>
            <a:ext cx="6366" cy="40470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2" name="Straight Arrow Connector 161"/>
          <p:cNvCxnSpPr>
            <a:stCxn id="51" idx="2"/>
          </p:cNvCxnSpPr>
          <p:nvPr/>
        </p:nvCxnSpPr>
        <p:spPr bwMode="auto">
          <a:xfrm>
            <a:off x="5305032" y="3414271"/>
            <a:ext cx="961403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" name="Freeform 10"/>
          <p:cNvSpPr>
            <a:spLocks noEditPoints="1"/>
          </p:cNvSpPr>
          <p:nvPr/>
        </p:nvSpPr>
        <p:spPr bwMode="auto">
          <a:xfrm>
            <a:off x="3334725" y="1051380"/>
            <a:ext cx="74329" cy="267195"/>
          </a:xfrm>
          <a:custGeom>
            <a:avLst/>
            <a:gdLst>
              <a:gd name="T0" fmla="*/ 8 w 128"/>
              <a:gd name="T1" fmla="*/ 6 h 460"/>
              <a:gd name="T2" fmla="*/ 8 w 128"/>
              <a:gd name="T3" fmla="*/ 6 h 460"/>
              <a:gd name="T4" fmla="*/ 128 w 128"/>
              <a:gd name="T5" fmla="*/ 6 h 460"/>
              <a:gd name="T6" fmla="*/ 128 w 128"/>
              <a:gd name="T7" fmla="*/ 460 h 460"/>
              <a:gd name="T8" fmla="*/ 8 w 128"/>
              <a:gd name="T9" fmla="*/ 460 h 460"/>
              <a:gd name="T10" fmla="*/ 8 w 128"/>
              <a:gd name="T11" fmla="*/ 6 h 460"/>
              <a:gd name="T12" fmla="*/ 0 w 128"/>
              <a:gd name="T13" fmla="*/ 0 h 460"/>
              <a:gd name="T14" fmla="*/ 0 w 128"/>
              <a:gd name="T15" fmla="*/ 0 h 4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8" h="460">
                <a:moveTo>
                  <a:pt x="8" y="6"/>
                </a:moveTo>
                <a:lnTo>
                  <a:pt x="8" y="6"/>
                </a:lnTo>
                <a:lnTo>
                  <a:pt x="128" y="6"/>
                </a:lnTo>
                <a:lnTo>
                  <a:pt x="128" y="460"/>
                </a:lnTo>
                <a:lnTo>
                  <a:pt x="8" y="460"/>
                </a:lnTo>
                <a:lnTo>
                  <a:pt x="8" y="6"/>
                </a:lnTo>
                <a:close/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12"/>
          <p:cNvSpPr>
            <a:spLocks noEditPoints="1"/>
          </p:cNvSpPr>
          <p:nvPr/>
        </p:nvSpPr>
        <p:spPr bwMode="auto">
          <a:xfrm>
            <a:off x="3963864" y="1054114"/>
            <a:ext cx="78242" cy="267195"/>
          </a:xfrm>
          <a:custGeom>
            <a:avLst/>
            <a:gdLst>
              <a:gd name="T0" fmla="*/ 4 w 137"/>
              <a:gd name="T1" fmla="*/ 6 h 460"/>
              <a:gd name="T2" fmla="*/ 4 w 137"/>
              <a:gd name="T3" fmla="*/ 6 h 460"/>
              <a:gd name="T4" fmla="*/ 137 w 137"/>
              <a:gd name="T5" fmla="*/ 6 h 460"/>
              <a:gd name="T6" fmla="*/ 137 w 137"/>
              <a:gd name="T7" fmla="*/ 460 h 460"/>
              <a:gd name="T8" fmla="*/ 4 w 137"/>
              <a:gd name="T9" fmla="*/ 460 h 460"/>
              <a:gd name="T10" fmla="*/ 4 w 137"/>
              <a:gd name="T11" fmla="*/ 6 h 460"/>
              <a:gd name="T12" fmla="*/ 0 w 137"/>
              <a:gd name="T13" fmla="*/ 0 h 460"/>
              <a:gd name="T14" fmla="*/ 0 w 137"/>
              <a:gd name="T15" fmla="*/ 0 h 4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7" h="460">
                <a:moveTo>
                  <a:pt x="4" y="6"/>
                </a:moveTo>
                <a:lnTo>
                  <a:pt x="4" y="6"/>
                </a:lnTo>
                <a:lnTo>
                  <a:pt x="137" y="6"/>
                </a:lnTo>
                <a:lnTo>
                  <a:pt x="137" y="460"/>
                </a:lnTo>
                <a:lnTo>
                  <a:pt x="4" y="460"/>
                </a:lnTo>
                <a:lnTo>
                  <a:pt x="4" y="6"/>
                </a:lnTo>
                <a:close/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15"/>
          <p:cNvSpPr>
            <a:spLocks/>
          </p:cNvSpPr>
          <p:nvPr/>
        </p:nvSpPr>
        <p:spPr bwMode="auto">
          <a:xfrm>
            <a:off x="3421682" y="1318575"/>
            <a:ext cx="224644" cy="316455"/>
          </a:xfrm>
          <a:custGeom>
            <a:avLst/>
            <a:gdLst>
              <a:gd name="T0" fmla="*/ 0 w 286"/>
              <a:gd name="T1" fmla="*/ 0 h 547"/>
              <a:gd name="T2" fmla="*/ 0 w 286"/>
              <a:gd name="T3" fmla="*/ 0 h 547"/>
              <a:gd name="T4" fmla="*/ 286 w 286"/>
              <a:gd name="T5" fmla="*/ 547 h 5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86" h="547">
                <a:moveTo>
                  <a:pt x="0" y="0"/>
                </a:moveTo>
                <a:lnTo>
                  <a:pt x="0" y="0"/>
                </a:lnTo>
                <a:lnTo>
                  <a:pt x="286" y="547"/>
                </a:lnTo>
              </a:path>
            </a:pathLst>
          </a:custGeom>
          <a:noFill/>
          <a:ln w="635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16"/>
          <p:cNvSpPr>
            <a:spLocks/>
          </p:cNvSpPr>
          <p:nvPr/>
        </p:nvSpPr>
        <p:spPr bwMode="auto">
          <a:xfrm>
            <a:off x="3767900" y="1275206"/>
            <a:ext cx="183868" cy="325411"/>
          </a:xfrm>
          <a:custGeom>
            <a:avLst/>
            <a:gdLst>
              <a:gd name="T0" fmla="*/ 0 w 320"/>
              <a:gd name="T1" fmla="*/ 561 h 561"/>
              <a:gd name="T2" fmla="*/ 0 w 320"/>
              <a:gd name="T3" fmla="*/ 561 h 561"/>
              <a:gd name="T4" fmla="*/ 320 w 320"/>
              <a:gd name="T5" fmla="*/ 0 h 5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20" h="561">
                <a:moveTo>
                  <a:pt x="0" y="561"/>
                </a:moveTo>
                <a:lnTo>
                  <a:pt x="0" y="561"/>
                </a:lnTo>
                <a:lnTo>
                  <a:pt x="320" y="0"/>
                </a:lnTo>
              </a:path>
            </a:pathLst>
          </a:custGeom>
          <a:noFill/>
          <a:ln w="635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18"/>
          <p:cNvSpPr>
            <a:spLocks/>
          </p:cNvSpPr>
          <p:nvPr/>
        </p:nvSpPr>
        <p:spPr bwMode="auto">
          <a:xfrm>
            <a:off x="5283011" y="1586000"/>
            <a:ext cx="574235" cy="392583"/>
          </a:xfrm>
          <a:custGeom>
            <a:avLst/>
            <a:gdLst>
              <a:gd name="T0" fmla="*/ 728 w 885"/>
              <a:gd name="T1" fmla="*/ 120 h 675"/>
              <a:gd name="T2" fmla="*/ 728 w 885"/>
              <a:gd name="T3" fmla="*/ 120 h 675"/>
              <a:gd name="T4" fmla="*/ 728 w 885"/>
              <a:gd name="T5" fmla="*/ 554 h 675"/>
              <a:gd name="T6" fmla="*/ 158 w 885"/>
              <a:gd name="T7" fmla="*/ 554 h 675"/>
              <a:gd name="T8" fmla="*/ 158 w 885"/>
              <a:gd name="T9" fmla="*/ 120 h 675"/>
              <a:gd name="T10" fmla="*/ 728 w 885"/>
              <a:gd name="T11" fmla="*/ 120 h 6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85" h="675">
                <a:moveTo>
                  <a:pt x="728" y="120"/>
                </a:moveTo>
                <a:lnTo>
                  <a:pt x="728" y="120"/>
                </a:lnTo>
                <a:cubicBezTo>
                  <a:pt x="885" y="240"/>
                  <a:pt x="885" y="434"/>
                  <a:pt x="728" y="554"/>
                </a:cubicBezTo>
                <a:cubicBezTo>
                  <a:pt x="570" y="675"/>
                  <a:pt x="315" y="675"/>
                  <a:pt x="158" y="554"/>
                </a:cubicBezTo>
                <a:cubicBezTo>
                  <a:pt x="0" y="434"/>
                  <a:pt x="0" y="240"/>
                  <a:pt x="158" y="120"/>
                </a:cubicBezTo>
                <a:cubicBezTo>
                  <a:pt x="315" y="0"/>
                  <a:pt x="570" y="0"/>
                  <a:pt x="728" y="120"/>
                </a:cubicBezTo>
                <a:close/>
              </a:path>
            </a:pathLst>
          </a:custGeom>
          <a:solidFill>
            <a:schemeClr val="tx1">
              <a:lumMod val="40000"/>
              <a:lumOff val="60000"/>
            </a:schemeClr>
          </a:solidFill>
          <a:ln w="6350" cap="rnd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sz="900" dirty="0"/>
              <a:t>PMD Thread</a:t>
            </a:r>
          </a:p>
        </p:txBody>
      </p:sp>
      <p:sp>
        <p:nvSpPr>
          <p:cNvPr id="24" name="Freeform 22"/>
          <p:cNvSpPr>
            <a:spLocks noEditPoints="1"/>
          </p:cNvSpPr>
          <p:nvPr/>
        </p:nvSpPr>
        <p:spPr bwMode="auto">
          <a:xfrm>
            <a:off x="5250502" y="1090190"/>
            <a:ext cx="74329" cy="258239"/>
          </a:xfrm>
          <a:custGeom>
            <a:avLst/>
            <a:gdLst>
              <a:gd name="T0" fmla="*/ 8 w 128"/>
              <a:gd name="T1" fmla="*/ 7 h 447"/>
              <a:gd name="T2" fmla="*/ 8 w 128"/>
              <a:gd name="T3" fmla="*/ 7 h 447"/>
              <a:gd name="T4" fmla="*/ 128 w 128"/>
              <a:gd name="T5" fmla="*/ 7 h 447"/>
              <a:gd name="T6" fmla="*/ 128 w 128"/>
              <a:gd name="T7" fmla="*/ 447 h 447"/>
              <a:gd name="T8" fmla="*/ 8 w 128"/>
              <a:gd name="T9" fmla="*/ 447 h 447"/>
              <a:gd name="T10" fmla="*/ 8 w 128"/>
              <a:gd name="T11" fmla="*/ 7 h 447"/>
              <a:gd name="T12" fmla="*/ 0 w 128"/>
              <a:gd name="T13" fmla="*/ 0 h 447"/>
              <a:gd name="T14" fmla="*/ 0 w 128"/>
              <a:gd name="T15" fmla="*/ 0 h 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8" h="447">
                <a:moveTo>
                  <a:pt x="8" y="7"/>
                </a:moveTo>
                <a:lnTo>
                  <a:pt x="8" y="7"/>
                </a:lnTo>
                <a:lnTo>
                  <a:pt x="128" y="7"/>
                </a:lnTo>
                <a:lnTo>
                  <a:pt x="128" y="447"/>
                </a:lnTo>
                <a:lnTo>
                  <a:pt x="8" y="447"/>
                </a:lnTo>
                <a:lnTo>
                  <a:pt x="8" y="7"/>
                </a:lnTo>
                <a:close/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Freeform 24"/>
          <p:cNvSpPr>
            <a:spLocks noEditPoints="1"/>
          </p:cNvSpPr>
          <p:nvPr/>
        </p:nvSpPr>
        <p:spPr bwMode="auto">
          <a:xfrm>
            <a:off x="5856874" y="1090190"/>
            <a:ext cx="80198" cy="258239"/>
          </a:xfrm>
          <a:custGeom>
            <a:avLst/>
            <a:gdLst>
              <a:gd name="T0" fmla="*/ 4 w 137"/>
              <a:gd name="T1" fmla="*/ 7 h 447"/>
              <a:gd name="T2" fmla="*/ 4 w 137"/>
              <a:gd name="T3" fmla="*/ 7 h 447"/>
              <a:gd name="T4" fmla="*/ 137 w 137"/>
              <a:gd name="T5" fmla="*/ 7 h 447"/>
              <a:gd name="T6" fmla="*/ 137 w 137"/>
              <a:gd name="T7" fmla="*/ 447 h 447"/>
              <a:gd name="T8" fmla="*/ 4 w 137"/>
              <a:gd name="T9" fmla="*/ 447 h 447"/>
              <a:gd name="T10" fmla="*/ 4 w 137"/>
              <a:gd name="T11" fmla="*/ 7 h 447"/>
              <a:gd name="T12" fmla="*/ 0 w 137"/>
              <a:gd name="T13" fmla="*/ 0 h 447"/>
              <a:gd name="T14" fmla="*/ 0 w 137"/>
              <a:gd name="T15" fmla="*/ 0 h 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7" h="447">
                <a:moveTo>
                  <a:pt x="4" y="7"/>
                </a:moveTo>
                <a:lnTo>
                  <a:pt x="4" y="7"/>
                </a:lnTo>
                <a:lnTo>
                  <a:pt x="137" y="7"/>
                </a:lnTo>
                <a:lnTo>
                  <a:pt x="137" y="447"/>
                </a:lnTo>
                <a:lnTo>
                  <a:pt x="4" y="447"/>
                </a:lnTo>
                <a:lnTo>
                  <a:pt x="4" y="7"/>
                </a:lnTo>
                <a:close/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Freeform 26"/>
          <p:cNvSpPr>
            <a:spLocks noEditPoints="1"/>
          </p:cNvSpPr>
          <p:nvPr/>
        </p:nvSpPr>
        <p:spPr bwMode="auto">
          <a:xfrm>
            <a:off x="5326788" y="1212593"/>
            <a:ext cx="530087" cy="5971"/>
          </a:xfrm>
          <a:custGeom>
            <a:avLst/>
            <a:gdLst>
              <a:gd name="T0" fmla="*/ 0 w 925"/>
              <a:gd name="T1" fmla="*/ 0 h 8"/>
              <a:gd name="T2" fmla="*/ 0 w 925"/>
              <a:gd name="T3" fmla="*/ 0 h 8"/>
              <a:gd name="T4" fmla="*/ 106 w 925"/>
              <a:gd name="T5" fmla="*/ 1 h 8"/>
              <a:gd name="T6" fmla="*/ 173 w 925"/>
              <a:gd name="T7" fmla="*/ 2 h 8"/>
              <a:gd name="T8" fmla="*/ 173 w 925"/>
              <a:gd name="T9" fmla="*/ 2 h 8"/>
              <a:gd name="T10" fmla="*/ 280 w 925"/>
              <a:gd name="T11" fmla="*/ 2 h 8"/>
              <a:gd name="T12" fmla="*/ 346 w 925"/>
              <a:gd name="T13" fmla="*/ 3 h 8"/>
              <a:gd name="T14" fmla="*/ 346 w 925"/>
              <a:gd name="T15" fmla="*/ 3 h 8"/>
              <a:gd name="T16" fmla="*/ 453 w 925"/>
              <a:gd name="T17" fmla="*/ 4 h 8"/>
              <a:gd name="T18" fmla="*/ 520 w 925"/>
              <a:gd name="T19" fmla="*/ 4 h 8"/>
              <a:gd name="T20" fmla="*/ 520 w 925"/>
              <a:gd name="T21" fmla="*/ 4 h 8"/>
              <a:gd name="T22" fmla="*/ 626 w 925"/>
              <a:gd name="T23" fmla="*/ 5 h 8"/>
              <a:gd name="T24" fmla="*/ 693 w 925"/>
              <a:gd name="T25" fmla="*/ 6 h 8"/>
              <a:gd name="T26" fmla="*/ 693 w 925"/>
              <a:gd name="T27" fmla="*/ 6 h 8"/>
              <a:gd name="T28" fmla="*/ 800 w 925"/>
              <a:gd name="T29" fmla="*/ 7 h 8"/>
              <a:gd name="T30" fmla="*/ 866 w 925"/>
              <a:gd name="T31" fmla="*/ 7 h 8"/>
              <a:gd name="T32" fmla="*/ 866 w 925"/>
              <a:gd name="T33" fmla="*/ 7 h 8"/>
              <a:gd name="T34" fmla="*/ 925 w 925"/>
              <a:gd name="T35" fmla="*/ 8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925" h="8">
                <a:moveTo>
                  <a:pt x="0" y="0"/>
                </a:moveTo>
                <a:lnTo>
                  <a:pt x="0" y="0"/>
                </a:lnTo>
                <a:lnTo>
                  <a:pt x="106" y="1"/>
                </a:lnTo>
                <a:moveTo>
                  <a:pt x="173" y="2"/>
                </a:moveTo>
                <a:lnTo>
                  <a:pt x="173" y="2"/>
                </a:lnTo>
                <a:lnTo>
                  <a:pt x="280" y="2"/>
                </a:lnTo>
                <a:moveTo>
                  <a:pt x="346" y="3"/>
                </a:moveTo>
                <a:lnTo>
                  <a:pt x="346" y="3"/>
                </a:lnTo>
                <a:lnTo>
                  <a:pt x="453" y="4"/>
                </a:lnTo>
                <a:moveTo>
                  <a:pt x="520" y="4"/>
                </a:moveTo>
                <a:lnTo>
                  <a:pt x="520" y="4"/>
                </a:lnTo>
                <a:lnTo>
                  <a:pt x="626" y="5"/>
                </a:lnTo>
                <a:moveTo>
                  <a:pt x="693" y="6"/>
                </a:moveTo>
                <a:lnTo>
                  <a:pt x="693" y="6"/>
                </a:lnTo>
                <a:lnTo>
                  <a:pt x="800" y="7"/>
                </a:lnTo>
                <a:moveTo>
                  <a:pt x="866" y="7"/>
                </a:moveTo>
                <a:lnTo>
                  <a:pt x="866" y="7"/>
                </a:lnTo>
                <a:lnTo>
                  <a:pt x="925" y="8"/>
                </a:lnTo>
              </a:path>
            </a:pathLst>
          </a:custGeom>
          <a:noFill/>
          <a:ln w="635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Freeform 27"/>
          <p:cNvSpPr>
            <a:spLocks/>
          </p:cNvSpPr>
          <p:nvPr/>
        </p:nvSpPr>
        <p:spPr bwMode="auto">
          <a:xfrm>
            <a:off x="5324832" y="1285736"/>
            <a:ext cx="164307" cy="304513"/>
          </a:xfrm>
          <a:custGeom>
            <a:avLst/>
            <a:gdLst>
              <a:gd name="T0" fmla="*/ 0 w 287"/>
              <a:gd name="T1" fmla="*/ 0 h 523"/>
              <a:gd name="T2" fmla="*/ 0 w 287"/>
              <a:gd name="T3" fmla="*/ 0 h 523"/>
              <a:gd name="T4" fmla="*/ 287 w 287"/>
              <a:gd name="T5" fmla="*/ 523 h 5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87" h="523">
                <a:moveTo>
                  <a:pt x="0" y="0"/>
                </a:moveTo>
                <a:lnTo>
                  <a:pt x="0" y="0"/>
                </a:lnTo>
                <a:lnTo>
                  <a:pt x="287" y="523"/>
                </a:lnTo>
              </a:path>
            </a:pathLst>
          </a:custGeom>
          <a:noFill/>
          <a:ln w="635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Freeform 28"/>
          <p:cNvSpPr>
            <a:spLocks/>
          </p:cNvSpPr>
          <p:nvPr/>
        </p:nvSpPr>
        <p:spPr bwMode="auto">
          <a:xfrm>
            <a:off x="5674963" y="1281257"/>
            <a:ext cx="181912" cy="311977"/>
          </a:xfrm>
          <a:custGeom>
            <a:avLst/>
            <a:gdLst>
              <a:gd name="T0" fmla="*/ 0 w 320"/>
              <a:gd name="T1" fmla="*/ 536 h 536"/>
              <a:gd name="T2" fmla="*/ 0 w 320"/>
              <a:gd name="T3" fmla="*/ 536 h 536"/>
              <a:gd name="T4" fmla="*/ 320 w 320"/>
              <a:gd name="T5" fmla="*/ 0 h 5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20" h="536">
                <a:moveTo>
                  <a:pt x="0" y="536"/>
                </a:moveTo>
                <a:lnTo>
                  <a:pt x="0" y="536"/>
                </a:lnTo>
                <a:lnTo>
                  <a:pt x="320" y="0"/>
                </a:lnTo>
              </a:path>
            </a:pathLst>
          </a:custGeom>
          <a:noFill/>
          <a:ln w="635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Freeform 29"/>
          <p:cNvSpPr>
            <a:spLocks noEditPoints="1"/>
          </p:cNvSpPr>
          <p:nvPr/>
        </p:nvSpPr>
        <p:spPr bwMode="auto">
          <a:xfrm>
            <a:off x="3941913" y="1434722"/>
            <a:ext cx="1382920" cy="10449"/>
          </a:xfrm>
          <a:custGeom>
            <a:avLst/>
            <a:gdLst>
              <a:gd name="T0" fmla="*/ 0 w 2413"/>
              <a:gd name="T1" fmla="*/ 19 h 19"/>
              <a:gd name="T2" fmla="*/ 80 w 2413"/>
              <a:gd name="T3" fmla="*/ 19 h 19"/>
              <a:gd name="T4" fmla="*/ 93 w 2413"/>
              <a:gd name="T5" fmla="*/ 18 h 19"/>
              <a:gd name="T6" fmla="*/ 160 w 2413"/>
              <a:gd name="T7" fmla="*/ 18 h 19"/>
              <a:gd name="T8" fmla="*/ 240 w 2413"/>
              <a:gd name="T9" fmla="*/ 17 h 19"/>
              <a:gd name="T10" fmla="*/ 253 w 2413"/>
              <a:gd name="T11" fmla="*/ 17 h 19"/>
              <a:gd name="T12" fmla="*/ 320 w 2413"/>
              <a:gd name="T13" fmla="*/ 17 h 19"/>
              <a:gd name="T14" fmla="*/ 400 w 2413"/>
              <a:gd name="T15" fmla="*/ 16 h 19"/>
              <a:gd name="T16" fmla="*/ 413 w 2413"/>
              <a:gd name="T17" fmla="*/ 16 h 19"/>
              <a:gd name="T18" fmla="*/ 480 w 2413"/>
              <a:gd name="T19" fmla="*/ 15 h 19"/>
              <a:gd name="T20" fmla="*/ 560 w 2413"/>
              <a:gd name="T21" fmla="*/ 15 h 19"/>
              <a:gd name="T22" fmla="*/ 573 w 2413"/>
              <a:gd name="T23" fmla="*/ 15 h 19"/>
              <a:gd name="T24" fmla="*/ 640 w 2413"/>
              <a:gd name="T25" fmla="*/ 14 h 19"/>
              <a:gd name="T26" fmla="*/ 720 w 2413"/>
              <a:gd name="T27" fmla="*/ 13 h 19"/>
              <a:gd name="T28" fmla="*/ 733 w 2413"/>
              <a:gd name="T29" fmla="*/ 13 h 19"/>
              <a:gd name="T30" fmla="*/ 800 w 2413"/>
              <a:gd name="T31" fmla="*/ 13 h 19"/>
              <a:gd name="T32" fmla="*/ 880 w 2413"/>
              <a:gd name="T33" fmla="*/ 12 h 19"/>
              <a:gd name="T34" fmla="*/ 893 w 2413"/>
              <a:gd name="T35" fmla="*/ 12 h 19"/>
              <a:gd name="T36" fmla="*/ 960 w 2413"/>
              <a:gd name="T37" fmla="*/ 12 h 19"/>
              <a:gd name="T38" fmla="*/ 1040 w 2413"/>
              <a:gd name="T39" fmla="*/ 11 h 19"/>
              <a:gd name="T40" fmla="*/ 1053 w 2413"/>
              <a:gd name="T41" fmla="*/ 11 h 19"/>
              <a:gd name="T42" fmla="*/ 1120 w 2413"/>
              <a:gd name="T43" fmla="*/ 10 h 19"/>
              <a:gd name="T44" fmla="*/ 1200 w 2413"/>
              <a:gd name="T45" fmla="*/ 10 h 19"/>
              <a:gd name="T46" fmla="*/ 1213 w 2413"/>
              <a:gd name="T47" fmla="*/ 10 h 19"/>
              <a:gd name="T48" fmla="*/ 1279 w 2413"/>
              <a:gd name="T49" fmla="*/ 9 h 19"/>
              <a:gd name="T50" fmla="*/ 1359 w 2413"/>
              <a:gd name="T51" fmla="*/ 8 h 19"/>
              <a:gd name="T52" fmla="*/ 1373 w 2413"/>
              <a:gd name="T53" fmla="*/ 8 h 19"/>
              <a:gd name="T54" fmla="*/ 1439 w 2413"/>
              <a:gd name="T55" fmla="*/ 8 h 19"/>
              <a:gd name="T56" fmla="*/ 1519 w 2413"/>
              <a:gd name="T57" fmla="*/ 7 h 19"/>
              <a:gd name="T58" fmla="*/ 1533 w 2413"/>
              <a:gd name="T59" fmla="*/ 7 h 19"/>
              <a:gd name="T60" fmla="*/ 1599 w 2413"/>
              <a:gd name="T61" fmla="*/ 7 h 19"/>
              <a:gd name="T62" fmla="*/ 1679 w 2413"/>
              <a:gd name="T63" fmla="*/ 6 h 19"/>
              <a:gd name="T64" fmla="*/ 1693 w 2413"/>
              <a:gd name="T65" fmla="*/ 6 h 19"/>
              <a:gd name="T66" fmla="*/ 1759 w 2413"/>
              <a:gd name="T67" fmla="*/ 5 h 19"/>
              <a:gd name="T68" fmla="*/ 1839 w 2413"/>
              <a:gd name="T69" fmla="*/ 5 h 19"/>
              <a:gd name="T70" fmla="*/ 1853 w 2413"/>
              <a:gd name="T71" fmla="*/ 5 h 19"/>
              <a:gd name="T72" fmla="*/ 1919 w 2413"/>
              <a:gd name="T73" fmla="*/ 4 h 19"/>
              <a:gd name="T74" fmla="*/ 1999 w 2413"/>
              <a:gd name="T75" fmla="*/ 3 h 19"/>
              <a:gd name="T76" fmla="*/ 2013 w 2413"/>
              <a:gd name="T77" fmla="*/ 3 h 19"/>
              <a:gd name="T78" fmla="*/ 2079 w 2413"/>
              <a:gd name="T79" fmla="*/ 3 h 19"/>
              <a:gd name="T80" fmla="*/ 2159 w 2413"/>
              <a:gd name="T81" fmla="*/ 2 h 19"/>
              <a:gd name="T82" fmla="*/ 2173 w 2413"/>
              <a:gd name="T83" fmla="*/ 2 h 19"/>
              <a:gd name="T84" fmla="*/ 2239 w 2413"/>
              <a:gd name="T85" fmla="*/ 1 h 19"/>
              <a:gd name="T86" fmla="*/ 2319 w 2413"/>
              <a:gd name="T87" fmla="*/ 1 h 19"/>
              <a:gd name="T88" fmla="*/ 2333 w 2413"/>
              <a:gd name="T89" fmla="*/ 1 h 19"/>
              <a:gd name="T90" fmla="*/ 2399 w 2413"/>
              <a:gd name="T91" fmla="*/ 0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413" h="19">
                <a:moveTo>
                  <a:pt x="0" y="19"/>
                </a:moveTo>
                <a:lnTo>
                  <a:pt x="0" y="19"/>
                </a:lnTo>
                <a:lnTo>
                  <a:pt x="13" y="19"/>
                </a:lnTo>
                <a:moveTo>
                  <a:pt x="80" y="19"/>
                </a:moveTo>
                <a:lnTo>
                  <a:pt x="80" y="19"/>
                </a:lnTo>
                <a:lnTo>
                  <a:pt x="93" y="18"/>
                </a:lnTo>
                <a:moveTo>
                  <a:pt x="160" y="18"/>
                </a:moveTo>
                <a:lnTo>
                  <a:pt x="160" y="18"/>
                </a:lnTo>
                <a:lnTo>
                  <a:pt x="173" y="18"/>
                </a:lnTo>
                <a:moveTo>
                  <a:pt x="240" y="17"/>
                </a:moveTo>
                <a:lnTo>
                  <a:pt x="240" y="17"/>
                </a:lnTo>
                <a:lnTo>
                  <a:pt x="253" y="17"/>
                </a:lnTo>
                <a:moveTo>
                  <a:pt x="320" y="17"/>
                </a:moveTo>
                <a:lnTo>
                  <a:pt x="320" y="17"/>
                </a:lnTo>
                <a:lnTo>
                  <a:pt x="333" y="17"/>
                </a:lnTo>
                <a:moveTo>
                  <a:pt x="400" y="16"/>
                </a:moveTo>
                <a:lnTo>
                  <a:pt x="400" y="16"/>
                </a:lnTo>
                <a:lnTo>
                  <a:pt x="413" y="16"/>
                </a:lnTo>
                <a:moveTo>
                  <a:pt x="480" y="15"/>
                </a:moveTo>
                <a:lnTo>
                  <a:pt x="480" y="15"/>
                </a:lnTo>
                <a:lnTo>
                  <a:pt x="493" y="15"/>
                </a:lnTo>
                <a:moveTo>
                  <a:pt x="560" y="15"/>
                </a:moveTo>
                <a:lnTo>
                  <a:pt x="560" y="15"/>
                </a:lnTo>
                <a:lnTo>
                  <a:pt x="573" y="15"/>
                </a:lnTo>
                <a:moveTo>
                  <a:pt x="640" y="14"/>
                </a:moveTo>
                <a:lnTo>
                  <a:pt x="640" y="14"/>
                </a:lnTo>
                <a:lnTo>
                  <a:pt x="653" y="14"/>
                </a:lnTo>
                <a:moveTo>
                  <a:pt x="720" y="13"/>
                </a:moveTo>
                <a:lnTo>
                  <a:pt x="720" y="13"/>
                </a:lnTo>
                <a:lnTo>
                  <a:pt x="733" y="13"/>
                </a:lnTo>
                <a:moveTo>
                  <a:pt x="800" y="13"/>
                </a:moveTo>
                <a:lnTo>
                  <a:pt x="800" y="13"/>
                </a:lnTo>
                <a:lnTo>
                  <a:pt x="813" y="13"/>
                </a:lnTo>
                <a:moveTo>
                  <a:pt x="880" y="12"/>
                </a:moveTo>
                <a:lnTo>
                  <a:pt x="880" y="12"/>
                </a:lnTo>
                <a:lnTo>
                  <a:pt x="893" y="12"/>
                </a:lnTo>
                <a:moveTo>
                  <a:pt x="960" y="12"/>
                </a:moveTo>
                <a:lnTo>
                  <a:pt x="960" y="12"/>
                </a:lnTo>
                <a:lnTo>
                  <a:pt x="973" y="11"/>
                </a:lnTo>
                <a:moveTo>
                  <a:pt x="1040" y="11"/>
                </a:moveTo>
                <a:lnTo>
                  <a:pt x="1040" y="11"/>
                </a:lnTo>
                <a:lnTo>
                  <a:pt x="1053" y="11"/>
                </a:lnTo>
                <a:moveTo>
                  <a:pt x="1120" y="10"/>
                </a:moveTo>
                <a:lnTo>
                  <a:pt x="1120" y="10"/>
                </a:lnTo>
                <a:lnTo>
                  <a:pt x="1133" y="10"/>
                </a:lnTo>
                <a:moveTo>
                  <a:pt x="1200" y="10"/>
                </a:moveTo>
                <a:lnTo>
                  <a:pt x="1200" y="10"/>
                </a:lnTo>
                <a:lnTo>
                  <a:pt x="1213" y="10"/>
                </a:lnTo>
                <a:moveTo>
                  <a:pt x="1279" y="9"/>
                </a:moveTo>
                <a:lnTo>
                  <a:pt x="1279" y="9"/>
                </a:lnTo>
                <a:lnTo>
                  <a:pt x="1293" y="9"/>
                </a:lnTo>
                <a:moveTo>
                  <a:pt x="1359" y="8"/>
                </a:moveTo>
                <a:lnTo>
                  <a:pt x="1359" y="8"/>
                </a:lnTo>
                <a:lnTo>
                  <a:pt x="1373" y="8"/>
                </a:lnTo>
                <a:moveTo>
                  <a:pt x="1439" y="8"/>
                </a:moveTo>
                <a:lnTo>
                  <a:pt x="1439" y="8"/>
                </a:lnTo>
                <a:lnTo>
                  <a:pt x="1453" y="8"/>
                </a:lnTo>
                <a:moveTo>
                  <a:pt x="1519" y="7"/>
                </a:moveTo>
                <a:lnTo>
                  <a:pt x="1519" y="7"/>
                </a:lnTo>
                <a:lnTo>
                  <a:pt x="1533" y="7"/>
                </a:lnTo>
                <a:moveTo>
                  <a:pt x="1599" y="7"/>
                </a:moveTo>
                <a:lnTo>
                  <a:pt x="1599" y="7"/>
                </a:lnTo>
                <a:lnTo>
                  <a:pt x="1613" y="6"/>
                </a:lnTo>
                <a:moveTo>
                  <a:pt x="1679" y="6"/>
                </a:moveTo>
                <a:lnTo>
                  <a:pt x="1679" y="6"/>
                </a:lnTo>
                <a:lnTo>
                  <a:pt x="1693" y="6"/>
                </a:lnTo>
                <a:moveTo>
                  <a:pt x="1759" y="5"/>
                </a:moveTo>
                <a:lnTo>
                  <a:pt x="1759" y="5"/>
                </a:lnTo>
                <a:lnTo>
                  <a:pt x="1773" y="5"/>
                </a:lnTo>
                <a:moveTo>
                  <a:pt x="1839" y="5"/>
                </a:moveTo>
                <a:lnTo>
                  <a:pt x="1839" y="5"/>
                </a:lnTo>
                <a:lnTo>
                  <a:pt x="1853" y="5"/>
                </a:lnTo>
                <a:moveTo>
                  <a:pt x="1919" y="4"/>
                </a:moveTo>
                <a:lnTo>
                  <a:pt x="1919" y="4"/>
                </a:lnTo>
                <a:lnTo>
                  <a:pt x="1933" y="4"/>
                </a:lnTo>
                <a:moveTo>
                  <a:pt x="1999" y="3"/>
                </a:moveTo>
                <a:lnTo>
                  <a:pt x="1999" y="3"/>
                </a:lnTo>
                <a:lnTo>
                  <a:pt x="2013" y="3"/>
                </a:lnTo>
                <a:moveTo>
                  <a:pt x="2079" y="3"/>
                </a:moveTo>
                <a:lnTo>
                  <a:pt x="2079" y="3"/>
                </a:lnTo>
                <a:lnTo>
                  <a:pt x="2093" y="3"/>
                </a:lnTo>
                <a:moveTo>
                  <a:pt x="2159" y="2"/>
                </a:moveTo>
                <a:lnTo>
                  <a:pt x="2159" y="2"/>
                </a:lnTo>
                <a:lnTo>
                  <a:pt x="2173" y="2"/>
                </a:lnTo>
                <a:moveTo>
                  <a:pt x="2239" y="1"/>
                </a:moveTo>
                <a:lnTo>
                  <a:pt x="2239" y="1"/>
                </a:lnTo>
                <a:lnTo>
                  <a:pt x="2253" y="1"/>
                </a:lnTo>
                <a:moveTo>
                  <a:pt x="2319" y="1"/>
                </a:moveTo>
                <a:lnTo>
                  <a:pt x="2319" y="1"/>
                </a:lnTo>
                <a:lnTo>
                  <a:pt x="2333" y="1"/>
                </a:lnTo>
                <a:moveTo>
                  <a:pt x="2399" y="0"/>
                </a:moveTo>
                <a:lnTo>
                  <a:pt x="2399" y="0"/>
                </a:lnTo>
                <a:lnTo>
                  <a:pt x="2413" y="0"/>
                </a:lnTo>
              </a:path>
            </a:pathLst>
          </a:custGeom>
          <a:noFill/>
          <a:ln w="635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Freeform 37"/>
          <p:cNvSpPr>
            <a:spLocks noEditPoints="1"/>
          </p:cNvSpPr>
          <p:nvPr/>
        </p:nvSpPr>
        <p:spPr bwMode="auto">
          <a:xfrm>
            <a:off x="5470566" y="1788709"/>
            <a:ext cx="1925879" cy="4619426"/>
          </a:xfrm>
          <a:custGeom>
            <a:avLst/>
            <a:gdLst>
              <a:gd name="T0" fmla="*/ 74 w 2992"/>
              <a:gd name="T1" fmla="*/ 7368 h 7400"/>
              <a:gd name="T2" fmla="*/ 231 w 2992"/>
              <a:gd name="T3" fmla="*/ 7296 h 7400"/>
              <a:gd name="T4" fmla="*/ 374 w 2992"/>
              <a:gd name="T5" fmla="*/ 7225 h 7400"/>
              <a:gd name="T6" fmla="*/ 575 w 2992"/>
              <a:gd name="T7" fmla="*/ 7119 h 7400"/>
              <a:gd name="T8" fmla="*/ 656 w 2992"/>
              <a:gd name="T9" fmla="*/ 7073 h 7400"/>
              <a:gd name="T10" fmla="*/ 786 w 2992"/>
              <a:gd name="T11" fmla="*/ 6999 h 7400"/>
              <a:gd name="T12" fmla="*/ 920 w 2992"/>
              <a:gd name="T13" fmla="*/ 6917 h 7400"/>
              <a:gd name="T14" fmla="*/ 1055 w 2992"/>
              <a:gd name="T15" fmla="*/ 6831 h 7400"/>
              <a:gd name="T16" fmla="*/ 1200 w 2992"/>
              <a:gd name="T17" fmla="*/ 6735 h 7400"/>
              <a:gd name="T18" fmla="*/ 1384 w 2992"/>
              <a:gd name="T19" fmla="*/ 6604 h 7400"/>
              <a:gd name="T20" fmla="*/ 1512 w 2992"/>
              <a:gd name="T21" fmla="*/ 6507 h 7400"/>
              <a:gd name="T22" fmla="*/ 1637 w 2992"/>
              <a:gd name="T23" fmla="*/ 6407 h 7400"/>
              <a:gd name="T24" fmla="*/ 1769 w 2992"/>
              <a:gd name="T25" fmla="*/ 6295 h 7400"/>
              <a:gd name="T26" fmla="*/ 1936 w 2992"/>
              <a:gd name="T27" fmla="*/ 6142 h 7400"/>
              <a:gd name="T28" fmla="*/ 2050 w 2992"/>
              <a:gd name="T29" fmla="*/ 6029 h 7400"/>
              <a:gd name="T30" fmla="*/ 2160 w 2992"/>
              <a:gd name="T31" fmla="*/ 5913 h 7400"/>
              <a:gd name="T32" fmla="*/ 2265 w 2992"/>
              <a:gd name="T33" fmla="*/ 5793 h 7400"/>
              <a:gd name="T34" fmla="*/ 2372 w 2992"/>
              <a:gd name="T35" fmla="*/ 5661 h 7400"/>
              <a:gd name="T36" fmla="*/ 2469 w 2992"/>
              <a:gd name="T37" fmla="*/ 5529 h 7400"/>
              <a:gd name="T38" fmla="*/ 2593 w 2992"/>
              <a:gd name="T39" fmla="*/ 5340 h 7400"/>
              <a:gd name="T40" fmla="*/ 2673 w 2992"/>
              <a:gd name="T41" fmla="*/ 5201 h 7400"/>
              <a:gd name="T42" fmla="*/ 2750 w 2992"/>
              <a:gd name="T43" fmla="*/ 5046 h 7400"/>
              <a:gd name="T44" fmla="*/ 2837 w 2992"/>
              <a:gd name="T45" fmla="*/ 4837 h 7400"/>
              <a:gd name="T46" fmla="*/ 2888 w 2992"/>
              <a:gd name="T47" fmla="*/ 4685 h 7400"/>
              <a:gd name="T48" fmla="*/ 2929 w 2992"/>
              <a:gd name="T49" fmla="*/ 4530 h 7400"/>
              <a:gd name="T50" fmla="*/ 2962 w 2992"/>
              <a:gd name="T51" fmla="*/ 4360 h 7400"/>
              <a:gd name="T52" fmla="*/ 2987 w 2992"/>
              <a:gd name="T53" fmla="*/ 4135 h 7400"/>
              <a:gd name="T54" fmla="*/ 2992 w 2992"/>
              <a:gd name="T55" fmla="*/ 3975 h 7400"/>
              <a:gd name="T56" fmla="*/ 2987 w 2992"/>
              <a:gd name="T57" fmla="*/ 3815 h 7400"/>
              <a:gd name="T58" fmla="*/ 2969 w 2992"/>
              <a:gd name="T59" fmla="*/ 3643 h 7400"/>
              <a:gd name="T60" fmla="*/ 2931 w 2992"/>
              <a:gd name="T61" fmla="*/ 3420 h 7400"/>
              <a:gd name="T62" fmla="*/ 2895 w 2992"/>
              <a:gd name="T63" fmla="*/ 3264 h 7400"/>
              <a:gd name="T64" fmla="*/ 2846 w 2992"/>
              <a:gd name="T65" fmla="*/ 3097 h 7400"/>
              <a:gd name="T66" fmla="*/ 2771 w 2992"/>
              <a:gd name="T67" fmla="*/ 2884 h 7400"/>
              <a:gd name="T68" fmla="*/ 2710 w 2992"/>
              <a:gd name="T69" fmla="*/ 2736 h 7400"/>
              <a:gd name="T70" fmla="*/ 2639 w 2992"/>
              <a:gd name="T71" fmla="*/ 2578 h 7400"/>
              <a:gd name="T72" fmla="*/ 2536 w 2992"/>
              <a:gd name="T73" fmla="*/ 2376 h 7400"/>
              <a:gd name="T74" fmla="*/ 2459 w 2992"/>
              <a:gd name="T75" fmla="*/ 2236 h 7400"/>
              <a:gd name="T76" fmla="*/ 2370 w 2992"/>
              <a:gd name="T77" fmla="*/ 2087 h 7400"/>
              <a:gd name="T78" fmla="*/ 2247 w 2992"/>
              <a:gd name="T79" fmla="*/ 1896 h 7400"/>
              <a:gd name="T80" fmla="*/ 2157 w 2992"/>
              <a:gd name="T81" fmla="*/ 1764 h 7400"/>
              <a:gd name="T82" fmla="*/ 2064 w 2992"/>
              <a:gd name="T83" fmla="*/ 1634 h 7400"/>
              <a:gd name="T84" fmla="*/ 1968 w 2992"/>
              <a:gd name="T85" fmla="*/ 1506 h 7400"/>
              <a:gd name="T86" fmla="*/ 1869 w 2992"/>
              <a:gd name="T87" fmla="*/ 1380 h 7400"/>
              <a:gd name="T88" fmla="*/ 1766 w 2992"/>
              <a:gd name="T89" fmla="*/ 1254 h 7400"/>
              <a:gd name="T90" fmla="*/ 1656 w 2992"/>
              <a:gd name="T91" fmla="*/ 1124 h 7400"/>
              <a:gd name="T92" fmla="*/ 1505 w 2992"/>
              <a:gd name="T93" fmla="*/ 954 h 7400"/>
              <a:gd name="T94" fmla="*/ 1397 w 2992"/>
              <a:gd name="T95" fmla="*/ 837 h 7400"/>
              <a:gd name="T96" fmla="*/ 1287 w 2992"/>
              <a:gd name="T97" fmla="*/ 721 h 7400"/>
              <a:gd name="T98" fmla="*/ 1168 w 2992"/>
              <a:gd name="T99" fmla="*/ 600 h 7400"/>
              <a:gd name="T100" fmla="*/ 1051 w 2992"/>
              <a:gd name="T101" fmla="*/ 485 h 7400"/>
              <a:gd name="T102" fmla="*/ 887 w 2992"/>
              <a:gd name="T103" fmla="*/ 329 h 7400"/>
              <a:gd name="T104" fmla="*/ 769 w 2992"/>
              <a:gd name="T105" fmla="*/ 220 h 7400"/>
              <a:gd name="T106" fmla="*/ 700 w 2992"/>
              <a:gd name="T107" fmla="*/ 158 h 7400"/>
              <a:gd name="T108" fmla="*/ 589 w 2992"/>
              <a:gd name="T109" fmla="*/ 60 h 7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2992" h="7400">
                <a:moveTo>
                  <a:pt x="0" y="7400"/>
                </a:moveTo>
                <a:lnTo>
                  <a:pt x="0" y="7400"/>
                </a:lnTo>
                <a:lnTo>
                  <a:pt x="3" y="7399"/>
                </a:lnTo>
                <a:lnTo>
                  <a:pt x="11" y="7395"/>
                </a:lnTo>
                <a:lnTo>
                  <a:pt x="13" y="7395"/>
                </a:lnTo>
                <a:moveTo>
                  <a:pt x="74" y="7368"/>
                </a:moveTo>
                <a:lnTo>
                  <a:pt x="74" y="7368"/>
                </a:lnTo>
                <a:lnTo>
                  <a:pt x="86" y="7363"/>
                </a:lnTo>
                <a:moveTo>
                  <a:pt x="147" y="7335"/>
                </a:moveTo>
                <a:lnTo>
                  <a:pt x="147" y="7335"/>
                </a:lnTo>
                <a:lnTo>
                  <a:pt x="159" y="7330"/>
                </a:lnTo>
                <a:moveTo>
                  <a:pt x="219" y="7301"/>
                </a:moveTo>
                <a:lnTo>
                  <a:pt x="219" y="7301"/>
                </a:lnTo>
                <a:lnTo>
                  <a:pt x="231" y="7296"/>
                </a:lnTo>
                <a:moveTo>
                  <a:pt x="291" y="7266"/>
                </a:moveTo>
                <a:lnTo>
                  <a:pt x="291" y="7266"/>
                </a:lnTo>
                <a:lnTo>
                  <a:pt x="296" y="7264"/>
                </a:lnTo>
                <a:lnTo>
                  <a:pt x="303" y="7260"/>
                </a:lnTo>
                <a:moveTo>
                  <a:pt x="363" y="7231"/>
                </a:moveTo>
                <a:lnTo>
                  <a:pt x="363" y="7231"/>
                </a:lnTo>
                <a:lnTo>
                  <a:pt x="374" y="7225"/>
                </a:lnTo>
                <a:moveTo>
                  <a:pt x="434" y="7194"/>
                </a:moveTo>
                <a:lnTo>
                  <a:pt x="434" y="7194"/>
                </a:lnTo>
                <a:lnTo>
                  <a:pt x="446" y="7188"/>
                </a:lnTo>
                <a:moveTo>
                  <a:pt x="505" y="7157"/>
                </a:moveTo>
                <a:lnTo>
                  <a:pt x="505" y="7157"/>
                </a:lnTo>
                <a:lnTo>
                  <a:pt x="516" y="7151"/>
                </a:lnTo>
                <a:moveTo>
                  <a:pt x="575" y="7119"/>
                </a:moveTo>
                <a:lnTo>
                  <a:pt x="575" y="7119"/>
                </a:lnTo>
                <a:lnTo>
                  <a:pt x="583" y="7114"/>
                </a:lnTo>
                <a:lnTo>
                  <a:pt x="587" y="7112"/>
                </a:lnTo>
                <a:moveTo>
                  <a:pt x="645" y="7080"/>
                </a:moveTo>
                <a:lnTo>
                  <a:pt x="645" y="7080"/>
                </a:lnTo>
                <a:lnTo>
                  <a:pt x="648" y="7078"/>
                </a:lnTo>
                <a:lnTo>
                  <a:pt x="656" y="7073"/>
                </a:lnTo>
                <a:moveTo>
                  <a:pt x="714" y="7040"/>
                </a:moveTo>
                <a:lnTo>
                  <a:pt x="714" y="7040"/>
                </a:lnTo>
                <a:lnTo>
                  <a:pt x="716" y="7039"/>
                </a:lnTo>
                <a:lnTo>
                  <a:pt x="726" y="7034"/>
                </a:lnTo>
                <a:moveTo>
                  <a:pt x="784" y="7000"/>
                </a:moveTo>
                <a:lnTo>
                  <a:pt x="784" y="7000"/>
                </a:lnTo>
                <a:lnTo>
                  <a:pt x="786" y="6999"/>
                </a:lnTo>
                <a:lnTo>
                  <a:pt x="795" y="6993"/>
                </a:lnTo>
                <a:moveTo>
                  <a:pt x="852" y="6959"/>
                </a:moveTo>
                <a:lnTo>
                  <a:pt x="852" y="6959"/>
                </a:lnTo>
                <a:lnTo>
                  <a:pt x="858" y="6956"/>
                </a:lnTo>
                <a:lnTo>
                  <a:pt x="864" y="6952"/>
                </a:lnTo>
                <a:moveTo>
                  <a:pt x="920" y="6917"/>
                </a:moveTo>
                <a:lnTo>
                  <a:pt x="920" y="6917"/>
                </a:lnTo>
                <a:lnTo>
                  <a:pt x="931" y="6911"/>
                </a:lnTo>
                <a:lnTo>
                  <a:pt x="932" y="6910"/>
                </a:lnTo>
                <a:moveTo>
                  <a:pt x="988" y="6875"/>
                </a:moveTo>
                <a:lnTo>
                  <a:pt x="988" y="6875"/>
                </a:lnTo>
                <a:lnTo>
                  <a:pt x="999" y="6868"/>
                </a:lnTo>
                <a:moveTo>
                  <a:pt x="1055" y="6831"/>
                </a:moveTo>
                <a:lnTo>
                  <a:pt x="1055" y="6831"/>
                </a:lnTo>
                <a:lnTo>
                  <a:pt x="1067" y="6824"/>
                </a:lnTo>
                <a:moveTo>
                  <a:pt x="1122" y="6787"/>
                </a:moveTo>
                <a:lnTo>
                  <a:pt x="1122" y="6787"/>
                </a:lnTo>
                <a:lnTo>
                  <a:pt x="1133" y="6780"/>
                </a:lnTo>
                <a:moveTo>
                  <a:pt x="1189" y="6743"/>
                </a:moveTo>
                <a:lnTo>
                  <a:pt x="1189" y="6743"/>
                </a:lnTo>
                <a:lnTo>
                  <a:pt x="1200" y="6735"/>
                </a:lnTo>
                <a:moveTo>
                  <a:pt x="1254" y="6697"/>
                </a:moveTo>
                <a:lnTo>
                  <a:pt x="1254" y="6697"/>
                </a:lnTo>
                <a:lnTo>
                  <a:pt x="1265" y="6689"/>
                </a:lnTo>
                <a:moveTo>
                  <a:pt x="1320" y="6651"/>
                </a:moveTo>
                <a:lnTo>
                  <a:pt x="1320" y="6651"/>
                </a:lnTo>
                <a:lnTo>
                  <a:pt x="1330" y="6643"/>
                </a:lnTo>
                <a:moveTo>
                  <a:pt x="1384" y="6604"/>
                </a:moveTo>
                <a:lnTo>
                  <a:pt x="1384" y="6604"/>
                </a:lnTo>
                <a:lnTo>
                  <a:pt x="1394" y="6597"/>
                </a:lnTo>
                <a:lnTo>
                  <a:pt x="1395" y="6596"/>
                </a:lnTo>
                <a:moveTo>
                  <a:pt x="1448" y="6556"/>
                </a:moveTo>
                <a:lnTo>
                  <a:pt x="1448" y="6556"/>
                </a:lnTo>
                <a:lnTo>
                  <a:pt x="1459" y="6548"/>
                </a:lnTo>
                <a:moveTo>
                  <a:pt x="1512" y="6507"/>
                </a:moveTo>
                <a:lnTo>
                  <a:pt x="1512" y="6507"/>
                </a:lnTo>
                <a:lnTo>
                  <a:pt x="1522" y="6499"/>
                </a:lnTo>
                <a:moveTo>
                  <a:pt x="1575" y="6457"/>
                </a:moveTo>
                <a:lnTo>
                  <a:pt x="1575" y="6457"/>
                </a:lnTo>
                <a:lnTo>
                  <a:pt x="1585" y="6449"/>
                </a:lnTo>
                <a:moveTo>
                  <a:pt x="1637" y="6407"/>
                </a:moveTo>
                <a:lnTo>
                  <a:pt x="1637" y="6407"/>
                </a:lnTo>
                <a:lnTo>
                  <a:pt x="1647" y="6399"/>
                </a:lnTo>
                <a:moveTo>
                  <a:pt x="1698" y="6356"/>
                </a:moveTo>
                <a:lnTo>
                  <a:pt x="1698" y="6356"/>
                </a:lnTo>
                <a:lnTo>
                  <a:pt x="1708" y="6347"/>
                </a:lnTo>
                <a:moveTo>
                  <a:pt x="1759" y="6304"/>
                </a:moveTo>
                <a:lnTo>
                  <a:pt x="1759" y="6304"/>
                </a:lnTo>
                <a:lnTo>
                  <a:pt x="1769" y="6295"/>
                </a:lnTo>
                <a:moveTo>
                  <a:pt x="1819" y="6251"/>
                </a:moveTo>
                <a:lnTo>
                  <a:pt x="1819" y="6251"/>
                </a:lnTo>
                <a:lnTo>
                  <a:pt x="1829" y="6242"/>
                </a:lnTo>
                <a:moveTo>
                  <a:pt x="1878" y="6197"/>
                </a:moveTo>
                <a:lnTo>
                  <a:pt x="1878" y="6197"/>
                </a:lnTo>
                <a:lnTo>
                  <a:pt x="1888" y="6188"/>
                </a:lnTo>
                <a:moveTo>
                  <a:pt x="1936" y="6142"/>
                </a:moveTo>
                <a:lnTo>
                  <a:pt x="1936" y="6142"/>
                </a:lnTo>
                <a:lnTo>
                  <a:pt x="1943" y="6135"/>
                </a:lnTo>
                <a:lnTo>
                  <a:pt x="1946" y="6133"/>
                </a:lnTo>
                <a:moveTo>
                  <a:pt x="1993" y="6086"/>
                </a:moveTo>
                <a:lnTo>
                  <a:pt x="1993" y="6086"/>
                </a:lnTo>
                <a:lnTo>
                  <a:pt x="2003" y="6077"/>
                </a:lnTo>
                <a:moveTo>
                  <a:pt x="2050" y="6029"/>
                </a:moveTo>
                <a:lnTo>
                  <a:pt x="2050" y="6029"/>
                </a:lnTo>
                <a:lnTo>
                  <a:pt x="2059" y="6020"/>
                </a:lnTo>
                <a:moveTo>
                  <a:pt x="2105" y="5972"/>
                </a:moveTo>
                <a:lnTo>
                  <a:pt x="2105" y="5972"/>
                </a:lnTo>
                <a:lnTo>
                  <a:pt x="2114" y="5962"/>
                </a:lnTo>
                <a:moveTo>
                  <a:pt x="2160" y="5913"/>
                </a:moveTo>
                <a:lnTo>
                  <a:pt x="2160" y="5913"/>
                </a:lnTo>
                <a:lnTo>
                  <a:pt x="2165" y="5907"/>
                </a:lnTo>
                <a:lnTo>
                  <a:pt x="2169" y="5903"/>
                </a:lnTo>
                <a:moveTo>
                  <a:pt x="2213" y="5853"/>
                </a:moveTo>
                <a:lnTo>
                  <a:pt x="2213" y="5853"/>
                </a:lnTo>
                <a:lnTo>
                  <a:pt x="2222" y="5844"/>
                </a:lnTo>
                <a:moveTo>
                  <a:pt x="2265" y="5793"/>
                </a:moveTo>
                <a:lnTo>
                  <a:pt x="2265" y="5793"/>
                </a:lnTo>
                <a:lnTo>
                  <a:pt x="2274" y="5783"/>
                </a:lnTo>
                <a:moveTo>
                  <a:pt x="2316" y="5731"/>
                </a:moveTo>
                <a:lnTo>
                  <a:pt x="2316" y="5731"/>
                </a:lnTo>
                <a:lnTo>
                  <a:pt x="2324" y="5721"/>
                </a:lnTo>
                <a:moveTo>
                  <a:pt x="2366" y="5669"/>
                </a:moveTo>
                <a:lnTo>
                  <a:pt x="2366" y="5669"/>
                </a:lnTo>
                <a:lnTo>
                  <a:pt x="2372" y="5661"/>
                </a:lnTo>
                <a:lnTo>
                  <a:pt x="2374" y="5658"/>
                </a:lnTo>
                <a:moveTo>
                  <a:pt x="2414" y="5605"/>
                </a:moveTo>
                <a:lnTo>
                  <a:pt x="2414" y="5605"/>
                </a:lnTo>
                <a:lnTo>
                  <a:pt x="2422" y="5594"/>
                </a:lnTo>
                <a:moveTo>
                  <a:pt x="2461" y="5540"/>
                </a:moveTo>
                <a:lnTo>
                  <a:pt x="2461" y="5540"/>
                </a:lnTo>
                <a:lnTo>
                  <a:pt x="2469" y="5529"/>
                </a:lnTo>
                <a:moveTo>
                  <a:pt x="2507" y="5474"/>
                </a:moveTo>
                <a:lnTo>
                  <a:pt x="2507" y="5474"/>
                </a:lnTo>
                <a:lnTo>
                  <a:pt x="2514" y="5463"/>
                </a:lnTo>
                <a:moveTo>
                  <a:pt x="2551" y="5408"/>
                </a:moveTo>
                <a:lnTo>
                  <a:pt x="2551" y="5408"/>
                </a:lnTo>
                <a:lnTo>
                  <a:pt x="2558" y="5396"/>
                </a:lnTo>
                <a:moveTo>
                  <a:pt x="2593" y="5340"/>
                </a:moveTo>
                <a:lnTo>
                  <a:pt x="2593" y="5340"/>
                </a:lnTo>
                <a:lnTo>
                  <a:pt x="2600" y="5328"/>
                </a:lnTo>
                <a:moveTo>
                  <a:pt x="2634" y="5271"/>
                </a:moveTo>
                <a:lnTo>
                  <a:pt x="2634" y="5271"/>
                </a:lnTo>
                <a:lnTo>
                  <a:pt x="2640" y="5259"/>
                </a:lnTo>
                <a:moveTo>
                  <a:pt x="2673" y="5201"/>
                </a:moveTo>
                <a:lnTo>
                  <a:pt x="2673" y="5201"/>
                </a:lnTo>
                <a:lnTo>
                  <a:pt x="2679" y="5189"/>
                </a:lnTo>
                <a:moveTo>
                  <a:pt x="2710" y="5130"/>
                </a:moveTo>
                <a:lnTo>
                  <a:pt x="2710" y="5130"/>
                </a:lnTo>
                <a:lnTo>
                  <a:pt x="2716" y="5118"/>
                </a:lnTo>
                <a:moveTo>
                  <a:pt x="2744" y="5058"/>
                </a:moveTo>
                <a:lnTo>
                  <a:pt x="2744" y="5058"/>
                </a:lnTo>
                <a:lnTo>
                  <a:pt x="2750" y="5046"/>
                </a:lnTo>
                <a:moveTo>
                  <a:pt x="2778" y="4985"/>
                </a:moveTo>
                <a:lnTo>
                  <a:pt x="2778" y="4985"/>
                </a:lnTo>
                <a:lnTo>
                  <a:pt x="2783" y="4973"/>
                </a:lnTo>
                <a:moveTo>
                  <a:pt x="2809" y="4911"/>
                </a:moveTo>
                <a:lnTo>
                  <a:pt x="2809" y="4911"/>
                </a:lnTo>
                <a:lnTo>
                  <a:pt x="2814" y="4899"/>
                </a:lnTo>
                <a:moveTo>
                  <a:pt x="2837" y="4837"/>
                </a:moveTo>
                <a:lnTo>
                  <a:pt x="2837" y="4837"/>
                </a:lnTo>
                <a:lnTo>
                  <a:pt x="2842" y="4824"/>
                </a:lnTo>
                <a:moveTo>
                  <a:pt x="2864" y="4761"/>
                </a:moveTo>
                <a:lnTo>
                  <a:pt x="2864" y="4761"/>
                </a:lnTo>
                <a:lnTo>
                  <a:pt x="2868" y="4749"/>
                </a:lnTo>
                <a:moveTo>
                  <a:pt x="2888" y="4685"/>
                </a:moveTo>
                <a:lnTo>
                  <a:pt x="2888" y="4685"/>
                </a:lnTo>
                <a:lnTo>
                  <a:pt x="2892" y="4672"/>
                </a:lnTo>
                <a:moveTo>
                  <a:pt x="2910" y="4608"/>
                </a:moveTo>
                <a:lnTo>
                  <a:pt x="2910" y="4608"/>
                </a:lnTo>
                <a:lnTo>
                  <a:pt x="2911" y="4605"/>
                </a:lnTo>
                <a:lnTo>
                  <a:pt x="2913" y="4595"/>
                </a:lnTo>
                <a:moveTo>
                  <a:pt x="2929" y="4530"/>
                </a:moveTo>
                <a:lnTo>
                  <a:pt x="2929" y="4530"/>
                </a:lnTo>
                <a:lnTo>
                  <a:pt x="2932" y="4517"/>
                </a:lnTo>
                <a:moveTo>
                  <a:pt x="2946" y="4452"/>
                </a:moveTo>
                <a:lnTo>
                  <a:pt x="2946" y="4452"/>
                </a:lnTo>
                <a:lnTo>
                  <a:pt x="2948" y="4439"/>
                </a:lnTo>
                <a:moveTo>
                  <a:pt x="2960" y="4373"/>
                </a:moveTo>
                <a:lnTo>
                  <a:pt x="2960" y="4373"/>
                </a:lnTo>
                <a:lnTo>
                  <a:pt x="2962" y="4360"/>
                </a:lnTo>
                <a:moveTo>
                  <a:pt x="2972" y="4294"/>
                </a:moveTo>
                <a:lnTo>
                  <a:pt x="2972" y="4294"/>
                </a:lnTo>
                <a:lnTo>
                  <a:pt x="2974" y="4281"/>
                </a:lnTo>
                <a:moveTo>
                  <a:pt x="2980" y="4215"/>
                </a:moveTo>
                <a:lnTo>
                  <a:pt x="2980" y="4215"/>
                </a:lnTo>
                <a:lnTo>
                  <a:pt x="2982" y="4202"/>
                </a:lnTo>
                <a:moveTo>
                  <a:pt x="2987" y="4135"/>
                </a:moveTo>
                <a:lnTo>
                  <a:pt x="2987" y="4135"/>
                </a:lnTo>
                <a:lnTo>
                  <a:pt x="2988" y="4122"/>
                </a:lnTo>
                <a:moveTo>
                  <a:pt x="2991" y="4055"/>
                </a:moveTo>
                <a:lnTo>
                  <a:pt x="2991" y="4055"/>
                </a:lnTo>
                <a:lnTo>
                  <a:pt x="2991" y="4049"/>
                </a:lnTo>
                <a:lnTo>
                  <a:pt x="2991" y="4042"/>
                </a:lnTo>
                <a:moveTo>
                  <a:pt x="2992" y="3975"/>
                </a:moveTo>
                <a:lnTo>
                  <a:pt x="2992" y="3975"/>
                </a:lnTo>
                <a:lnTo>
                  <a:pt x="2992" y="3962"/>
                </a:lnTo>
                <a:moveTo>
                  <a:pt x="2990" y="3895"/>
                </a:moveTo>
                <a:lnTo>
                  <a:pt x="2990" y="3895"/>
                </a:lnTo>
                <a:lnTo>
                  <a:pt x="2990" y="3882"/>
                </a:lnTo>
                <a:moveTo>
                  <a:pt x="2987" y="3815"/>
                </a:moveTo>
                <a:lnTo>
                  <a:pt x="2987" y="3815"/>
                </a:lnTo>
                <a:lnTo>
                  <a:pt x="2986" y="3802"/>
                </a:lnTo>
                <a:moveTo>
                  <a:pt x="2980" y="3736"/>
                </a:moveTo>
                <a:lnTo>
                  <a:pt x="2980" y="3736"/>
                </a:lnTo>
                <a:lnTo>
                  <a:pt x="2979" y="3722"/>
                </a:lnTo>
                <a:moveTo>
                  <a:pt x="2971" y="3656"/>
                </a:moveTo>
                <a:lnTo>
                  <a:pt x="2971" y="3656"/>
                </a:lnTo>
                <a:lnTo>
                  <a:pt x="2969" y="3643"/>
                </a:lnTo>
                <a:moveTo>
                  <a:pt x="2960" y="3577"/>
                </a:moveTo>
                <a:lnTo>
                  <a:pt x="2960" y="3577"/>
                </a:lnTo>
                <a:lnTo>
                  <a:pt x="2958" y="3564"/>
                </a:lnTo>
                <a:moveTo>
                  <a:pt x="2947" y="3498"/>
                </a:moveTo>
                <a:lnTo>
                  <a:pt x="2947" y="3498"/>
                </a:lnTo>
                <a:lnTo>
                  <a:pt x="2944" y="3485"/>
                </a:lnTo>
                <a:moveTo>
                  <a:pt x="2931" y="3420"/>
                </a:moveTo>
                <a:lnTo>
                  <a:pt x="2931" y="3420"/>
                </a:lnTo>
                <a:lnTo>
                  <a:pt x="2928" y="3407"/>
                </a:lnTo>
                <a:moveTo>
                  <a:pt x="2914" y="3341"/>
                </a:moveTo>
                <a:lnTo>
                  <a:pt x="2914" y="3341"/>
                </a:lnTo>
                <a:lnTo>
                  <a:pt x="2911" y="3328"/>
                </a:lnTo>
                <a:moveTo>
                  <a:pt x="2895" y="3264"/>
                </a:moveTo>
                <a:lnTo>
                  <a:pt x="2895" y="3264"/>
                </a:lnTo>
                <a:lnTo>
                  <a:pt x="2891" y="3251"/>
                </a:lnTo>
                <a:moveTo>
                  <a:pt x="2873" y="3187"/>
                </a:moveTo>
                <a:lnTo>
                  <a:pt x="2873" y="3187"/>
                </a:lnTo>
                <a:lnTo>
                  <a:pt x="2869" y="3174"/>
                </a:lnTo>
                <a:moveTo>
                  <a:pt x="2850" y="3110"/>
                </a:moveTo>
                <a:lnTo>
                  <a:pt x="2850" y="3110"/>
                </a:lnTo>
                <a:lnTo>
                  <a:pt x="2846" y="3097"/>
                </a:lnTo>
                <a:moveTo>
                  <a:pt x="2825" y="3034"/>
                </a:moveTo>
                <a:lnTo>
                  <a:pt x="2825" y="3034"/>
                </a:lnTo>
                <a:lnTo>
                  <a:pt x="2821" y="3021"/>
                </a:lnTo>
                <a:moveTo>
                  <a:pt x="2799" y="2959"/>
                </a:moveTo>
                <a:lnTo>
                  <a:pt x="2799" y="2959"/>
                </a:lnTo>
                <a:lnTo>
                  <a:pt x="2794" y="2946"/>
                </a:lnTo>
                <a:moveTo>
                  <a:pt x="2771" y="2884"/>
                </a:moveTo>
                <a:lnTo>
                  <a:pt x="2771" y="2884"/>
                </a:lnTo>
                <a:lnTo>
                  <a:pt x="2766" y="2871"/>
                </a:lnTo>
                <a:moveTo>
                  <a:pt x="2741" y="2809"/>
                </a:moveTo>
                <a:lnTo>
                  <a:pt x="2741" y="2809"/>
                </a:lnTo>
                <a:lnTo>
                  <a:pt x="2736" y="2797"/>
                </a:lnTo>
                <a:moveTo>
                  <a:pt x="2710" y="2736"/>
                </a:moveTo>
                <a:lnTo>
                  <a:pt x="2710" y="2736"/>
                </a:lnTo>
                <a:lnTo>
                  <a:pt x="2705" y="2723"/>
                </a:lnTo>
                <a:moveTo>
                  <a:pt x="2678" y="2662"/>
                </a:moveTo>
                <a:lnTo>
                  <a:pt x="2678" y="2662"/>
                </a:lnTo>
                <a:lnTo>
                  <a:pt x="2672" y="2650"/>
                </a:lnTo>
                <a:moveTo>
                  <a:pt x="2644" y="2590"/>
                </a:moveTo>
                <a:lnTo>
                  <a:pt x="2644" y="2590"/>
                </a:lnTo>
                <a:lnTo>
                  <a:pt x="2639" y="2578"/>
                </a:lnTo>
                <a:moveTo>
                  <a:pt x="2609" y="2518"/>
                </a:moveTo>
                <a:lnTo>
                  <a:pt x="2609" y="2518"/>
                </a:lnTo>
                <a:lnTo>
                  <a:pt x="2603" y="2506"/>
                </a:lnTo>
                <a:moveTo>
                  <a:pt x="2574" y="2446"/>
                </a:moveTo>
                <a:lnTo>
                  <a:pt x="2574" y="2446"/>
                </a:lnTo>
                <a:lnTo>
                  <a:pt x="2567" y="2435"/>
                </a:lnTo>
                <a:moveTo>
                  <a:pt x="2536" y="2376"/>
                </a:moveTo>
                <a:lnTo>
                  <a:pt x="2536" y="2376"/>
                </a:lnTo>
                <a:lnTo>
                  <a:pt x="2530" y="2364"/>
                </a:lnTo>
                <a:moveTo>
                  <a:pt x="2498" y="2305"/>
                </a:moveTo>
                <a:lnTo>
                  <a:pt x="2498" y="2305"/>
                </a:lnTo>
                <a:lnTo>
                  <a:pt x="2491" y="2294"/>
                </a:lnTo>
                <a:moveTo>
                  <a:pt x="2459" y="2236"/>
                </a:moveTo>
                <a:lnTo>
                  <a:pt x="2459" y="2236"/>
                </a:lnTo>
                <a:lnTo>
                  <a:pt x="2452" y="2224"/>
                </a:lnTo>
                <a:moveTo>
                  <a:pt x="2418" y="2167"/>
                </a:moveTo>
                <a:lnTo>
                  <a:pt x="2418" y="2167"/>
                </a:lnTo>
                <a:lnTo>
                  <a:pt x="2411" y="2155"/>
                </a:lnTo>
                <a:moveTo>
                  <a:pt x="2377" y="2098"/>
                </a:moveTo>
                <a:lnTo>
                  <a:pt x="2377" y="2098"/>
                </a:lnTo>
                <a:lnTo>
                  <a:pt x="2370" y="2087"/>
                </a:lnTo>
                <a:moveTo>
                  <a:pt x="2335" y="2030"/>
                </a:moveTo>
                <a:lnTo>
                  <a:pt x="2335" y="2030"/>
                </a:lnTo>
                <a:lnTo>
                  <a:pt x="2328" y="2019"/>
                </a:lnTo>
                <a:moveTo>
                  <a:pt x="2291" y="1963"/>
                </a:moveTo>
                <a:lnTo>
                  <a:pt x="2291" y="1963"/>
                </a:lnTo>
                <a:lnTo>
                  <a:pt x="2284" y="1952"/>
                </a:lnTo>
                <a:moveTo>
                  <a:pt x="2247" y="1896"/>
                </a:moveTo>
                <a:lnTo>
                  <a:pt x="2247" y="1896"/>
                </a:lnTo>
                <a:lnTo>
                  <a:pt x="2240" y="1885"/>
                </a:lnTo>
                <a:moveTo>
                  <a:pt x="2203" y="1830"/>
                </a:moveTo>
                <a:lnTo>
                  <a:pt x="2203" y="1830"/>
                </a:lnTo>
                <a:lnTo>
                  <a:pt x="2202" y="1828"/>
                </a:lnTo>
                <a:lnTo>
                  <a:pt x="2195" y="1819"/>
                </a:lnTo>
                <a:moveTo>
                  <a:pt x="2157" y="1764"/>
                </a:moveTo>
                <a:lnTo>
                  <a:pt x="2157" y="1764"/>
                </a:lnTo>
                <a:lnTo>
                  <a:pt x="2149" y="1753"/>
                </a:lnTo>
                <a:moveTo>
                  <a:pt x="2111" y="1699"/>
                </a:moveTo>
                <a:lnTo>
                  <a:pt x="2111" y="1699"/>
                </a:lnTo>
                <a:lnTo>
                  <a:pt x="2103" y="1688"/>
                </a:lnTo>
                <a:moveTo>
                  <a:pt x="2064" y="1634"/>
                </a:moveTo>
                <a:lnTo>
                  <a:pt x="2064" y="1634"/>
                </a:lnTo>
                <a:lnTo>
                  <a:pt x="2061" y="1630"/>
                </a:lnTo>
                <a:lnTo>
                  <a:pt x="2056" y="1623"/>
                </a:lnTo>
                <a:moveTo>
                  <a:pt x="2016" y="1570"/>
                </a:moveTo>
                <a:lnTo>
                  <a:pt x="2016" y="1570"/>
                </a:lnTo>
                <a:lnTo>
                  <a:pt x="2008" y="1559"/>
                </a:lnTo>
                <a:moveTo>
                  <a:pt x="1968" y="1506"/>
                </a:moveTo>
                <a:lnTo>
                  <a:pt x="1968" y="1506"/>
                </a:lnTo>
                <a:lnTo>
                  <a:pt x="1960" y="1496"/>
                </a:lnTo>
                <a:moveTo>
                  <a:pt x="1919" y="1443"/>
                </a:moveTo>
                <a:lnTo>
                  <a:pt x="1919" y="1443"/>
                </a:lnTo>
                <a:lnTo>
                  <a:pt x="1915" y="1438"/>
                </a:lnTo>
                <a:lnTo>
                  <a:pt x="1911" y="1432"/>
                </a:lnTo>
                <a:moveTo>
                  <a:pt x="1869" y="1380"/>
                </a:moveTo>
                <a:lnTo>
                  <a:pt x="1869" y="1380"/>
                </a:lnTo>
                <a:lnTo>
                  <a:pt x="1861" y="1370"/>
                </a:lnTo>
                <a:moveTo>
                  <a:pt x="1819" y="1318"/>
                </a:moveTo>
                <a:lnTo>
                  <a:pt x="1819" y="1318"/>
                </a:lnTo>
                <a:lnTo>
                  <a:pt x="1810" y="1308"/>
                </a:lnTo>
                <a:moveTo>
                  <a:pt x="1768" y="1256"/>
                </a:moveTo>
                <a:lnTo>
                  <a:pt x="1768" y="1256"/>
                </a:lnTo>
                <a:lnTo>
                  <a:pt x="1766" y="1254"/>
                </a:lnTo>
                <a:lnTo>
                  <a:pt x="1759" y="1246"/>
                </a:lnTo>
                <a:moveTo>
                  <a:pt x="1716" y="1195"/>
                </a:moveTo>
                <a:lnTo>
                  <a:pt x="1716" y="1195"/>
                </a:lnTo>
                <a:lnTo>
                  <a:pt x="1708" y="1185"/>
                </a:lnTo>
                <a:moveTo>
                  <a:pt x="1664" y="1134"/>
                </a:moveTo>
                <a:lnTo>
                  <a:pt x="1664" y="1134"/>
                </a:lnTo>
                <a:lnTo>
                  <a:pt x="1656" y="1124"/>
                </a:lnTo>
                <a:moveTo>
                  <a:pt x="1612" y="1074"/>
                </a:moveTo>
                <a:lnTo>
                  <a:pt x="1612" y="1074"/>
                </a:lnTo>
                <a:lnTo>
                  <a:pt x="1603" y="1064"/>
                </a:lnTo>
                <a:moveTo>
                  <a:pt x="1559" y="1014"/>
                </a:moveTo>
                <a:lnTo>
                  <a:pt x="1559" y="1014"/>
                </a:lnTo>
                <a:lnTo>
                  <a:pt x="1550" y="1004"/>
                </a:lnTo>
                <a:moveTo>
                  <a:pt x="1505" y="954"/>
                </a:moveTo>
                <a:lnTo>
                  <a:pt x="1505" y="954"/>
                </a:lnTo>
                <a:lnTo>
                  <a:pt x="1496" y="945"/>
                </a:lnTo>
                <a:moveTo>
                  <a:pt x="1451" y="895"/>
                </a:moveTo>
                <a:lnTo>
                  <a:pt x="1451" y="895"/>
                </a:lnTo>
                <a:lnTo>
                  <a:pt x="1442" y="886"/>
                </a:lnTo>
                <a:moveTo>
                  <a:pt x="1397" y="837"/>
                </a:moveTo>
                <a:lnTo>
                  <a:pt x="1397" y="837"/>
                </a:lnTo>
                <a:lnTo>
                  <a:pt x="1389" y="828"/>
                </a:lnTo>
                <a:lnTo>
                  <a:pt x="1388" y="827"/>
                </a:lnTo>
                <a:moveTo>
                  <a:pt x="1342" y="779"/>
                </a:moveTo>
                <a:lnTo>
                  <a:pt x="1342" y="779"/>
                </a:lnTo>
                <a:lnTo>
                  <a:pt x="1333" y="769"/>
                </a:lnTo>
                <a:moveTo>
                  <a:pt x="1287" y="721"/>
                </a:moveTo>
                <a:lnTo>
                  <a:pt x="1287" y="721"/>
                </a:lnTo>
                <a:lnTo>
                  <a:pt x="1277" y="711"/>
                </a:lnTo>
                <a:moveTo>
                  <a:pt x="1231" y="664"/>
                </a:moveTo>
                <a:lnTo>
                  <a:pt x="1231" y="664"/>
                </a:lnTo>
                <a:lnTo>
                  <a:pt x="1221" y="654"/>
                </a:lnTo>
                <a:moveTo>
                  <a:pt x="1175" y="607"/>
                </a:moveTo>
                <a:lnTo>
                  <a:pt x="1175" y="607"/>
                </a:lnTo>
                <a:lnTo>
                  <a:pt x="1168" y="600"/>
                </a:lnTo>
                <a:lnTo>
                  <a:pt x="1165" y="597"/>
                </a:lnTo>
                <a:moveTo>
                  <a:pt x="1118" y="550"/>
                </a:moveTo>
                <a:lnTo>
                  <a:pt x="1118" y="550"/>
                </a:lnTo>
                <a:lnTo>
                  <a:pt x="1108" y="541"/>
                </a:lnTo>
                <a:moveTo>
                  <a:pt x="1061" y="494"/>
                </a:moveTo>
                <a:lnTo>
                  <a:pt x="1061" y="494"/>
                </a:lnTo>
                <a:lnTo>
                  <a:pt x="1051" y="485"/>
                </a:lnTo>
                <a:moveTo>
                  <a:pt x="1003" y="439"/>
                </a:moveTo>
                <a:lnTo>
                  <a:pt x="1003" y="439"/>
                </a:lnTo>
                <a:lnTo>
                  <a:pt x="994" y="429"/>
                </a:lnTo>
                <a:moveTo>
                  <a:pt x="945" y="383"/>
                </a:moveTo>
                <a:lnTo>
                  <a:pt x="945" y="383"/>
                </a:lnTo>
                <a:lnTo>
                  <a:pt x="936" y="374"/>
                </a:lnTo>
                <a:moveTo>
                  <a:pt x="887" y="329"/>
                </a:moveTo>
                <a:lnTo>
                  <a:pt x="887" y="329"/>
                </a:lnTo>
                <a:lnTo>
                  <a:pt x="877" y="320"/>
                </a:lnTo>
                <a:moveTo>
                  <a:pt x="828" y="274"/>
                </a:moveTo>
                <a:lnTo>
                  <a:pt x="828" y="274"/>
                </a:lnTo>
                <a:lnTo>
                  <a:pt x="825" y="272"/>
                </a:lnTo>
                <a:lnTo>
                  <a:pt x="819" y="265"/>
                </a:lnTo>
                <a:moveTo>
                  <a:pt x="769" y="220"/>
                </a:moveTo>
                <a:lnTo>
                  <a:pt x="769" y="220"/>
                </a:lnTo>
                <a:lnTo>
                  <a:pt x="763" y="214"/>
                </a:lnTo>
                <a:lnTo>
                  <a:pt x="759" y="211"/>
                </a:lnTo>
                <a:moveTo>
                  <a:pt x="710" y="167"/>
                </a:moveTo>
                <a:lnTo>
                  <a:pt x="710" y="167"/>
                </a:lnTo>
                <a:lnTo>
                  <a:pt x="702" y="160"/>
                </a:lnTo>
                <a:lnTo>
                  <a:pt x="700" y="158"/>
                </a:lnTo>
                <a:moveTo>
                  <a:pt x="650" y="114"/>
                </a:moveTo>
                <a:lnTo>
                  <a:pt x="650" y="114"/>
                </a:lnTo>
                <a:lnTo>
                  <a:pt x="644" y="109"/>
                </a:lnTo>
                <a:lnTo>
                  <a:pt x="640" y="105"/>
                </a:lnTo>
                <a:moveTo>
                  <a:pt x="590" y="61"/>
                </a:moveTo>
                <a:lnTo>
                  <a:pt x="590" y="61"/>
                </a:lnTo>
                <a:lnTo>
                  <a:pt x="589" y="60"/>
                </a:lnTo>
                <a:lnTo>
                  <a:pt x="580" y="52"/>
                </a:lnTo>
                <a:moveTo>
                  <a:pt x="529" y="9"/>
                </a:moveTo>
                <a:lnTo>
                  <a:pt x="529" y="9"/>
                </a:lnTo>
                <a:lnTo>
                  <a:pt x="519" y="0"/>
                </a:lnTo>
              </a:path>
            </a:pathLst>
          </a:custGeom>
          <a:noFill/>
          <a:ln w="635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Freeform 38"/>
          <p:cNvSpPr>
            <a:spLocks noEditPoints="1"/>
          </p:cNvSpPr>
          <p:nvPr/>
        </p:nvSpPr>
        <p:spPr bwMode="auto">
          <a:xfrm>
            <a:off x="2134533" y="1788709"/>
            <a:ext cx="1694685" cy="4619426"/>
          </a:xfrm>
          <a:custGeom>
            <a:avLst/>
            <a:gdLst>
              <a:gd name="T0" fmla="*/ 2334 w 3002"/>
              <a:gd name="T1" fmla="*/ 65 h 7376"/>
              <a:gd name="T2" fmla="*/ 2221 w 3002"/>
              <a:gd name="T3" fmla="*/ 178 h 7376"/>
              <a:gd name="T4" fmla="*/ 2109 w 3002"/>
              <a:gd name="T5" fmla="*/ 293 h 7376"/>
              <a:gd name="T6" fmla="*/ 1999 w 3002"/>
              <a:gd name="T7" fmla="*/ 409 h 7376"/>
              <a:gd name="T8" fmla="*/ 1900 w 3002"/>
              <a:gd name="T9" fmla="*/ 517 h 7376"/>
              <a:gd name="T10" fmla="*/ 1792 w 3002"/>
              <a:gd name="T11" fmla="*/ 635 h 7376"/>
              <a:gd name="T12" fmla="*/ 1687 w 3002"/>
              <a:gd name="T13" fmla="*/ 756 h 7376"/>
              <a:gd name="T14" fmla="*/ 1583 w 3002"/>
              <a:gd name="T15" fmla="*/ 877 h 7376"/>
              <a:gd name="T16" fmla="*/ 1481 w 3002"/>
              <a:gd name="T17" fmla="*/ 1000 h 7376"/>
              <a:gd name="T18" fmla="*/ 1380 w 3002"/>
              <a:gd name="T19" fmla="*/ 1125 h 7376"/>
              <a:gd name="T20" fmla="*/ 1281 w 3002"/>
              <a:gd name="T21" fmla="*/ 1251 h 7376"/>
              <a:gd name="T22" fmla="*/ 1185 w 3002"/>
              <a:gd name="T23" fmla="*/ 1378 h 7376"/>
              <a:gd name="T24" fmla="*/ 1090 w 3002"/>
              <a:gd name="T25" fmla="*/ 1507 h 7376"/>
              <a:gd name="T26" fmla="*/ 997 w 3002"/>
              <a:gd name="T27" fmla="*/ 1638 h 7376"/>
              <a:gd name="T28" fmla="*/ 944 w 3002"/>
              <a:gd name="T29" fmla="*/ 1714 h 7376"/>
              <a:gd name="T30" fmla="*/ 856 w 3002"/>
              <a:gd name="T31" fmla="*/ 1848 h 7376"/>
              <a:gd name="T32" fmla="*/ 770 w 3002"/>
              <a:gd name="T33" fmla="*/ 1982 h 7376"/>
              <a:gd name="T34" fmla="*/ 686 w 3002"/>
              <a:gd name="T35" fmla="*/ 2119 h 7376"/>
              <a:gd name="T36" fmla="*/ 606 w 3002"/>
              <a:gd name="T37" fmla="*/ 2257 h 7376"/>
              <a:gd name="T38" fmla="*/ 529 w 3002"/>
              <a:gd name="T39" fmla="*/ 2398 h 7376"/>
              <a:gd name="T40" fmla="*/ 462 w 3002"/>
              <a:gd name="T41" fmla="*/ 2528 h 7376"/>
              <a:gd name="T42" fmla="*/ 391 w 3002"/>
              <a:gd name="T43" fmla="*/ 2672 h 7376"/>
              <a:gd name="T44" fmla="*/ 325 w 3002"/>
              <a:gd name="T45" fmla="*/ 2817 h 7376"/>
              <a:gd name="T46" fmla="*/ 264 w 3002"/>
              <a:gd name="T47" fmla="*/ 2965 h 7376"/>
              <a:gd name="T48" fmla="*/ 208 w 3002"/>
              <a:gd name="T49" fmla="*/ 3115 h 7376"/>
              <a:gd name="T50" fmla="*/ 157 w 3002"/>
              <a:gd name="T51" fmla="*/ 3267 h 7376"/>
              <a:gd name="T52" fmla="*/ 130 w 3002"/>
              <a:gd name="T53" fmla="*/ 3356 h 7376"/>
              <a:gd name="T54" fmla="*/ 89 w 3002"/>
              <a:gd name="T55" fmla="*/ 3511 h 7376"/>
              <a:gd name="T56" fmla="*/ 55 w 3002"/>
              <a:gd name="T57" fmla="*/ 3667 h 7376"/>
              <a:gd name="T58" fmla="*/ 29 w 3002"/>
              <a:gd name="T59" fmla="*/ 3825 h 7376"/>
              <a:gd name="T60" fmla="*/ 10 w 3002"/>
              <a:gd name="T61" fmla="*/ 3983 h 7376"/>
              <a:gd name="T62" fmla="*/ 2 w 3002"/>
              <a:gd name="T63" fmla="*/ 4130 h 7376"/>
              <a:gd name="T64" fmla="*/ 2 w 3002"/>
              <a:gd name="T65" fmla="*/ 4290 h 7376"/>
              <a:gd name="T66" fmla="*/ 11 w 3002"/>
              <a:gd name="T67" fmla="*/ 4450 h 7376"/>
              <a:gd name="T68" fmla="*/ 32 w 3002"/>
              <a:gd name="T69" fmla="*/ 4608 h 7376"/>
              <a:gd name="T70" fmla="*/ 63 w 3002"/>
              <a:gd name="T71" fmla="*/ 4765 h 7376"/>
              <a:gd name="T72" fmla="*/ 86 w 3002"/>
              <a:gd name="T73" fmla="*/ 4856 h 7376"/>
              <a:gd name="T74" fmla="*/ 134 w 3002"/>
              <a:gd name="T75" fmla="*/ 5008 h 7376"/>
              <a:gd name="T76" fmla="*/ 192 w 3002"/>
              <a:gd name="T77" fmla="*/ 5157 h 7376"/>
              <a:gd name="T78" fmla="*/ 259 w 3002"/>
              <a:gd name="T79" fmla="*/ 5303 h 7376"/>
              <a:gd name="T80" fmla="*/ 328 w 3002"/>
              <a:gd name="T81" fmla="*/ 5432 h 7376"/>
              <a:gd name="T82" fmla="*/ 412 w 3002"/>
              <a:gd name="T83" fmla="*/ 5568 h 7376"/>
              <a:gd name="T84" fmla="*/ 503 w 3002"/>
              <a:gd name="T85" fmla="*/ 5700 h 7376"/>
              <a:gd name="T86" fmla="*/ 600 w 3002"/>
              <a:gd name="T87" fmla="*/ 5827 h 7376"/>
              <a:gd name="T88" fmla="*/ 704 w 3002"/>
              <a:gd name="T89" fmla="*/ 5949 h 7376"/>
              <a:gd name="T90" fmla="*/ 813 w 3002"/>
              <a:gd name="T91" fmla="*/ 6065 h 7376"/>
              <a:gd name="T92" fmla="*/ 927 w 3002"/>
              <a:gd name="T93" fmla="*/ 6178 h 7376"/>
              <a:gd name="T94" fmla="*/ 996 w 3002"/>
              <a:gd name="T95" fmla="*/ 6241 h 7376"/>
              <a:gd name="T96" fmla="*/ 1117 w 3002"/>
              <a:gd name="T97" fmla="*/ 6345 h 7376"/>
              <a:gd name="T98" fmla="*/ 1236 w 3002"/>
              <a:gd name="T99" fmla="*/ 6442 h 7376"/>
              <a:gd name="T100" fmla="*/ 1359 w 3002"/>
              <a:gd name="T101" fmla="*/ 6534 h 7376"/>
              <a:gd name="T102" fmla="*/ 1489 w 3002"/>
              <a:gd name="T103" fmla="*/ 6626 h 7376"/>
              <a:gd name="T104" fmla="*/ 1623 w 3002"/>
              <a:gd name="T105" fmla="*/ 6714 h 7376"/>
              <a:gd name="T106" fmla="*/ 1759 w 3002"/>
              <a:gd name="T107" fmla="*/ 6799 h 7376"/>
              <a:gd name="T108" fmla="*/ 1897 w 3002"/>
              <a:gd name="T109" fmla="*/ 6880 h 7376"/>
              <a:gd name="T110" fmla="*/ 2037 w 3002"/>
              <a:gd name="T111" fmla="*/ 6957 h 7376"/>
              <a:gd name="T112" fmla="*/ 2179 w 3002"/>
              <a:gd name="T113" fmla="*/ 7030 h 7376"/>
              <a:gd name="T114" fmla="*/ 2323 w 3002"/>
              <a:gd name="T115" fmla="*/ 7101 h 7376"/>
              <a:gd name="T116" fmla="*/ 2468 w 3002"/>
              <a:gd name="T117" fmla="*/ 7167 h 7376"/>
              <a:gd name="T118" fmla="*/ 2615 w 3002"/>
              <a:gd name="T119" fmla="*/ 7230 h 7376"/>
              <a:gd name="T120" fmla="*/ 2702 w 3002"/>
              <a:gd name="T121" fmla="*/ 7266 h 7376"/>
              <a:gd name="T122" fmla="*/ 2851 w 3002"/>
              <a:gd name="T123" fmla="*/ 7323 h 7376"/>
              <a:gd name="T124" fmla="*/ 3002 w 3002"/>
              <a:gd name="T125" fmla="*/ 7375 h 73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002" h="7376">
                <a:moveTo>
                  <a:pt x="2401" y="0"/>
                </a:moveTo>
                <a:lnTo>
                  <a:pt x="2401" y="0"/>
                </a:lnTo>
                <a:lnTo>
                  <a:pt x="2391" y="9"/>
                </a:lnTo>
                <a:moveTo>
                  <a:pt x="2343" y="56"/>
                </a:moveTo>
                <a:lnTo>
                  <a:pt x="2343" y="56"/>
                </a:lnTo>
                <a:lnTo>
                  <a:pt x="2334" y="65"/>
                </a:lnTo>
                <a:moveTo>
                  <a:pt x="2287" y="112"/>
                </a:moveTo>
                <a:lnTo>
                  <a:pt x="2287" y="112"/>
                </a:lnTo>
                <a:lnTo>
                  <a:pt x="2277" y="121"/>
                </a:lnTo>
                <a:moveTo>
                  <a:pt x="2230" y="169"/>
                </a:moveTo>
                <a:lnTo>
                  <a:pt x="2230" y="169"/>
                </a:lnTo>
                <a:lnTo>
                  <a:pt x="2221" y="178"/>
                </a:lnTo>
                <a:moveTo>
                  <a:pt x="2174" y="226"/>
                </a:moveTo>
                <a:lnTo>
                  <a:pt x="2174" y="226"/>
                </a:lnTo>
                <a:lnTo>
                  <a:pt x="2165" y="235"/>
                </a:lnTo>
                <a:moveTo>
                  <a:pt x="2119" y="283"/>
                </a:moveTo>
                <a:lnTo>
                  <a:pt x="2119" y="283"/>
                </a:lnTo>
                <a:lnTo>
                  <a:pt x="2109" y="293"/>
                </a:lnTo>
                <a:moveTo>
                  <a:pt x="2063" y="341"/>
                </a:moveTo>
                <a:lnTo>
                  <a:pt x="2063" y="341"/>
                </a:lnTo>
                <a:lnTo>
                  <a:pt x="2054" y="351"/>
                </a:lnTo>
                <a:moveTo>
                  <a:pt x="2008" y="399"/>
                </a:moveTo>
                <a:lnTo>
                  <a:pt x="2008" y="399"/>
                </a:lnTo>
                <a:lnTo>
                  <a:pt x="1999" y="409"/>
                </a:lnTo>
                <a:moveTo>
                  <a:pt x="1954" y="458"/>
                </a:moveTo>
                <a:lnTo>
                  <a:pt x="1954" y="458"/>
                </a:lnTo>
                <a:lnTo>
                  <a:pt x="1946" y="466"/>
                </a:lnTo>
                <a:lnTo>
                  <a:pt x="1945" y="468"/>
                </a:lnTo>
                <a:moveTo>
                  <a:pt x="1900" y="517"/>
                </a:moveTo>
                <a:lnTo>
                  <a:pt x="1900" y="517"/>
                </a:lnTo>
                <a:lnTo>
                  <a:pt x="1891" y="526"/>
                </a:lnTo>
                <a:moveTo>
                  <a:pt x="1846" y="576"/>
                </a:moveTo>
                <a:lnTo>
                  <a:pt x="1846" y="576"/>
                </a:lnTo>
                <a:lnTo>
                  <a:pt x="1837" y="586"/>
                </a:lnTo>
                <a:moveTo>
                  <a:pt x="1792" y="635"/>
                </a:moveTo>
                <a:lnTo>
                  <a:pt x="1792" y="635"/>
                </a:lnTo>
                <a:lnTo>
                  <a:pt x="1784" y="645"/>
                </a:lnTo>
                <a:moveTo>
                  <a:pt x="1739" y="695"/>
                </a:moveTo>
                <a:lnTo>
                  <a:pt x="1739" y="695"/>
                </a:lnTo>
                <a:lnTo>
                  <a:pt x="1731" y="705"/>
                </a:lnTo>
                <a:moveTo>
                  <a:pt x="1687" y="756"/>
                </a:moveTo>
                <a:lnTo>
                  <a:pt x="1687" y="756"/>
                </a:lnTo>
                <a:lnTo>
                  <a:pt x="1678" y="766"/>
                </a:lnTo>
                <a:moveTo>
                  <a:pt x="1635" y="816"/>
                </a:moveTo>
                <a:lnTo>
                  <a:pt x="1635" y="816"/>
                </a:lnTo>
                <a:lnTo>
                  <a:pt x="1626" y="826"/>
                </a:lnTo>
                <a:moveTo>
                  <a:pt x="1583" y="877"/>
                </a:moveTo>
                <a:lnTo>
                  <a:pt x="1583" y="877"/>
                </a:lnTo>
                <a:lnTo>
                  <a:pt x="1574" y="887"/>
                </a:lnTo>
                <a:moveTo>
                  <a:pt x="1531" y="938"/>
                </a:moveTo>
                <a:lnTo>
                  <a:pt x="1531" y="938"/>
                </a:lnTo>
                <a:lnTo>
                  <a:pt x="1528" y="943"/>
                </a:lnTo>
                <a:lnTo>
                  <a:pt x="1523" y="949"/>
                </a:lnTo>
                <a:moveTo>
                  <a:pt x="1481" y="1000"/>
                </a:moveTo>
                <a:lnTo>
                  <a:pt x="1481" y="1000"/>
                </a:lnTo>
                <a:lnTo>
                  <a:pt x="1472" y="1011"/>
                </a:lnTo>
                <a:moveTo>
                  <a:pt x="1430" y="1062"/>
                </a:moveTo>
                <a:lnTo>
                  <a:pt x="1430" y="1062"/>
                </a:lnTo>
                <a:lnTo>
                  <a:pt x="1422" y="1073"/>
                </a:lnTo>
                <a:moveTo>
                  <a:pt x="1380" y="1125"/>
                </a:moveTo>
                <a:lnTo>
                  <a:pt x="1380" y="1125"/>
                </a:lnTo>
                <a:lnTo>
                  <a:pt x="1372" y="1135"/>
                </a:lnTo>
                <a:moveTo>
                  <a:pt x="1330" y="1187"/>
                </a:moveTo>
                <a:lnTo>
                  <a:pt x="1330" y="1187"/>
                </a:lnTo>
                <a:lnTo>
                  <a:pt x="1322" y="1198"/>
                </a:lnTo>
                <a:moveTo>
                  <a:pt x="1281" y="1251"/>
                </a:moveTo>
                <a:lnTo>
                  <a:pt x="1281" y="1251"/>
                </a:lnTo>
                <a:lnTo>
                  <a:pt x="1273" y="1261"/>
                </a:lnTo>
                <a:moveTo>
                  <a:pt x="1233" y="1314"/>
                </a:moveTo>
                <a:lnTo>
                  <a:pt x="1233" y="1314"/>
                </a:lnTo>
                <a:lnTo>
                  <a:pt x="1225" y="1325"/>
                </a:lnTo>
                <a:moveTo>
                  <a:pt x="1185" y="1378"/>
                </a:moveTo>
                <a:lnTo>
                  <a:pt x="1185" y="1378"/>
                </a:lnTo>
                <a:lnTo>
                  <a:pt x="1177" y="1389"/>
                </a:lnTo>
                <a:moveTo>
                  <a:pt x="1137" y="1442"/>
                </a:moveTo>
                <a:lnTo>
                  <a:pt x="1137" y="1442"/>
                </a:lnTo>
                <a:lnTo>
                  <a:pt x="1129" y="1453"/>
                </a:lnTo>
                <a:moveTo>
                  <a:pt x="1090" y="1507"/>
                </a:moveTo>
                <a:lnTo>
                  <a:pt x="1090" y="1507"/>
                </a:lnTo>
                <a:lnTo>
                  <a:pt x="1082" y="1518"/>
                </a:lnTo>
                <a:moveTo>
                  <a:pt x="1043" y="1572"/>
                </a:moveTo>
                <a:lnTo>
                  <a:pt x="1043" y="1572"/>
                </a:lnTo>
                <a:lnTo>
                  <a:pt x="1036" y="1583"/>
                </a:lnTo>
                <a:moveTo>
                  <a:pt x="997" y="1638"/>
                </a:moveTo>
                <a:lnTo>
                  <a:pt x="997" y="1638"/>
                </a:lnTo>
                <a:lnTo>
                  <a:pt x="990" y="1649"/>
                </a:lnTo>
                <a:moveTo>
                  <a:pt x="952" y="1703"/>
                </a:moveTo>
                <a:lnTo>
                  <a:pt x="952" y="1703"/>
                </a:lnTo>
                <a:lnTo>
                  <a:pt x="948" y="1709"/>
                </a:lnTo>
                <a:lnTo>
                  <a:pt x="944" y="1714"/>
                </a:lnTo>
                <a:moveTo>
                  <a:pt x="907" y="1770"/>
                </a:moveTo>
                <a:lnTo>
                  <a:pt x="907" y="1770"/>
                </a:lnTo>
                <a:lnTo>
                  <a:pt x="900" y="1781"/>
                </a:lnTo>
                <a:moveTo>
                  <a:pt x="863" y="1836"/>
                </a:moveTo>
                <a:lnTo>
                  <a:pt x="863" y="1836"/>
                </a:lnTo>
                <a:lnTo>
                  <a:pt x="856" y="1848"/>
                </a:lnTo>
                <a:moveTo>
                  <a:pt x="819" y="1904"/>
                </a:moveTo>
                <a:lnTo>
                  <a:pt x="819" y="1904"/>
                </a:lnTo>
                <a:lnTo>
                  <a:pt x="812" y="1915"/>
                </a:lnTo>
                <a:moveTo>
                  <a:pt x="777" y="1971"/>
                </a:moveTo>
                <a:lnTo>
                  <a:pt x="777" y="1971"/>
                </a:lnTo>
                <a:lnTo>
                  <a:pt x="770" y="1982"/>
                </a:lnTo>
                <a:moveTo>
                  <a:pt x="734" y="2039"/>
                </a:moveTo>
                <a:lnTo>
                  <a:pt x="734" y="2039"/>
                </a:lnTo>
                <a:lnTo>
                  <a:pt x="728" y="2051"/>
                </a:lnTo>
                <a:moveTo>
                  <a:pt x="693" y="2108"/>
                </a:moveTo>
                <a:lnTo>
                  <a:pt x="693" y="2108"/>
                </a:lnTo>
                <a:lnTo>
                  <a:pt x="686" y="2119"/>
                </a:lnTo>
                <a:moveTo>
                  <a:pt x="653" y="2176"/>
                </a:moveTo>
                <a:lnTo>
                  <a:pt x="653" y="2176"/>
                </a:lnTo>
                <a:lnTo>
                  <a:pt x="646" y="2188"/>
                </a:lnTo>
                <a:moveTo>
                  <a:pt x="612" y="2246"/>
                </a:moveTo>
                <a:lnTo>
                  <a:pt x="612" y="2246"/>
                </a:lnTo>
                <a:lnTo>
                  <a:pt x="606" y="2257"/>
                </a:lnTo>
                <a:moveTo>
                  <a:pt x="574" y="2316"/>
                </a:moveTo>
                <a:lnTo>
                  <a:pt x="574" y="2316"/>
                </a:lnTo>
                <a:lnTo>
                  <a:pt x="567" y="2327"/>
                </a:lnTo>
                <a:moveTo>
                  <a:pt x="535" y="2386"/>
                </a:moveTo>
                <a:lnTo>
                  <a:pt x="535" y="2386"/>
                </a:lnTo>
                <a:lnTo>
                  <a:pt x="529" y="2398"/>
                </a:lnTo>
                <a:moveTo>
                  <a:pt x="498" y="2457"/>
                </a:moveTo>
                <a:lnTo>
                  <a:pt x="498" y="2457"/>
                </a:lnTo>
                <a:lnTo>
                  <a:pt x="492" y="2468"/>
                </a:lnTo>
                <a:lnTo>
                  <a:pt x="492" y="2468"/>
                </a:lnTo>
                <a:moveTo>
                  <a:pt x="462" y="2528"/>
                </a:moveTo>
                <a:lnTo>
                  <a:pt x="462" y="2528"/>
                </a:lnTo>
                <a:lnTo>
                  <a:pt x="455" y="2540"/>
                </a:lnTo>
                <a:moveTo>
                  <a:pt x="426" y="2599"/>
                </a:moveTo>
                <a:lnTo>
                  <a:pt x="426" y="2599"/>
                </a:lnTo>
                <a:lnTo>
                  <a:pt x="420" y="2612"/>
                </a:lnTo>
                <a:moveTo>
                  <a:pt x="391" y="2672"/>
                </a:moveTo>
                <a:lnTo>
                  <a:pt x="391" y="2672"/>
                </a:lnTo>
                <a:lnTo>
                  <a:pt x="386" y="2684"/>
                </a:lnTo>
                <a:moveTo>
                  <a:pt x="358" y="2744"/>
                </a:moveTo>
                <a:lnTo>
                  <a:pt x="358" y="2744"/>
                </a:lnTo>
                <a:lnTo>
                  <a:pt x="353" y="2757"/>
                </a:lnTo>
                <a:moveTo>
                  <a:pt x="325" y="2817"/>
                </a:moveTo>
                <a:lnTo>
                  <a:pt x="325" y="2817"/>
                </a:lnTo>
                <a:lnTo>
                  <a:pt x="320" y="2830"/>
                </a:lnTo>
                <a:moveTo>
                  <a:pt x="294" y="2891"/>
                </a:moveTo>
                <a:lnTo>
                  <a:pt x="294" y="2891"/>
                </a:lnTo>
                <a:lnTo>
                  <a:pt x="289" y="2903"/>
                </a:lnTo>
                <a:moveTo>
                  <a:pt x="264" y="2965"/>
                </a:moveTo>
                <a:lnTo>
                  <a:pt x="264" y="2965"/>
                </a:lnTo>
                <a:lnTo>
                  <a:pt x="260" y="2978"/>
                </a:lnTo>
                <a:moveTo>
                  <a:pt x="235" y="3040"/>
                </a:moveTo>
                <a:lnTo>
                  <a:pt x="235" y="3040"/>
                </a:lnTo>
                <a:lnTo>
                  <a:pt x="235" y="3042"/>
                </a:lnTo>
                <a:lnTo>
                  <a:pt x="231" y="3052"/>
                </a:lnTo>
                <a:moveTo>
                  <a:pt x="208" y="3115"/>
                </a:moveTo>
                <a:lnTo>
                  <a:pt x="208" y="3115"/>
                </a:lnTo>
                <a:lnTo>
                  <a:pt x="204" y="3128"/>
                </a:lnTo>
                <a:moveTo>
                  <a:pt x="182" y="3191"/>
                </a:moveTo>
                <a:lnTo>
                  <a:pt x="182" y="3191"/>
                </a:lnTo>
                <a:lnTo>
                  <a:pt x="178" y="3203"/>
                </a:lnTo>
                <a:moveTo>
                  <a:pt x="157" y="3267"/>
                </a:moveTo>
                <a:lnTo>
                  <a:pt x="157" y="3267"/>
                </a:lnTo>
                <a:lnTo>
                  <a:pt x="154" y="3276"/>
                </a:lnTo>
                <a:lnTo>
                  <a:pt x="153" y="3279"/>
                </a:lnTo>
                <a:moveTo>
                  <a:pt x="134" y="3343"/>
                </a:moveTo>
                <a:lnTo>
                  <a:pt x="134" y="3343"/>
                </a:lnTo>
                <a:lnTo>
                  <a:pt x="130" y="3356"/>
                </a:lnTo>
                <a:moveTo>
                  <a:pt x="112" y="3420"/>
                </a:moveTo>
                <a:lnTo>
                  <a:pt x="112" y="3420"/>
                </a:lnTo>
                <a:lnTo>
                  <a:pt x="109" y="3433"/>
                </a:lnTo>
                <a:moveTo>
                  <a:pt x="92" y="3498"/>
                </a:moveTo>
                <a:lnTo>
                  <a:pt x="92" y="3498"/>
                </a:lnTo>
                <a:lnTo>
                  <a:pt x="89" y="3511"/>
                </a:lnTo>
                <a:moveTo>
                  <a:pt x="74" y="3576"/>
                </a:moveTo>
                <a:lnTo>
                  <a:pt x="74" y="3576"/>
                </a:lnTo>
                <a:lnTo>
                  <a:pt x="71" y="3589"/>
                </a:lnTo>
                <a:moveTo>
                  <a:pt x="58" y="3654"/>
                </a:moveTo>
                <a:lnTo>
                  <a:pt x="58" y="3654"/>
                </a:lnTo>
                <a:lnTo>
                  <a:pt x="55" y="3667"/>
                </a:lnTo>
                <a:moveTo>
                  <a:pt x="43" y="3733"/>
                </a:moveTo>
                <a:lnTo>
                  <a:pt x="43" y="3733"/>
                </a:lnTo>
                <a:lnTo>
                  <a:pt x="40" y="3746"/>
                </a:lnTo>
                <a:moveTo>
                  <a:pt x="31" y="3812"/>
                </a:moveTo>
                <a:lnTo>
                  <a:pt x="31" y="3812"/>
                </a:lnTo>
                <a:lnTo>
                  <a:pt x="29" y="3825"/>
                </a:lnTo>
                <a:moveTo>
                  <a:pt x="20" y="3891"/>
                </a:moveTo>
                <a:lnTo>
                  <a:pt x="20" y="3891"/>
                </a:lnTo>
                <a:lnTo>
                  <a:pt x="19" y="3904"/>
                </a:lnTo>
                <a:moveTo>
                  <a:pt x="11" y="3970"/>
                </a:moveTo>
                <a:lnTo>
                  <a:pt x="11" y="3970"/>
                </a:lnTo>
                <a:lnTo>
                  <a:pt x="10" y="3983"/>
                </a:lnTo>
                <a:lnTo>
                  <a:pt x="10" y="3984"/>
                </a:lnTo>
                <a:moveTo>
                  <a:pt x="6" y="4050"/>
                </a:moveTo>
                <a:lnTo>
                  <a:pt x="6" y="4050"/>
                </a:lnTo>
                <a:lnTo>
                  <a:pt x="5" y="4064"/>
                </a:lnTo>
                <a:moveTo>
                  <a:pt x="2" y="4130"/>
                </a:moveTo>
                <a:lnTo>
                  <a:pt x="2" y="4130"/>
                </a:lnTo>
                <a:lnTo>
                  <a:pt x="1" y="4143"/>
                </a:lnTo>
                <a:moveTo>
                  <a:pt x="0" y="4210"/>
                </a:moveTo>
                <a:lnTo>
                  <a:pt x="0" y="4210"/>
                </a:lnTo>
                <a:lnTo>
                  <a:pt x="0" y="4217"/>
                </a:lnTo>
                <a:lnTo>
                  <a:pt x="0" y="4223"/>
                </a:lnTo>
                <a:moveTo>
                  <a:pt x="2" y="4290"/>
                </a:moveTo>
                <a:lnTo>
                  <a:pt x="2" y="4290"/>
                </a:lnTo>
                <a:lnTo>
                  <a:pt x="2" y="4303"/>
                </a:lnTo>
                <a:moveTo>
                  <a:pt x="5" y="4370"/>
                </a:moveTo>
                <a:lnTo>
                  <a:pt x="5" y="4370"/>
                </a:lnTo>
                <a:lnTo>
                  <a:pt x="6" y="4383"/>
                </a:lnTo>
                <a:moveTo>
                  <a:pt x="11" y="4450"/>
                </a:moveTo>
                <a:lnTo>
                  <a:pt x="11" y="4450"/>
                </a:lnTo>
                <a:lnTo>
                  <a:pt x="13" y="4463"/>
                </a:lnTo>
                <a:moveTo>
                  <a:pt x="20" y="4529"/>
                </a:moveTo>
                <a:lnTo>
                  <a:pt x="20" y="4529"/>
                </a:lnTo>
                <a:lnTo>
                  <a:pt x="22" y="4542"/>
                </a:lnTo>
                <a:moveTo>
                  <a:pt x="32" y="4608"/>
                </a:moveTo>
                <a:lnTo>
                  <a:pt x="32" y="4608"/>
                </a:lnTo>
                <a:lnTo>
                  <a:pt x="34" y="4621"/>
                </a:lnTo>
                <a:moveTo>
                  <a:pt x="46" y="4687"/>
                </a:moveTo>
                <a:lnTo>
                  <a:pt x="46" y="4687"/>
                </a:lnTo>
                <a:lnTo>
                  <a:pt x="49" y="4700"/>
                </a:lnTo>
                <a:moveTo>
                  <a:pt x="63" y="4765"/>
                </a:moveTo>
                <a:lnTo>
                  <a:pt x="63" y="4765"/>
                </a:lnTo>
                <a:lnTo>
                  <a:pt x="66" y="4778"/>
                </a:lnTo>
                <a:lnTo>
                  <a:pt x="66" y="4778"/>
                </a:lnTo>
                <a:moveTo>
                  <a:pt x="83" y="4843"/>
                </a:moveTo>
                <a:lnTo>
                  <a:pt x="83" y="4843"/>
                </a:lnTo>
                <a:lnTo>
                  <a:pt x="86" y="4856"/>
                </a:lnTo>
                <a:moveTo>
                  <a:pt x="105" y="4920"/>
                </a:moveTo>
                <a:lnTo>
                  <a:pt x="105" y="4920"/>
                </a:lnTo>
                <a:lnTo>
                  <a:pt x="109" y="4932"/>
                </a:lnTo>
                <a:moveTo>
                  <a:pt x="129" y="4996"/>
                </a:moveTo>
                <a:lnTo>
                  <a:pt x="129" y="4996"/>
                </a:lnTo>
                <a:lnTo>
                  <a:pt x="134" y="5008"/>
                </a:lnTo>
                <a:moveTo>
                  <a:pt x="157" y="5071"/>
                </a:moveTo>
                <a:lnTo>
                  <a:pt x="157" y="5071"/>
                </a:lnTo>
                <a:lnTo>
                  <a:pt x="161" y="5083"/>
                </a:lnTo>
                <a:moveTo>
                  <a:pt x="187" y="5145"/>
                </a:moveTo>
                <a:lnTo>
                  <a:pt x="187" y="5145"/>
                </a:lnTo>
                <a:lnTo>
                  <a:pt x="192" y="5157"/>
                </a:lnTo>
                <a:moveTo>
                  <a:pt x="219" y="5218"/>
                </a:moveTo>
                <a:lnTo>
                  <a:pt x="219" y="5218"/>
                </a:lnTo>
                <a:lnTo>
                  <a:pt x="224" y="5231"/>
                </a:lnTo>
                <a:moveTo>
                  <a:pt x="253" y="5291"/>
                </a:moveTo>
                <a:lnTo>
                  <a:pt x="253" y="5291"/>
                </a:lnTo>
                <a:lnTo>
                  <a:pt x="259" y="5303"/>
                </a:lnTo>
                <a:moveTo>
                  <a:pt x="289" y="5362"/>
                </a:moveTo>
                <a:lnTo>
                  <a:pt x="289" y="5362"/>
                </a:lnTo>
                <a:lnTo>
                  <a:pt x="295" y="5372"/>
                </a:lnTo>
                <a:lnTo>
                  <a:pt x="296" y="5374"/>
                </a:lnTo>
                <a:moveTo>
                  <a:pt x="328" y="5432"/>
                </a:moveTo>
                <a:lnTo>
                  <a:pt x="328" y="5432"/>
                </a:lnTo>
                <a:lnTo>
                  <a:pt x="335" y="5443"/>
                </a:lnTo>
                <a:moveTo>
                  <a:pt x="369" y="5501"/>
                </a:moveTo>
                <a:lnTo>
                  <a:pt x="369" y="5501"/>
                </a:lnTo>
                <a:lnTo>
                  <a:pt x="376" y="5512"/>
                </a:lnTo>
                <a:moveTo>
                  <a:pt x="412" y="5568"/>
                </a:moveTo>
                <a:lnTo>
                  <a:pt x="412" y="5568"/>
                </a:lnTo>
                <a:lnTo>
                  <a:pt x="419" y="5579"/>
                </a:lnTo>
                <a:moveTo>
                  <a:pt x="456" y="5635"/>
                </a:moveTo>
                <a:lnTo>
                  <a:pt x="456" y="5635"/>
                </a:lnTo>
                <a:lnTo>
                  <a:pt x="458" y="5638"/>
                </a:lnTo>
                <a:lnTo>
                  <a:pt x="464" y="5646"/>
                </a:lnTo>
                <a:moveTo>
                  <a:pt x="503" y="5700"/>
                </a:moveTo>
                <a:lnTo>
                  <a:pt x="503" y="5700"/>
                </a:lnTo>
                <a:lnTo>
                  <a:pt x="510" y="5711"/>
                </a:lnTo>
                <a:moveTo>
                  <a:pt x="551" y="5764"/>
                </a:moveTo>
                <a:lnTo>
                  <a:pt x="551" y="5764"/>
                </a:lnTo>
                <a:lnTo>
                  <a:pt x="559" y="5774"/>
                </a:lnTo>
                <a:moveTo>
                  <a:pt x="600" y="5827"/>
                </a:moveTo>
                <a:lnTo>
                  <a:pt x="600" y="5827"/>
                </a:lnTo>
                <a:lnTo>
                  <a:pt x="609" y="5837"/>
                </a:lnTo>
                <a:moveTo>
                  <a:pt x="651" y="5888"/>
                </a:moveTo>
                <a:lnTo>
                  <a:pt x="651" y="5888"/>
                </a:lnTo>
                <a:lnTo>
                  <a:pt x="660" y="5898"/>
                </a:lnTo>
                <a:moveTo>
                  <a:pt x="704" y="5949"/>
                </a:moveTo>
                <a:lnTo>
                  <a:pt x="704" y="5949"/>
                </a:lnTo>
                <a:lnTo>
                  <a:pt x="713" y="5959"/>
                </a:lnTo>
                <a:moveTo>
                  <a:pt x="758" y="6007"/>
                </a:moveTo>
                <a:lnTo>
                  <a:pt x="758" y="6007"/>
                </a:lnTo>
                <a:lnTo>
                  <a:pt x="767" y="6017"/>
                </a:lnTo>
                <a:moveTo>
                  <a:pt x="813" y="6065"/>
                </a:moveTo>
                <a:lnTo>
                  <a:pt x="813" y="6065"/>
                </a:lnTo>
                <a:lnTo>
                  <a:pt x="823" y="6075"/>
                </a:lnTo>
                <a:moveTo>
                  <a:pt x="870" y="6122"/>
                </a:moveTo>
                <a:lnTo>
                  <a:pt x="870" y="6122"/>
                </a:lnTo>
                <a:lnTo>
                  <a:pt x="879" y="6131"/>
                </a:lnTo>
                <a:moveTo>
                  <a:pt x="927" y="6178"/>
                </a:moveTo>
                <a:lnTo>
                  <a:pt x="927" y="6178"/>
                </a:lnTo>
                <a:lnTo>
                  <a:pt x="930" y="6180"/>
                </a:lnTo>
                <a:lnTo>
                  <a:pt x="937" y="6187"/>
                </a:lnTo>
                <a:moveTo>
                  <a:pt x="986" y="6232"/>
                </a:moveTo>
                <a:lnTo>
                  <a:pt x="986" y="6232"/>
                </a:lnTo>
                <a:lnTo>
                  <a:pt x="996" y="6241"/>
                </a:lnTo>
                <a:moveTo>
                  <a:pt x="1046" y="6285"/>
                </a:moveTo>
                <a:lnTo>
                  <a:pt x="1046" y="6285"/>
                </a:lnTo>
                <a:lnTo>
                  <a:pt x="1056" y="6294"/>
                </a:lnTo>
                <a:moveTo>
                  <a:pt x="1107" y="6337"/>
                </a:moveTo>
                <a:lnTo>
                  <a:pt x="1107" y="6337"/>
                </a:lnTo>
                <a:lnTo>
                  <a:pt x="1117" y="6345"/>
                </a:lnTo>
                <a:moveTo>
                  <a:pt x="1168" y="6388"/>
                </a:moveTo>
                <a:lnTo>
                  <a:pt x="1168" y="6388"/>
                </a:lnTo>
                <a:lnTo>
                  <a:pt x="1179" y="6396"/>
                </a:lnTo>
                <a:moveTo>
                  <a:pt x="1231" y="6438"/>
                </a:moveTo>
                <a:lnTo>
                  <a:pt x="1231" y="6438"/>
                </a:lnTo>
                <a:lnTo>
                  <a:pt x="1236" y="6442"/>
                </a:lnTo>
                <a:lnTo>
                  <a:pt x="1242" y="6446"/>
                </a:lnTo>
                <a:moveTo>
                  <a:pt x="1295" y="6486"/>
                </a:moveTo>
                <a:lnTo>
                  <a:pt x="1295" y="6486"/>
                </a:lnTo>
                <a:lnTo>
                  <a:pt x="1305" y="6494"/>
                </a:lnTo>
                <a:moveTo>
                  <a:pt x="1359" y="6534"/>
                </a:moveTo>
                <a:lnTo>
                  <a:pt x="1359" y="6534"/>
                </a:lnTo>
                <a:lnTo>
                  <a:pt x="1370" y="6542"/>
                </a:lnTo>
                <a:moveTo>
                  <a:pt x="1424" y="6580"/>
                </a:moveTo>
                <a:lnTo>
                  <a:pt x="1424" y="6580"/>
                </a:lnTo>
                <a:lnTo>
                  <a:pt x="1435" y="6588"/>
                </a:lnTo>
                <a:moveTo>
                  <a:pt x="1489" y="6626"/>
                </a:moveTo>
                <a:lnTo>
                  <a:pt x="1489" y="6626"/>
                </a:lnTo>
                <a:lnTo>
                  <a:pt x="1500" y="6634"/>
                </a:lnTo>
                <a:moveTo>
                  <a:pt x="1556" y="6671"/>
                </a:moveTo>
                <a:lnTo>
                  <a:pt x="1556" y="6671"/>
                </a:lnTo>
                <a:lnTo>
                  <a:pt x="1567" y="6678"/>
                </a:lnTo>
                <a:moveTo>
                  <a:pt x="1623" y="6714"/>
                </a:moveTo>
                <a:lnTo>
                  <a:pt x="1623" y="6714"/>
                </a:lnTo>
                <a:lnTo>
                  <a:pt x="1633" y="6721"/>
                </a:lnTo>
                <a:lnTo>
                  <a:pt x="1634" y="6722"/>
                </a:lnTo>
                <a:moveTo>
                  <a:pt x="1691" y="6757"/>
                </a:moveTo>
                <a:lnTo>
                  <a:pt x="1691" y="6757"/>
                </a:lnTo>
                <a:lnTo>
                  <a:pt x="1702" y="6764"/>
                </a:lnTo>
                <a:moveTo>
                  <a:pt x="1759" y="6799"/>
                </a:moveTo>
                <a:lnTo>
                  <a:pt x="1759" y="6799"/>
                </a:lnTo>
                <a:lnTo>
                  <a:pt x="1770" y="6806"/>
                </a:lnTo>
                <a:moveTo>
                  <a:pt x="1828" y="6840"/>
                </a:moveTo>
                <a:lnTo>
                  <a:pt x="1828" y="6840"/>
                </a:lnTo>
                <a:lnTo>
                  <a:pt x="1839" y="6846"/>
                </a:lnTo>
                <a:moveTo>
                  <a:pt x="1897" y="6880"/>
                </a:moveTo>
                <a:lnTo>
                  <a:pt x="1897" y="6880"/>
                </a:lnTo>
                <a:lnTo>
                  <a:pt x="1909" y="6886"/>
                </a:lnTo>
                <a:moveTo>
                  <a:pt x="1967" y="6919"/>
                </a:moveTo>
                <a:lnTo>
                  <a:pt x="1967" y="6919"/>
                </a:lnTo>
                <a:lnTo>
                  <a:pt x="1978" y="6925"/>
                </a:lnTo>
                <a:moveTo>
                  <a:pt x="2037" y="6957"/>
                </a:moveTo>
                <a:lnTo>
                  <a:pt x="2037" y="6957"/>
                </a:lnTo>
                <a:lnTo>
                  <a:pt x="2049" y="6963"/>
                </a:lnTo>
                <a:moveTo>
                  <a:pt x="2108" y="6994"/>
                </a:moveTo>
                <a:lnTo>
                  <a:pt x="2108" y="6994"/>
                </a:lnTo>
                <a:lnTo>
                  <a:pt x="2120" y="7000"/>
                </a:lnTo>
                <a:moveTo>
                  <a:pt x="2179" y="7030"/>
                </a:moveTo>
                <a:lnTo>
                  <a:pt x="2179" y="7030"/>
                </a:lnTo>
                <a:lnTo>
                  <a:pt x="2191" y="7036"/>
                </a:lnTo>
                <a:moveTo>
                  <a:pt x="2251" y="7066"/>
                </a:moveTo>
                <a:lnTo>
                  <a:pt x="2251" y="7066"/>
                </a:lnTo>
                <a:lnTo>
                  <a:pt x="2263" y="7072"/>
                </a:lnTo>
                <a:moveTo>
                  <a:pt x="2323" y="7101"/>
                </a:moveTo>
                <a:lnTo>
                  <a:pt x="2323" y="7101"/>
                </a:lnTo>
                <a:lnTo>
                  <a:pt x="2335" y="7106"/>
                </a:lnTo>
                <a:moveTo>
                  <a:pt x="2395" y="7134"/>
                </a:moveTo>
                <a:lnTo>
                  <a:pt x="2395" y="7134"/>
                </a:lnTo>
                <a:lnTo>
                  <a:pt x="2408" y="7140"/>
                </a:lnTo>
                <a:moveTo>
                  <a:pt x="2468" y="7167"/>
                </a:moveTo>
                <a:lnTo>
                  <a:pt x="2468" y="7167"/>
                </a:lnTo>
                <a:lnTo>
                  <a:pt x="2481" y="7173"/>
                </a:lnTo>
                <a:moveTo>
                  <a:pt x="2542" y="7199"/>
                </a:moveTo>
                <a:lnTo>
                  <a:pt x="2542" y="7199"/>
                </a:lnTo>
                <a:lnTo>
                  <a:pt x="2554" y="7205"/>
                </a:lnTo>
                <a:moveTo>
                  <a:pt x="2615" y="7230"/>
                </a:moveTo>
                <a:lnTo>
                  <a:pt x="2615" y="7230"/>
                </a:lnTo>
                <a:lnTo>
                  <a:pt x="2626" y="7235"/>
                </a:lnTo>
                <a:lnTo>
                  <a:pt x="2628" y="7236"/>
                </a:lnTo>
                <a:moveTo>
                  <a:pt x="2689" y="7261"/>
                </a:moveTo>
                <a:lnTo>
                  <a:pt x="2689" y="7261"/>
                </a:lnTo>
                <a:lnTo>
                  <a:pt x="2702" y="7266"/>
                </a:lnTo>
                <a:moveTo>
                  <a:pt x="2764" y="7290"/>
                </a:moveTo>
                <a:lnTo>
                  <a:pt x="2764" y="7290"/>
                </a:lnTo>
                <a:lnTo>
                  <a:pt x="2776" y="7295"/>
                </a:lnTo>
                <a:moveTo>
                  <a:pt x="2839" y="7318"/>
                </a:moveTo>
                <a:lnTo>
                  <a:pt x="2839" y="7318"/>
                </a:lnTo>
                <a:lnTo>
                  <a:pt x="2851" y="7323"/>
                </a:lnTo>
                <a:moveTo>
                  <a:pt x="2914" y="7346"/>
                </a:moveTo>
                <a:lnTo>
                  <a:pt x="2914" y="7346"/>
                </a:lnTo>
                <a:lnTo>
                  <a:pt x="2926" y="7350"/>
                </a:lnTo>
                <a:moveTo>
                  <a:pt x="2990" y="7371"/>
                </a:moveTo>
                <a:lnTo>
                  <a:pt x="2990" y="7371"/>
                </a:lnTo>
                <a:lnTo>
                  <a:pt x="3002" y="7375"/>
                </a:lnTo>
                <a:lnTo>
                  <a:pt x="3002" y="7376"/>
                </a:lnTo>
              </a:path>
            </a:pathLst>
          </a:custGeom>
          <a:noFill/>
          <a:ln w="635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Freeform 44"/>
          <p:cNvSpPr>
            <a:spLocks noEditPoints="1"/>
          </p:cNvSpPr>
          <p:nvPr/>
        </p:nvSpPr>
        <p:spPr bwMode="auto">
          <a:xfrm>
            <a:off x="6759531" y="4225249"/>
            <a:ext cx="1191589" cy="307880"/>
          </a:xfrm>
          <a:custGeom>
            <a:avLst/>
            <a:gdLst>
              <a:gd name="T0" fmla="*/ 1 w 1695"/>
              <a:gd name="T1" fmla="*/ 0 h 414"/>
              <a:gd name="T2" fmla="*/ 1 w 1695"/>
              <a:gd name="T3" fmla="*/ 0 h 414"/>
              <a:gd name="T4" fmla="*/ 1695 w 1695"/>
              <a:gd name="T5" fmla="*/ 0 h 414"/>
              <a:gd name="T6" fmla="*/ 1695 w 1695"/>
              <a:gd name="T7" fmla="*/ 414 h 414"/>
              <a:gd name="T8" fmla="*/ 1 w 1695"/>
              <a:gd name="T9" fmla="*/ 414 h 414"/>
              <a:gd name="T10" fmla="*/ 1 w 1695"/>
              <a:gd name="T11" fmla="*/ 0 h 414"/>
              <a:gd name="T12" fmla="*/ 0 w 1695"/>
              <a:gd name="T13" fmla="*/ 0 h 414"/>
              <a:gd name="T14" fmla="*/ 0 w 1695"/>
              <a:gd name="T15" fmla="*/ 0 h 4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695" h="414">
                <a:moveTo>
                  <a:pt x="1" y="0"/>
                </a:moveTo>
                <a:lnTo>
                  <a:pt x="1" y="0"/>
                </a:lnTo>
                <a:lnTo>
                  <a:pt x="1695" y="0"/>
                </a:lnTo>
                <a:lnTo>
                  <a:pt x="1695" y="414"/>
                </a:lnTo>
                <a:lnTo>
                  <a:pt x="1" y="414"/>
                </a:lnTo>
                <a:lnTo>
                  <a:pt x="1" y="0"/>
                </a:lnTo>
                <a:close/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r>
              <a:rPr lang="en-US" sz="800" dirty="0"/>
              <a:t>Reload PMD with new “RX queue mapping”</a:t>
            </a:r>
          </a:p>
        </p:txBody>
      </p:sp>
      <p:sp>
        <p:nvSpPr>
          <p:cNvPr id="51" name="Freeform 49"/>
          <p:cNvSpPr>
            <a:spLocks noEditPoints="1"/>
          </p:cNvSpPr>
          <p:nvPr/>
        </p:nvSpPr>
        <p:spPr bwMode="auto">
          <a:xfrm>
            <a:off x="4038280" y="2903391"/>
            <a:ext cx="1266752" cy="1021760"/>
          </a:xfrm>
          <a:custGeom>
            <a:avLst/>
            <a:gdLst>
              <a:gd name="T0" fmla="*/ 659 w 1317"/>
              <a:gd name="T1" fmla="*/ 0 h 1520"/>
              <a:gd name="T2" fmla="*/ 659 w 1317"/>
              <a:gd name="T3" fmla="*/ 0 h 1520"/>
              <a:gd name="T4" fmla="*/ 1317 w 1317"/>
              <a:gd name="T5" fmla="*/ 760 h 1520"/>
              <a:gd name="T6" fmla="*/ 659 w 1317"/>
              <a:gd name="T7" fmla="*/ 1520 h 1520"/>
              <a:gd name="T8" fmla="*/ 0 w 1317"/>
              <a:gd name="T9" fmla="*/ 760 h 1520"/>
              <a:gd name="T10" fmla="*/ 659 w 1317"/>
              <a:gd name="T11" fmla="*/ 0 h 1520"/>
              <a:gd name="T12" fmla="*/ 659 w 1317"/>
              <a:gd name="T13" fmla="*/ 0 h 1520"/>
              <a:gd name="T14" fmla="*/ 659 w 1317"/>
              <a:gd name="T15" fmla="*/ 0 h 15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17" h="1520">
                <a:moveTo>
                  <a:pt x="659" y="0"/>
                </a:moveTo>
                <a:lnTo>
                  <a:pt x="659" y="0"/>
                </a:lnTo>
                <a:lnTo>
                  <a:pt x="1317" y="760"/>
                </a:lnTo>
                <a:lnTo>
                  <a:pt x="659" y="1520"/>
                </a:lnTo>
                <a:lnTo>
                  <a:pt x="0" y="760"/>
                </a:lnTo>
                <a:lnTo>
                  <a:pt x="659" y="0"/>
                </a:lnTo>
                <a:close/>
                <a:moveTo>
                  <a:pt x="659" y="0"/>
                </a:moveTo>
                <a:lnTo>
                  <a:pt x="659" y="0"/>
                </a:lnTo>
                <a:close/>
              </a:path>
            </a:pathLst>
          </a:custGeom>
          <a:solidFill>
            <a:schemeClr val="tx1">
              <a:lumMod val="40000"/>
              <a:lumOff val="60000"/>
            </a:schemeClr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sz="800" dirty="0"/>
              <a:t>Is any of the PMD thread overloaded?</a:t>
            </a:r>
          </a:p>
        </p:txBody>
      </p:sp>
      <p:sp>
        <p:nvSpPr>
          <p:cNvPr id="83" name="Freeform 81"/>
          <p:cNvSpPr>
            <a:spLocks noEditPoints="1"/>
          </p:cNvSpPr>
          <p:nvPr/>
        </p:nvSpPr>
        <p:spPr bwMode="auto">
          <a:xfrm>
            <a:off x="4012798" y="4329857"/>
            <a:ext cx="1369227" cy="235848"/>
          </a:xfrm>
          <a:custGeom>
            <a:avLst/>
            <a:gdLst>
              <a:gd name="T0" fmla="*/ 120 w 2827"/>
              <a:gd name="T1" fmla="*/ 0 h 440"/>
              <a:gd name="T2" fmla="*/ 120 w 2827"/>
              <a:gd name="T3" fmla="*/ 0 h 440"/>
              <a:gd name="T4" fmla="*/ 2707 w 2827"/>
              <a:gd name="T5" fmla="*/ 0 h 440"/>
              <a:gd name="T6" fmla="*/ 2827 w 2827"/>
              <a:gd name="T7" fmla="*/ 120 h 440"/>
              <a:gd name="T8" fmla="*/ 2827 w 2827"/>
              <a:gd name="T9" fmla="*/ 320 h 440"/>
              <a:gd name="T10" fmla="*/ 2707 w 2827"/>
              <a:gd name="T11" fmla="*/ 440 h 440"/>
              <a:gd name="T12" fmla="*/ 120 w 2827"/>
              <a:gd name="T13" fmla="*/ 440 h 440"/>
              <a:gd name="T14" fmla="*/ 0 w 2827"/>
              <a:gd name="T15" fmla="*/ 320 h 440"/>
              <a:gd name="T16" fmla="*/ 0 w 2827"/>
              <a:gd name="T17" fmla="*/ 120 h 440"/>
              <a:gd name="T18" fmla="*/ 120 w 2827"/>
              <a:gd name="T19" fmla="*/ 0 h 440"/>
              <a:gd name="T20" fmla="*/ 120 w 2827"/>
              <a:gd name="T21" fmla="*/ 0 h 440"/>
              <a:gd name="T22" fmla="*/ 120 w 2827"/>
              <a:gd name="T23" fmla="*/ 0 h 440"/>
              <a:gd name="T24" fmla="*/ 120 w 2827"/>
              <a:gd name="T25" fmla="*/ 0 h 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827" h="440">
                <a:moveTo>
                  <a:pt x="120" y="0"/>
                </a:moveTo>
                <a:lnTo>
                  <a:pt x="120" y="0"/>
                </a:lnTo>
                <a:lnTo>
                  <a:pt x="2707" y="0"/>
                </a:lnTo>
                <a:cubicBezTo>
                  <a:pt x="2773" y="0"/>
                  <a:pt x="2827" y="53"/>
                  <a:pt x="2827" y="120"/>
                </a:cubicBezTo>
                <a:lnTo>
                  <a:pt x="2827" y="320"/>
                </a:lnTo>
                <a:cubicBezTo>
                  <a:pt x="2827" y="386"/>
                  <a:pt x="2773" y="440"/>
                  <a:pt x="2707" y="440"/>
                </a:cubicBezTo>
                <a:lnTo>
                  <a:pt x="120" y="440"/>
                </a:lnTo>
                <a:cubicBezTo>
                  <a:pt x="54" y="440"/>
                  <a:pt x="0" y="386"/>
                  <a:pt x="0" y="320"/>
                </a:cubicBezTo>
                <a:lnTo>
                  <a:pt x="0" y="120"/>
                </a:lnTo>
                <a:cubicBezTo>
                  <a:pt x="0" y="53"/>
                  <a:pt x="54" y="0"/>
                  <a:pt x="120" y="0"/>
                </a:cubicBezTo>
                <a:lnTo>
                  <a:pt x="120" y="0"/>
                </a:lnTo>
                <a:close/>
                <a:moveTo>
                  <a:pt x="120" y="0"/>
                </a:moveTo>
                <a:lnTo>
                  <a:pt x="120" y="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r>
              <a:rPr lang="en-US" sz="800" dirty="0"/>
              <a:t>Initiate PMD dry run</a:t>
            </a:r>
          </a:p>
        </p:txBody>
      </p:sp>
      <p:sp>
        <p:nvSpPr>
          <p:cNvPr id="113" name="Freeform 111"/>
          <p:cNvSpPr>
            <a:spLocks noEditPoints="1"/>
          </p:cNvSpPr>
          <p:nvPr/>
        </p:nvSpPr>
        <p:spPr bwMode="auto">
          <a:xfrm>
            <a:off x="3904430" y="6357505"/>
            <a:ext cx="1551140" cy="269888"/>
          </a:xfrm>
          <a:custGeom>
            <a:avLst/>
            <a:gdLst>
              <a:gd name="T0" fmla="*/ 120 w 2707"/>
              <a:gd name="T1" fmla="*/ 0 h 454"/>
              <a:gd name="T2" fmla="*/ 120 w 2707"/>
              <a:gd name="T3" fmla="*/ 0 h 454"/>
              <a:gd name="T4" fmla="*/ 2587 w 2707"/>
              <a:gd name="T5" fmla="*/ 0 h 454"/>
              <a:gd name="T6" fmla="*/ 2707 w 2707"/>
              <a:gd name="T7" fmla="*/ 120 h 454"/>
              <a:gd name="T8" fmla="*/ 2707 w 2707"/>
              <a:gd name="T9" fmla="*/ 334 h 454"/>
              <a:gd name="T10" fmla="*/ 2587 w 2707"/>
              <a:gd name="T11" fmla="*/ 454 h 454"/>
              <a:gd name="T12" fmla="*/ 120 w 2707"/>
              <a:gd name="T13" fmla="*/ 454 h 454"/>
              <a:gd name="T14" fmla="*/ 0 w 2707"/>
              <a:gd name="T15" fmla="*/ 334 h 454"/>
              <a:gd name="T16" fmla="*/ 0 w 2707"/>
              <a:gd name="T17" fmla="*/ 120 h 454"/>
              <a:gd name="T18" fmla="*/ 120 w 2707"/>
              <a:gd name="T19" fmla="*/ 0 h 454"/>
              <a:gd name="T20" fmla="*/ 120 w 2707"/>
              <a:gd name="T21" fmla="*/ 0 h 454"/>
              <a:gd name="T22" fmla="*/ 120 w 2707"/>
              <a:gd name="T23" fmla="*/ 0 h 454"/>
              <a:gd name="T24" fmla="*/ 120 w 2707"/>
              <a:gd name="T25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707" h="454">
                <a:moveTo>
                  <a:pt x="120" y="0"/>
                </a:moveTo>
                <a:lnTo>
                  <a:pt x="120" y="0"/>
                </a:lnTo>
                <a:lnTo>
                  <a:pt x="2587" y="0"/>
                </a:lnTo>
                <a:cubicBezTo>
                  <a:pt x="2653" y="0"/>
                  <a:pt x="2707" y="54"/>
                  <a:pt x="2707" y="120"/>
                </a:cubicBezTo>
                <a:lnTo>
                  <a:pt x="2707" y="334"/>
                </a:lnTo>
                <a:cubicBezTo>
                  <a:pt x="2707" y="400"/>
                  <a:pt x="2653" y="454"/>
                  <a:pt x="2587" y="454"/>
                </a:cubicBezTo>
                <a:lnTo>
                  <a:pt x="120" y="454"/>
                </a:lnTo>
                <a:cubicBezTo>
                  <a:pt x="54" y="454"/>
                  <a:pt x="0" y="400"/>
                  <a:pt x="0" y="334"/>
                </a:cubicBezTo>
                <a:lnTo>
                  <a:pt x="0" y="120"/>
                </a:lnTo>
                <a:cubicBezTo>
                  <a:pt x="0" y="54"/>
                  <a:pt x="54" y="0"/>
                  <a:pt x="120" y="0"/>
                </a:cubicBezTo>
                <a:lnTo>
                  <a:pt x="120" y="0"/>
                </a:lnTo>
                <a:close/>
                <a:moveTo>
                  <a:pt x="120" y="0"/>
                </a:moveTo>
                <a:lnTo>
                  <a:pt x="120" y="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r>
              <a:rPr lang="en-US" sz="800" dirty="0"/>
              <a:t>Initiate data path reconfiguration</a:t>
            </a:r>
          </a:p>
        </p:txBody>
      </p:sp>
      <p:sp>
        <p:nvSpPr>
          <p:cNvPr id="132" name="Freeform 130"/>
          <p:cNvSpPr>
            <a:spLocks/>
          </p:cNvSpPr>
          <p:nvPr/>
        </p:nvSpPr>
        <p:spPr bwMode="auto">
          <a:xfrm>
            <a:off x="3854221" y="1950567"/>
            <a:ext cx="646801" cy="407719"/>
          </a:xfrm>
          <a:custGeom>
            <a:avLst/>
            <a:gdLst>
              <a:gd name="T0" fmla="*/ 1101 w 1101"/>
              <a:gd name="T1" fmla="*/ 829 h 829"/>
              <a:gd name="T2" fmla="*/ 1101 w 1101"/>
              <a:gd name="T3" fmla="*/ 829 h 829"/>
              <a:gd name="T4" fmla="*/ 0 w 1101"/>
              <a:gd name="T5" fmla="*/ 0 h 8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01" h="829">
                <a:moveTo>
                  <a:pt x="1101" y="829"/>
                </a:moveTo>
                <a:lnTo>
                  <a:pt x="1101" y="829"/>
                </a:lnTo>
                <a:lnTo>
                  <a:pt x="0" y="0"/>
                </a:lnTo>
              </a:path>
            </a:pathLst>
          </a:custGeom>
          <a:noFill/>
          <a:ln w="6350" cap="rnd">
            <a:solidFill>
              <a:srgbClr val="000000"/>
            </a:solidFill>
            <a:prstDash val="solid"/>
            <a:round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5" name="Freeform 133"/>
          <p:cNvSpPr>
            <a:spLocks/>
          </p:cNvSpPr>
          <p:nvPr/>
        </p:nvSpPr>
        <p:spPr bwMode="auto">
          <a:xfrm>
            <a:off x="4878220" y="1943476"/>
            <a:ext cx="610919" cy="450466"/>
          </a:xfrm>
          <a:custGeom>
            <a:avLst/>
            <a:gdLst>
              <a:gd name="T0" fmla="*/ 0 w 912"/>
              <a:gd name="T1" fmla="*/ 784 h 784"/>
              <a:gd name="T2" fmla="*/ 0 w 912"/>
              <a:gd name="T3" fmla="*/ 784 h 784"/>
              <a:gd name="T4" fmla="*/ 912 w 912"/>
              <a:gd name="T5" fmla="*/ 0 h 7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12" h="784">
                <a:moveTo>
                  <a:pt x="0" y="784"/>
                </a:moveTo>
                <a:lnTo>
                  <a:pt x="0" y="784"/>
                </a:lnTo>
                <a:lnTo>
                  <a:pt x="912" y="0"/>
                </a:lnTo>
              </a:path>
            </a:pathLst>
          </a:custGeom>
          <a:noFill/>
          <a:ln w="6350" cap="rnd">
            <a:solidFill>
              <a:srgbClr val="000000"/>
            </a:solidFill>
            <a:prstDash val="solid"/>
            <a:round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1" name="Freeform 145"/>
          <p:cNvSpPr>
            <a:spLocks noEditPoints="1"/>
          </p:cNvSpPr>
          <p:nvPr/>
        </p:nvSpPr>
        <p:spPr bwMode="auto">
          <a:xfrm>
            <a:off x="5535477" y="3316477"/>
            <a:ext cx="347762" cy="199642"/>
          </a:xfrm>
          <a:custGeom>
            <a:avLst/>
            <a:gdLst>
              <a:gd name="T0" fmla="*/ 0 w 320"/>
              <a:gd name="T1" fmla="*/ 2 h 295"/>
              <a:gd name="T2" fmla="*/ 0 w 320"/>
              <a:gd name="T3" fmla="*/ 2 h 295"/>
              <a:gd name="T4" fmla="*/ 320 w 320"/>
              <a:gd name="T5" fmla="*/ 2 h 295"/>
              <a:gd name="T6" fmla="*/ 320 w 320"/>
              <a:gd name="T7" fmla="*/ 295 h 295"/>
              <a:gd name="T8" fmla="*/ 0 w 320"/>
              <a:gd name="T9" fmla="*/ 295 h 295"/>
              <a:gd name="T10" fmla="*/ 0 w 320"/>
              <a:gd name="T11" fmla="*/ 2 h 295"/>
              <a:gd name="T12" fmla="*/ 7 w 320"/>
              <a:gd name="T13" fmla="*/ 0 h 295"/>
              <a:gd name="T14" fmla="*/ 7 w 320"/>
              <a:gd name="T15" fmla="*/ 0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20" h="295">
                <a:moveTo>
                  <a:pt x="0" y="2"/>
                </a:moveTo>
                <a:lnTo>
                  <a:pt x="0" y="2"/>
                </a:lnTo>
                <a:lnTo>
                  <a:pt x="320" y="2"/>
                </a:lnTo>
                <a:lnTo>
                  <a:pt x="320" y="295"/>
                </a:lnTo>
                <a:lnTo>
                  <a:pt x="0" y="295"/>
                </a:lnTo>
                <a:lnTo>
                  <a:pt x="0" y="2"/>
                </a:lnTo>
                <a:close/>
                <a:moveTo>
                  <a:pt x="7" y="0"/>
                </a:moveTo>
                <a:lnTo>
                  <a:pt x="7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r>
              <a:rPr lang="en-US" sz="800" dirty="0"/>
              <a:t>No</a:t>
            </a:r>
          </a:p>
        </p:txBody>
      </p:sp>
      <p:sp>
        <p:nvSpPr>
          <p:cNvPr id="152" name="Flowchart: Decision 151"/>
          <p:cNvSpPr/>
          <p:nvPr/>
        </p:nvSpPr>
        <p:spPr bwMode="auto">
          <a:xfrm>
            <a:off x="3939956" y="4959810"/>
            <a:ext cx="1480087" cy="909252"/>
          </a:xfrm>
          <a:prstGeom prst="flowChartDecision">
            <a:avLst/>
          </a:prstGeom>
          <a:solidFill>
            <a:schemeClr val="tx1">
              <a:lumMod val="60000"/>
              <a:lumOff val="40000"/>
            </a:schemeClr>
          </a:solidFill>
          <a:ln w="127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45720" rIns="7200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dirty="0"/>
              <a:t>Does</a:t>
            </a:r>
            <a:r>
              <a:rPr kumimoji="0" 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dry run</a:t>
            </a:r>
            <a:r>
              <a:rPr kumimoji="0" lang="en-US" sz="8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indicate improvement?</a:t>
            </a:r>
            <a:endParaRPr kumimoji="0" 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5" name="Freeform 18"/>
          <p:cNvSpPr>
            <a:spLocks/>
          </p:cNvSpPr>
          <p:nvPr/>
        </p:nvSpPr>
        <p:spPr bwMode="auto">
          <a:xfrm>
            <a:off x="3470587" y="1592418"/>
            <a:ext cx="574235" cy="392583"/>
          </a:xfrm>
          <a:custGeom>
            <a:avLst/>
            <a:gdLst>
              <a:gd name="T0" fmla="*/ 728 w 885"/>
              <a:gd name="T1" fmla="*/ 120 h 675"/>
              <a:gd name="T2" fmla="*/ 728 w 885"/>
              <a:gd name="T3" fmla="*/ 120 h 675"/>
              <a:gd name="T4" fmla="*/ 728 w 885"/>
              <a:gd name="T5" fmla="*/ 554 h 675"/>
              <a:gd name="T6" fmla="*/ 158 w 885"/>
              <a:gd name="T7" fmla="*/ 554 h 675"/>
              <a:gd name="T8" fmla="*/ 158 w 885"/>
              <a:gd name="T9" fmla="*/ 120 h 675"/>
              <a:gd name="T10" fmla="*/ 728 w 885"/>
              <a:gd name="T11" fmla="*/ 120 h 6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85" h="675">
                <a:moveTo>
                  <a:pt x="728" y="120"/>
                </a:moveTo>
                <a:lnTo>
                  <a:pt x="728" y="120"/>
                </a:lnTo>
                <a:cubicBezTo>
                  <a:pt x="885" y="240"/>
                  <a:pt x="885" y="434"/>
                  <a:pt x="728" y="554"/>
                </a:cubicBezTo>
                <a:cubicBezTo>
                  <a:pt x="570" y="675"/>
                  <a:pt x="315" y="675"/>
                  <a:pt x="158" y="554"/>
                </a:cubicBezTo>
                <a:cubicBezTo>
                  <a:pt x="0" y="434"/>
                  <a:pt x="0" y="240"/>
                  <a:pt x="158" y="120"/>
                </a:cubicBezTo>
                <a:cubicBezTo>
                  <a:pt x="315" y="0"/>
                  <a:pt x="570" y="0"/>
                  <a:pt x="728" y="120"/>
                </a:cubicBezTo>
                <a:close/>
              </a:path>
            </a:pathLst>
          </a:custGeom>
          <a:solidFill>
            <a:schemeClr val="tx1">
              <a:lumMod val="40000"/>
              <a:lumOff val="60000"/>
            </a:schemeClr>
          </a:solidFill>
          <a:ln w="6350" cap="rnd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sz="900" dirty="0"/>
              <a:t>PMD Thread</a:t>
            </a:r>
          </a:p>
        </p:txBody>
      </p:sp>
      <p:sp>
        <p:nvSpPr>
          <p:cNvPr id="157" name="Freeform 44"/>
          <p:cNvSpPr>
            <a:spLocks noEditPoints="1"/>
          </p:cNvSpPr>
          <p:nvPr/>
        </p:nvSpPr>
        <p:spPr bwMode="auto">
          <a:xfrm>
            <a:off x="1626758" y="4225249"/>
            <a:ext cx="1191589" cy="307880"/>
          </a:xfrm>
          <a:custGeom>
            <a:avLst/>
            <a:gdLst>
              <a:gd name="T0" fmla="*/ 1 w 1695"/>
              <a:gd name="T1" fmla="*/ 0 h 414"/>
              <a:gd name="T2" fmla="*/ 1 w 1695"/>
              <a:gd name="T3" fmla="*/ 0 h 414"/>
              <a:gd name="T4" fmla="*/ 1695 w 1695"/>
              <a:gd name="T5" fmla="*/ 0 h 414"/>
              <a:gd name="T6" fmla="*/ 1695 w 1695"/>
              <a:gd name="T7" fmla="*/ 414 h 414"/>
              <a:gd name="T8" fmla="*/ 1 w 1695"/>
              <a:gd name="T9" fmla="*/ 414 h 414"/>
              <a:gd name="T10" fmla="*/ 1 w 1695"/>
              <a:gd name="T11" fmla="*/ 0 h 414"/>
              <a:gd name="T12" fmla="*/ 0 w 1695"/>
              <a:gd name="T13" fmla="*/ 0 h 414"/>
              <a:gd name="T14" fmla="*/ 0 w 1695"/>
              <a:gd name="T15" fmla="*/ 0 h 4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695" h="414">
                <a:moveTo>
                  <a:pt x="1" y="0"/>
                </a:moveTo>
                <a:lnTo>
                  <a:pt x="1" y="0"/>
                </a:lnTo>
                <a:lnTo>
                  <a:pt x="1695" y="0"/>
                </a:lnTo>
                <a:lnTo>
                  <a:pt x="1695" y="414"/>
                </a:lnTo>
                <a:lnTo>
                  <a:pt x="1" y="414"/>
                </a:lnTo>
                <a:lnTo>
                  <a:pt x="1" y="0"/>
                </a:lnTo>
                <a:close/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r>
              <a:rPr lang="en-US" sz="800" dirty="0"/>
              <a:t>Reload PMD with new “RX queue mapping”</a:t>
            </a:r>
          </a:p>
        </p:txBody>
      </p:sp>
      <p:sp>
        <p:nvSpPr>
          <p:cNvPr id="158" name="Freeform 18"/>
          <p:cNvSpPr>
            <a:spLocks/>
          </p:cNvSpPr>
          <p:nvPr/>
        </p:nvSpPr>
        <p:spPr bwMode="auto">
          <a:xfrm>
            <a:off x="4373398" y="2299950"/>
            <a:ext cx="574235" cy="432140"/>
          </a:xfrm>
          <a:custGeom>
            <a:avLst/>
            <a:gdLst>
              <a:gd name="T0" fmla="*/ 728 w 885"/>
              <a:gd name="T1" fmla="*/ 120 h 675"/>
              <a:gd name="T2" fmla="*/ 728 w 885"/>
              <a:gd name="T3" fmla="*/ 120 h 675"/>
              <a:gd name="T4" fmla="*/ 728 w 885"/>
              <a:gd name="T5" fmla="*/ 554 h 675"/>
              <a:gd name="T6" fmla="*/ 158 w 885"/>
              <a:gd name="T7" fmla="*/ 554 h 675"/>
              <a:gd name="T8" fmla="*/ 158 w 885"/>
              <a:gd name="T9" fmla="*/ 120 h 675"/>
              <a:gd name="T10" fmla="*/ 728 w 885"/>
              <a:gd name="T11" fmla="*/ 120 h 6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85" h="675">
                <a:moveTo>
                  <a:pt x="728" y="120"/>
                </a:moveTo>
                <a:lnTo>
                  <a:pt x="728" y="120"/>
                </a:lnTo>
                <a:cubicBezTo>
                  <a:pt x="885" y="240"/>
                  <a:pt x="885" y="434"/>
                  <a:pt x="728" y="554"/>
                </a:cubicBezTo>
                <a:cubicBezTo>
                  <a:pt x="570" y="675"/>
                  <a:pt x="315" y="675"/>
                  <a:pt x="158" y="554"/>
                </a:cubicBezTo>
                <a:cubicBezTo>
                  <a:pt x="0" y="434"/>
                  <a:pt x="0" y="240"/>
                  <a:pt x="158" y="120"/>
                </a:cubicBezTo>
                <a:cubicBezTo>
                  <a:pt x="315" y="0"/>
                  <a:pt x="570" y="0"/>
                  <a:pt x="728" y="120"/>
                </a:cubicBezTo>
                <a:close/>
              </a:path>
            </a:pathLst>
          </a:custGeom>
          <a:noFill/>
          <a:ln w="635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sz="900" dirty="0"/>
              <a:t>Main Thread</a:t>
            </a:r>
          </a:p>
        </p:txBody>
      </p:sp>
      <p:sp>
        <p:nvSpPr>
          <p:cNvPr id="160" name="Freeform 145"/>
          <p:cNvSpPr>
            <a:spLocks noEditPoints="1"/>
          </p:cNvSpPr>
          <p:nvPr/>
        </p:nvSpPr>
        <p:spPr bwMode="auto">
          <a:xfrm>
            <a:off x="4457303" y="4025607"/>
            <a:ext cx="445221" cy="199642"/>
          </a:xfrm>
          <a:custGeom>
            <a:avLst/>
            <a:gdLst>
              <a:gd name="T0" fmla="*/ 0 w 320"/>
              <a:gd name="T1" fmla="*/ 2 h 295"/>
              <a:gd name="T2" fmla="*/ 0 w 320"/>
              <a:gd name="T3" fmla="*/ 2 h 295"/>
              <a:gd name="T4" fmla="*/ 320 w 320"/>
              <a:gd name="T5" fmla="*/ 2 h 295"/>
              <a:gd name="T6" fmla="*/ 320 w 320"/>
              <a:gd name="T7" fmla="*/ 295 h 295"/>
              <a:gd name="T8" fmla="*/ 0 w 320"/>
              <a:gd name="T9" fmla="*/ 295 h 295"/>
              <a:gd name="T10" fmla="*/ 0 w 320"/>
              <a:gd name="T11" fmla="*/ 2 h 295"/>
              <a:gd name="T12" fmla="*/ 7 w 320"/>
              <a:gd name="T13" fmla="*/ 0 h 295"/>
              <a:gd name="T14" fmla="*/ 7 w 320"/>
              <a:gd name="T15" fmla="*/ 0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20" h="295">
                <a:moveTo>
                  <a:pt x="0" y="2"/>
                </a:moveTo>
                <a:lnTo>
                  <a:pt x="0" y="2"/>
                </a:lnTo>
                <a:lnTo>
                  <a:pt x="320" y="2"/>
                </a:lnTo>
                <a:lnTo>
                  <a:pt x="320" y="295"/>
                </a:lnTo>
                <a:lnTo>
                  <a:pt x="0" y="295"/>
                </a:lnTo>
                <a:lnTo>
                  <a:pt x="0" y="2"/>
                </a:lnTo>
                <a:close/>
                <a:moveTo>
                  <a:pt x="7" y="0"/>
                </a:moveTo>
                <a:lnTo>
                  <a:pt x="7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r>
              <a:rPr lang="en-US" sz="800" dirty="0"/>
              <a:t>Yes</a:t>
            </a:r>
          </a:p>
        </p:txBody>
      </p:sp>
      <p:cxnSp>
        <p:nvCxnSpPr>
          <p:cNvPr id="164" name="Straight Arrow Connector 163"/>
          <p:cNvCxnSpPr>
            <a:stCxn id="152" idx="3"/>
          </p:cNvCxnSpPr>
          <p:nvPr/>
        </p:nvCxnSpPr>
        <p:spPr bwMode="auto">
          <a:xfrm>
            <a:off x="5420043" y="5414436"/>
            <a:ext cx="885487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7" name="Straight Arrow Connector 166"/>
          <p:cNvCxnSpPr/>
          <p:nvPr/>
        </p:nvCxnSpPr>
        <p:spPr bwMode="auto">
          <a:xfrm flipV="1">
            <a:off x="6277542" y="2518504"/>
            <a:ext cx="13441" cy="292137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9" name="Straight Arrow Connector 168"/>
          <p:cNvCxnSpPr/>
          <p:nvPr/>
        </p:nvCxnSpPr>
        <p:spPr bwMode="auto">
          <a:xfrm flipH="1">
            <a:off x="4947633" y="2532150"/>
            <a:ext cx="1302405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44" name="Freeform 142"/>
          <p:cNvSpPr>
            <a:spLocks noEditPoints="1"/>
          </p:cNvSpPr>
          <p:nvPr/>
        </p:nvSpPr>
        <p:spPr bwMode="auto">
          <a:xfrm>
            <a:off x="5324831" y="2348547"/>
            <a:ext cx="707247" cy="367205"/>
          </a:xfrm>
          <a:custGeom>
            <a:avLst/>
            <a:gdLst>
              <a:gd name="T0" fmla="*/ 0 w 1800"/>
              <a:gd name="T1" fmla="*/ 0 h 293"/>
              <a:gd name="T2" fmla="*/ 0 w 1800"/>
              <a:gd name="T3" fmla="*/ 0 h 293"/>
              <a:gd name="T4" fmla="*/ 1800 w 1800"/>
              <a:gd name="T5" fmla="*/ 0 h 293"/>
              <a:gd name="T6" fmla="*/ 1800 w 1800"/>
              <a:gd name="T7" fmla="*/ 293 h 293"/>
              <a:gd name="T8" fmla="*/ 0 w 1800"/>
              <a:gd name="T9" fmla="*/ 293 h 293"/>
              <a:gd name="T10" fmla="*/ 0 w 1800"/>
              <a:gd name="T11" fmla="*/ 0 h 293"/>
              <a:gd name="T12" fmla="*/ 5 w 1800"/>
              <a:gd name="T13" fmla="*/ 1 h 293"/>
              <a:gd name="T14" fmla="*/ 5 w 1800"/>
              <a:gd name="T15" fmla="*/ 1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800" h="293">
                <a:moveTo>
                  <a:pt x="0" y="0"/>
                </a:moveTo>
                <a:lnTo>
                  <a:pt x="0" y="0"/>
                </a:lnTo>
                <a:lnTo>
                  <a:pt x="1800" y="0"/>
                </a:lnTo>
                <a:lnTo>
                  <a:pt x="1800" y="293"/>
                </a:lnTo>
                <a:lnTo>
                  <a:pt x="0" y="293"/>
                </a:lnTo>
                <a:lnTo>
                  <a:pt x="0" y="0"/>
                </a:lnTo>
                <a:close/>
                <a:moveTo>
                  <a:pt x="5" y="1"/>
                </a:moveTo>
                <a:lnTo>
                  <a:pt x="5" y="1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r>
              <a:rPr lang="en-US" sz="800" dirty="0"/>
              <a:t>Continue monitoring PMD load</a:t>
            </a:r>
          </a:p>
        </p:txBody>
      </p:sp>
      <p:sp>
        <p:nvSpPr>
          <p:cNvPr id="130" name="Freeform 128"/>
          <p:cNvSpPr>
            <a:spLocks noEditPoints="1"/>
          </p:cNvSpPr>
          <p:nvPr/>
        </p:nvSpPr>
        <p:spPr bwMode="auto">
          <a:xfrm>
            <a:off x="4726055" y="2035077"/>
            <a:ext cx="1063474" cy="116251"/>
          </a:xfrm>
          <a:custGeom>
            <a:avLst/>
            <a:gdLst>
              <a:gd name="T0" fmla="*/ 1 w 935"/>
              <a:gd name="T1" fmla="*/ 0 h 253"/>
              <a:gd name="T2" fmla="*/ 1 w 935"/>
              <a:gd name="T3" fmla="*/ 0 h 253"/>
              <a:gd name="T4" fmla="*/ 935 w 935"/>
              <a:gd name="T5" fmla="*/ 0 h 253"/>
              <a:gd name="T6" fmla="*/ 935 w 935"/>
              <a:gd name="T7" fmla="*/ 253 h 253"/>
              <a:gd name="T8" fmla="*/ 1 w 935"/>
              <a:gd name="T9" fmla="*/ 253 h 253"/>
              <a:gd name="T10" fmla="*/ 1 w 935"/>
              <a:gd name="T11" fmla="*/ 0 h 253"/>
              <a:gd name="T12" fmla="*/ 0 w 935"/>
              <a:gd name="T13" fmla="*/ 3 h 253"/>
              <a:gd name="T14" fmla="*/ 0 w 935"/>
              <a:gd name="T15" fmla="*/ 3 h 2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35" h="253">
                <a:moveTo>
                  <a:pt x="1" y="0"/>
                </a:moveTo>
                <a:lnTo>
                  <a:pt x="1" y="0"/>
                </a:lnTo>
                <a:lnTo>
                  <a:pt x="935" y="0"/>
                </a:lnTo>
                <a:lnTo>
                  <a:pt x="935" y="253"/>
                </a:lnTo>
                <a:lnTo>
                  <a:pt x="1" y="253"/>
                </a:lnTo>
                <a:lnTo>
                  <a:pt x="1" y="0"/>
                </a:lnTo>
                <a:close/>
                <a:moveTo>
                  <a:pt x="0" y="3"/>
                </a:moveTo>
                <a:lnTo>
                  <a:pt x="0" y="3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r>
              <a:rPr lang="en-US" sz="800" dirty="0"/>
              <a:t>Monitor PMD load</a:t>
            </a:r>
          </a:p>
        </p:txBody>
      </p:sp>
      <p:sp>
        <p:nvSpPr>
          <p:cNvPr id="170" name="Freeform 128"/>
          <p:cNvSpPr>
            <a:spLocks noEditPoints="1"/>
          </p:cNvSpPr>
          <p:nvPr/>
        </p:nvSpPr>
        <p:spPr bwMode="auto">
          <a:xfrm>
            <a:off x="3564172" y="2052151"/>
            <a:ext cx="1063474" cy="116251"/>
          </a:xfrm>
          <a:custGeom>
            <a:avLst/>
            <a:gdLst>
              <a:gd name="T0" fmla="*/ 1 w 935"/>
              <a:gd name="T1" fmla="*/ 0 h 253"/>
              <a:gd name="T2" fmla="*/ 1 w 935"/>
              <a:gd name="T3" fmla="*/ 0 h 253"/>
              <a:gd name="T4" fmla="*/ 935 w 935"/>
              <a:gd name="T5" fmla="*/ 0 h 253"/>
              <a:gd name="T6" fmla="*/ 935 w 935"/>
              <a:gd name="T7" fmla="*/ 253 h 253"/>
              <a:gd name="T8" fmla="*/ 1 w 935"/>
              <a:gd name="T9" fmla="*/ 253 h 253"/>
              <a:gd name="T10" fmla="*/ 1 w 935"/>
              <a:gd name="T11" fmla="*/ 0 h 253"/>
              <a:gd name="T12" fmla="*/ 0 w 935"/>
              <a:gd name="T13" fmla="*/ 3 h 253"/>
              <a:gd name="T14" fmla="*/ 0 w 935"/>
              <a:gd name="T15" fmla="*/ 3 h 2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35" h="253">
                <a:moveTo>
                  <a:pt x="1" y="0"/>
                </a:moveTo>
                <a:lnTo>
                  <a:pt x="1" y="0"/>
                </a:lnTo>
                <a:lnTo>
                  <a:pt x="935" y="0"/>
                </a:lnTo>
                <a:lnTo>
                  <a:pt x="935" y="253"/>
                </a:lnTo>
                <a:lnTo>
                  <a:pt x="1" y="253"/>
                </a:lnTo>
                <a:lnTo>
                  <a:pt x="1" y="0"/>
                </a:lnTo>
                <a:close/>
                <a:moveTo>
                  <a:pt x="0" y="3"/>
                </a:moveTo>
                <a:lnTo>
                  <a:pt x="0" y="3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r>
              <a:rPr lang="en-US" sz="800" dirty="0"/>
              <a:t>Monitor PMD load</a:t>
            </a:r>
          </a:p>
        </p:txBody>
      </p:sp>
      <p:cxnSp>
        <p:nvCxnSpPr>
          <p:cNvPr id="173" name="Straight Arrow Connector 172"/>
          <p:cNvCxnSpPr>
            <a:stCxn id="152" idx="2"/>
          </p:cNvCxnSpPr>
          <p:nvPr/>
        </p:nvCxnSpPr>
        <p:spPr bwMode="auto">
          <a:xfrm flipH="1">
            <a:off x="4672138" y="5869062"/>
            <a:ext cx="7862" cy="43236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8" name="Freeform 126"/>
          <p:cNvSpPr>
            <a:spLocks noEditPoints="1"/>
          </p:cNvSpPr>
          <p:nvPr/>
        </p:nvSpPr>
        <p:spPr bwMode="auto">
          <a:xfrm>
            <a:off x="4485648" y="6017750"/>
            <a:ext cx="365779" cy="191067"/>
          </a:xfrm>
          <a:custGeom>
            <a:avLst/>
            <a:gdLst>
              <a:gd name="T0" fmla="*/ 3 w 403"/>
              <a:gd name="T1" fmla="*/ 0 h 306"/>
              <a:gd name="T2" fmla="*/ 3 w 403"/>
              <a:gd name="T3" fmla="*/ 0 h 306"/>
              <a:gd name="T4" fmla="*/ 403 w 403"/>
              <a:gd name="T5" fmla="*/ 0 h 306"/>
              <a:gd name="T6" fmla="*/ 403 w 403"/>
              <a:gd name="T7" fmla="*/ 306 h 306"/>
              <a:gd name="T8" fmla="*/ 3 w 403"/>
              <a:gd name="T9" fmla="*/ 306 h 306"/>
              <a:gd name="T10" fmla="*/ 3 w 403"/>
              <a:gd name="T11" fmla="*/ 0 h 306"/>
              <a:gd name="T12" fmla="*/ 0 w 403"/>
              <a:gd name="T13" fmla="*/ 0 h 306"/>
              <a:gd name="T14" fmla="*/ 0 w 403"/>
              <a:gd name="T15" fmla="*/ 0 h 3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03" h="306">
                <a:moveTo>
                  <a:pt x="3" y="0"/>
                </a:moveTo>
                <a:lnTo>
                  <a:pt x="3" y="0"/>
                </a:lnTo>
                <a:lnTo>
                  <a:pt x="403" y="0"/>
                </a:lnTo>
                <a:lnTo>
                  <a:pt x="403" y="306"/>
                </a:lnTo>
                <a:lnTo>
                  <a:pt x="3" y="306"/>
                </a:lnTo>
                <a:lnTo>
                  <a:pt x="3" y="0"/>
                </a:lnTo>
                <a:close/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r>
              <a:rPr lang="en-US" sz="800" dirty="0"/>
              <a:t>Yes</a:t>
            </a:r>
          </a:p>
        </p:txBody>
      </p:sp>
      <p:sp>
        <p:nvSpPr>
          <p:cNvPr id="147" name="Freeform 145"/>
          <p:cNvSpPr>
            <a:spLocks noEditPoints="1"/>
          </p:cNvSpPr>
          <p:nvPr/>
        </p:nvSpPr>
        <p:spPr bwMode="auto">
          <a:xfrm>
            <a:off x="5683333" y="5290821"/>
            <a:ext cx="324702" cy="162707"/>
          </a:xfrm>
          <a:custGeom>
            <a:avLst/>
            <a:gdLst>
              <a:gd name="T0" fmla="*/ 0 w 320"/>
              <a:gd name="T1" fmla="*/ 2 h 295"/>
              <a:gd name="T2" fmla="*/ 0 w 320"/>
              <a:gd name="T3" fmla="*/ 2 h 295"/>
              <a:gd name="T4" fmla="*/ 320 w 320"/>
              <a:gd name="T5" fmla="*/ 2 h 295"/>
              <a:gd name="T6" fmla="*/ 320 w 320"/>
              <a:gd name="T7" fmla="*/ 295 h 295"/>
              <a:gd name="T8" fmla="*/ 0 w 320"/>
              <a:gd name="T9" fmla="*/ 295 h 295"/>
              <a:gd name="T10" fmla="*/ 0 w 320"/>
              <a:gd name="T11" fmla="*/ 2 h 295"/>
              <a:gd name="T12" fmla="*/ 7 w 320"/>
              <a:gd name="T13" fmla="*/ 0 h 295"/>
              <a:gd name="T14" fmla="*/ 7 w 320"/>
              <a:gd name="T15" fmla="*/ 0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20" h="295">
                <a:moveTo>
                  <a:pt x="0" y="2"/>
                </a:moveTo>
                <a:lnTo>
                  <a:pt x="0" y="2"/>
                </a:lnTo>
                <a:lnTo>
                  <a:pt x="320" y="2"/>
                </a:lnTo>
                <a:lnTo>
                  <a:pt x="320" y="295"/>
                </a:lnTo>
                <a:lnTo>
                  <a:pt x="0" y="295"/>
                </a:lnTo>
                <a:lnTo>
                  <a:pt x="0" y="2"/>
                </a:lnTo>
                <a:close/>
                <a:moveTo>
                  <a:pt x="7" y="0"/>
                </a:moveTo>
                <a:lnTo>
                  <a:pt x="7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r>
              <a:rPr lang="en-US" sz="800" dirty="0"/>
              <a:t>No</a:t>
            </a:r>
          </a:p>
        </p:txBody>
      </p:sp>
      <p:sp>
        <p:nvSpPr>
          <p:cNvPr id="181" name="Freeform 26"/>
          <p:cNvSpPr>
            <a:spLocks noEditPoints="1"/>
          </p:cNvSpPr>
          <p:nvPr/>
        </p:nvSpPr>
        <p:spPr bwMode="auto">
          <a:xfrm>
            <a:off x="3421681" y="1209607"/>
            <a:ext cx="530087" cy="5971"/>
          </a:xfrm>
          <a:custGeom>
            <a:avLst/>
            <a:gdLst>
              <a:gd name="T0" fmla="*/ 0 w 925"/>
              <a:gd name="T1" fmla="*/ 0 h 8"/>
              <a:gd name="T2" fmla="*/ 0 w 925"/>
              <a:gd name="T3" fmla="*/ 0 h 8"/>
              <a:gd name="T4" fmla="*/ 106 w 925"/>
              <a:gd name="T5" fmla="*/ 1 h 8"/>
              <a:gd name="T6" fmla="*/ 173 w 925"/>
              <a:gd name="T7" fmla="*/ 2 h 8"/>
              <a:gd name="T8" fmla="*/ 173 w 925"/>
              <a:gd name="T9" fmla="*/ 2 h 8"/>
              <a:gd name="T10" fmla="*/ 280 w 925"/>
              <a:gd name="T11" fmla="*/ 2 h 8"/>
              <a:gd name="T12" fmla="*/ 346 w 925"/>
              <a:gd name="T13" fmla="*/ 3 h 8"/>
              <a:gd name="T14" fmla="*/ 346 w 925"/>
              <a:gd name="T15" fmla="*/ 3 h 8"/>
              <a:gd name="T16" fmla="*/ 453 w 925"/>
              <a:gd name="T17" fmla="*/ 4 h 8"/>
              <a:gd name="T18" fmla="*/ 520 w 925"/>
              <a:gd name="T19" fmla="*/ 4 h 8"/>
              <a:gd name="T20" fmla="*/ 520 w 925"/>
              <a:gd name="T21" fmla="*/ 4 h 8"/>
              <a:gd name="T22" fmla="*/ 626 w 925"/>
              <a:gd name="T23" fmla="*/ 5 h 8"/>
              <a:gd name="T24" fmla="*/ 693 w 925"/>
              <a:gd name="T25" fmla="*/ 6 h 8"/>
              <a:gd name="T26" fmla="*/ 693 w 925"/>
              <a:gd name="T27" fmla="*/ 6 h 8"/>
              <a:gd name="T28" fmla="*/ 800 w 925"/>
              <a:gd name="T29" fmla="*/ 7 h 8"/>
              <a:gd name="T30" fmla="*/ 866 w 925"/>
              <a:gd name="T31" fmla="*/ 7 h 8"/>
              <a:gd name="T32" fmla="*/ 866 w 925"/>
              <a:gd name="T33" fmla="*/ 7 h 8"/>
              <a:gd name="T34" fmla="*/ 925 w 925"/>
              <a:gd name="T35" fmla="*/ 8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925" h="8">
                <a:moveTo>
                  <a:pt x="0" y="0"/>
                </a:moveTo>
                <a:lnTo>
                  <a:pt x="0" y="0"/>
                </a:lnTo>
                <a:lnTo>
                  <a:pt x="106" y="1"/>
                </a:lnTo>
                <a:moveTo>
                  <a:pt x="173" y="2"/>
                </a:moveTo>
                <a:lnTo>
                  <a:pt x="173" y="2"/>
                </a:lnTo>
                <a:lnTo>
                  <a:pt x="280" y="2"/>
                </a:lnTo>
                <a:moveTo>
                  <a:pt x="346" y="3"/>
                </a:moveTo>
                <a:lnTo>
                  <a:pt x="346" y="3"/>
                </a:lnTo>
                <a:lnTo>
                  <a:pt x="453" y="4"/>
                </a:lnTo>
                <a:moveTo>
                  <a:pt x="520" y="4"/>
                </a:moveTo>
                <a:lnTo>
                  <a:pt x="520" y="4"/>
                </a:lnTo>
                <a:lnTo>
                  <a:pt x="626" y="5"/>
                </a:lnTo>
                <a:moveTo>
                  <a:pt x="693" y="6"/>
                </a:moveTo>
                <a:lnTo>
                  <a:pt x="693" y="6"/>
                </a:lnTo>
                <a:lnTo>
                  <a:pt x="800" y="7"/>
                </a:lnTo>
                <a:moveTo>
                  <a:pt x="866" y="7"/>
                </a:moveTo>
                <a:lnTo>
                  <a:pt x="866" y="7"/>
                </a:lnTo>
                <a:lnTo>
                  <a:pt x="925" y="8"/>
                </a:lnTo>
              </a:path>
            </a:pathLst>
          </a:custGeom>
          <a:noFill/>
          <a:ln w="635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184" name="Straight Arrow Connector 183"/>
          <p:cNvCxnSpPr/>
          <p:nvPr/>
        </p:nvCxnSpPr>
        <p:spPr bwMode="auto">
          <a:xfrm>
            <a:off x="4665389" y="4602858"/>
            <a:ext cx="4398" cy="34405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7" name="Straight Arrow Connector 186"/>
          <p:cNvCxnSpPr/>
          <p:nvPr/>
        </p:nvCxnSpPr>
        <p:spPr bwMode="auto">
          <a:xfrm>
            <a:off x="4660996" y="2722352"/>
            <a:ext cx="2174" cy="21701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04" name="Title 4"/>
          <p:cNvSpPr txBox="1">
            <a:spLocks/>
          </p:cNvSpPr>
          <p:nvPr/>
        </p:nvSpPr>
        <p:spPr bwMode="auto">
          <a:xfrm>
            <a:off x="162241" y="124080"/>
            <a:ext cx="7586911" cy="10420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0" rIns="72000" bIns="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1" fontAlgn="base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Capital TT" pitchFamily="2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Capital TT" pitchFamily="2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Capital TT" pitchFamily="2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Capital TT" pitchFamily="2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Capital TT" pitchFamily="2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Capital TT" pitchFamily="2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Capital TT" pitchFamily="2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Capital TT" pitchFamily="2" charset="0"/>
              </a:defRPr>
            </a:lvl9pPr>
          </a:lstStyle>
          <a:p>
            <a:r>
              <a:rPr lang="en-US" b="1" dirty="0"/>
              <a:t>Automatic Load Balancing </a:t>
            </a:r>
            <a:r>
              <a:rPr lang="en-US" dirty="0"/>
              <a:t>- Details </a:t>
            </a:r>
            <a:r>
              <a:rPr lang="en-US" i="1" dirty="0"/>
              <a:t>(contd…)</a:t>
            </a:r>
            <a:endParaRPr lang="en-US" sz="6600" kern="0" dirty="0"/>
          </a:p>
        </p:txBody>
      </p:sp>
      <p:sp>
        <p:nvSpPr>
          <p:cNvPr id="211" name="Arrow: Curved Up 210"/>
          <p:cNvSpPr/>
          <p:nvPr/>
        </p:nvSpPr>
        <p:spPr bwMode="auto">
          <a:xfrm rot="16200000">
            <a:off x="5789857" y="1449320"/>
            <a:ext cx="436355" cy="594991"/>
          </a:xfrm>
          <a:prstGeom prst="curvedUpArrow">
            <a:avLst>
              <a:gd name="adj1" fmla="val 6937"/>
              <a:gd name="adj2" fmla="val 50000"/>
              <a:gd name="adj3" fmla="val 25000"/>
            </a:avLst>
          </a:prstGeom>
          <a:solidFill>
            <a:schemeClr val="tx1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0" name="Freeform 145"/>
          <p:cNvSpPr>
            <a:spLocks noEditPoints="1"/>
          </p:cNvSpPr>
          <p:nvPr/>
        </p:nvSpPr>
        <p:spPr bwMode="auto">
          <a:xfrm>
            <a:off x="5892178" y="1676693"/>
            <a:ext cx="1842142" cy="221168"/>
          </a:xfrm>
          <a:custGeom>
            <a:avLst/>
            <a:gdLst>
              <a:gd name="T0" fmla="*/ 0 w 320"/>
              <a:gd name="T1" fmla="*/ 2 h 295"/>
              <a:gd name="T2" fmla="*/ 0 w 320"/>
              <a:gd name="T3" fmla="*/ 2 h 295"/>
              <a:gd name="T4" fmla="*/ 320 w 320"/>
              <a:gd name="T5" fmla="*/ 2 h 295"/>
              <a:gd name="T6" fmla="*/ 320 w 320"/>
              <a:gd name="T7" fmla="*/ 295 h 295"/>
              <a:gd name="T8" fmla="*/ 0 w 320"/>
              <a:gd name="T9" fmla="*/ 295 h 295"/>
              <a:gd name="T10" fmla="*/ 0 w 320"/>
              <a:gd name="T11" fmla="*/ 2 h 295"/>
              <a:gd name="T12" fmla="*/ 7 w 320"/>
              <a:gd name="T13" fmla="*/ 0 h 295"/>
              <a:gd name="T14" fmla="*/ 7 w 320"/>
              <a:gd name="T15" fmla="*/ 0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20" h="295">
                <a:moveTo>
                  <a:pt x="0" y="2"/>
                </a:moveTo>
                <a:lnTo>
                  <a:pt x="0" y="2"/>
                </a:lnTo>
                <a:lnTo>
                  <a:pt x="320" y="2"/>
                </a:lnTo>
                <a:lnTo>
                  <a:pt x="320" y="295"/>
                </a:lnTo>
                <a:lnTo>
                  <a:pt x="0" y="295"/>
                </a:lnTo>
                <a:lnTo>
                  <a:pt x="0" y="2"/>
                </a:lnTo>
                <a:close/>
                <a:moveTo>
                  <a:pt x="7" y="0"/>
                </a:moveTo>
                <a:lnTo>
                  <a:pt x="7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r>
              <a:rPr lang="en-US" sz="800" dirty="0"/>
              <a:t>Record processing cycles and checks if PMD is overloaded</a:t>
            </a:r>
          </a:p>
        </p:txBody>
      </p:sp>
      <p:sp>
        <p:nvSpPr>
          <p:cNvPr id="212" name="Arrow: Curved Up 211"/>
          <p:cNvSpPr/>
          <p:nvPr/>
        </p:nvSpPr>
        <p:spPr bwMode="auto">
          <a:xfrm rot="5400000">
            <a:off x="3049739" y="1519404"/>
            <a:ext cx="436355" cy="594991"/>
          </a:xfrm>
          <a:prstGeom prst="curvedUpArrow">
            <a:avLst>
              <a:gd name="adj1" fmla="val 6937"/>
              <a:gd name="adj2" fmla="val 50000"/>
              <a:gd name="adj3" fmla="val 25000"/>
            </a:avLst>
          </a:prstGeom>
          <a:solidFill>
            <a:schemeClr val="tx1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3" name="Freeform 145"/>
          <p:cNvSpPr>
            <a:spLocks noEditPoints="1"/>
          </p:cNvSpPr>
          <p:nvPr/>
        </p:nvSpPr>
        <p:spPr bwMode="auto">
          <a:xfrm>
            <a:off x="1457199" y="1678125"/>
            <a:ext cx="1751922" cy="221168"/>
          </a:xfrm>
          <a:custGeom>
            <a:avLst/>
            <a:gdLst>
              <a:gd name="T0" fmla="*/ 0 w 320"/>
              <a:gd name="T1" fmla="*/ 2 h 295"/>
              <a:gd name="T2" fmla="*/ 0 w 320"/>
              <a:gd name="T3" fmla="*/ 2 h 295"/>
              <a:gd name="T4" fmla="*/ 320 w 320"/>
              <a:gd name="T5" fmla="*/ 2 h 295"/>
              <a:gd name="T6" fmla="*/ 320 w 320"/>
              <a:gd name="T7" fmla="*/ 295 h 295"/>
              <a:gd name="T8" fmla="*/ 0 w 320"/>
              <a:gd name="T9" fmla="*/ 295 h 295"/>
              <a:gd name="T10" fmla="*/ 0 w 320"/>
              <a:gd name="T11" fmla="*/ 2 h 295"/>
              <a:gd name="T12" fmla="*/ 7 w 320"/>
              <a:gd name="T13" fmla="*/ 0 h 295"/>
              <a:gd name="T14" fmla="*/ 7 w 320"/>
              <a:gd name="T15" fmla="*/ 0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20" h="295">
                <a:moveTo>
                  <a:pt x="0" y="2"/>
                </a:moveTo>
                <a:lnTo>
                  <a:pt x="0" y="2"/>
                </a:lnTo>
                <a:lnTo>
                  <a:pt x="320" y="2"/>
                </a:lnTo>
                <a:lnTo>
                  <a:pt x="320" y="295"/>
                </a:lnTo>
                <a:lnTo>
                  <a:pt x="0" y="295"/>
                </a:lnTo>
                <a:lnTo>
                  <a:pt x="0" y="2"/>
                </a:lnTo>
                <a:close/>
                <a:moveTo>
                  <a:pt x="7" y="0"/>
                </a:moveTo>
                <a:lnTo>
                  <a:pt x="7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r>
              <a:rPr lang="en-US" sz="800" dirty="0"/>
              <a:t>Record processing cycles and checks if PMD is overloaded</a:t>
            </a:r>
          </a:p>
        </p:txBody>
      </p:sp>
    </p:spTree>
    <p:extLst>
      <p:ext uri="{BB962C8B-B14F-4D97-AF65-F5344CB8AC3E}">
        <p14:creationId xmlns:p14="http://schemas.microsoft.com/office/powerpoint/2010/main" val="22175608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 txBox="1">
            <a:spLocks/>
          </p:cNvSpPr>
          <p:nvPr/>
        </p:nvSpPr>
        <p:spPr bwMode="auto">
          <a:xfrm>
            <a:off x="162242" y="124080"/>
            <a:ext cx="7617906" cy="10853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0" rIns="72000" bIns="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1" fontAlgn="base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Capital TT" pitchFamily="2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Capital TT" pitchFamily="2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Capital TT" pitchFamily="2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Capital TT" pitchFamily="2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Capital TT" pitchFamily="2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Capital TT" pitchFamily="2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Capital TT" pitchFamily="2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Capital TT" pitchFamily="2" charset="0"/>
              </a:defRPr>
            </a:lvl9pPr>
          </a:lstStyle>
          <a:p>
            <a:r>
              <a:rPr lang="en-US" b="1" dirty="0"/>
              <a:t>Automatic Load Balancing</a:t>
            </a:r>
            <a:r>
              <a:rPr lang="en-US" dirty="0"/>
              <a:t> -</a:t>
            </a:r>
            <a:r>
              <a:rPr lang="en-US" sz="3600" kern="0" dirty="0"/>
              <a:t>Example</a:t>
            </a:r>
          </a:p>
        </p:txBody>
      </p:sp>
      <p:sp>
        <p:nvSpPr>
          <p:cNvPr id="27" name="Content Placeholder 1"/>
          <p:cNvSpPr>
            <a:spLocks noGrp="1"/>
          </p:cNvSpPr>
          <p:nvPr>
            <p:ph idx="1"/>
          </p:nvPr>
        </p:nvSpPr>
        <p:spPr>
          <a:xfrm>
            <a:off x="282490" y="4541516"/>
            <a:ext cx="8351839" cy="1687060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/>
              <a:t>Initial Configuration</a:t>
            </a:r>
          </a:p>
          <a:p>
            <a:r>
              <a:rPr lang="en-US" sz="1800" dirty="0"/>
              <a:t>Configured </a:t>
            </a:r>
            <a:r>
              <a:rPr lang="en-US" sz="1800" dirty="0" err="1"/>
              <a:t>pmd</a:t>
            </a:r>
            <a:r>
              <a:rPr lang="en-US" sz="1800" dirty="0"/>
              <a:t>-auto-</a:t>
            </a:r>
            <a:r>
              <a:rPr lang="en-US" sz="1800" dirty="0" err="1"/>
              <a:t>lb</a:t>
            </a:r>
            <a:r>
              <a:rPr lang="en-US" sz="1800" dirty="0"/>
              <a:t>-thresh = 80%</a:t>
            </a:r>
          </a:p>
          <a:p>
            <a:r>
              <a:rPr lang="en-US" sz="1800" dirty="0"/>
              <a:t>Processing load of PMD1 = </a:t>
            </a:r>
            <a:r>
              <a:rPr lang="en-US" sz="1800" dirty="0">
                <a:solidFill>
                  <a:srgbClr val="FF0000"/>
                </a:solidFill>
              </a:rPr>
              <a:t>90% (Q0=25%, Q1=30%, Q2=35%)</a:t>
            </a:r>
          </a:p>
          <a:p>
            <a:r>
              <a:rPr lang="en-US" sz="1800" dirty="0"/>
              <a:t>Processing load of PMD2 = </a:t>
            </a:r>
            <a:r>
              <a:rPr lang="en-US" sz="1800" dirty="0">
                <a:solidFill>
                  <a:schemeClr val="accent1"/>
                </a:solidFill>
              </a:rPr>
              <a:t>35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% (Q3=10%, Q4=20%, Q5=5%)</a:t>
            </a:r>
          </a:p>
          <a:p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Mean load = 62% and Variance = </a:t>
            </a:r>
            <a:r>
              <a:rPr lang="en-US" sz="1800" dirty="0">
                <a:solidFill>
                  <a:srgbClr val="FF0000"/>
                </a:solidFill>
              </a:rPr>
              <a:t>756</a:t>
            </a:r>
          </a:p>
          <a:p>
            <a:endParaRPr lang="en-US" sz="1800" dirty="0">
              <a:solidFill>
                <a:srgbClr val="FF0000"/>
              </a:solidFill>
            </a:endParaRPr>
          </a:p>
        </p:txBody>
      </p:sp>
      <p:graphicFrame>
        <p:nvGraphicFramePr>
          <p:cNvPr id="9" name="Chart 8"/>
          <p:cNvGraphicFramePr/>
          <p:nvPr>
            <p:extLst>
              <p:ext uri="{D42A27DB-BD31-4B8C-83A1-F6EECF244321}">
                <p14:modId xmlns:p14="http://schemas.microsoft.com/office/powerpoint/2010/main" val="55679308"/>
              </p:ext>
            </p:extLst>
          </p:nvPr>
        </p:nvGraphicFramePr>
        <p:xfrm>
          <a:off x="1578307" y="1209451"/>
          <a:ext cx="6201841" cy="29299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5075686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 txBox="1">
            <a:spLocks/>
          </p:cNvSpPr>
          <p:nvPr/>
        </p:nvSpPr>
        <p:spPr bwMode="auto">
          <a:xfrm>
            <a:off x="162241" y="124080"/>
            <a:ext cx="7657925" cy="10853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0" rIns="72000" bIns="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1" fontAlgn="base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Capital TT" pitchFamily="2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Capital TT" pitchFamily="2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Capital TT" pitchFamily="2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Capital TT" pitchFamily="2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Capital TT" pitchFamily="2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Capital TT" pitchFamily="2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Capital TT" pitchFamily="2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Capital TT" pitchFamily="2" charset="0"/>
              </a:defRPr>
            </a:lvl9pPr>
          </a:lstStyle>
          <a:p>
            <a:r>
              <a:rPr lang="en-US" b="1" dirty="0"/>
              <a:t>Automatic Load Balancing </a:t>
            </a:r>
            <a:r>
              <a:rPr lang="en-US" dirty="0"/>
              <a:t>-</a:t>
            </a:r>
            <a:r>
              <a:rPr lang="en-US" kern="0" dirty="0"/>
              <a:t>Example</a:t>
            </a:r>
            <a:r>
              <a:rPr lang="en-US" i="1" kern="0" dirty="0"/>
              <a:t>(contd…) </a:t>
            </a:r>
            <a:endParaRPr lang="en-US" kern="0" dirty="0"/>
          </a:p>
        </p:txBody>
      </p:sp>
      <p:sp>
        <p:nvSpPr>
          <p:cNvPr id="27" name="Content Placeholder 1"/>
          <p:cNvSpPr>
            <a:spLocks noGrp="1"/>
          </p:cNvSpPr>
          <p:nvPr>
            <p:ph idx="1"/>
          </p:nvPr>
        </p:nvSpPr>
        <p:spPr>
          <a:xfrm>
            <a:off x="282490" y="4476466"/>
            <a:ext cx="8351839" cy="1699150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/>
              <a:t>PMD Dry Run</a:t>
            </a:r>
          </a:p>
          <a:p>
            <a:r>
              <a:rPr lang="en-US" sz="1800" dirty="0"/>
              <a:t>Processing load of PMD1 = 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60% (Q0=25%, Q1=30%, Q5=5%)</a:t>
            </a:r>
          </a:p>
          <a:p>
            <a:r>
              <a:rPr lang="en-US" sz="1800" dirty="0"/>
              <a:t>Processing load of PMD2 = 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65% (Q2=35%, Q3=10%, Q4=20%)</a:t>
            </a:r>
          </a:p>
          <a:p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Mean load = 62% and Variance = 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6</a:t>
            </a:r>
          </a:p>
          <a:p>
            <a:r>
              <a:rPr lang="en-US" sz="1800" dirty="0">
                <a:solidFill>
                  <a:schemeClr val="tx1">
                    <a:lumMod val="75000"/>
                  </a:schemeClr>
                </a:solidFill>
              </a:rPr>
              <a:t>Improvement = ((756 – 6) * 100) / 756 = 99%</a:t>
            </a:r>
          </a:p>
        </p:txBody>
      </p:sp>
      <p:graphicFrame>
        <p:nvGraphicFramePr>
          <p:cNvPr id="8" name="Chart 7"/>
          <p:cNvGraphicFramePr/>
          <p:nvPr>
            <p:extLst>
              <p:ext uri="{D42A27DB-BD31-4B8C-83A1-F6EECF244321}">
                <p14:modId xmlns:p14="http://schemas.microsoft.com/office/powerpoint/2010/main" val="3782254560"/>
              </p:ext>
            </p:extLst>
          </p:nvPr>
        </p:nvGraphicFramePr>
        <p:xfrm>
          <a:off x="1578307" y="1209451"/>
          <a:ext cx="6201841" cy="29299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0338307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82490" y="1514901"/>
            <a:ext cx="8351839" cy="4428700"/>
          </a:xfrm>
        </p:spPr>
        <p:txBody>
          <a:bodyPr/>
          <a:lstStyle/>
          <a:p>
            <a:r>
              <a:rPr lang="en-US" dirty="0"/>
              <a:t>We propose to have following knobs for Automatic PMD load balancing.</a:t>
            </a:r>
          </a:p>
          <a:p>
            <a:pPr lvl="1"/>
            <a:r>
              <a:rPr lang="en-US" dirty="0"/>
              <a:t> </a:t>
            </a:r>
            <a:r>
              <a:rPr lang="en-US" dirty="0" err="1"/>
              <a:t>ovs-vsctl</a:t>
            </a:r>
            <a:r>
              <a:rPr lang="en-US" dirty="0"/>
              <a:t> set </a:t>
            </a:r>
            <a:r>
              <a:rPr lang="en-US" dirty="0" err="1"/>
              <a:t>open_vswitch</a:t>
            </a:r>
            <a:r>
              <a:rPr lang="en-US" dirty="0"/>
              <a:t> . </a:t>
            </a:r>
            <a:r>
              <a:rPr lang="en-US" dirty="0" err="1"/>
              <a:t>other_config:pmd-auto-lb</a:t>
            </a:r>
            <a:r>
              <a:rPr lang="en-US" dirty="0"/>
              <a:t>="true"</a:t>
            </a:r>
          </a:p>
          <a:p>
            <a:pPr lvl="1"/>
            <a:r>
              <a:rPr lang="en-US" dirty="0"/>
              <a:t> </a:t>
            </a:r>
            <a:r>
              <a:rPr lang="en-US" dirty="0" err="1"/>
              <a:t>ovs-vsctl</a:t>
            </a:r>
            <a:r>
              <a:rPr lang="en-US" dirty="0"/>
              <a:t> set </a:t>
            </a:r>
            <a:r>
              <a:rPr lang="en-US" dirty="0" err="1"/>
              <a:t>open_vswitch</a:t>
            </a:r>
            <a:r>
              <a:rPr lang="en-US" dirty="0"/>
              <a:t> . </a:t>
            </a:r>
            <a:r>
              <a:rPr lang="en-US" dirty="0" err="1"/>
              <a:t>other_config:pmd-auto-lb-thresh</a:t>
            </a:r>
            <a:r>
              <a:rPr lang="en-US" dirty="0"/>
              <a:t>=“&lt;&gt;"</a:t>
            </a:r>
          </a:p>
          <a:p>
            <a:pPr lvl="1"/>
            <a:r>
              <a:rPr lang="en-US" dirty="0"/>
              <a:t> </a:t>
            </a:r>
            <a:r>
              <a:rPr lang="en-US" dirty="0" err="1"/>
              <a:t>ovs-vsctl</a:t>
            </a:r>
            <a:r>
              <a:rPr lang="en-US" dirty="0"/>
              <a:t> set </a:t>
            </a:r>
            <a:r>
              <a:rPr lang="en-US" dirty="0" err="1"/>
              <a:t>open_vswitch</a:t>
            </a:r>
            <a:r>
              <a:rPr lang="en-US" dirty="0"/>
              <a:t> . </a:t>
            </a:r>
            <a:r>
              <a:rPr lang="en-US" dirty="0" err="1"/>
              <a:t>other_config:pmd-auto-lb-min-improvement</a:t>
            </a:r>
            <a:r>
              <a:rPr lang="en-US" dirty="0"/>
              <a:t>=“&lt;&gt;"</a:t>
            </a:r>
          </a:p>
          <a:p>
            <a:pPr lvl="1"/>
            <a:r>
              <a:rPr lang="en-US" dirty="0"/>
              <a:t> </a:t>
            </a:r>
            <a:r>
              <a:rPr lang="en-US" dirty="0" err="1"/>
              <a:t>ovs-vsctl</a:t>
            </a:r>
            <a:r>
              <a:rPr lang="en-US" dirty="0"/>
              <a:t> set </a:t>
            </a:r>
            <a:r>
              <a:rPr lang="en-US" dirty="0" err="1"/>
              <a:t>open_vswitch</a:t>
            </a:r>
            <a:r>
              <a:rPr lang="en-US" dirty="0"/>
              <a:t> . </a:t>
            </a:r>
            <a:r>
              <a:rPr lang="en-US" dirty="0" err="1"/>
              <a:t>other_config:pmd-auto-lb-drop-check</a:t>
            </a:r>
            <a:r>
              <a:rPr lang="en-US" dirty="0"/>
              <a:t>=“&lt;&gt;“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82490" y="218365"/>
            <a:ext cx="7494588" cy="1085371"/>
          </a:xfrm>
        </p:spPr>
        <p:txBody>
          <a:bodyPr/>
          <a:lstStyle/>
          <a:p>
            <a:r>
              <a:rPr lang="en-US" b="1" dirty="0"/>
              <a:t>OVS CLI changes</a:t>
            </a:r>
          </a:p>
        </p:txBody>
      </p:sp>
    </p:spTree>
    <p:extLst>
      <p:ext uri="{BB962C8B-B14F-4D97-AF65-F5344CB8AC3E}">
        <p14:creationId xmlns:p14="http://schemas.microsoft.com/office/powerpoint/2010/main" val="22819693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82490" y="1446663"/>
            <a:ext cx="8351839" cy="4496938"/>
          </a:xfrm>
        </p:spPr>
        <p:txBody>
          <a:bodyPr/>
          <a:lstStyle/>
          <a:p>
            <a:r>
              <a:rPr lang="en-US" sz="1800" dirty="0"/>
              <a:t>RFC Patch v1 is available in ML:</a:t>
            </a:r>
          </a:p>
          <a:p>
            <a:pPr lvl="1"/>
            <a:r>
              <a:rPr lang="en-US" sz="1400" dirty="0">
                <a:hlinkClick r:id="rId3"/>
              </a:rPr>
              <a:t>https://patchwork.ozlabs.org/patch/982444/</a:t>
            </a:r>
            <a:endParaRPr lang="en-US" sz="14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82490" y="204717"/>
            <a:ext cx="7494588" cy="1085371"/>
          </a:xfrm>
        </p:spPr>
        <p:txBody>
          <a:bodyPr/>
          <a:lstStyle/>
          <a:p>
            <a:r>
              <a:rPr lang="en-US" b="1" dirty="0"/>
              <a:t>RFC Patch</a:t>
            </a:r>
          </a:p>
        </p:txBody>
      </p:sp>
    </p:spTree>
    <p:extLst>
      <p:ext uri="{BB962C8B-B14F-4D97-AF65-F5344CB8AC3E}">
        <p14:creationId xmlns:p14="http://schemas.microsoft.com/office/powerpoint/2010/main" val="7588185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82490" y="1290088"/>
            <a:ext cx="8351839" cy="4653513"/>
          </a:xfrm>
        </p:spPr>
        <p:txBody>
          <a:bodyPr/>
          <a:lstStyle/>
          <a:p>
            <a:r>
              <a:rPr lang="en-US" sz="1800" dirty="0"/>
              <a:t>Frequent change in RX queue to PMD assignment can be avoided by adding a dampening logic in main thread.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Time interval and frequency for PMD auto load balancing can be made configurable via CLI.</a:t>
            </a:r>
          </a:p>
          <a:p>
            <a:endParaRPr lang="en-US" sz="1800" dirty="0"/>
          </a:p>
          <a:p>
            <a:r>
              <a:rPr lang="en-US" sz="1800" dirty="0"/>
              <a:t>The threshold for RX Drops for physical ports and RX qfill for vhost user ports can be made configurable via CLI.</a:t>
            </a:r>
          </a:p>
          <a:p>
            <a:pPr marL="0" indent="0">
              <a:buNone/>
            </a:pPr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82490" y="204717"/>
            <a:ext cx="7494588" cy="1085371"/>
          </a:xfrm>
        </p:spPr>
        <p:txBody>
          <a:bodyPr/>
          <a:lstStyle/>
          <a:p>
            <a:r>
              <a:rPr lang="en-US" b="1" dirty="0"/>
              <a:t>Future Enhancements</a:t>
            </a:r>
          </a:p>
        </p:txBody>
      </p:sp>
    </p:spTree>
    <p:extLst>
      <p:ext uri="{BB962C8B-B14F-4D97-AF65-F5344CB8AC3E}">
        <p14:creationId xmlns:p14="http://schemas.microsoft.com/office/powerpoint/2010/main" val="3157663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82490" y="1290088"/>
            <a:ext cx="8351839" cy="4653513"/>
          </a:xfrm>
        </p:spPr>
        <p:txBody>
          <a:bodyPr/>
          <a:lstStyle/>
          <a:p>
            <a:r>
              <a:rPr lang="en-US" sz="1800" dirty="0"/>
              <a:t>PMD auto load balancing feature provides a mechanism to efficiently utilize the PMDs if traffic pattern changes after RX queue assignment to PMDs.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This feature can be enabled/disabled dynamically via OVS CLI and no additional cost in processing when this feature is disabled.</a:t>
            </a:r>
          </a:p>
          <a:p>
            <a:endParaRPr lang="en-US" sz="1800" dirty="0"/>
          </a:p>
          <a:p>
            <a:r>
              <a:rPr lang="en-US" sz="1800" dirty="0"/>
              <a:t>Provides various tunable parameters via OVS CLI to setup automatic load balancing according to the needs.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82490" y="204717"/>
            <a:ext cx="7494588" cy="1085371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6578586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74459" y="1842448"/>
            <a:ext cx="423080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165523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  <a:p>
            <a:r>
              <a:rPr lang="en-US" dirty="0"/>
              <a:t>Auto Load Balancing – Proposal</a:t>
            </a:r>
          </a:p>
          <a:p>
            <a:r>
              <a:rPr lang="en-US" dirty="0"/>
              <a:t>Example</a:t>
            </a:r>
          </a:p>
          <a:p>
            <a:r>
              <a:rPr lang="en-US" dirty="0"/>
              <a:t>Summary</a:t>
            </a:r>
          </a:p>
          <a:p>
            <a:r>
              <a:rPr lang="en-US" dirty="0"/>
              <a:t>Questions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7736718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_ChapterSlide_Normal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181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sz="quarter" idx="2"/>
          </p:nvPr>
        </p:nvPicPr>
        <p:blipFill>
          <a:blip r:embed="rId3"/>
          <a:stretch>
            <a:fillRect/>
          </a:stretch>
        </p:blipFill>
        <p:spPr>
          <a:xfrm>
            <a:off x="689385" y="2153809"/>
            <a:ext cx="1712852" cy="2698738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21122" y="1610436"/>
            <a:ext cx="4961406" cy="4852147"/>
          </a:xfrm>
        </p:spPr>
        <p:txBody>
          <a:bodyPr/>
          <a:lstStyle/>
          <a:p>
            <a:r>
              <a:rPr lang="en-US" sz="2800" dirty="0"/>
              <a:t>Port Rx queues assignment to PMDs is realized</a:t>
            </a:r>
          </a:p>
          <a:p>
            <a:pPr lvl="1"/>
            <a:r>
              <a:rPr lang="en-US" dirty="0"/>
              <a:t>statically by configuration</a:t>
            </a:r>
          </a:p>
          <a:p>
            <a:pPr lvl="1"/>
            <a:r>
              <a:rPr lang="en-US" dirty="0"/>
              <a:t>dynamically - on demand or when certain events occur</a:t>
            </a:r>
          </a:p>
          <a:p>
            <a:pPr marL="355600" lvl="1" indent="0">
              <a:buNone/>
            </a:pPr>
            <a:endParaRPr lang="en-US" sz="1600" dirty="0"/>
          </a:p>
          <a:p>
            <a:r>
              <a:rPr lang="en-US" b="1" dirty="0"/>
              <a:t>Static port queue assignment:</a:t>
            </a:r>
          </a:p>
          <a:p>
            <a:pPr lvl="1"/>
            <a:r>
              <a:rPr lang="en-US" dirty="0"/>
              <a:t>Simple</a:t>
            </a:r>
          </a:p>
          <a:p>
            <a:pPr lvl="1"/>
            <a:r>
              <a:rPr lang="en-US" dirty="0"/>
              <a:t>Works best if traffic patterns are well understood and unchanging</a:t>
            </a:r>
            <a:endParaRPr lang="en-US" sz="20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61689" y="248071"/>
            <a:ext cx="7494588" cy="1085371"/>
          </a:xfrm>
        </p:spPr>
        <p:txBody>
          <a:bodyPr/>
          <a:lstStyle/>
          <a:p>
            <a:r>
              <a:rPr lang="en-US" b="1" dirty="0"/>
              <a:t>Background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119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3"/>
          <p:cNvSpPr txBox="1">
            <a:spLocks/>
          </p:cNvSpPr>
          <p:nvPr/>
        </p:nvSpPr>
        <p:spPr bwMode="auto">
          <a:xfrm>
            <a:off x="3480179" y="1505109"/>
            <a:ext cx="5154750" cy="49093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0" rIns="72000" bIns="0" numCol="1" anchor="t" anchorCtr="0" compatLnSpc="1">
            <a:prstTxWarp prst="textNoShape">
              <a:avLst/>
            </a:prstTxWarp>
          </a:bodyPr>
          <a:lstStyle>
            <a:lvl1pPr marL="176213" indent="-1762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A9D4"/>
              </a:buClr>
              <a:buFont typeface="Arial" charset="0"/>
              <a:buChar char="›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3400" indent="-1778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Ericsson Capital TT" pitchFamily="2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892175" indent="-1793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2CCE5"/>
              </a:buClr>
              <a:buFont typeface="Ericsson Capital TT" pitchFamily="2" charset="0"/>
              <a:buChar char="›"/>
              <a:defRPr sz="2000">
                <a:solidFill>
                  <a:schemeClr val="tx1"/>
                </a:solidFill>
                <a:latin typeface="+mn-lt"/>
              </a:defRPr>
            </a:lvl3pPr>
            <a:lvl4pPr marL="1252538" indent="-1809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Ericsson Capital TT" pitchFamily="2" charset="0"/>
              <a:buChar char="-"/>
              <a:defRPr sz="2000">
                <a:solidFill>
                  <a:schemeClr val="tx1"/>
                </a:solidFill>
                <a:latin typeface="+mn-lt"/>
              </a:defRPr>
            </a:lvl4pPr>
            <a:lvl5pPr marL="1614488" indent="-1809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Ericsson Capital TT" pitchFamily="2" charset="0"/>
              <a:buChar char="›"/>
              <a:defRPr sz="2000">
                <a:solidFill>
                  <a:schemeClr val="tx1"/>
                </a:solidFill>
                <a:latin typeface="+mn-lt"/>
              </a:defRPr>
            </a:lvl5pPr>
            <a:lvl6pPr marL="2071688" indent="-1809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Ericsson Capital TT" pitchFamily="2" charset="0"/>
              <a:buChar char="›"/>
              <a:defRPr sz="2000">
                <a:solidFill>
                  <a:schemeClr val="tx1"/>
                </a:solidFill>
                <a:latin typeface="+mn-lt"/>
              </a:defRPr>
            </a:lvl6pPr>
            <a:lvl7pPr marL="2528888" indent="-1809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Ericsson Capital TT" pitchFamily="2" charset="0"/>
              <a:buChar char="›"/>
              <a:defRPr sz="2000">
                <a:solidFill>
                  <a:schemeClr val="tx1"/>
                </a:solidFill>
                <a:latin typeface="+mn-lt"/>
              </a:defRPr>
            </a:lvl7pPr>
            <a:lvl8pPr marL="2986088" indent="-1809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Ericsson Capital TT" pitchFamily="2" charset="0"/>
              <a:buChar char="›"/>
              <a:defRPr sz="2000">
                <a:solidFill>
                  <a:schemeClr val="tx1"/>
                </a:solidFill>
                <a:latin typeface="+mn-lt"/>
              </a:defRPr>
            </a:lvl8pPr>
            <a:lvl9pPr marL="3443288" indent="-1809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Ericsson Capital TT" pitchFamily="2" charset="0"/>
              <a:buChar char="›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55600" lvl="1" indent="0">
              <a:buFont typeface="Ericsson Capital TT" pitchFamily="2" charset="0"/>
              <a:buNone/>
            </a:pPr>
            <a:endParaRPr lang="en-US" sz="1600" kern="0" dirty="0"/>
          </a:p>
          <a:p>
            <a:r>
              <a:rPr lang="en-US" b="1" dirty="0"/>
              <a:t>Dynamic port queue assignment:</a:t>
            </a:r>
          </a:p>
          <a:p>
            <a:pPr lvl="1"/>
            <a:r>
              <a:rPr lang="en-US" dirty="0"/>
              <a:t>triggered by port addition, deletion etc.</a:t>
            </a:r>
          </a:p>
          <a:p>
            <a:pPr lvl="1"/>
            <a:r>
              <a:rPr lang="en-US" dirty="0"/>
              <a:t>triggered by CLI </a:t>
            </a:r>
            <a:r>
              <a:rPr lang="en-US" dirty="0" err="1"/>
              <a:t>pmd</a:t>
            </a:r>
            <a:r>
              <a:rPr lang="en-US" dirty="0"/>
              <a:t>-</a:t>
            </a:r>
            <a:r>
              <a:rPr lang="en-US" dirty="0" err="1"/>
              <a:t>rxq</a:t>
            </a:r>
            <a:r>
              <a:rPr lang="en-US" dirty="0"/>
              <a:t>-rebalance command</a:t>
            </a:r>
          </a:p>
          <a:p>
            <a:pPr lvl="1"/>
            <a:r>
              <a:rPr lang="en-US" dirty="0"/>
              <a:t>configurable assignment algorithm i.e. cycles or </a:t>
            </a:r>
            <a:r>
              <a:rPr lang="en-US" dirty="0" err="1"/>
              <a:t>roundrobin</a:t>
            </a:r>
            <a:endParaRPr lang="en-US" dirty="0"/>
          </a:p>
          <a:p>
            <a:pPr lvl="1"/>
            <a:r>
              <a:rPr lang="en-US" dirty="0"/>
              <a:t>can better handle unpredictable traffic patterns but still not adaptive</a:t>
            </a:r>
          </a:p>
        </p:txBody>
      </p:sp>
      <p:sp>
        <p:nvSpPr>
          <p:cNvPr id="8" name="Title 4"/>
          <p:cNvSpPr txBox="1">
            <a:spLocks/>
          </p:cNvSpPr>
          <p:nvPr/>
        </p:nvSpPr>
        <p:spPr bwMode="auto">
          <a:xfrm>
            <a:off x="132948" y="251485"/>
            <a:ext cx="7494588" cy="10853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0" rIns="72000" bIns="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1" fontAlgn="base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Capital TT" pitchFamily="2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Capital TT" pitchFamily="2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Capital TT" pitchFamily="2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Capital TT" pitchFamily="2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Capital TT" pitchFamily="2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Capital TT" pitchFamily="2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Capital TT" pitchFamily="2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Capital TT" pitchFamily="2" charset="0"/>
              </a:defRPr>
            </a:lvl9pPr>
          </a:lstStyle>
          <a:p>
            <a:r>
              <a:rPr lang="en-US" b="1" dirty="0"/>
              <a:t>Background</a:t>
            </a:r>
            <a:r>
              <a:rPr lang="en-US" sz="3600" i="1" kern="0" dirty="0"/>
              <a:t>(contd…) </a:t>
            </a:r>
          </a:p>
        </p:txBody>
      </p:sp>
      <p:pic>
        <p:nvPicPr>
          <p:cNvPr id="5" name="Content Placeholder 5"/>
          <p:cNvPicPr>
            <a:picLocks noGrp="1" noChangeAspect="1"/>
          </p:cNvPicPr>
          <p:nvPr>
            <p:ph sz="quarter" idx="2"/>
          </p:nvPr>
        </p:nvPicPr>
        <p:blipFill>
          <a:blip r:embed="rId3"/>
          <a:stretch>
            <a:fillRect/>
          </a:stretch>
        </p:blipFill>
        <p:spPr>
          <a:xfrm>
            <a:off x="689385" y="2153809"/>
            <a:ext cx="1712852" cy="2698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620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3"/>
          <p:cNvSpPr txBox="1">
            <a:spLocks/>
          </p:cNvSpPr>
          <p:nvPr/>
        </p:nvSpPr>
        <p:spPr bwMode="auto">
          <a:xfrm>
            <a:off x="2960177" y="1350598"/>
            <a:ext cx="5827362" cy="52643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0" rIns="72000" bIns="0" numCol="1" anchor="t" anchorCtr="0" compatLnSpc="1">
            <a:prstTxWarp prst="textNoShape">
              <a:avLst/>
            </a:prstTxWarp>
          </a:bodyPr>
          <a:lstStyle>
            <a:lvl1pPr marL="176213" indent="-1762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A9D4"/>
              </a:buClr>
              <a:buFont typeface="Arial" charset="0"/>
              <a:buChar char="›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3400" indent="-1778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Ericsson Capital TT" pitchFamily="2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892175" indent="-1793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2CCE5"/>
              </a:buClr>
              <a:buFont typeface="Ericsson Capital TT" pitchFamily="2" charset="0"/>
              <a:buChar char="›"/>
              <a:defRPr sz="2000">
                <a:solidFill>
                  <a:schemeClr val="tx1"/>
                </a:solidFill>
                <a:latin typeface="+mn-lt"/>
              </a:defRPr>
            </a:lvl3pPr>
            <a:lvl4pPr marL="1252538" indent="-1809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Ericsson Capital TT" pitchFamily="2" charset="0"/>
              <a:buChar char="-"/>
              <a:defRPr sz="2000">
                <a:solidFill>
                  <a:schemeClr val="tx1"/>
                </a:solidFill>
                <a:latin typeface="+mn-lt"/>
              </a:defRPr>
            </a:lvl4pPr>
            <a:lvl5pPr marL="1614488" indent="-1809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Ericsson Capital TT" pitchFamily="2" charset="0"/>
              <a:buChar char="›"/>
              <a:defRPr sz="2000">
                <a:solidFill>
                  <a:schemeClr val="tx1"/>
                </a:solidFill>
                <a:latin typeface="+mn-lt"/>
              </a:defRPr>
            </a:lvl5pPr>
            <a:lvl6pPr marL="2071688" indent="-1809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Ericsson Capital TT" pitchFamily="2" charset="0"/>
              <a:buChar char="›"/>
              <a:defRPr sz="2000">
                <a:solidFill>
                  <a:schemeClr val="tx1"/>
                </a:solidFill>
                <a:latin typeface="+mn-lt"/>
              </a:defRPr>
            </a:lvl6pPr>
            <a:lvl7pPr marL="2528888" indent="-1809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Ericsson Capital TT" pitchFamily="2" charset="0"/>
              <a:buChar char="›"/>
              <a:defRPr sz="2000">
                <a:solidFill>
                  <a:schemeClr val="tx1"/>
                </a:solidFill>
                <a:latin typeface="+mn-lt"/>
              </a:defRPr>
            </a:lvl7pPr>
            <a:lvl8pPr marL="2986088" indent="-1809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Ericsson Capital TT" pitchFamily="2" charset="0"/>
              <a:buChar char="›"/>
              <a:defRPr sz="2000">
                <a:solidFill>
                  <a:schemeClr val="tx1"/>
                </a:solidFill>
                <a:latin typeface="+mn-lt"/>
              </a:defRPr>
            </a:lvl8pPr>
            <a:lvl9pPr marL="3443288" indent="-1809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Ericsson Capital TT" pitchFamily="2" charset="0"/>
              <a:buChar char="›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b="1" dirty="0"/>
              <a:t>Round Robin Assignment</a:t>
            </a:r>
          </a:p>
          <a:p>
            <a:pPr lvl="1"/>
            <a:r>
              <a:rPr lang="en-US" dirty="0"/>
              <a:t>Simple algorithm</a:t>
            </a:r>
          </a:p>
          <a:p>
            <a:pPr lvl="1"/>
            <a:r>
              <a:rPr lang="en-US" dirty="0"/>
              <a:t>Load distribution not uniform</a:t>
            </a:r>
          </a:p>
          <a:p>
            <a:pPr lvl="1"/>
            <a:r>
              <a:rPr lang="en-US" dirty="0"/>
              <a:t>Reassignment may or may not result in better load distribution</a:t>
            </a:r>
          </a:p>
          <a:p>
            <a:r>
              <a:rPr lang="en-US" b="1" dirty="0"/>
              <a:t>Cycles based Assignment</a:t>
            </a:r>
          </a:p>
          <a:p>
            <a:pPr lvl="1"/>
            <a:r>
              <a:rPr lang="en-US" dirty="0"/>
              <a:t>Assignment aims to keep load distribution uniform across PMDs</a:t>
            </a:r>
          </a:p>
          <a:p>
            <a:pPr lvl="1"/>
            <a:r>
              <a:rPr lang="en-US" dirty="0"/>
              <a:t>Each PMD keeps track of the processing cycles spent for each Rx Queue</a:t>
            </a:r>
          </a:p>
          <a:p>
            <a:pPr lvl="1"/>
            <a:r>
              <a:rPr lang="en-US" dirty="0"/>
              <a:t>Six snapshots of the queue processing cycles each spanning 10 seconds are maintained</a:t>
            </a:r>
          </a:p>
          <a:p>
            <a:pPr lvl="1"/>
            <a:r>
              <a:rPr lang="en-US" dirty="0"/>
              <a:t>When reassignment requested, the queue statistics are used to get a uniform distribution</a:t>
            </a:r>
          </a:p>
        </p:txBody>
      </p:sp>
      <p:sp>
        <p:nvSpPr>
          <p:cNvPr id="5" name="Title 4"/>
          <p:cNvSpPr txBox="1">
            <a:spLocks/>
          </p:cNvSpPr>
          <p:nvPr/>
        </p:nvSpPr>
        <p:spPr bwMode="auto">
          <a:xfrm>
            <a:off x="132948" y="265227"/>
            <a:ext cx="7494588" cy="10853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0" rIns="72000" bIns="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1" fontAlgn="base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Capital TT" pitchFamily="2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Capital TT" pitchFamily="2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Capital TT" pitchFamily="2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Capital TT" pitchFamily="2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Capital TT" pitchFamily="2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Capital TT" pitchFamily="2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Capital TT" pitchFamily="2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Capital TT" pitchFamily="2" charset="0"/>
              </a:defRPr>
            </a:lvl9pPr>
          </a:lstStyle>
          <a:p>
            <a:r>
              <a:rPr lang="en-US" b="1" dirty="0"/>
              <a:t>Background</a:t>
            </a:r>
            <a:r>
              <a:rPr lang="en-US" sz="3600" i="1" kern="0" dirty="0"/>
              <a:t>(contd…) </a:t>
            </a:r>
          </a:p>
        </p:txBody>
      </p:sp>
      <p:pic>
        <p:nvPicPr>
          <p:cNvPr id="8" name="Content Placeholder 5"/>
          <p:cNvPicPr>
            <a:picLocks noGrp="1" noChangeAspect="1"/>
          </p:cNvPicPr>
          <p:nvPr>
            <p:ph sz="quarter" idx="2"/>
          </p:nvPr>
        </p:nvPicPr>
        <p:blipFill>
          <a:blip r:embed="rId3"/>
          <a:stretch>
            <a:fillRect/>
          </a:stretch>
        </p:blipFill>
        <p:spPr>
          <a:xfrm>
            <a:off x="689385" y="2153809"/>
            <a:ext cx="1712852" cy="2698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912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146156" y="1735810"/>
            <a:ext cx="5435228" cy="4228261"/>
          </a:xfrm>
        </p:spPr>
        <p:txBody>
          <a:bodyPr/>
          <a:lstStyle/>
          <a:p>
            <a:r>
              <a:rPr lang="en-US" sz="2000" dirty="0"/>
              <a:t>Trigger cycles based assignment </a:t>
            </a:r>
            <a:r>
              <a:rPr lang="en-US" sz="2000" b="1" dirty="0"/>
              <a:t>automatically</a:t>
            </a:r>
            <a:r>
              <a:rPr lang="en-US" sz="2000" dirty="0"/>
              <a:t> (disabled by default)</a:t>
            </a:r>
          </a:p>
          <a:p>
            <a:r>
              <a:rPr lang="en-US" sz="2000" dirty="0"/>
              <a:t>Maintain additional per-queue statistics to help detect if any PMD is overloaded</a:t>
            </a:r>
          </a:p>
          <a:p>
            <a:r>
              <a:rPr lang="en-US" sz="2000" dirty="0"/>
              <a:t>Additional configuration parameters to fine tune the behavior</a:t>
            </a:r>
          </a:p>
          <a:p>
            <a:r>
              <a:rPr lang="en-US" sz="2000" dirty="0"/>
              <a:t>Reassignment will be triggered only if such a reassignment will result in better load distribution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07650" y="227775"/>
            <a:ext cx="7626004" cy="1085371"/>
          </a:xfrm>
        </p:spPr>
        <p:txBody>
          <a:bodyPr/>
          <a:lstStyle/>
          <a:p>
            <a:r>
              <a:rPr lang="en-US" b="1" dirty="0"/>
              <a:t>Automatic Load Balancing - Proposal</a:t>
            </a:r>
          </a:p>
        </p:txBody>
      </p:sp>
      <p:pic>
        <p:nvPicPr>
          <p:cNvPr id="7" name="Content Placeholder 5"/>
          <p:cNvPicPr>
            <a:picLocks noGrp="1" noChangeAspect="1"/>
          </p:cNvPicPr>
          <p:nvPr>
            <p:ph sz="quarter" idx="2"/>
          </p:nvPr>
        </p:nvPicPr>
        <p:blipFill>
          <a:blip r:embed="rId3"/>
          <a:stretch>
            <a:fillRect/>
          </a:stretch>
        </p:blipFill>
        <p:spPr>
          <a:xfrm>
            <a:off x="689385" y="2153809"/>
            <a:ext cx="1712852" cy="2698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320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146156" y="1344142"/>
            <a:ext cx="5579390" cy="4901674"/>
          </a:xfrm>
        </p:spPr>
        <p:txBody>
          <a:bodyPr/>
          <a:lstStyle/>
          <a:p>
            <a:r>
              <a:rPr lang="en-US" dirty="0"/>
              <a:t>Additional per-queue statistics to be maintained</a:t>
            </a:r>
          </a:p>
          <a:p>
            <a:pPr lvl="1"/>
            <a:r>
              <a:rPr lang="en-US" dirty="0"/>
              <a:t>Number of Rx drops for physical port queues</a:t>
            </a:r>
          </a:p>
          <a:p>
            <a:pPr lvl="1"/>
            <a:r>
              <a:rPr lang="en-US" dirty="0"/>
              <a:t>Number of times </a:t>
            </a:r>
            <a:r>
              <a:rPr lang="en-US" dirty="0" err="1"/>
              <a:t>vhost</a:t>
            </a:r>
            <a:r>
              <a:rPr lang="en-US" dirty="0"/>
              <a:t> ports exceeded the </a:t>
            </a:r>
            <a:r>
              <a:rPr lang="en-US" dirty="0" err="1"/>
              <a:t>qfill</a:t>
            </a:r>
            <a:r>
              <a:rPr lang="en-US" dirty="0"/>
              <a:t> threshold</a:t>
            </a:r>
          </a:p>
          <a:p>
            <a:r>
              <a:rPr lang="en-US" dirty="0"/>
              <a:t>New configuration parameters</a:t>
            </a:r>
          </a:p>
          <a:p>
            <a:pPr lvl="2"/>
            <a:r>
              <a:rPr lang="en-US" dirty="0"/>
              <a:t>Enable/Disable automatic load balancing</a:t>
            </a:r>
          </a:p>
          <a:p>
            <a:pPr lvl="2"/>
            <a:r>
              <a:rPr lang="en-US" dirty="0"/>
              <a:t>PMD Overload Threshold (utilization %)</a:t>
            </a:r>
          </a:p>
          <a:p>
            <a:pPr lvl="2"/>
            <a:r>
              <a:rPr lang="en-US" dirty="0"/>
              <a:t>Whether Q Drops should factor into PMD Overload determination</a:t>
            </a:r>
          </a:p>
          <a:p>
            <a:pPr lvl="2"/>
            <a:r>
              <a:rPr lang="en-US" dirty="0"/>
              <a:t>Minimum improvement in load distribution expected as a result of reassignment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23148" y="258771"/>
            <a:ext cx="7796487" cy="1085371"/>
          </a:xfrm>
        </p:spPr>
        <p:txBody>
          <a:bodyPr/>
          <a:lstStyle/>
          <a:p>
            <a:r>
              <a:rPr lang="en-US" b="1" dirty="0"/>
              <a:t>Automatic Load Balancing </a:t>
            </a:r>
            <a:r>
              <a:rPr lang="en-US" dirty="0"/>
              <a:t>- Proposal Details</a:t>
            </a:r>
          </a:p>
        </p:txBody>
      </p:sp>
      <p:pic>
        <p:nvPicPr>
          <p:cNvPr id="7" name="Content Placeholder 5"/>
          <p:cNvPicPr>
            <a:picLocks noGrp="1" noChangeAspect="1"/>
          </p:cNvPicPr>
          <p:nvPr>
            <p:ph sz="quarter" idx="2"/>
          </p:nvPr>
        </p:nvPicPr>
        <p:blipFill>
          <a:blip r:embed="rId3"/>
          <a:stretch>
            <a:fillRect/>
          </a:stretch>
        </p:blipFill>
        <p:spPr>
          <a:xfrm>
            <a:off x="689385" y="2153809"/>
            <a:ext cx="1712852" cy="2698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766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146156" y="1797802"/>
            <a:ext cx="5579390" cy="4448013"/>
          </a:xfrm>
        </p:spPr>
        <p:txBody>
          <a:bodyPr/>
          <a:lstStyle/>
          <a:p>
            <a:r>
              <a:rPr lang="en-US" dirty="0"/>
              <a:t>Modifications to Cycles based reassignment function</a:t>
            </a:r>
          </a:p>
          <a:p>
            <a:pPr lvl="1"/>
            <a:r>
              <a:rPr lang="en-US" dirty="0"/>
              <a:t>A new option termed "dry-run"</a:t>
            </a:r>
          </a:p>
          <a:p>
            <a:pPr lvl="1"/>
            <a:r>
              <a:rPr lang="en-US" dirty="0"/>
              <a:t>Dry-run option will return the poll list resulting from running the algorithm </a:t>
            </a:r>
            <a:r>
              <a:rPr lang="en-US" b="1" dirty="0"/>
              <a:t>without</a:t>
            </a:r>
            <a:r>
              <a:rPr lang="en-US" dirty="0"/>
              <a:t> </a:t>
            </a:r>
            <a:r>
              <a:rPr lang="en-US" b="1" dirty="0"/>
              <a:t>actually performing the reassignment.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07649" y="335772"/>
            <a:ext cx="7780987" cy="1085371"/>
          </a:xfrm>
        </p:spPr>
        <p:txBody>
          <a:bodyPr/>
          <a:lstStyle/>
          <a:p>
            <a:r>
              <a:rPr lang="en-US" b="1" dirty="0"/>
              <a:t>Automatic Load Balancing </a:t>
            </a:r>
            <a:r>
              <a:rPr lang="en-US" dirty="0"/>
              <a:t>-Proposal Details </a:t>
            </a:r>
            <a:r>
              <a:rPr lang="en-US" i="1" dirty="0"/>
              <a:t>(contd…)</a:t>
            </a:r>
          </a:p>
        </p:txBody>
      </p:sp>
      <p:pic>
        <p:nvPicPr>
          <p:cNvPr id="7" name="Content Placeholder 5"/>
          <p:cNvPicPr>
            <a:picLocks noGrp="1" noChangeAspect="1"/>
          </p:cNvPicPr>
          <p:nvPr>
            <p:ph sz="quarter" idx="2"/>
          </p:nvPr>
        </p:nvPicPr>
        <p:blipFill>
          <a:blip r:embed="rId3"/>
          <a:stretch>
            <a:fillRect/>
          </a:stretch>
        </p:blipFill>
        <p:spPr>
          <a:xfrm>
            <a:off x="689385" y="2153809"/>
            <a:ext cx="1712852" cy="2698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344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208149" y="1627322"/>
            <a:ext cx="5373235" cy="4241215"/>
          </a:xfrm>
        </p:spPr>
        <p:txBody>
          <a:bodyPr/>
          <a:lstStyle/>
          <a:p>
            <a:r>
              <a:rPr lang="en-US" dirty="0"/>
              <a:t>A PMD will consider itself overloaded, if for six consecutive 10-second intervals:</a:t>
            </a:r>
          </a:p>
          <a:p>
            <a:pPr lvl="1"/>
            <a:r>
              <a:rPr lang="en-US" dirty="0"/>
              <a:t>the PMD utilization is more than the configured Overload threshold AND</a:t>
            </a:r>
          </a:p>
          <a:p>
            <a:pPr lvl="1"/>
            <a:r>
              <a:rPr lang="en-US" dirty="0"/>
              <a:t>if Q drops are to </a:t>
            </a:r>
            <a:r>
              <a:rPr lang="en-US"/>
              <a:t>be factored, </a:t>
            </a:r>
            <a:r>
              <a:rPr lang="en-US" dirty="0"/>
              <a:t>number of Rx queue drops or number of times </a:t>
            </a:r>
            <a:r>
              <a:rPr lang="en-US" dirty="0" err="1"/>
              <a:t>qfill</a:t>
            </a:r>
            <a:r>
              <a:rPr lang="en-US" dirty="0"/>
              <a:t>-threshold exceeded is non-zero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62242" y="301134"/>
            <a:ext cx="7648904" cy="1085371"/>
          </a:xfrm>
        </p:spPr>
        <p:txBody>
          <a:bodyPr>
            <a:normAutofit/>
          </a:bodyPr>
          <a:lstStyle/>
          <a:p>
            <a:r>
              <a:rPr lang="en-US" b="1" dirty="0"/>
              <a:t>Automatic Load Balancing </a:t>
            </a:r>
            <a:r>
              <a:rPr lang="en-US" dirty="0"/>
              <a:t>- Details </a:t>
            </a:r>
            <a:r>
              <a:rPr lang="en-US" i="1" dirty="0"/>
              <a:t>(contd…) </a:t>
            </a:r>
            <a:endParaRPr lang="en-US" dirty="0"/>
          </a:p>
        </p:txBody>
      </p:sp>
      <p:pic>
        <p:nvPicPr>
          <p:cNvPr id="7" name="Content Placeholder 5"/>
          <p:cNvPicPr>
            <a:picLocks noGrp="1" noChangeAspect="1"/>
          </p:cNvPicPr>
          <p:nvPr>
            <p:ph sz="quarter" idx="2"/>
          </p:nvPr>
        </p:nvPicPr>
        <p:blipFill>
          <a:blip r:embed="rId3"/>
          <a:stretch>
            <a:fillRect/>
          </a:stretch>
        </p:blipFill>
        <p:spPr>
          <a:xfrm>
            <a:off x="689385" y="2153809"/>
            <a:ext cx="1712852" cy="2698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871155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Template2011">
  <a:themeElements>
    <a:clrScheme name="Landscape2009 1">
      <a:dk1>
        <a:srgbClr val="58585A"/>
      </a:dk1>
      <a:lt1>
        <a:srgbClr val="FFFFFF"/>
      </a:lt1>
      <a:dk2>
        <a:srgbClr val="00285E"/>
      </a:dk2>
      <a:lt2>
        <a:srgbClr val="B1B3B4"/>
      </a:lt2>
      <a:accent1>
        <a:srgbClr val="89BA17"/>
      </a:accent1>
      <a:accent2>
        <a:srgbClr val="F08A00"/>
      </a:accent2>
      <a:accent3>
        <a:srgbClr val="FFFFFF"/>
      </a:accent3>
      <a:accent4>
        <a:srgbClr val="4A4A4C"/>
      </a:accent4>
      <a:accent5>
        <a:srgbClr val="C4D9AB"/>
      </a:accent5>
      <a:accent6>
        <a:srgbClr val="D97D00"/>
      </a:accent6>
      <a:hlink>
        <a:srgbClr val="00A9D4"/>
      </a:hlink>
      <a:folHlink>
        <a:srgbClr val="00625F"/>
      </a:folHlink>
    </a:clrScheme>
    <a:fontScheme name="Landscape2009">
      <a:majorFont>
        <a:latin typeface="Ericsson Capital TT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72000" tIns="45720" rIns="7200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72000" tIns="45720" rIns="7200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andscape2009 1">
        <a:dk1>
          <a:srgbClr val="58585A"/>
        </a:dk1>
        <a:lt1>
          <a:srgbClr val="FFFFFF"/>
        </a:lt1>
        <a:dk2>
          <a:srgbClr val="00285E"/>
        </a:dk2>
        <a:lt2>
          <a:srgbClr val="B1B3B4"/>
        </a:lt2>
        <a:accent1>
          <a:srgbClr val="89BA17"/>
        </a:accent1>
        <a:accent2>
          <a:srgbClr val="F08A00"/>
        </a:accent2>
        <a:accent3>
          <a:srgbClr val="FFFFFF"/>
        </a:accent3>
        <a:accent4>
          <a:srgbClr val="4A4A4C"/>
        </a:accent4>
        <a:accent5>
          <a:srgbClr val="C4D9AB"/>
        </a:accent5>
        <a:accent6>
          <a:srgbClr val="D97D00"/>
        </a:accent6>
        <a:hlink>
          <a:srgbClr val="00A9D4"/>
        </a:hlink>
        <a:folHlink>
          <a:srgbClr val="00625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32288</TotalTime>
  <Words>1082</Words>
  <Application>Microsoft Office PowerPoint</Application>
  <PresentationFormat>On-screen Show (4:3)</PresentationFormat>
  <Paragraphs>237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Ericsson Capital TT</vt:lpstr>
      <vt:lpstr>PresentationTemplate2011</vt:lpstr>
      <vt:lpstr>PMD Auto Load Balancing</vt:lpstr>
      <vt:lpstr>Agenda</vt:lpstr>
      <vt:lpstr>Background</vt:lpstr>
      <vt:lpstr>PowerPoint Presentation</vt:lpstr>
      <vt:lpstr>PowerPoint Presentation</vt:lpstr>
      <vt:lpstr>Automatic Load Balancing - Proposal</vt:lpstr>
      <vt:lpstr>Automatic Load Balancing - Proposal Details</vt:lpstr>
      <vt:lpstr>Automatic Load Balancing -Proposal Details (contd…)</vt:lpstr>
      <vt:lpstr>Automatic Load Balancing - Details (contd…)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OVS CLI changes</vt:lpstr>
      <vt:lpstr>RFC Patch</vt:lpstr>
      <vt:lpstr>Future Enhancements</vt:lpstr>
      <vt:lpstr>Summary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PMD Auto Load Balancing</dc:title>
  <dc:subject>SF263 - ECMP Support for L3VPN</dc:subject>
  <dc:creator>Nitin Katiyar</dc:creator>
  <cp:keywords/>
  <dc:description>Rev A</dc:description>
  <cp:lastModifiedBy>Nitin Katiyar</cp:lastModifiedBy>
  <cp:revision>1533</cp:revision>
  <dcterms:created xsi:type="dcterms:W3CDTF">2011-05-24T09:22:48Z</dcterms:created>
  <dcterms:modified xsi:type="dcterms:W3CDTF">2018-12-04T17:39:37Z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Type">
    <vt:lpwstr>Presentation2011</vt:lpwstr>
  </property>
  <property fmtid="{D5CDD505-2E9C-101B-9397-08002B2CF9AE}" pid="3" name="TemplateName">
    <vt:lpwstr>CXC 173 2731/1</vt:lpwstr>
  </property>
  <property fmtid="{D5CDD505-2E9C-101B-9397-08002B2CF9AE}" pid="4" name="TemplateVersion">
    <vt:lpwstr>R1A</vt:lpwstr>
  </property>
  <property fmtid="{D5CDD505-2E9C-101B-9397-08002B2CF9AE}" pid="5" name="EmbeddedFonts">
    <vt:bool>false</vt:bool>
  </property>
  <property fmtid="{D5CDD505-2E9C-101B-9397-08002B2CF9AE}" pid="6" name="FooterType">
    <vt:lpwstr>PresTemp</vt:lpwstr>
  </property>
  <property fmtid="{D5CDD505-2E9C-101B-9397-08002B2CF9AE}" pid="7" name="UsedFont">
    <vt:lpwstr>Arial</vt:lpwstr>
  </property>
  <property fmtid="{D5CDD505-2E9C-101B-9397-08002B2CF9AE}" pid="8" name="x">
    <vt:lpwstr>1</vt:lpwstr>
  </property>
  <property fmtid="{D5CDD505-2E9C-101B-9397-08002B2CF9AE}" pid="9" name="White">
    <vt:bool>true</vt:bool>
  </property>
  <property fmtid="{D5CDD505-2E9C-101B-9397-08002B2CF9AE}" pid="10" name="chkMetaData">
    <vt:bool>false</vt:bool>
  </property>
  <property fmtid="{D5CDD505-2E9C-101B-9397-08002B2CF9AE}" pid="11" name="chkTaglines">
    <vt:bool>false</vt:bool>
  </property>
  <property fmtid="{D5CDD505-2E9C-101B-9397-08002B2CF9AE}" pid="12" name="txtConfLabel">
    <vt:lpwstr/>
  </property>
  <property fmtid="{D5CDD505-2E9C-101B-9397-08002B2CF9AE}" pid="13" name="optUseConfClass">
    <vt:bool>false</vt:bool>
  </property>
  <property fmtid="{D5CDD505-2E9C-101B-9397-08002B2CF9AE}" pid="14" name="optUseConfLabel">
    <vt:bool>true</vt:bool>
  </property>
  <property fmtid="{D5CDD505-2E9C-101B-9397-08002B2CF9AE}" pid="15" name="optFooterCVLDocNo">
    <vt:bool>false</vt:bool>
  </property>
  <property fmtid="{D5CDD505-2E9C-101B-9397-08002B2CF9AE}" pid="16" name="optFooterCVLCopyright">
    <vt:bool>true</vt:bool>
  </property>
  <property fmtid="{D5CDD505-2E9C-101B-9397-08002B2CF9AE}" pid="17" name="optEnterText1">
    <vt:bool>false</vt:bool>
  </property>
  <property fmtid="{D5CDD505-2E9C-101B-9397-08002B2CF9AE}" pid="18" name="optFooterCVLConfLabel">
    <vt:bool>false</vt:bool>
  </property>
  <property fmtid="{D5CDD505-2E9C-101B-9397-08002B2CF9AE}" pid="19" name="optEnterText2">
    <vt:bool>true</vt:bool>
  </property>
  <property fmtid="{D5CDD505-2E9C-101B-9397-08002B2CF9AE}" pid="20" name="optFooterCVLTitle">
    <vt:bool>true</vt:bool>
  </property>
  <property fmtid="{D5CDD505-2E9C-101B-9397-08002B2CF9AE}" pid="21" name="optFooterCVLPrep">
    <vt:bool>false</vt:bool>
  </property>
  <property fmtid="{D5CDD505-2E9C-101B-9397-08002B2CF9AE}" pid="22" name="optEnterText3">
    <vt:bool>false</vt:bool>
  </property>
  <property fmtid="{D5CDD505-2E9C-101B-9397-08002B2CF9AE}" pid="23" name="optFooterCVLDate">
    <vt:bool>true</vt:bool>
  </property>
  <property fmtid="{D5CDD505-2E9C-101B-9397-08002B2CF9AE}" pid="24" name="optEnterText4">
    <vt:bool>false</vt:bool>
  </property>
  <property fmtid="{D5CDD505-2E9C-101B-9397-08002B2CF9AE}" pid="25" name="LeftFooterField">
    <vt:lpwstr>© Ericsson AB 2018</vt:lpwstr>
  </property>
  <property fmtid="{D5CDD505-2E9C-101B-9397-08002B2CF9AE}" pid="26" name="MiddleFooterField">
    <vt:lpwstr>Ericsson Confidential</vt:lpwstr>
  </property>
  <property fmtid="{D5CDD505-2E9C-101B-9397-08002B2CF9AE}" pid="27" name="RightFooterField">
    <vt:lpwstr>PMD Auto Load Balancing</vt:lpwstr>
  </property>
  <property fmtid="{D5CDD505-2E9C-101B-9397-08002B2CF9AE}" pid="28" name="RightFooterField2">
    <vt:lpwstr>2018-12-04</vt:lpwstr>
  </property>
  <property fmtid="{D5CDD505-2E9C-101B-9397-08002B2CF9AE}" pid="29" name="TotalNumb">
    <vt:bool>true</vt:bool>
  </property>
  <property fmtid="{D5CDD505-2E9C-101B-9397-08002B2CF9AE}" pid="30" name="Pages">
    <vt:bool>true</vt:bool>
  </property>
  <property fmtid="{D5CDD505-2E9C-101B-9397-08002B2CF9AE}" pid="31" name="DocumentType2">
    <vt:lpwstr>Presentation2011</vt:lpwstr>
  </property>
  <property fmtid="{D5CDD505-2E9C-101B-9397-08002B2CF9AE}" pid="32" name="TemplateName2">
    <vt:lpwstr>CXC 173 2731/1</vt:lpwstr>
  </property>
  <property fmtid="{D5CDD505-2E9C-101B-9397-08002B2CF9AE}" pid="33" name="TemplateVersion2">
    <vt:lpwstr>R1A</vt:lpwstr>
  </property>
  <property fmtid="{D5CDD505-2E9C-101B-9397-08002B2CF9AE}" pid="34" name="PackageNo">
    <vt:lpwstr>LXA 119 603</vt:lpwstr>
  </property>
  <property fmtid="{D5CDD505-2E9C-101B-9397-08002B2CF9AE}" pid="35" name="PackageVersion">
    <vt:lpwstr>R6A</vt:lpwstr>
  </property>
  <property fmtid="{D5CDD505-2E9C-101B-9397-08002B2CF9AE}" pid="36" name="Checked">
    <vt:lpwstr/>
  </property>
  <property fmtid="{D5CDD505-2E9C-101B-9397-08002B2CF9AE}" pid="37" name="Reference">
    <vt:lpwstr/>
  </property>
  <property fmtid="{D5CDD505-2E9C-101B-9397-08002B2CF9AE}" pid="38" name="Keyword">
    <vt:lpwstr/>
  </property>
  <property fmtid="{D5CDD505-2E9C-101B-9397-08002B2CF9AE}" pid="39" name="UpdateProcess">
    <vt:lpwstr>End</vt:lpwstr>
  </property>
  <property fmtid="{D5CDD505-2E9C-101B-9397-08002B2CF9AE}" pid="40" name="Title">
    <vt:lpwstr>PMD Auto Load Balancing</vt:lpwstr>
  </property>
  <property fmtid="{D5CDD505-2E9C-101B-9397-08002B2CF9AE}" pid="41" name="Prepared">
    <vt:lpwstr>Nitin Katiyar</vt:lpwstr>
  </property>
  <property fmtid="{D5CDD505-2E9C-101B-9397-08002B2CF9AE}" pid="42" name="DocName">
    <vt:lpwstr/>
  </property>
  <property fmtid="{D5CDD505-2E9C-101B-9397-08002B2CF9AE}" pid="43" name="DocNo">
    <vt:lpwstr/>
  </property>
  <property fmtid="{D5CDD505-2E9C-101B-9397-08002B2CF9AE}" pid="44" name="SecurityClass">
    <vt:lpwstr/>
  </property>
  <property fmtid="{D5CDD505-2E9C-101B-9397-08002B2CF9AE}" pid="45" name="Revision">
    <vt:lpwstr>A</vt:lpwstr>
  </property>
  <property fmtid="{D5CDD505-2E9C-101B-9397-08002B2CF9AE}" pid="46" name="Date">
    <vt:lpwstr>2018-12-04</vt:lpwstr>
  </property>
  <property fmtid="{D5CDD505-2E9C-101B-9397-08002B2CF9AE}" pid="47" name="ApprovedBy">
    <vt:lpwstr/>
  </property>
  <property fmtid="{D5CDD505-2E9C-101B-9397-08002B2CF9AE}" pid="48" name="chkShowAll">
    <vt:bool>false</vt:bool>
  </property>
  <property fmtid="{D5CDD505-2E9C-101B-9397-08002B2CF9AE}" pid="49" name="chkOnlyTitle">
    <vt:bool>false</vt:bool>
  </property>
  <property fmtid="{D5CDD505-2E9C-101B-9397-08002B2CF9AE}" pid="50" name="chkPrep">
    <vt:bool>false</vt:bool>
  </property>
  <property fmtid="{D5CDD505-2E9C-101B-9397-08002B2CF9AE}" pid="51" name="chkAppr">
    <vt:bool>false</vt:bool>
  </property>
  <property fmtid="{D5CDD505-2E9C-101B-9397-08002B2CF9AE}" pid="52" name="chkDocNo">
    <vt:bool>false</vt:bool>
  </property>
  <property fmtid="{D5CDD505-2E9C-101B-9397-08002B2CF9AE}" pid="53" name="chkRev">
    <vt:bool>false</vt:bool>
  </property>
  <property fmtid="{D5CDD505-2E9C-101B-9397-08002B2CF9AE}" pid="54" name="chkTitle">
    <vt:bool>false</vt:bool>
  </property>
  <property fmtid="{D5CDD505-2E9C-101B-9397-08002B2CF9AE}" pid="55" name="BCategory">
    <vt:lpwstr/>
  </property>
  <property fmtid="{D5CDD505-2E9C-101B-9397-08002B2CF9AE}" pid="56" name="BSubject">
    <vt:lpwstr/>
  </property>
  <property fmtid="{D5CDD505-2E9C-101B-9397-08002B2CF9AE}" pid="57" name="DocType">
    <vt:lpwstr/>
  </property>
</Properties>
</file>