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24" r:id="rId2"/>
    <p:sldMasterId id="2147483739" r:id="rId3"/>
  </p:sldMasterIdLst>
  <p:notesMasterIdLst>
    <p:notesMasterId r:id="rId14"/>
  </p:notesMasterIdLst>
  <p:sldIdLst>
    <p:sldId id="256" r:id="rId4"/>
    <p:sldId id="399" r:id="rId5"/>
    <p:sldId id="400" r:id="rId6"/>
    <p:sldId id="401" r:id="rId7"/>
    <p:sldId id="390" r:id="rId8"/>
    <p:sldId id="391" r:id="rId9"/>
    <p:sldId id="402" r:id="rId10"/>
    <p:sldId id="403" r:id="rId11"/>
    <p:sldId id="404" r:id="rId12"/>
    <p:sldId id="3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S 2018" id="{3CF90149-F30A-4B90-B6C5-38EC66A82D26}">
          <p14:sldIdLst>
            <p14:sldId id="256"/>
            <p14:sldId id="399"/>
            <p14:sldId id="400"/>
            <p14:sldId id="401"/>
            <p14:sldId id="390"/>
            <p14:sldId id="391"/>
            <p14:sldId id="402"/>
            <p14:sldId id="403"/>
            <p14:sldId id="404"/>
            <p14:sldId id="3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1" clrIdx="0"/>
  <p:cmAuthor id="2" name="Deval, Manasi" initials="DM" lastIdx="2" clrIdx="1">
    <p:extLst>
      <p:ext uri="{19B8F6BF-5375-455C-9EA6-DF929625EA0E}">
        <p15:presenceInfo xmlns:p15="http://schemas.microsoft.com/office/powerpoint/2012/main" userId="S-1-5-21-725345543-602162358-527237240-1445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054"/>
    <a:srgbClr val="0860A8"/>
    <a:srgbClr val="3B3E43"/>
    <a:srgbClr val="2F353B"/>
    <a:srgbClr val="868E94"/>
    <a:srgbClr val="003C71"/>
    <a:srgbClr val="5F5991"/>
    <a:srgbClr val="1461A6"/>
    <a:srgbClr val="00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2" autoAdjust="0"/>
    <p:restoredTop sz="95673" autoAdjust="0"/>
  </p:normalViewPr>
  <p:slideViewPr>
    <p:cSldViewPr snapToGrid="0">
      <p:cViewPr varScale="1">
        <p:scale>
          <a:sx n="103" d="100"/>
          <a:sy n="103" d="100"/>
        </p:scale>
        <p:origin x="344" y="168"/>
      </p:cViewPr>
      <p:guideLst>
        <p:guide orient="horz" pos="2160"/>
        <p:guide pos="3840"/>
      </p:guideLst>
    </p:cSldViewPr>
  </p:slideViewPr>
  <p:outlineViewPr>
    <p:cViewPr>
      <p:scale>
        <a:sx n="33" d="100"/>
        <a:sy n="33" d="100"/>
      </p:scale>
      <p:origin x="0" y="-11904"/>
    </p:cViewPr>
  </p:outlineViewPr>
  <p:notesTextViewPr>
    <p:cViewPr>
      <p:scale>
        <a:sx n="1" d="1"/>
        <a:sy n="1" d="1"/>
      </p:scale>
      <p:origin x="0" y="0"/>
    </p:cViewPr>
  </p:notesTextViewPr>
  <p:sorterViewPr>
    <p:cViewPr>
      <p:scale>
        <a:sx n="100" d="100"/>
        <a:sy n="100" d="100"/>
      </p:scale>
      <p:origin x="0" y="-10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894B8-9B87-4016-843F-C19D16189A9B}" type="datetimeFigureOut">
              <a:rPr lang="en-US" smtClean="0"/>
              <a:t>12/5/18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C413F-DEE2-4F30-9C3F-707707DBADCF}" type="slidenum">
              <a:rPr lang="en-US" smtClean="0"/>
              <a:t>‹#›</a:t>
            </a:fld>
            <a:endParaRPr lang="en-US"/>
          </a:p>
        </p:txBody>
      </p:sp>
    </p:spTree>
    <p:extLst>
      <p:ext uri="{BB962C8B-B14F-4D97-AF65-F5344CB8AC3E}">
        <p14:creationId xmlns:p14="http://schemas.microsoft.com/office/powerpoint/2010/main" val="31077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717F1D-7437-4F5C-9626-4B4817B8E2B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3852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 #1:  Some software is more difficult to change than</a:t>
            </a:r>
            <a:r>
              <a:rPr lang="en-US" baseline="0" dirty="0"/>
              <a:t> hardware, so adding ‘HW Specials’ isn’t acceptable</a:t>
            </a:r>
          </a:p>
          <a:p>
            <a:endParaRPr lang="en-US" baseline="0" dirty="0"/>
          </a:p>
          <a:p>
            <a:r>
              <a:rPr lang="en-US" baseline="0" dirty="0"/>
              <a:t>Rule #2:  Having hand-offs between HW and SW takes away from the value, adds complexity, and special cases.  This is challenging as the feature set needed is moving pretty rapidly, usually much faster than a regular hardware cadence</a:t>
            </a:r>
            <a:endParaRPr lang="en-US" dirty="0"/>
          </a:p>
        </p:txBody>
      </p:sp>
      <p:sp>
        <p:nvSpPr>
          <p:cNvPr id="4" name="Slide Number Placeholder 3"/>
          <p:cNvSpPr>
            <a:spLocks noGrp="1"/>
          </p:cNvSpPr>
          <p:nvPr>
            <p:ph type="sldNum" sz="quarter" idx="10"/>
          </p:nvPr>
        </p:nvSpPr>
        <p:spPr/>
        <p:txBody>
          <a:bodyPr/>
          <a:lstStyle/>
          <a:p>
            <a:fld id="{428C413F-DEE2-4F30-9C3F-707707DBADCF}" type="slidenum">
              <a:rPr lang="en-US" smtClean="0"/>
              <a:t>3</a:t>
            </a:fld>
            <a:endParaRPr lang="en-US"/>
          </a:p>
        </p:txBody>
      </p:sp>
    </p:spTree>
    <p:extLst>
      <p:ext uri="{BB962C8B-B14F-4D97-AF65-F5344CB8AC3E}">
        <p14:creationId xmlns:p14="http://schemas.microsoft.com/office/powerpoint/2010/main" val="55748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8C413F-DEE2-4F30-9C3F-707707DBADCF}" type="slidenum">
              <a:rPr lang="en-US" smtClean="0"/>
              <a:t>4</a:t>
            </a:fld>
            <a:endParaRPr lang="en-US"/>
          </a:p>
        </p:txBody>
      </p:sp>
    </p:spTree>
    <p:extLst>
      <p:ext uri="{BB962C8B-B14F-4D97-AF65-F5344CB8AC3E}">
        <p14:creationId xmlns:p14="http://schemas.microsoft.com/office/powerpoint/2010/main" val="199376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43792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51562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8C413F-DEE2-4F30-9C3F-707707DBADCF}" type="slidenum">
              <a:rPr lang="en-US" smtClean="0"/>
              <a:t>7</a:t>
            </a:fld>
            <a:endParaRPr lang="en-US"/>
          </a:p>
        </p:txBody>
      </p:sp>
    </p:spTree>
    <p:extLst>
      <p:ext uri="{BB962C8B-B14F-4D97-AF65-F5344CB8AC3E}">
        <p14:creationId xmlns:p14="http://schemas.microsoft.com/office/powerpoint/2010/main" val="2249978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8C413F-DEE2-4F30-9C3F-707707DBADCF}" type="slidenum">
              <a:rPr lang="en-US" smtClean="0"/>
              <a:t>9</a:t>
            </a:fld>
            <a:endParaRPr lang="en-US"/>
          </a:p>
        </p:txBody>
      </p:sp>
    </p:spTree>
    <p:extLst>
      <p:ext uri="{BB962C8B-B14F-4D97-AF65-F5344CB8AC3E}">
        <p14:creationId xmlns:p14="http://schemas.microsoft.com/office/powerpoint/2010/main" val="2295685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p:cNvSpPr>
            <a:spLocks noGrp="1"/>
          </p:cNvSpPr>
          <p:nvPr>
            <p:ph type="sldNum" sz="quarter" idx="12"/>
          </p:nvPr>
        </p:nvSpPr>
        <p:spPr>
          <a:xfrm>
            <a:off x="11624734" y="6432516"/>
            <a:ext cx="450937"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8089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4"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283636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867">
                <a:solidFill>
                  <a:srgbClr val="FFFFFF"/>
                </a:solidFill>
              </a:defRPr>
            </a:lvl1pPr>
          </a:lstStyle>
          <a:p>
            <a:r>
              <a:rPr lang="en-US" dirty="0"/>
              <a:t>Intel Confidential</a:t>
            </a:r>
          </a:p>
        </p:txBody>
      </p:sp>
    </p:spTree>
    <p:extLst>
      <p:ext uri="{BB962C8B-B14F-4D97-AF65-F5344CB8AC3E}">
        <p14:creationId xmlns:p14="http://schemas.microsoft.com/office/powerpoint/2010/main" val="4239083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4" name="Title 6"/>
          <p:cNvSpPr>
            <a:spLocks noGrp="1"/>
          </p:cNvSpPr>
          <p:nvPr>
            <p:ph type="title" hasCustomPrompt="1"/>
          </p:nvPr>
        </p:nvSpPr>
        <p:spPr>
          <a:xfrm>
            <a:off x="607484" y="411798"/>
            <a:ext cx="10972800" cy="801477"/>
          </a:xfrm>
        </p:spPr>
        <p:txBody>
          <a:bodyPr/>
          <a:lstStyle>
            <a:lvl1pPr>
              <a:defRPr b="0" i="0" baseline="0">
                <a:solidFill>
                  <a:schemeClr val="bg1"/>
                </a:solidFill>
                <a:latin typeface="+mj-lt"/>
                <a:cs typeface="Arial" panose="020B0604020202020204" pitchFamily="34" charset="0"/>
              </a:defRPr>
            </a:lvl1pPr>
          </a:lstStyle>
          <a:p>
            <a:r>
              <a:rPr lang="en-US" dirty="0"/>
              <a:t>28pt Intel Clear Headline</a:t>
            </a:r>
          </a:p>
        </p:txBody>
      </p:sp>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8" name="TextBox 7"/>
          <p:cNvSpPr txBox="1"/>
          <p:nvPr userDrawn="1"/>
        </p:nvSpPr>
        <p:spPr>
          <a:xfrm>
            <a:off x="5157477" y="6514019"/>
            <a:ext cx="1870705" cy="205121"/>
          </a:xfrm>
          <a:prstGeom prst="rect">
            <a:avLst/>
          </a:prstGeom>
          <a:noFill/>
        </p:spPr>
        <p:txBody>
          <a:bodyPr vert="horz" wrap="none" lIns="0" tIns="0" rIns="0" bIns="0" rtlCol="0">
            <a:spAutoFit/>
          </a:bodyPr>
          <a:lstStyle/>
          <a:p>
            <a:pPr algn="ctr" defTabSz="609585"/>
            <a:r>
              <a:rPr lang="en-US" sz="1333" dirty="0">
                <a:solidFill>
                  <a:prstClr val="white"/>
                </a:solidFill>
              </a:rPr>
              <a:t>DCG Connectivity Group</a:t>
            </a: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1688338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ith Text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4" name="Title 6"/>
          <p:cNvSpPr>
            <a:spLocks noGrp="1"/>
          </p:cNvSpPr>
          <p:nvPr>
            <p:ph type="title" hasCustomPrompt="1"/>
          </p:nvPr>
        </p:nvSpPr>
        <p:spPr>
          <a:xfrm>
            <a:off x="607484" y="411798"/>
            <a:ext cx="10972800" cy="801477"/>
          </a:xfrm>
        </p:spPr>
        <p:txBody>
          <a:bodyPr/>
          <a:lstStyle>
            <a:lvl1pPr>
              <a:defRPr b="0" i="0" baseline="0">
                <a:solidFill>
                  <a:schemeClr val="bg1"/>
                </a:solidFill>
                <a:latin typeface="+mj-lt"/>
                <a:cs typeface="Arial" panose="020B0604020202020204" pitchFamily="34" charset="0"/>
              </a:defRPr>
            </a:lvl1pPr>
          </a:lstStyle>
          <a:p>
            <a:r>
              <a:rPr lang="en-US" dirty="0"/>
              <a:t>28pt Intel Clear Headline</a:t>
            </a:r>
          </a:p>
        </p:txBody>
      </p:sp>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
        <p:nvSpPr>
          <p:cNvPr id="10" name="Content Placeholder 8"/>
          <p:cNvSpPr>
            <a:spLocks noGrp="1"/>
          </p:cNvSpPr>
          <p:nvPr>
            <p:ph sz="quarter" idx="13" hasCustomPrompt="1"/>
          </p:nvPr>
        </p:nvSpPr>
        <p:spPr>
          <a:xfrm>
            <a:off x="607484" y="1266606"/>
            <a:ext cx="10970683" cy="4905596"/>
          </a:xfrm>
        </p:spPr>
        <p:txBody>
          <a:bodyPr/>
          <a:lstStyle>
            <a:lvl1pPr>
              <a:defRPr>
                <a:solidFill>
                  <a:schemeClr val="bg1"/>
                </a:solidFill>
              </a:defRPr>
            </a:lvl1pPr>
            <a:lvl2pPr>
              <a:defRPr sz="2133">
                <a:solidFill>
                  <a:schemeClr val="bg1"/>
                </a:solidFill>
              </a:defRPr>
            </a:lvl2pPr>
            <a:lvl3pPr>
              <a:defRPr sz="2133">
                <a:solidFill>
                  <a:schemeClr val="bg1"/>
                </a:solidFill>
              </a:defRPr>
            </a:lvl3pPr>
            <a:lvl4pPr>
              <a:defRPr sz="1867">
                <a:solidFill>
                  <a:schemeClr val="bg1"/>
                </a:solidFill>
              </a:defRPr>
            </a:lvl4pPr>
            <a:lvl5pPr>
              <a:defRPr sz="1600">
                <a:solidFill>
                  <a:schemeClr val="bg1"/>
                </a:solidFill>
              </a:defRPr>
            </a:lvl5pPr>
          </a:lstStyle>
          <a:p>
            <a:pPr lvl="0"/>
            <a:r>
              <a:rPr lang="en-US" dirty="0"/>
              <a:t>20pt Intel Clear body text</a:t>
            </a:r>
          </a:p>
          <a:p>
            <a:pPr lvl="1"/>
            <a:r>
              <a:rPr lang="en-US" dirty="0"/>
              <a:t>16pt Intel Clear bullet one</a:t>
            </a:r>
          </a:p>
          <a:p>
            <a:pPr lvl="2"/>
            <a:r>
              <a:rPr lang="en-US" dirty="0"/>
              <a:t>16pt Intel Clear sub-bullet</a:t>
            </a:r>
          </a:p>
          <a:p>
            <a:pPr lvl="3"/>
            <a:r>
              <a:rPr lang="en-US" dirty="0"/>
              <a:t>14pt Intel Clear fourth level</a:t>
            </a:r>
          </a:p>
          <a:p>
            <a:pPr lvl="4"/>
            <a:r>
              <a:rPr lang="en-US" dirty="0"/>
              <a:t>12pt Intel Clear fifth level</a:t>
            </a:r>
          </a:p>
        </p:txBody>
      </p:sp>
    </p:spTree>
    <p:extLst>
      <p:ext uri="{BB962C8B-B14F-4D97-AF65-F5344CB8AC3E}">
        <p14:creationId xmlns:p14="http://schemas.microsoft.com/office/powerpoint/2010/main" val="4141899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8" name="TextBox 7"/>
          <p:cNvSpPr txBox="1"/>
          <p:nvPr userDrawn="1"/>
        </p:nvSpPr>
        <p:spPr>
          <a:xfrm>
            <a:off x="5157477" y="6514019"/>
            <a:ext cx="1870705" cy="205121"/>
          </a:xfrm>
          <a:prstGeom prst="rect">
            <a:avLst/>
          </a:prstGeom>
          <a:noFill/>
        </p:spPr>
        <p:txBody>
          <a:bodyPr vert="horz" wrap="none" lIns="0" tIns="0" rIns="0" bIns="0" rtlCol="0">
            <a:spAutoFit/>
          </a:bodyPr>
          <a:lstStyle/>
          <a:p>
            <a:pPr algn="ctr" defTabSz="609585"/>
            <a:r>
              <a:rPr lang="en-US" sz="1333" dirty="0">
                <a:solidFill>
                  <a:prstClr val="white"/>
                </a:solidFill>
              </a:rPr>
              <a:t>DCG Connectivity Group</a:t>
            </a: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274454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07484" y="2810749"/>
            <a:ext cx="10363200" cy="1362075"/>
          </a:xfrm>
        </p:spPr>
        <p:txBody>
          <a:bodyPr anchor="b" anchorCtr="0">
            <a:noAutofit/>
          </a:bodyPr>
          <a:lstStyle>
            <a:lvl1pPr algn="l">
              <a:lnSpc>
                <a:spcPct val="80000"/>
              </a:lnSpc>
              <a:defRPr sz="5333" b="0" cap="none" spc="0" baseline="0">
                <a:solidFill>
                  <a:schemeClr val="bg1">
                    <a:alpha val="90000"/>
                  </a:schemeClr>
                </a:solidFill>
                <a:latin typeface="+mj-lt"/>
                <a:cs typeface="Arial" panose="020B0604020202020204" pitchFamily="34" charset="0"/>
              </a:defRPr>
            </a:lvl1pPr>
          </a:lstStyle>
          <a:p>
            <a:r>
              <a:rPr lang="en-US" dirty="0"/>
              <a:t>40pt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Arial" panose="020B0604020202020204" pitchFamily="34" charset="0"/>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4" name="Footer Placeholder 4"/>
          <p:cNvSpPr>
            <a:spLocks noGrp="1"/>
          </p:cNvSpPr>
          <p:nvPr>
            <p:ph type="ftr" sz="quarter" idx="3"/>
          </p:nvPr>
        </p:nvSpPr>
        <p:spPr>
          <a:xfrm>
            <a:off x="592916" y="6346793"/>
            <a:ext cx="3860800" cy="366183"/>
          </a:xfrm>
        </p:spPr>
        <p:txBody>
          <a:bodyPr/>
          <a:lstStyle/>
          <a:p>
            <a:r>
              <a:rPr lang="en-US" dirty="0"/>
              <a:t>Intel Confidential</a:t>
            </a:r>
          </a:p>
        </p:txBody>
      </p:sp>
      <p:sp>
        <p:nvSpPr>
          <p:cNvPr id="5"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829350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atin typeface="+mj-lt"/>
              </a:defRPr>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2410712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41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959509"/>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592916" y="6346793"/>
            <a:ext cx="3860800" cy="366183"/>
          </a:xfrm>
        </p:spPr>
        <p:txBody>
          <a:bodyPr/>
          <a:lstStyle/>
          <a:p>
            <a:r>
              <a:rPr lang="en-US" dirty="0"/>
              <a:t>Intel Confidential</a:t>
            </a:r>
          </a:p>
        </p:txBody>
      </p:sp>
    </p:spTree>
    <p:extLst>
      <p:ext uri="{BB962C8B-B14F-4D97-AF65-F5344CB8AC3E}">
        <p14:creationId xmlns:p14="http://schemas.microsoft.com/office/powerpoint/2010/main" val="3661207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959509"/>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Footer Placeholder 4"/>
          <p:cNvSpPr>
            <a:spLocks noGrp="1"/>
          </p:cNvSpPr>
          <p:nvPr>
            <p:ph type="ftr" sz="quarter" idx="3"/>
          </p:nvPr>
        </p:nvSpPr>
        <p:spPr>
          <a:xfrm>
            <a:off x="592916" y="6346793"/>
            <a:ext cx="3860800" cy="366183"/>
          </a:xfrm>
        </p:spPr>
        <p:txBody>
          <a:bodyPr/>
          <a:lstStyle/>
          <a:p>
            <a:r>
              <a:rPr lang="en-US" dirty="0"/>
              <a:t>Intel Confidential</a:t>
            </a:r>
          </a:p>
        </p:txBody>
      </p:sp>
    </p:spTree>
    <p:extLst>
      <p:ext uri="{BB962C8B-B14F-4D97-AF65-F5344CB8AC3E}">
        <p14:creationId xmlns:p14="http://schemas.microsoft.com/office/powerpoint/2010/main" val="108164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362201"/>
            <a:ext cx="10950515" cy="2413722"/>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8" name="Slide Number Placeholder 4"/>
          <p:cNvSpPr>
            <a:spLocks noGrp="1"/>
          </p:cNvSpPr>
          <p:nvPr>
            <p:ph type="sldNum" sz="quarter" idx="12"/>
          </p:nvPr>
        </p:nvSpPr>
        <p:spPr>
          <a:xfrm>
            <a:off x="11624734" y="6432516"/>
            <a:ext cx="450937"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60287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2949885"/>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6" name="Footer Placeholder 4"/>
          <p:cNvSpPr>
            <a:spLocks noGrp="1"/>
          </p:cNvSpPr>
          <p:nvPr>
            <p:ph type="ftr" sz="quarter" idx="3"/>
          </p:nvPr>
        </p:nvSpPr>
        <p:spPr>
          <a:xfrm>
            <a:off x="76747" y="6479566"/>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387562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607484" y="1266606"/>
            <a:ext cx="10970683" cy="4905596"/>
          </a:xfrm>
        </p:spPr>
        <p:txBody>
          <a:bodyPr/>
          <a:lstStyle>
            <a:lvl1pPr>
              <a:defRPr>
                <a:solidFill>
                  <a:srgbClr val="0071C5"/>
                </a:solidFill>
              </a:defRPr>
            </a:lvl1pPr>
            <a:lvl2pPr>
              <a:defRPr sz="2133">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stStyle>
          <a:p>
            <a:pPr lvl="0"/>
            <a:r>
              <a:rPr lang="en-US" dirty="0"/>
              <a:t>20pt Intel Clear body text</a:t>
            </a:r>
          </a:p>
          <a:p>
            <a:pPr lvl="1"/>
            <a:r>
              <a:rPr lang="en-US" dirty="0"/>
              <a:t>16pt Intel Clear bullet one</a:t>
            </a:r>
          </a:p>
          <a:p>
            <a:pPr lvl="2"/>
            <a:r>
              <a:rPr lang="en-US" dirty="0"/>
              <a:t>16pt Intel Clear sub-bullet</a:t>
            </a:r>
          </a:p>
          <a:p>
            <a:pPr lvl="3"/>
            <a:r>
              <a:rPr lang="en-US" dirty="0"/>
              <a:t>14pt Intel Clear fourth level</a:t>
            </a:r>
          </a:p>
          <a:p>
            <a:pPr lvl="4"/>
            <a:r>
              <a:rPr lang="en-US" dirty="0"/>
              <a:t>12pt Intel Clear fifth level</a:t>
            </a: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3732298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266606"/>
            <a:ext cx="5342468"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266606"/>
            <a:ext cx="5340352"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8"/>
            <a:ext cx="10972800" cy="814809"/>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6"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4071736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266605"/>
            <a:ext cx="5342468" cy="4905593"/>
          </a:xfrm>
        </p:spPr>
        <p:txBody>
          <a:bodyPr vert="horz" lIns="0" tIns="0" rIns="0" bIns="0" rtlCol="0">
            <a:noAutofit/>
          </a:bodyPr>
          <a:lstStyle>
            <a:lvl1pPr>
              <a:defRPr lang="en-US" sz="2400" dirty="0" smtClean="0"/>
            </a:lvl1pPr>
            <a:lvl2pPr>
              <a:spcAft>
                <a:spcPts val="0"/>
              </a:spcAft>
              <a:defRPr lang="en-US" dirty="0" smtClean="0">
                <a:solidFill>
                  <a:schemeClr val="tx2"/>
                </a:solidFill>
              </a:defRPr>
            </a:lvl2pPr>
            <a:lvl3pPr>
              <a:spcAft>
                <a:spcPts val="0"/>
              </a:spcAft>
              <a:defRPr lang="en-US" sz="1867" dirty="0" smtClean="0">
                <a:solidFill>
                  <a:schemeClr val="tx2"/>
                </a:solidFill>
              </a:defRPr>
            </a:lvl3pPr>
            <a:lvl4pPr>
              <a:spcAft>
                <a:spcPts val="0"/>
              </a:spcAft>
              <a:defRPr lang="en-US" sz="1600" dirty="0" smtClean="0">
                <a:solidFill>
                  <a:schemeClr val="tx2"/>
                </a:solidFill>
              </a:defRPr>
            </a:lvl4pPr>
            <a:lvl5pPr>
              <a:spcAft>
                <a:spcPts val="0"/>
              </a:spcAft>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1"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40542716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4"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714669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867">
                <a:solidFill>
                  <a:srgbClr val="FFFFFF"/>
                </a:solidFill>
              </a:defRPr>
            </a:lvl1pPr>
          </a:lstStyle>
          <a:p>
            <a:r>
              <a:rPr lang="en-US" dirty="0"/>
              <a:t>Intel Confidential</a:t>
            </a:r>
          </a:p>
        </p:txBody>
      </p:sp>
    </p:spTree>
    <p:extLst>
      <p:ext uri="{BB962C8B-B14F-4D97-AF65-F5344CB8AC3E}">
        <p14:creationId xmlns:p14="http://schemas.microsoft.com/office/powerpoint/2010/main" val="3580678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nly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4" name="Title 6"/>
          <p:cNvSpPr>
            <a:spLocks noGrp="1"/>
          </p:cNvSpPr>
          <p:nvPr>
            <p:ph type="title" hasCustomPrompt="1"/>
          </p:nvPr>
        </p:nvSpPr>
        <p:spPr>
          <a:xfrm>
            <a:off x="607484" y="411798"/>
            <a:ext cx="10972800" cy="801477"/>
          </a:xfrm>
        </p:spPr>
        <p:txBody>
          <a:bodyPr/>
          <a:lstStyle>
            <a:lvl1pPr>
              <a:defRPr b="0" i="0" baseline="0">
                <a:solidFill>
                  <a:schemeClr val="bg1"/>
                </a:solidFill>
                <a:latin typeface="+mj-lt"/>
                <a:cs typeface="Arial" panose="020B0604020202020204" pitchFamily="34" charset="0"/>
              </a:defRPr>
            </a:lvl1pPr>
          </a:lstStyle>
          <a:p>
            <a:r>
              <a:rPr lang="en-US" dirty="0"/>
              <a:t>28pt Intel Clear Headline</a:t>
            </a:r>
          </a:p>
        </p:txBody>
      </p:sp>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8" name="TextBox 7"/>
          <p:cNvSpPr txBox="1"/>
          <p:nvPr userDrawn="1"/>
        </p:nvSpPr>
        <p:spPr>
          <a:xfrm>
            <a:off x="5157477" y="6514019"/>
            <a:ext cx="1870705" cy="205121"/>
          </a:xfrm>
          <a:prstGeom prst="rect">
            <a:avLst/>
          </a:prstGeom>
          <a:noFill/>
        </p:spPr>
        <p:txBody>
          <a:bodyPr vert="horz" wrap="none" lIns="0" tIns="0" rIns="0" bIns="0" rtlCol="0">
            <a:spAutoFit/>
          </a:bodyPr>
          <a:lstStyle/>
          <a:p>
            <a:pPr algn="ctr" defTabSz="609585"/>
            <a:r>
              <a:rPr lang="en-US" sz="1333" dirty="0">
                <a:solidFill>
                  <a:prstClr val="white"/>
                </a:solidFill>
              </a:rPr>
              <a:t>DCG Connectivity Group</a:t>
            </a: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3755813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with Text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4" name="Title 6"/>
          <p:cNvSpPr>
            <a:spLocks noGrp="1"/>
          </p:cNvSpPr>
          <p:nvPr>
            <p:ph type="title" hasCustomPrompt="1"/>
          </p:nvPr>
        </p:nvSpPr>
        <p:spPr>
          <a:xfrm>
            <a:off x="607484" y="411798"/>
            <a:ext cx="10972800" cy="801477"/>
          </a:xfrm>
        </p:spPr>
        <p:txBody>
          <a:bodyPr/>
          <a:lstStyle>
            <a:lvl1pPr>
              <a:defRPr b="0" i="0" baseline="0">
                <a:solidFill>
                  <a:schemeClr val="bg1"/>
                </a:solidFill>
                <a:latin typeface="+mj-lt"/>
                <a:cs typeface="Arial" panose="020B0604020202020204" pitchFamily="34" charset="0"/>
              </a:defRPr>
            </a:lvl1pPr>
          </a:lstStyle>
          <a:p>
            <a:r>
              <a:rPr lang="en-US" dirty="0"/>
              <a:t>28pt Intel Clear Headline</a:t>
            </a:r>
          </a:p>
        </p:txBody>
      </p:sp>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
        <p:nvSpPr>
          <p:cNvPr id="10" name="Content Placeholder 8"/>
          <p:cNvSpPr>
            <a:spLocks noGrp="1"/>
          </p:cNvSpPr>
          <p:nvPr>
            <p:ph sz="quarter" idx="13" hasCustomPrompt="1"/>
          </p:nvPr>
        </p:nvSpPr>
        <p:spPr>
          <a:xfrm>
            <a:off x="607484" y="1266606"/>
            <a:ext cx="10970683" cy="4905596"/>
          </a:xfrm>
        </p:spPr>
        <p:txBody>
          <a:bodyPr/>
          <a:lstStyle>
            <a:lvl1pPr>
              <a:defRPr>
                <a:solidFill>
                  <a:schemeClr val="bg1"/>
                </a:solidFill>
              </a:defRPr>
            </a:lvl1pPr>
            <a:lvl2pPr>
              <a:defRPr sz="2133">
                <a:solidFill>
                  <a:schemeClr val="bg1"/>
                </a:solidFill>
              </a:defRPr>
            </a:lvl2pPr>
            <a:lvl3pPr>
              <a:defRPr sz="2133">
                <a:solidFill>
                  <a:schemeClr val="bg1"/>
                </a:solidFill>
              </a:defRPr>
            </a:lvl3pPr>
            <a:lvl4pPr>
              <a:defRPr sz="1867">
                <a:solidFill>
                  <a:schemeClr val="bg1"/>
                </a:solidFill>
              </a:defRPr>
            </a:lvl4pPr>
            <a:lvl5pPr>
              <a:defRPr sz="1600">
                <a:solidFill>
                  <a:schemeClr val="bg1"/>
                </a:solidFill>
              </a:defRPr>
            </a:lvl5pPr>
          </a:lstStyle>
          <a:p>
            <a:pPr lvl="0"/>
            <a:r>
              <a:rPr lang="en-US" dirty="0"/>
              <a:t>20pt Intel Clear body text</a:t>
            </a:r>
          </a:p>
          <a:p>
            <a:pPr lvl="1"/>
            <a:r>
              <a:rPr lang="en-US" dirty="0"/>
              <a:t>16pt Intel Clear bullet one</a:t>
            </a:r>
          </a:p>
          <a:p>
            <a:pPr lvl="2"/>
            <a:r>
              <a:rPr lang="en-US" dirty="0"/>
              <a:t>16pt Intel Clear sub-bullet</a:t>
            </a:r>
          </a:p>
          <a:p>
            <a:pPr lvl="3"/>
            <a:r>
              <a:rPr lang="en-US" dirty="0"/>
              <a:t>14pt Intel Clear fourth level</a:t>
            </a:r>
          </a:p>
          <a:p>
            <a:pPr lvl="4"/>
            <a:r>
              <a:rPr lang="en-US" dirty="0"/>
              <a:t>12pt Intel Clear fifth level</a:t>
            </a:r>
          </a:p>
        </p:txBody>
      </p:sp>
    </p:spTree>
    <p:extLst>
      <p:ext uri="{BB962C8B-B14F-4D97-AF65-F5344CB8AC3E}">
        <p14:creationId xmlns:p14="http://schemas.microsoft.com/office/powerpoint/2010/main" val="706940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8" name="TextBox 7"/>
          <p:cNvSpPr txBox="1"/>
          <p:nvPr userDrawn="1"/>
        </p:nvSpPr>
        <p:spPr>
          <a:xfrm>
            <a:off x="5157477" y="6514019"/>
            <a:ext cx="1870705" cy="205121"/>
          </a:xfrm>
          <a:prstGeom prst="rect">
            <a:avLst/>
          </a:prstGeom>
          <a:noFill/>
        </p:spPr>
        <p:txBody>
          <a:bodyPr vert="horz" wrap="none" lIns="0" tIns="0" rIns="0" bIns="0" rtlCol="0">
            <a:spAutoFit/>
          </a:bodyPr>
          <a:lstStyle/>
          <a:p>
            <a:pPr algn="ctr" defTabSz="609585"/>
            <a:r>
              <a:rPr lang="en-US" sz="1333" dirty="0">
                <a:solidFill>
                  <a:prstClr val="white"/>
                </a:solidFill>
              </a:rPr>
              <a:t>DCG Connectivity Group</a:t>
            </a: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36785671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07484" y="2810749"/>
            <a:ext cx="10363200" cy="1362075"/>
          </a:xfrm>
        </p:spPr>
        <p:txBody>
          <a:bodyPr anchor="b" anchorCtr="0">
            <a:noAutofit/>
          </a:bodyPr>
          <a:lstStyle>
            <a:lvl1pPr algn="l">
              <a:lnSpc>
                <a:spcPct val="80000"/>
              </a:lnSpc>
              <a:defRPr sz="5333" b="0" cap="none" spc="0" baseline="0">
                <a:solidFill>
                  <a:schemeClr val="bg1">
                    <a:alpha val="90000"/>
                  </a:schemeClr>
                </a:solidFill>
                <a:latin typeface="+mj-lt"/>
                <a:cs typeface="Arial" panose="020B0604020202020204" pitchFamily="34" charset="0"/>
              </a:defRPr>
            </a:lvl1pPr>
          </a:lstStyle>
          <a:p>
            <a:r>
              <a:rPr lang="en-US" dirty="0"/>
              <a:t>40pt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Arial" panose="020B0604020202020204" pitchFamily="34" charset="0"/>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4" name="Footer Placeholder 4"/>
          <p:cNvSpPr>
            <a:spLocks noGrp="1"/>
          </p:cNvSpPr>
          <p:nvPr>
            <p:ph type="ftr" sz="quarter" idx="3"/>
          </p:nvPr>
        </p:nvSpPr>
        <p:spPr>
          <a:xfrm>
            <a:off x="592916" y="6346793"/>
            <a:ext cx="3860800" cy="366183"/>
          </a:xfrm>
        </p:spPr>
        <p:txBody>
          <a:bodyPr/>
          <a:lstStyle/>
          <a:p>
            <a:r>
              <a:rPr lang="en-US" dirty="0"/>
              <a:t>Intel Confidential</a:t>
            </a:r>
          </a:p>
        </p:txBody>
      </p:sp>
      <p:sp>
        <p:nvSpPr>
          <p:cNvPr id="5"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5752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368420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atin typeface="+mj-lt"/>
              </a:defRPr>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568921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72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959509"/>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592916" y="6346793"/>
            <a:ext cx="3860800" cy="366183"/>
          </a:xfrm>
        </p:spPr>
        <p:txBody>
          <a:bodyPr/>
          <a:lstStyle/>
          <a:p>
            <a:r>
              <a:rPr lang="en-US" dirty="0"/>
              <a:t>Intel Confidential</a:t>
            </a:r>
          </a:p>
        </p:txBody>
      </p:sp>
    </p:spTree>
    <p:extLst>
      <p:ext uri="{BB962C8B-B14F-4D97-AF65-F5344CB8AC3E}">
        <p14:creationId xmlns:p14="http://schemas.microsoft.com/office/powerpoint/2010/main" val="96060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959509"/>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Footer Placeholder 4"/>
          <p:cNvSpPr>
            <a:spLocks noGrp="1"/>
          </p:cNvSpPr>
          <p:nvPr>
            <p:ph type="ftr" sz="quarter" idx="3"/>
          </p:nvPr>
        </p:nvSpPr>
        <p:spPr>
          <a:xfrm>
            <a:off x="592916" y="6346793"/>
            <a:ext cx="3860800" cy="366183"/>
          </a:xfrm>
        </p:spPr>
        <p:txBody>
          <a:bodyPr/>
          <a:lstStyle/>
          <a:p>
            <a:r>
              <a:rPr lang="en-US" dirty="0"/>
              <a:t>Intel Confidential</a:t>
            </a:r>
          </a:p>
        </p:txBody>
      </p:sp>
    </p:spTree>
    <p:extLst>
      <p:ext uri="{BB962C8B-B14F-4D97-AF65-F5344CB8AC3E}">
        <p14:creationId xmlns:p14="http://schemas.microsoft.com/office/powerpoint/2010/main" val="106989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2949885"/>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6" name="Footer Placeholder 4"/>
          <p:cNvSpPr>
            <a:spLocks noGrp="1"/>
          </p:cNvSpPr>
          <p:nvPr>
            <p:ph type="ftr" sz="quarter" idx="3"/>
          </p:nvPr>
        </p:nvSpPr>
        <p:spPr>
          <a:xfrm>
            <a:off x="76747" y="6479566"/>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272780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607484" y="1266606"/>
            <a:ext cx="10970683" cy="4905596"/>
          </a:xfrm>
        </p:spPr>
        <p:txBody>
          <a:bodyPr/>
          <a:lstStyle>
            <a:lvl1pPr>
              <a:defRPr>
                <a:solidFill>
                  <a:srgbClr val="0071C5"/>
                </a:solidFill>
              </a:defRPr>
            </a:lvl1pPr>
            <a:lvl2pPr>
              <a:defRPr sz="2133">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stStyle>
          <a:p>
            <a:pPr lvl="0"/>
            <a:r>
              <a:rPr lang="en-US" dirty="0"/>
              <a:t>20pt Intel Clear body text</a:t>
            </a:r>
          </a:p>
          <a:p>
            <a:pPr lvl="1"/>
            <a:r>
              <a:rPr lang="en-US" dirty="0"/>
              <a:t>16pt Intel Clear bullet one</a:t>
            </a:r>
          </a:p>
          <a:p>
            <a:pPr lvl="2"/>
            <a:r>
              <a:rPr lang="en-US" dirty="0"/>
              <a:t>16pt Intel Clear sub-bullet</a:t>
            </a:r>
          </a:p>
          <a:p>
            <a:pPr lvl="3"/>
            <a:r>
              <a:rPr lang="en-US" dirty="0"/>
              <a:t>14pt Intel Clear fourth level</a:t>
            </a:r>
          </a:p>
          <a:p>
            <a:pPr lvl="4"/>
            <a:r>
              <a:rPr lang="en-US" dirty="0"/>
              <a:t>12pt Intel Clear fifth level</a:t>
            </a: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192997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266606"/>
            <a:ext cx="5342468"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266606"/>
            <a:ext cx="5340352"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8"/>
            <a:ext cx="10972800" cy="814809"/>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6"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416468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266605"/>
            <a:ext cx="5342468" cy="4905593"/>
          </a:xfrm>
        </p:spPr>
        <p:txBody>
          <a:bodyPr vert="horz" lIns="0" tIns="0" rIns="0" bIns="0" rtlCol="0">
            <a:noAutofit/>
          </a:bodyPr>
          <a:lstStyle>
            <a:lvl1pPr>
              <a:defRPr lang="en-US" sz="2400" dirty="0" smtClean="0"/>
            </a:lvl1pPr>
            <a:lvl2pPr>
              <a:spcAft>
                <a:spcPts val="0"/>
              </a:spcAft>
              <a:defRPr lang="en-US" dirty="0" smtClean="0">
                <a:solidFill>
                  <a:schemeClr val="tx2"/>
                </a:solidFill>
              </a:defRPr>
            </a:lvl2pPr>
            <a:lvl3pPr>
              <a:spcAft>
                <a:spcPts val="0"/>
              </a:spcAft>
              <a:defRPr lang="en-US" sz="1867" dirty="0" smtClean="0">
                <a:solidFill>
                  <a:schemeClr val="tx2"/>
                </a:solidFill>
              </a:defRPr>
            </a:lvl3pPr>
            <a:lvl4pPr>
              <a:spcAft>
                <a:spcPts val="0"/>
              </a:spcAft>
              <a:defRPr lang="en-US" sz="1600" dirty="0" smtClean="0">
                <a:solidFill>
                  <a:schemeClr val="tx2"/>
                </a:solidFill>
              </a:defRPr>
            </a:lvl4pPr>
            <a:lvl5pPr>
              <a:spcAft>
                <a:spcPts val="0"/>
              </a:spcAft>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1"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dirty="0"/>
              <a:t>Intel Confidential</a:t>
            </a:r>
          </a:p>
        </p:txBody>
      </p:sp>
    </p:spTree>
    <p:extLst>
      <p:ext uri="{BB962C8B-B14F-4D97-AF65-F5344CB8AC3E}">
        <p14:creationId xmlns:p14="http://schemas.microsoft.com/office/powerpoint/2010/main" val="2506250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3.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345936"/>
            <a:ext cx="12192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pic>
        <p:nvPicPr>
          <p:cNvPr id="11" name="Picture 2" descr="\\.psf\Home\Desktop\Int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rm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a:t>14pt Intel Clear fifth level</a:t>
            </a:r>
          </a:p>
          <a:p>
            <a:pPr lvl="4"/>
            <a:endParaRPr lang="en-US" dirty="0"/>
          </a:p>
          <a:p>
            <a:pPr lvl="4"/>
            <a:endParaRPr lang="en-US" dirty="0"/>
          </a:p>
          <a:p>
            <a:pPr lvl="4"/>
            <a:endParaRPr lang="en-US" dirty="0"/>
          </a:p>
        </p:txBody>
      </p:sp>
      <p:sp>
        <p:nvSpPr>
          <p:cNvPr id="6" name="Slide Number Placeholder 5"/>
          <p:cNvSpPr>
            <a:spLocks noGrp="1"/>
          </p:cNvSpPr>
          <p:nvPr>
            <p:ph type="sldNum" sz="quarter" idx="4"/>
          </p:nvPr>
        </p:nvSpPr>
        <p:spPr>
          <a:xfrm>
            <a:off x="11624734" y="6432516"/>
            <a:ext cx="450937" cy="365125"/>
          </a:xfrm>
          <a:prstGeom prst="rect">
            <a:avLst/>
          </a:prstGeom>
        </p:spPr>
        <p:txBody>
          <a:bodyPr vert="horz" lIns="0" tIns="0" rIns="0" bIns="0" rtlCol="0" anchor="ctr"/>
          <a:lstStyle>
            <a:lvl1pPr algn="ctr">
              <a:defRPr sz="1050" b="0">
                <a:solidFill>
                  <a:schemeClr val="bg1"/>
                </a:solidFill>
                <a:latin typeface="+mn-lt"/>
                <a:cs typeface="Intel Clear Light" panose="020B0404020203020204" pitchFamily="34" charset="0"/>
              </a:defRPr>
            </a:lvl1pPr>
          </a:lstStyle>
          <a:p>
            <a:pPr defTabSz="609585"/>
            <a:fld id="{EE2556C5-CE8C-6547-B838-EA80C61A4AF7}" type="slidenum">
              <a:rPr lang="en-US" smtClean="0">
                <a:solidFill>
                  <a:prstClr val="white"/>
                </a:solidFill>
              </a:rPr>
              <a:pPr defTabSz="609585"/>
              <a:t>‹#›</a:t>
            </a:fld>
            <a:endParaRPr lang="en-US" dirty="0">
              <a:solidFill>
                <a:prstClr val="white"/>
              </a:solidFill>
            </a:endParaRPr>
          </a:p>
        </p:txBody>
      </p:sp>
    </p:spTree>
    <p:extLst>
      <p:ext uri="{BB962C8B-B14F-4D97-AF65-F5344CB8AC3E}">
        <p14:creationId xmlns:p14="http://schemas.microsoft.com/office/powerpoint/2010/main" val="25223111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hf hdr="0" ftr="0" dt="0"/>
  <p:txStyles>
    <p:titleStyle>
      <a:lvl1pPr algn="l" defTabSz="609585" rtl="0" eaLnBrk="1" latinLnBrk="0" hangingPunct="1">
        <a:lnSpc>
          <a:spcPct val="100000"/>
        </a:lnSpc>
        <a:spcBef>
          <a:spcPct val="0"/>
        </a:spcBef>
        <a:buNone/>
        <a:defRPr sz="3733"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rgbClr val="003C71"/>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rgbClr val="003C71"/>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rgbClr val="003C71"/>
          </a:solidFill>
          <a:latin typeface="+mn-lt"/>
          <a:ea typeface="+mn-ea"/>
          <a:cs typeface="Intel Clear" panose="020B0604020203020204" pitchFamily="34" charset="0"/>
        </a:defRPr>
      </a:lvl4pPr>
      <a:lvl5pPr marL="1454115" marR="0" indent="0" algn="l" defTabSz="609585" rtl="0" eaLnBrk="1" fontAlgn="auto" latinLnBrk="0" hangingPunct="1">
        <a:lnSpc>
          <a:spcPct val="100000"/>
        </a:lnSpc>
        <a:spcBef>
          <a:spcPct val="20000"/>
        </a:spcBef>
        <a:spcAft>
          <a:spcPts val="0"/>
        </a:spcAft>
        <a:buClrTx/>
        <a:buSzTx/>
        <a:buFont typeface="Intel Clear" panose="020B0604020203020204" pitchFamily="34" charset="0"/>
        <a:buNone/>
        <a:tabLst/>
        <a:defRPr sz="1867" kern="1200">
          <a:solidFill>
            <a:srgbClr val="003C71"/>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pic>
        <p:nvPicPr>
          <p:cNvPr id="11" name="Picture 2" descr="\\.psf\Home\Desktop\Intel.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81310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4" y="1266607"/>
            <a:ext cx="10970683" cy="4831568"/>
          </a:xfrm>
          <a:prstGeom prst="rect">
            <a:avLst/>
          </a:prstGeom>
        </p:spPr>
        <p:txBody>
          <a:bodyPr vert="horz" lIns="0" tIns="0" rIns="0" bIns="0" rtlCol="0">
            <a:noAutofit/>
          </a:bodyPr>
          <a:lstStyle/>
          <a:p>
            <a:pPr lvl="0"/>
            <a:r>
              <a:rPr lang="en-US" dirty="0"/>
              <a:t>20pt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pPr defTabSz="609585"/>
            <a:fld id="{EE2556C5-CE8C-6547-B838-EA80C61A4AF7}" type="slidenum">
              <a:rPr lang="en-US" smtClean="0">
                <a:solidFill>
                  <a:prstClr val="white"/>
                </a:solidFill>
              </a:rPr>
              <a:pPr defTabSz="609585"/>
              <a:t>‹#›</a:t>
            </a:fld>
            <a:endParaRPr lang="en-US" dirty="0">
              <a:solidFill>
                <a:prstClr val="white"/>
              </a:solidFill>
            </a:endParaRP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pPr defTabSz="609585"/>
            <a:r>
              <a:rPr lang="en-US" dirty="0"/>
              <a:t>Intel Confidential</a:t>
            </a:r>
          </a:p>
        </p:txBody>
      </p:sp>
      <p:sp>
        <p:nvSpPr>
          <p:cNvPr id="4" name="fc" descr=" "/>
          <p:cNvSpPr txBox="1"/>
          <p:nvPr userDrawn="1"/>
        </p:nvSpPr>
        <p:spPr>
          <a:xfrm>
            <a:off x="0" y="6431281"/>
            <a:ext cx="12192000" cy="174343"/>
          </a:xfrm>
          <a:prstGeom prst="rect">
            <a:avLst/>
          </a:prstGeom>
          <a:noFill/>
        </p:spPr>
        <p:txBody>
          <a:bodyPr vert="horz" wrap="square" lIns="0" tIns="0" rIns="0" bIns="0" rtlCol="0">
            <a:spAutoFit/>
          </a:bodyPr>
          <a:lstStyle/>
          <a:p>
            <a:pPr algn="ctr" defTabSz="609585"/>
            <a:r>
              <a:rPr lang="en-US" sz="1133" dirty="0">
                <a:solidFill>
                  <a:srgbClr val="999999"/>
                </a:solidFill>
                <a:latin typeface="Microsoft Sans Serif" panose="020B0604020202020204" pitchFamily="34" charset="0"/>
              </a:rPr>
              <a:t> </a:t>
            </a:r>
          </a:p>
        </p:txBody>
      </p:sp>
    </p:spTree>
    <p:extLst>
      <p:ext uri="{BB962C8B-B14F-4D97-AF65-F5344CB8AC3E}">
        <p14:creationId xmlns:p14="http://schemas.microsoft.com/office/powerpoint/2010/main" val="309082433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hf hdr="0" dt="0"/>
  <p:txStyles>
    <p:titleStyle>
      <a:lvl1pPr algn="l" defTabSz="609585" rtl="0" eaLnBrk="1" latinLnBrk="0" hangingPunct="1">
        <a:lnSpc>
          <a:spcPct val="100000"/>
        </a:lnSpc>
        <a:spcBef>
          <a:spcPct val="0"/>
        </a:spcBef>
        <a:buNone/>
        <a:defRPr sz="3733" b="0" i="0" kern="1200" spc="0" baseline="0">
          <a:solidFill>
            <a:schemeClr val="tx2"/>
          </a:solidFill>
          <a:latin typeface="+mj-lt"/>
          <a:ea typeface="Intel Clear"/>
          <a:cs typeface="Arial" panose="020B0604020202020204" pitchFamily="34" charset="0"/>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667" b="0" kern="1200">
          <a:solidFill>
            <a:srgbClr val="0071C5"/>
          </a:solidFill>
          <a:latin typeface="+mn-lt"/>
          <a:ea typeface="+mn-ea"/>
          <a:cs typeface="Arial" panose="020B0604020202020204" pitchFamily="34" charset="0"/>
        </a:defRPr>
      </a:lvl1pPr>
      <a:lvl2pPr marL="300559" indent="-300559" algn="l" defTabSz="609585" rtl="0" eaLnBrk="1" latinLnBrk="0" hangingPunct="1">
        <a:spcBef>
          <a:spcPts val="0"/>
        </a:spcBef>
        <a:buFont typeface="Wingdings" charset="2"/>
        <a:buChar char="§"/>
        <a:defRPr sz="2133" kern="1200" baseline="0">
          <a:solidFill>
            <a:schemeClr val="tx2"/>
          </a:solidFill>
          <a:latin typeface="+mn-lt"/>
          <a:ea typeface="+mn-ea"/>
          <a:cs typeface="Arial" panose="020B0604020202020204" pitchFamily="34" charset="0"/>
        </a:defRPr>
      </a:lvl2pPr>
      <a:lvl3pPr marL="761981" indent="-304792" algn="l" defTabSz="609585" rtl="0" eaLnBrk="1" latinLnBrk="0" hangingPunct="1">
        <a:spcBef>
          <a:spcPts val="0"/>
        </a:spcBef>
        <a:buFont typeface="Intel Clear" panose="020B0604020203020204" pitchFamily="34" charset="0"/>
        <a:buChar char="–"/>
        <a:defRPr sz="2133" kern="1200">
          <a:solidFill>
            <a:schemeClr val="tx2"/>
          </a:solidFill>
          <a:latin typeface="+mn-lt"/>
          <a:ea typeface="+mn-ea"/>
          <a:cs typeface="Arial" panose="020B0604020202020204" pitchFamily="34" charset="0"/>
        </a:defRPr>
      </a:lvl3pPr>
      <a:lvl4pPr marL="1293252" indent="-304792" algn="l" defTabSz="609585" rtl="0" eaLnBrk="1" latinLnBrk="0" hangingPunct="1">
        <a:spcBef>
          <a:spcPts val="0"/>
        </a:spcBef>
        <a:buFont typeface="Arial"/>
        <a:buChar char="–"/>
        <a:defRPr sz="1867" kern="1200">
          <a:solidFill>
            <a:schemeClr val="tx2"/>
          </a:solidFill>
          <a:latin typeface="+mn-lt"/>
          <a:ea typeface="+mn-ea"/>
          <a:cs typeface="Arial" panose="020B0604020202020204" pitchFamily="34" charset="0"/>
        </a:defRPr>
      </a:lvl4pPr>
      <a:lvl5pPr marL="1758907" indent="-304792" algn="l" defTabSz="609585" rtl="0" eaLnBrk="1" latinLnBrk="0" hangingPunct="1">
        <a:spcBef>
          <a:spcPts val="0"/>
        </a:spcBef>
        <a:buFont typeface="Intel Clear" panose="020B0604020203020204" pitchFamily="34" charset="0"/>
        <a:buChar char="–"/>
        <a:defRPr sz="1867" kern="1200">
          <a:solidFill>
            <a:schemeClr val="tx2"/>
          </a:solidFill>
          <a:latin typeface="+mn-lt"/>
          <a:ea typeface="+mn-ea"/>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pic>
        <p:nvPicPr>
          <p:cNvPr id="11" name="Picture 2" descr="\\.psf\Home\Desktop\Intel.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81310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4" y="1266607"/>
            <a:ext cx="10970683" cy="4831568"/>
          </a:xfrm>
          <a:prstGeom prst="rect">
            <a:avLst/>
          </a:prstGeom>
        </p:spPr>
        <p:txBody>
          <a:bodyPr vert="horz" lIns="0" tIns="0" rIns="0" bIns="0" rtlCol="0">
            <a:noAutofit/>
          </a:bodyPr>
          <a:lstStyle/>
          <a:p>
            <a:pPr lvl="0"/>
            <a:r>
              <a:rPr lang="en-US" dirty="0"/>
              <a:t>20pt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pPr defTabSz="609585"/>
            <a:fld id="{EE2556C5-CE8C-6547-B838-EA80C61A4AF7}" type="slidenum">
              <a:rPr lang="en-US" smtClean="0">
                <a:solidFill>
                  <a:prstClr val="white"/>
                </a:solidFill>
              </a:rPr>
              <a:pPr defTabSz="609585"/>
              <a:t>‹#›</a:t>
            </a:fld>
            <a:endParaRPr lang="en-US" dirty="0">
              <a:solidFill>
                <a:prstClr val="white"/>
              </a:solidFill>
            </a:endParaRP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pPr defTabSz="609585"/>
            <a:r>
              <a:rPr lang="en-US" dirty="0"/>
              <a:t>Intel Confidential</a:t>
            </a:r>
          </a:p>
        </p:txBody>
      </p:sp>
      <p:sp>
        <p:nvSpPr>
          <p:cNvPr id="4" name="fc" descr=" "/>
          <p:cNvSpPr txBox="1"/>
          <p:nvPr userDrawn="1"/>
        </p:nvSpPr>
        <p:spPr>
          <a:xfrm>
            <a:off x="0" y="6431281"/>
            <a:ext cx="12192000" cy="174343"/>
          </a:xfrm>
          <a:prstGeom prst="rect">
            <a:avLst/>
          </a:prstGeom>
          <a:noFill/>
        </p:spPr>
        <p:txBody>
          <a:bodyPr vert="horz" wrap="square" lIns="0" tIns="0" rIns="0" bIns="0" rtlCol="0">
            <a:spAutoFit/>
          </a:bodyPr>
          <a:lstStyle/>
          <a:p>
            <a:pPr algn="ctr" defTabSz="609585"/>
            <a:r>
              <a:rPr lang="en-US" sz="1133" dirty="0">
                <a:solidFill>
                  <a:srgbClr val="999999"/>
                </a:solidFill>
                <a:latin typeface="Microsoft Sans Serif" panose="020B0604020202020204" pitchFamily="34" charset="0"/>
              </a:rPr>
              <a:t> </a:t>
            </a:r>
          </a:p>
        </p:txBody>
      </p:sp>
    </p:spTree>
    <p:extLst>
      <p:ext uri="{BB962C8B-B14F-4D97-AF65-F5344CB8AC3E}">
        <p14:creationId xmlns:p14="http://schemas.microsoft.com/office/powerpoint/2010/main" val="17084509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Lst>
  <p:hf hdr="0" dt="0"/>
  <p:txStyles>
    <p:titleStyle>
      <a:lvl1pPr algn="l" defTabSz="609585" rtl="0" eaLnBrk="1" latinLnBrk="0" hangingPunct="1">
        <a:lnSpc>
          <a:spcPct val="100000"/>
        </a:lnSpc>
        <a:spcBef>
          <a:spcPct val="0"/>
        </a:spcBef>
        <a:buNone/>
        <a:defRPr sz="3733" b="0" i="0" kern="1200" spc="0" baseline="0">
          <a:solidFill>
            <a:schemeClr val="tx2"/>
          </a:solidFill>
          <a:latin typeface="+mj-lt"/>
          <a:ea typeface="Intel Clear"/>
          <a:cs typeface="Arial" panose="020B0604020202020204" pitchFamily="34" charset="0"/>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667" b="0" kern="1200">
          <a:solidFill>
            <a:srgbClr val="0071C5"/>
          </a:solidFill>
          <a:latin typeface="+mn-lt"/>
          <a:ea typeface="+mn-ea"/>
          <a:cs typeface="Arial" panose="020B0604020202020204" pitchFamily="34" charset="0"/>
        </a:defRPr>
      </a:lvl1pPr>
      <a:lvl2pPr marL="300559" indent="-300559" algn="l" defTabSz="609585" rtl="0" eaLnBrk="1" latinLnBrk="0" hangingPunct="1">
        <a:spcBef>
          <a:spcPts val="0"/>
        </a:spcBef>
        <a:buFont typeface="Wingdings" charset="2"/>
        <a:buChar char="§"/>
        <a:defRPr sz="2133" kern="1200" baseline="0">
          <a:solidFill>
            <a:schemeClr val="tx2"/>
          </a:solidFill>
          <a:latin typeface="+mn-lt"/>
          <a:ea typeface="+mn-ea"/>
          <a:cs typeface="Arial" panose="020B0604020202020204" pitchFamily="34" charset="0"/>
        </a:defRPr>
      </a:lvl2pPr>
      <a:lvl3pPr marL="761981" indent="-304792" algn="l" defTabSz="609585" rtl="0" eaLnBrk="1" latinLnBrk="0" hangingPunct="1">
        <a:spcBef>
          <a:spcPts val="0"/>
        </a:spcBef>
        <a:buFont typeface="Intel Clear" panose="020B0604020203020204" pitchFamily="34" charset="0"/>
        <a:buChar char="–"/>
        <a:defRPr sz="2133" kern="1200">
          <a:solidFill>
            <a:schemeClr val="tx2"/>
          </a:solidFill>
          <a:latin typeface="+mn-lt"/>
          <a:ea typeface="+mn-ea"/>
          <a:cs typeface="Arial" panose="020B0604020202020204" pitchFamily="34" charset="0"/>
        </a:defRPr>
      </a:lvl3pPr>
      <a:lvl4pPr marL="1293252" indent="-304792" algn="l" defTabSz="609585" rtl="0" eaLnBrk="1" latinLnBrk="0" hangingPunct="1">
        <a:spcBef>
          <a:spcPts val="0"/>
        </a:spcBef>
        <a:buFont typeface="Arial"/>
        <a:buChar char="–"/>
        <a:defRPr sz="1867" kern="1200">
          <a:solidFill>
            <a:schemeClr val="tx2"/>
          </a:solidFill>
          <a:latin typeface="+mn-lt"/>
          <a:ea typeface="+mn-ea"/>
          <a:cs typeface="Arial" panose="020B0604020202020204" pitchFamily="34" charset="0"/>
        </a:defRPr>
      </a:lvl4pPr>
      <a:lvl5pPr marL="1758907" indent="-304792" algn="l" defTabSz="609585" rtl="0" eaLnBrk="1" latinLnBrk="0" hangingPunct="1">
        <a:spcBef>
          <a:spcPts val="0"/>
        </a:spcBef>
        <a:buFont typeface="Intel Clear" panose="020B0604020203020204" pitchFamily="34" charset="0"/>
        <a:buChar char="–"/>
        <a:defRPr sz="1867" kern="1200">
          <a:solidFill>
            <a:schemeClr val="tx2"/>
          </a:solidFill>
          <a:latin typeface="+mn-lt"/>
          <a:ea typeface="+mn-ea"/>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www.usenix.org/system/files/conference/nsdi15/nsdi15-paper-pfaff.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7484" y="2337176"/>
            <a:ext cx="11355916" cy="2126182"/>
          </a:xfrm>
        </p:spPr>
        <p:txBody>
          <a:bodyPr/>
          <a:lstStyle/>
          <a:p>
            <a:r>
              <a:rPr lang="en-US" sz="8000" dirty="0"/>
              <a:t>All or Nothing</a:t>
            </a:r>
            <a:br>
              <a:rPr lang="en-US" sz="8000" dirty="0"/>
            </a:br>
            <a:r>
              <a:rPr lang="en-US" sz="8000" dirty="0"/>
              <a:t>The Challenge of Hardware Offload</a:t>
            </a:r>
          </a:p>
        </p:txBody>
      </p:sp>
      <p:sp>
        <p:nvSpPr>
          <p:cNvPr id="5" name="Text Placeholder 4"/>
          <p:cNvSpPr>
            <a:spLocks noGrp="1"/>
          </p:cNvSpPr>
          <p:nvPr>
            <p:ph type="subTitle" idx="1"/>
          </p:nvPr>
        </p:nvSpPr>
        <p:spPr>
          <a:xfrm>
            <a:off x="607484" y="4657344"/>
            <a:ext cx="8440283" cy="1591056"/>
          </a:xfrm>
        </p:spPr>
        <p:txBody>
          <a:bodyPr/>
          <a:lstStyle/>
          <a:p>
            <a:r>
              <a:rPr lang="en-US" dirty="0"/>
              <a:t>__________________________________</a:t>
            </a:r>
          </a:p>
          <a:p>
            <a:r>
              <a:rPr lang="en-US" dirty="0"/>
              <a:t>December 5, 2018</a:t>
            </a:r>
          </a:p>
          <a:p>
            <a:r>
              <a:rPr lang="en-US" dirty="0"/>
              <a:t>Dan Daly</a:t>
            </a:r>
          </a:p>
        </p:txBody>
      </p:sp>
      <p:pic>
        <p:nvPicPr>
          <p:cNvPr id="6" name="Picture 5"/>
          <p:cNvPicPr>
            <a:picLocks noChangeAspect="1"/>
          </p:cNvPicPr>
          <p:nvPr/>
        </p:nvPicPr>
        <p:blipFill>
          <a:blip r:embed="rId3"/>
          <a:stretch>
            <a:fillRect/>
          </a:stretch>
        </p:blipFill>
        <p:spPr>
          <a:xfrm>
            <a:off x="10221815" y="255226"/>
            <a:ext cx="1585872" cy="1031461"/>
          </a:xfrm>
          <a:prstGeom prst="rect">
            <a:avLst/>
          </a:prstGeom>
        </p:spPr>
      </p:pic>
    </p:spTree>
    <p:extLst>
      <p:ext uri="{BB962C8B-B14F-4D97-AF65-F5344CB8AC3E}">
        <p14:creationId xmlns:p14="http://schemas.microsoft.com/office/powerpoint/2010/main" val="304082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10</a:t>
            </a:fld>
            <a:endParaRPr lang="en-US" dirty="0">
              <a:solidFill>
                <a:prstClr val="white"/>
              </a:solidFill>
            </a:endParaRPr>
          </a:p>
        </p:txBody>
      </p:sp>
      <p:sp>
        <p:nvSpPr>
          <p:cNvPr id="4" name="Title 3"/>
          <p:cNvSpPr>
            <a:spLocks noGrp="1"/>
          </p:cNvSpPr>
          <p:nvPr>
            <p:ph type="title"/>
          </p:nvPr>
        </p:nvSpPr>
        <p:spPr/>
        <p:txBody>
          <a:bodyPr/>
          <a:lstStyle/>
          <a:p>
            <a:r>
              <a:rPr lang="en-US" dirty="0"/>
              <a:t>An Exact Match of the Data Plane</a:t>
            </a:r>
            <a:br>
              <a:rPr lang="en-US" dirty="0"/>
            </a:br>
            <a:endParaRPr lang="en-US" dirty="0"/>
          </a:p>
        </p:txBody>
      </p:sp>
      <p:sp>
        <p:nvSpPr>
          <p:cNvPr id="5" name="Content Placeholder 4"/>
          <p:cNvSpPr>
            <a:spLocks noGrp="1"/>
          </p:cNvSpPr>
          <p:nvPr>
            <p:ph sz="quarter" idx="13"/>
          </p:nvPr>
        </p:nvSpPr>
        <p:spPr/>
        <p:txBody>
          <a:bodyPr/>
          <a:lstStyle/>
          <a:p>
            <a:r>
              <a:rPr lang="en-US" dirty="0"/>
              <a:t>Some Software- Extremely hard to change</a:t>
            </a:r>
          </a:p>
          <a:p>
            <a:pPr marL="457200" indent="-457200">
              <a:buFont typeface="Arial" panose="020B0604020202020204" pitchFamily="34" charset="0"/>
              <a:buChar char="•"/>
            </a:pPr>
            <a:r>
              <a:rPr lang="en-US" dirty="0"/>
              <a:t>Anything in a customer VM</a:t>
            </a:r>
          </a:p>
          <a:p>
            <a:pPr marL="457200" indent="-457200">
              <a:buFont typeface="Arial" panose="020B0604020202020204" pitchFamily="34" charset="0"/>
              <a:buChar char="•"/>
            </a:pPr>
            <a:r>
              <a:rPr lang="en-US" dirty="0"/>
              <a:t>Kernel upgrades are no fun</a:t>
            </a:r>
          </a:p>
          <a:p>
            <a:r>
              <a:rPr lang="en-US" dirty="0"/>
              <a:t>At the same time, vSwitch requirements are moving extremely fast</a:t>
            </a:r>
          </a:p>
          <a:p>
            <a:pPr marL="457200" indent="-457200">
              <a:buFont typeface="Arial" panose="020B0604020202020204" pitchFamily="34" charset="0"/>
              <a:buChar char="•"/>
            </a:pPr>
            <a:r>
              <a:rPr lang="en-US" dirty="0"/>
              <a:t>Tunneling, connection tracking, telemetry, mirroring, failover</a:t>
            </a:r>
          </a:p>
          <a:p>
            <a:r>
              <a:rPr lang="en-US" dirty="0"/>
              <a:t>Intel Approach</a:t>
            </a:r>
          </a:p>
          <a:p>
            <a:pPr marL="457200" indent="-457200">
              <a:buFont typeface="Arial" panose="020B0604020202020204" pitchFamily="34" charset="0"/>
              <a:buChar char="•"/>
            </a:pPr>
            <a:r>
              <a:rPr lang="en-US" dirty="0"/>
              <a:t>Build Programmable, Adaptable Hardware</a:t>
            </a:r>
            <a:br>
              <a:rPr lang="en-US" dirty="0"/>
            </a:br>
            <a:r>
              <a:rPr lang="en-US" dirty="0"/>
              <a:t>(see next session)</a:t>
            </a:r>
          </a:p>
        </p:txBody>
      </p:sp>
    </p:spTree>
    <p:extLst>
      <p:ext uri="{BB962C8B-B14F-4D97-AF65-F5344CB8AC3E}">
        <p14:creationId xmlns:p14="http://schemas.microsoft.com/office/powerpoint/2010/main" val="79053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454898" y="2522027"/>
            <a:ext cx="1534602" cy="17151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Network</a:t>
            </a:r>
          </a:p>
          <a:p>
            <a:pPr algn="ctr"/>
            <a:endParaRPr lang="en-US" dirty="0"/>
          </a:p>
          <a:p>
            <a:pPr algn="ctr"/>
            <a:endParaRPr lang="en-US" dirty="0"/>
          </a:p>
          <a:p>
            <a:pPr algn="ct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a:t>
            </a:fld>
            <a:endParaRPr lang="en-US" dirty="0">
              <a:solidFill>
                <a:prstClr val="white"/>
              </a:solidFill>
            </a:endParaRPr>
          </a:p>
        </p:txBody>
      </p:sp>
      <p:sp>
        <p:nvSpPr>
          <p:cNvPr id="3" name="Title 2"/>
          <p:cNvSpPr>
            <a:spLocks noGrp="1"/>
          </p:cNvSpPr>
          <p:nvPr>
            <p:ph type="title"/>
          </p:nvPr>
        </p:nvSpPr>
        <p:spPr/>
        <p:txBody>
          <a:bodyPr/>
          <a:lstStyle/>
          <a:p>
            <a:r>
              <a:rPr lang="en-US" dirty="0"/>
              <a:t>Feature Log</a:t>
            </a:r>
          </a:p>
        </p:txBody>
      </p:sp>
      <p:sp>
        <p:nvSpPr>
          <p:cNvPr id="5" name="Rectangle 4"/>
          <p:cNvSpPr/>
          <p:nvPr/>
        </p:nvSpPr>
        <p:spPr>
          <a:xfrm>
            <a:off x="2148968" y="2522027"/>
            <a:ext cx="1534602" cy="17151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VM,</a:t>
            </a:r>
          </a:p>
          <a:p>
            <a:pPr algn="ctr"/>
            <a:r>
              <a:rPr lang="en-US" dirty="0"/>
              <a:t>Container</a:t>
            </a:r>
          </a:p>
          <a:p>
            <a:pPr algn="ctr"/>
            <a:r>
              <a:rPr lang="en-US" dirty="0"/>
              <a:t>or Server</a:t>
            </a:r>
          </a:p>
          <a:p>
            <a:pPr algn="ctr"/>
            <a:endParaRPr lang="en-US" dirty="0"/>
          </a:p>
          <a:p>
            <a:pPr algn="ctr"/>
            <a:endParaRPr lang="en-US" dirty="0"/>
          </a:p>
          <a:p>
            <a:pPr algn="ctr"/>
            <a:endParaRPr lang="en-US" dirty="0"/>
          </a:p>
        </p:txBody>
      </p:sp>
      <p:sp>
        <p:nvSpPr>
          <p:cNvPr id="7" name="Can 6"/>
          <p:cNvSpPr/>
          <p:nvPr/>
        </p:nvSpPr>
        <p:spPr>
          <a:xfrm rot="16200000">
            <a:off x="5617652" y="703745"/>
            <a:ext cx="954044" cy="4985467"/>
          </a:xfrm>
          <a:prstGeom prst="can">
            <a:avLst>
              <a:gd name="adj" fmla="val 9529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4800"/>
          </a:p>
        </p:txBody>
      </p:sp>
      <p:sp>
        <p:nvSpPr>
          <p:cNvPr id="8" name="TextBox 7"/>
          <p:cNvSpPr txBox="1"/>
          <p:nvPr/>
        </p:nvSpPr>
        <p:spPr>
          <a:xfrm rot="18395011">
            <a:off x="3633746" y="3053299"/>
            <a:ext cx="914400" cy="190832"/>
          </a:xfrm>
          <a:prstGeom prst="rect">
            <a:avLst/>
          </a:prstGeom>
          <a:noFill/>
        </p:spPr>
        <p:txBody>
          <a:bodyPr vert="horz" wrap="none" lIns="0" tIns="0" rIns="0" bIns="0" rtlCol="0">
            <a:noAutofit/>
          </a:bodyPr>
          <a:lstStyle/>
          <a:p>
            <a:r>
              <a:rPr lang="en-US" sz="3200" dirty="0">
                <a:solidFill>
                  <a:srgbClr val="003C71"/>
                </a:solidFill>
              </a:rPr>
              <a:t>Interface</a:t>
            </a:r>
          </a:p>
        </p:txBody>
      </p:sp>
      <p:sp>
        <p:nvSpPr>
          <p:cNvPr id="9" name="TextBox 8"/>
          <p:cNvSpPr txBox="1"/>
          <p:nvPr/>
        </p:nvSpPr>
        <p:spPr>
          <a:xfrm rot="18395011">
            <a:off x="4663351" y="3053299"/>
            <a:ext cx="914400" cy="190832"/>
          </a:xfrm>
          <a:prstGeom prst="rect">
            <a:avLst/>
          </a:prstGeom>
          <a:noFill/>
        </p:spPr>
        <p:txBody>
          <a:bodyPr vert="horz" wrap="none" lIns="0" tIns="0" rIns="0" bIns="0" rtlCol="0">
            <a:noAutofit/>
          </a:bodyPr>
          <a:lstStyle/>
          <a:p>
            <a:r>
              <a:rPr lang="en-US" sz="3200" dirty="0">
                <a:solidFill>
                  <a:srgbClr val="003C71"/>
                </a:solidFill>
              </a:rPr>
              <a:t>Security</a:t>
            </a:r>
          </a:p>
        </p:txBody>
      </p:sp>
      <p:sp>
        <p:nvSpPr>
          <p:cNvPr id="10" name="TextBox 9"/>
          <p:cNvSpPr txBox="1"/>
          <p:nvPr/>
        </p:nvSpPr>
        <p:spPr>
          <a:xfrm rot="18395011">
            <a:off x="5606331" y="3053298"/>
            <a:ext cx="914400" cy="190832"/>
          </a:xfrm>
          <a:prstGeom prst="rect">
            <a:avLst/>
          </a:prstGeom>
          <a:noFill/>
        </p:spPr>
        <p:txBody>
          <a:bodyPr vert="horz" wrap="none" lIns="0" tIns="0" rIns="0" bIns="0" rtlCol="0">
            <a:noAutofit/>
          </a:bodyPr>
          <a:lstStyle/>
          <a:p>
            <a:r>
              <a:rPr lang="en-US" sz="3200" dirty="0">
                <a:solidFill>
                  <a:srgbClr val="003C71"/>
                </a:solidFill>
              </a:rPr>
              <a:t>Virtualization</a:t>
            </a:r>
          </a:p>
        </p:txBody>
      </p:sp>
      <p:sp>
        <p:nvSpPr>
          <p:cNvPr id="11" name="TextBox 10"/>
          <p:cNvSpPr txBox="1"/>
          <p:nvPr/>
        </p:nvSpPr>
        <p:spPr>
          <a:xfrm rot="18395011">
            <a:off x="6764661" y="3053298"/>
            <a:ext cx="914400" cy="190832"/>
          </a:xfrm>
          <a:prstGeom prst="rect">
            <a:avLst/>
          </a:prstGeom>
          <a:noFill/>
        </p:spPr>
        <p:txBody>
          <a:bodyPr vert="horz" wrap="none" lIns="0" tIns="0" rIns="0" bIns="0" rtlCol="0">
            <a:noAutofit/>
          </a:bodyPr>
          <a:lstStyle/>
          <a:p>
            <a:r>
              <a:rPr lang="en-US" sz="3200" dirty="0">
                <a:solidFill>
                  <a:srgbClr val="003C71"/>
                </a:solidFill>
              </a:rPr>
              <a:t>Visibility</a:t>
            </a:r>
          </a:p>
        </p:txBody>
      </p:sp>
      <p:sp>
        <p:nvSpPr>
          <p:cNvPr id="12" name="TextBox 11"/>
          <p:cNvSpPr txBox="1"/>
          <p:nvPr/>
        </p:nvSpPr>
        <p:spPr>
          <a:xfrm rot="18395011">
            <a:off x="7724159" y="3048035"/>
            <a:ext cx="914400" cy="190832"/>
          </a:xfrm>
          <a:prstGeom prst="rect">
            <a:avLst/>
          </a:prstGeom>
          <a:noFill/>
        </p:spPr>
        <p:txBody>
          <a:bodyPr vert="horz" wrap="none" lIns="0" tIns="0" rIns="0" bIns="0" rtlCol="0">
            <a:noAutofit/>
          </a:bodyPr>
          <a:lstStyle/>
          <a:p>
            <a:r>
              <a:rPr lang="en-US" sz="3200" dirty="0">
                <a:solidFill>
                  <a:srgbClr val="003C71"/>
                </a:solidFill>
              </a:rPr>
              <a:t>Redundancy</a:t>
            </a: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353049">
            <a:off x="8814300" y="3108344"/>
            <a:ext cx="815799" cy="542507"/>
          </a:xfrm>
          <a:prstGeom prst="rect">
            <a:avLst/>
          </a:prstGeom>
          <a:effectLst>
            <a:outerShdw blurRad="50800" dist="38100" dir="2700000" algn="tl" rotWithShape="0">
              <a:prstClr val="black">
                <a:alpha val="40000"/>
              </a:prstClr>
            </a:outerShdw>
          </a:effectLst>
        </p:spPr>
      </p:pic>
      <p:pic>
        <p:nvPicPr>
          <p:cNvPr id="26" name="Picture 4" descr="Image result for xeon cp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048" y="3429642"/>
            <a:ext cx="938442" cy="72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09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454900" y="2522024"/>
            <a:ext cx="1534602" cy="17151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Network</a:t>
            </a:r>
          </a:p>
          <a:p>
            <a:pPr algn="ctr"/>
            <a:endParaRPr lang="en-US" dirty="0"/>
          </a:p>
          <a:p>
            <a:pPr algn="ctr"/>
            <a:endParaRPr lang="en-US" dirty="0"/>
          </a:p>
          <a:p>
            <a:pPr algn="ctr"/>
            <a:endParaRPr lang="en-US"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353049">
            <a:off x="8814302" y="3108341"/>
            <a:ext cx="815799" cy="542507"/>
          </a:xfrm>
          <a:prstGeom prst="rect">
            <a:avLst/>
          </a:prstGeom>
          <a:effectLst>
            <a:outerShdw blurRad="50800" dist="38100" dir="2700000" algn="tl" rotWithShape="0">
              <a:prstClr val="black">
                <a:alpha val="40000"/>
              </a:prstClr>
            </a:outerShdw>
          </a:effectLst>
        </p:spPr>
      </p:pic>
      <p:sp>
        <p:nvSpPr>
          <p:cNvPr id="24" name="Rectangle 23"/>
          <p:cNvSpPr/>
          <p:nvPr/>
        </p:nvSpPr>
        <p:spPr>
          <a:xfrm>
            <a:off x="2148970" y="2522024"/>
            <a:ext cx="1534602" cy="17151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VM,</a:t>
            </a:r>
          </a:p>
          <a:p>
            <a:pPr algn="ctr"/>
            <a:r>
              <a:rPr lang="en-US" dirty="0"/>
              <a:t>Container</a:t>
            </a:r>
          </a:p>
          <a:p>
            <a:pPr algn="ctr"/>
            <a:r>
              <a:rPr lang="en-US" dirty="0"/>
              <a:t>or Server</a:t>
            </a:r>
          </a:p>
          <a:p>
            <a:pPr algn="ctr"/>
            <a:endParaRPr lang="en-US" dirty="0"/>
          </a:p>
          <a:p>
            <a:pPr algn="ctr"/>
            <a:endParaRPr lang="en-US" dirty="0"/>
          </a:p>
          <a:p>
            <a:pPr algn="ctr"/>
            <a:endParaRPr lang="en-US" dirty="0"/>
          </a:p>
        </p:txBody>
      </p:sp>
      <p:pic>
        <p:nvPicPr>
          <p:cNvPr id="25" name="Picture 4" descr="Image result for xeon 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050" y="3429639"/>
            <a:ext cx="938442" cy="72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Can 16"/>
          <p:cNvSpPr/>
          <p:nvPr/>
        </p:nvSpPr>
        <p:spPr>
          <a:xfrm rot="10602990">
            <a:off x="8957473" y="3917050"/>
            <a:ext cx="227519" cy="623339"/>
          </a:xfrm>
          <a:prstGeom prst="can">
            <a:avLst>
              <a:gd name="adj" fmla="val 95297"/>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Can 15"/>
          <p:cNvSpPr/>
          <p:nvPr/>
        </p:nvSpPr>
        <p:spPr>
          <a:xfrm rot="16442835">
            <a:off x="7886669" y="3169793"/>
            <a:ext cx="227519" cy="2382561"/>
          </a:xfrm>
          <a:prstGeom prst="can">
            <a:avLst>
              <a:gd name="adj" fmla="val 95297"/>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Can 14"/>
          <p:cNvSpPr/>
          <p:nvPr/>
        </p:nvSpPr>
        <p:spPr>
          <a:xfrm rot="15592341">
            <a:off x="7632006" y="3111857"/>
            <a:ext cx="227519" cy="1916793"/>
          </a:xfrm>
          <a:prstGeom prst="can">
            <a:avLst>
              <a:gd name="adj" fmla="val 95297"/>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Can 13"/>
          <p:cNvSpPr/>
          <p:nvPr/>
        </p:nvSpPr>
        <p:spPr>
          <a:xfrm rot="16200000">
            <a:off x="5881661" y="3278772"/>
            <a:ext cx="379919" cy="1916793"/>
          </a:xfrm>
          <a:prstGeom prst="can">
            <a:avLst>
              <a:gd name="adj" fmla="val 95297"/>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3</a:t>
            </a:fld>
            <a:endParaRPr lang="en-US" dirty="0">
              <a:solidFill>
                <a:prstClr val="white"/>
              </a:solidFill>
            </a:endParaRPr>
          </a:p>
        </p:txBody>
      </p:sp>
      <p:sp>
        <p:nvSpPr>
          <p:cNvPr id="3" name="Title 2"/>
          <p:cNvSpPr>
            <a:spLocks noGrp="1"/>
          </p:cNvSpPr>
          <p:nvPr>
            <p:ph type="title"/>
          </p:nvPr>
        </p:nvSpPr>
        <p:spPr/>
        <p:txBody>
          <a:bodyPr/>
          <a:lstStyle/>
          <a:p>
            <a:r>
              <a:rPr lang="en-US" dirty="0"/>
              <a:t>HW Offload (First Attempt)</a:t>
            </a:r>
          </a:p>
        </p:txBody>
      </p:sp>
      <p:sp>
        <p:nvSpPr>
          <p:cNvPr id="8" name="TextBox 7"/>
          <p:cNvSpPr txBox="1"/>
          <p:nvPr/>
        </p:nvSpPr>
        <p:spPr>
          <a:xfrm rot="18395011">
            <a:off x="3633748" y="3053296"/>
            <a:ext cx="914400" cy="190832"/>
          </a:xfrm>
          <a:prstGeom prst="rect">
            <a:avLst/>
          </a:prstGeom>
          <a:noFill/>
        </p:spPr>
        <p:txBody>
          <a:bodyPr vert="horz" wrap="none" lIns="0" tIns="0" rIns="0" bIns="0" rtlCol="0">
            <a:noAutofit/>
          </a:bodyPr>
          <a:lstStyle/>
          <a:p>
            <a:r>
              <a:rPr lang="en-US" sz="1100" dirty="0">
                <a:solidFill>
                  <a:srgbClr val="003C71"/>
                </a:solidFill>
              </a:rPr>
              <a:t>Interface</a:t>
            </a:r>
          </a:p>
        </p:txBody>
      </p:sp>
      <p:sp>
        <p:nvSpPr>
          <p:cNvPr id="9" name="TextBox 8"/>
          <p:cNvSpPr txBox="1"/>
          <p:nvPr/>
        </p:nvSpPr>
        <p:spPr>
          <a:xfrm rot="18395011">
            <a:off x="4663353" y="3053296"/>
            <a:ext cx="914400" cy="190832"/>
          </a:xfrm>
          <a:prstGeom prst="rect">
            <a:avLst/>
          </a:prstGeom>
          <a:noFill/>
        </p:spPr>
        <p:txBody>
          <a:bodyPr vert="horz" wrap="none" lIns="0" tIns="0" rIns="0" bIns="0" rtlCol="0">
            <a:noAutofit/>
          </a:bodyPr>
          <a:lstStyle/>
          <a:p>
            <a:r>
              <a:rPr lang="en-US" sz="1100" dirty="0">
                <a:solidFill>
                  <a:srgbClr val="003C71"/>
                </a:solidFill>
              </a:rPr>
              <a:t>Security</a:t>
            </a:r>
          </a:p>
        </p:txBody>
      </p:sp>
      <p:sp>
        <p:nvSpPr>
          <p:cNvPr id="10" name="TextBox 9"/>
          <p:cNvSpPr txBox="1"/>
          <p:nvPr/>
        </p:nvSpPr>
        <p:spPr>
          <a:xfrm rot="18395011">
            <a:off x="5606333" y="3053295"/>
            <a:ext cx="914400" cy="190832"/>
          </a:xfrm>
          <a:prstGeom prst="rect">
            <a:avLst/>
          </a:prstGeom>
          <a:noFill/>
        </p:spPr>
        <p:txBody>
          <a:bodyPr vert="horz" wrap="none" lIns="0" tIns="0" rIns="0" bIns="0" rtlCol="0">
            <a:noAutofit/>
          </a:bodyPr>
          <a:lstStyle/>
          <a:p>
            <a:r>
              <a:rPr lang="en-US" sz="1100" dirty="0">
                <a:solidFill>
                  <a:srgbClr val="003C71"/>
                </a:solidFill>
              </a:rPr>
              <a:t>Virtualization</a:t>
            </a:r>
          </a:p>
        </p:txBody>
      </p:sp>
      <p:sp>
        <p:nvSpPr>
          <p:cNvPr id="11" name="TextBox 10"/>
          <p:cNvSpPr txBox="1"/>
          <p:nvPr/>
        </p:nvSpPr>
        <p:spPr>
          <a:xfrm rot="18395011">
            <a:off x="6764663" y="3053295"/>
            <a:ext cx="914400" cy="190832"/>
          </a:xfrm>
          <a:prstGeom prst="rect">
            <a:avLst/>
          </a:prstGeom>
          <a:noFill/>
        </p:spPr>
        <p:txBody>
          <a:bodyPr vert="horz" wrap="none" lIns="0" tIns="0" rIns="0" bIns="0" rtlCol="0">
            <a:noAutofit/>
          </a:bodyPr>
          <a:lstStyle/>
          <a:p>
            <a:r>
              <a:rPr lang="en-US" sz="1100" dirty="0">
                <a:solidFill>
                  <a:srgbClr val="003C71"/>
                </a:solidFill>
              </a:rPr>
              <a:t>Visibility</a:t>
            </a:r>
          </a:p>
        </p:txBody>
      </p:sp>
      <p:sp>
        <p:nvSpPr>
          <p:cNvPr id="12" name="TextBox 11"/>
          <p:cNvSpPr txBox="1"/>
          <p:nvPr/>
        </p:nvSpPr>
        <p:spPr>
          <a:xfrm rot="18395011">
            <a:off x="7724161" y="3048032"/>
            <a:ext cx="914400" cy="190832"/>
          </a:xfrm>
          <a:prstGeom prst="rect">
            <a:avLst/>
          </a:prstGeom>
          <a:noFill/>
        </p:spPr>
        <p:txBody>
          <a:bodyPr vert="horz" wrap="none" lIns="0" tIns="0" rIns="0" bIns="0" rtlCol="0">
            <a:noAutofit/>
          </a:bodyPr>
          <a:lstStyle/>
          <a:p>
            <a:r>
              <a:rPr lang="en-US" sz="1100" dirty="0">
                <a:solidFill>
                  <a:srgbClr val="003C71"/>
                </a:solidFill>
              </a:rPr>
              <a:t>Redundancy</a:t>
            </a:r>
          </a:p>
        </p:txBody>
      </p:sp>
      <p:sp>
        <p:nvSpPr>
          <p:cNvPr id="13" name="Can 12"/>
          <p:cNvSpPr/>
          <p:nvPr/>
        </p:nvSpPr>
        <p:spPr>
          <a:xfrm rot="16890539">
            <a:off x="4348634" y="3149999"/>
            <a:ext cx="379919" cy="1880585"/>
          </a:xfrm>
          <a:prstGeom prst="can">
            <a:avLst>
              <a:gd name="adj" fmla="val 95297"/>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TextBox 18"/>
          <p:cNvSpPr txBox="1"/>
          <p:nvPr/>
        </p:nvSpPr>
        <p:spPr>
          <a:xfrm rot="827558">
            <a:off x="3805793" y="3854282"/>
            <a:ext cx="914400" cy="190832"/>
          </a:xfrm>
          <a:prstGeom prst="rect">
            <a:avLst/>
          </a:prstGeom>
          <a:noFill/>
        </p:spPr>
        <p:txBody>
          <a:bodyPr vert="horz" wrap="none" lIns="0" tIns="0" rIns="0" bIns="0" rtlCol="0">
            <a:noAutofit/>
          </a:bodyPr>
          <a:lstStyle/>
          <a:p>
            <a:r>
              <a:rPr lang="en-US" sz="2400" dirty="0">
                <a:solidFill>
                  <a:srgbClr val="003C71"/>
                </a:solidFill>
              </a:rPr>
              <a:t>HW</a:t>
            </a:r>
            <a:br>
              <a:rPr lang="en-US" sz="2400" dirty="0">
                <a:solidFill>
                  <a:srgbClr val="003C71"/>
                </a:solidFill>
              </a:rPr>
            </a:br>
            <a:r>
              <a:rPr lang="en-US" sz="2400" dirty="0">
                <a:solidFill>
                  <a:srgbClr val="003C71"/>
                </a:solidFill>
              </a:rPr>
              <a:t>Interface</a:t>
            </a:r>
          </a:p>
        </p:txBody>
      </p:sp>
      <p:sp>
        <p:nvSpPr>
          <p:cNvPr id="20" name="TextBox 19"/>
          <p:cNvSpPr txBox="1"/>
          <p:nvPr/>
        </p:nvSpPr>
        <p:spPr>
          <a:xfrm>
            <a:off x="5453779" y="4056848"/>
            <a:ext cx="914400" cy="190832"/>
          </a:xfrm>
          <a:prstGeom prst="rect">
            <a:avLst/>
          </a:prstGeom>
          <a:noFill/>
        </p:spPr>
        <p:txBody>
          <a:bodyPr vert="horz" wrap="none" lIns="0" tIns="0" rIns="0" bIns="0" rtlCol="0">
            <a:noAutofit/>
          </a:bodyPr>
          <a:lstStyle/>
          <a:p>
            <a:r>
              <a:rPr lang="en-US" sz="2400" dirty="0">
                <a:solidFill>
                  <a:srgbClr val="003C71"/>
                </a:solidFill>
              </a:rPr>
              <a:t>Virtualization</a:t>
            </a:r>
          </a:p>
        </p:txBody>
      </p:sp>
      <p:sp>
        <p:nvSpPr>
          <p:cNvPr id="21" name="TextBox 20"/>
          <p:cNvSpPr txBox="1"/>
          <p:nvPr/>
        </p:nvSpPr>
        <p:spPr>
          <a:xfrm rot="20829043">
            <a:off x="7321693" y="3872375"/>
            <a:ext cx="914400" cy="190832"/>
          </a:xfrm>
          <a:prstGeom prst="rect">
            <a:avLst/>
          </a:prstGeom>
          <a:noFill/>
        </p:spPr>
        <p:txBody>
          <a:bodyPr vert="horz" wrap="none" lIns="0" tIns="0" rIns="0" bIns="0" rtlCol="0">
            <a:noAutofit/>
          </a:bodyPr>
          <a:lstStyle/>
          <a:p>
            <a:r>
              <a:rPr lang="en-US" sz="2400" dirty="0">
                <a:solidFill>
                  <a:srgbClr val="003C71"/>
                </a:solidFill>
              </a:rPr>
              <a:t>Redundancy</a:t>
            </a:r>
          </a:p>
        </p:txBody>
      </p:sp>
      <p:sp>
        <p:nvSpPr>
          <p:cNvPr id="22" name="TextBox 21"/>
          <p:cNvSpPr txBox="1"/>
          <p:nvPr/>
        </p:nvSpPr>
        <p:spPr>
          <a:xfrm rot="253302">
            <a:off x="7604330" y="4179862"/>
            <a:ext cx="914400" cy="190832"/>
          </a:xfrm>
          <a:prstGeom prst="rect">
            <a:avLst/>
          </a:prstGeom>
          <a:noFill/>
        </p:spPr>
        <p:txBody>
          <a:bodyPr vert="horz" wrap="none" lIns="0" tIns="0" rIns="0" bIns="0" rtlCol="0">
            <a:noAutofit/>
          </a:bodyPr>
          <a:lstStyle/>
          <a:p>
            <a:r>
              <a:rPr lang="en-US" sz="2400" dirty="0">
                <a:solidFill>
                  <a:srgbClr val="003C71"/>
                </a:solidFill>
              </a:rPr>
              <a:t>Redundancy</a:t>
            </a:r>
          </a:p>
        </p:txBody>
      </p:sp>
      <p:sp>
        <p:nvSpPr>
          <p:cNvPr id="4" name="TextBox 3"/>
          <p:cNvSpPr txBox="1"/>
          <p:nvPr/>
        </p:nvSpPr>
        <p:spPr>
          <a:xfrm>
            <a:off x="2916271" y="5004535"/>
            <a:ext cx="6658338" cy="874127"/>
          </a:xfrm>
          <a:prstGeom prst="rect">
            <a:avLst/>
          </a:prstGeom>
          <a:noFill/>
        </p:spPr>
        <p:txBody>
          <a:bodyPr vert="horz" wrap="none" lIns="0" tIns="0" rIns="0" bIns="0" rtlCol="0">
            <a:noAutofit/>
          </a:bodyPr>
          <a:lstStyle/>
          <a:p>
            <a:r>
              <a:rPr lang="en-US" sz="2800" dirty="0">
                <a:solidFill>
                  <a:srgbClr val="003C71"/>
                </a:solidFill>
              </a:rPr>
              <a:t>How to Fix This?</a:t>
            </a:r>
          </a:p>
          <a:p>
            <a:r>
              <a:rPr lang="en-US" sz="2800" dirty="0">
                <a:solidFill>
                  <a:srgbClr val="003C71"/>
                </a:solidFill>
              </a:rPr>
              <a:t>Rule #1:  No Specials</a:t>
            </a:r>
          </a:p>
          <a:p>
            <a:r>
              <a:rPr lang="en-US" sz="2800" dirty="0">
                <a:solidFill>
                  <a:srgbClr val="003C71"/>
                </a:solidFill>
              </a:rPr>
              <a:t>Rule #2:  Offload is All or Nothing</a:t>
            </a:r>
          </a:p>
        </p:txBody>
      </p:sp>
      <p:sp>
        <p:nvSpPr>
          <p:cNvPr id="28" name="Can 27">
            <a:extLst>
              <a:ext uri="{FF2B5EF4-FFF2-40B4-BE49-F238E27FC236}">
                <a16:creationId xmlns:a16="http://schemas.microsoft.com/office/drawing/2014/main" id="{C3A8F92A-403B-A54C-B5C6-ED48152BC6A7}"/>
              </a:ext>
            </a:extLst>
          </p:cNvPr>
          <p:cNvSpPr/>
          <p:nvPr/>
        </p:nvSpPr>
        <p:spPr>
          <a:xfrm rot="16200000">
            <a:off x="5617652" y="703745"/>
            <a:ext cx="954044" cy="4985467"/>
          </a:xfrm>
          <a:prstGeom prst="can">
            <a:avLst>
              <a:gd name="adj" fmla="val 9529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4800"/>
          </a:p>
        </p:txBody>
      </p:sp>
      <p:sp>
        <p:nvSpPr>
          <p:cNvPr id="29" name="TextBox 28">
            <a:extLst>
              <a:ext uri="{FF2B5EF4-FFF2-40B4-BE49-F238E27FC236}">
                <a16:creationId xmlns:a16="http://schemas.microsoft.com/office/drawing/2014/main" id="{028D64FD-467C-DE4A-83F0-B3DE16A63B3D}"/>
              </a:ext>
            </a:extLst>
          </p:cNvPr>
          <p:cNvSpPr txBox="1"/>
          <p:nvPr/>
        </p:nvSpPr>
        <p:spPr>
          <a:xfrm rot="18395011">
            <a:off x="3633746" y="3053299"/>
            <a:ext cx="914400" cy="190832"/>
          </a:xfrm>
          <a:prstGeom prst="rect">
            <a:avLst/>
          </a:prstGeom>
          <a:noFill/>
        </p:spPr>
        <p:txBody>
          <a:bodyPr vert="horz" wrap="none" lIns="0" tIns="0" rIns="0" bIns="0" rtlCol="0">
            <a:noAutofit/>
          </a:bodyPr>
          <a:lstStyle/>
          <a:p>
            <a:r>
              <a:rPr lang="en-US" sz="3200" dirty="0">
                <a:solidFill>
                  <a:srgbClr val="003C71"/>
                </a:solidFill>
              </a:rPr>
              <a:t>Interface</a:t>
            </a:r>
          </a:p>
        </p:txBody>
      </p:sp>
      <p:sp>
        <p:nvSpPr>
          <p:cNvPr id="30" name="TextBox 29">
            <a:extLst>
              <a:ext uri="{FF2B5EF4-FFF2-40B4-BE49-F238E27FC236}">
                <a16:creationId xmlns:a16="http://schemas.microsoft.com/office/drawing/2014/main" id="{3FBCA40C-8085-EC47-A961-8434F78E60A9}"/>
              </a:ext>
            </a:extLst>
          </p:cNvPr>
          <p:cNvSpPr txBox="1"/>
          <p:nvPr/>
        </p:nvSpPr>
        <p:spPr>
          <a:xfrm rot="18395011">
            <a:off x="4663351" y="3053299"/>
            <a:ext cx="914400" cy="190832"/>
          </a:xfrm>
          <a:prstGeom prst="rect">
            <a:avLst/>
          </a:prstGeom>
          <a:noFill/>
        </p:spPr>
        <p:txBody>
          <a:bodyPr vert="horz" wrap="none" lIns="0" tIns="0" rIns="0" bIns="0" rtlCol="0">
            <a:noAutofit/>
          </a:bodyPr>
          <a:lstStyle/>
          <a:p>
            <a:r>
              <a:rPr lang="en-US" sz="3200" dirty="0">
                <a:solidFill>
                  <a:srgbClr val="003C71"/>
                </a:solidFill>
              </a:rPr>
              <a:t>Security</a:t>
            </a:r>
          </a:p>
        </p:txBody>
      </p:sp>
      <p:sp>
        <p:nvSpPr>
          <p:cNvPr id="31" name="TextBox 30">
            <a:extLst>
              <a:ext uri="{FF2B5EF4-FFF2-40B4-BE49-F238E27FC236}">
                <a16:creationId xmlns:a16="http://schemas.microsoft.com/office/drawing/2014/main" id="{452C4FC5-7E78-B244-9B4A-6F0C356D5A0A}"/>
              </a:ext>
            </a:extLst>
          </p:cNvPr>
          <p:cNvSpPr txBox="1"/>
          <p:nvPr/>
        </p:nvSpPr>
        <p:spPr>
          <a:xfrm rot="18395011">
            <a:off x="5606331" y="3053298"/>
            <a:ext cx="914400" cy="190832"/>
          </a:xfrm>
          <a:prstGeom prst="rect">
            <a:avLst/>
          </a:prstGeom>
          <a:noFill/>
        </p:spPr>
        <p:txBody>
          <a:bodyPr vert="horz" wrap="none" lIns="0" tIns="0" rIns="0" bIns="0" rtlCol="0">
            <a:noAutofit/>
          </a:bodyPr>
          <a:lstStyle/>
          <a:p>
            <a:r>
              <a:rPr lang="en-US" sz="3200" dirty="0">
                <a:solidFill>
                  <a:srgbClr val="003C71"/>
                </a:solidFill>
              </a:rPr>
              <a:t>Virtualization</a:t>
            </a:r>
          </a:p>
        </p:txBody>
      </p:sp>
      <p:sp>
        <p:nvSpPr>
          <p:cNvPr id="32" name="TextBox 31">
            <a:extLst>
              <a:ext uri="{FF2B5EF4-FFF2-40B4-BE49-F238E27FC236}">
                <a16:creationId xmlns:a16="http://schemas.microsoft.com/office/drawing/2014/main" id="{99690BB5-58EC-EB47-8464-16112CF2A6BF}"/>
              </a:ext>
            </a:extLst>
          </p:cNvPr>
          <p:cNvSpPr txBox="1"/>
          <p:nvPr/>
        </p:nvSpPr>
        <p:spPr>
          <a:xfrm rot="18395011">
            <a:off x="6764661" y="3053298"/>
            <a:ext cx="914400" cy="190832"/>
          </a:xfrm>
          <a:prstGeom prst="rect">
            <a:avLst/>
          </a:prstGeom>
          <a:noFill/>
        </p:spPr>
        <p:txBody>
          <a:bodyPr vert="horz" wrap="none" lIns="0" tIns="0" rIns="0" bIns="0" rtlCol="0">
            <a:noAutofit/>
          </a:bodyPr>
          <a:lstStyle/>
          <a:p>
            <a:r>
              <a:rPr lang="en-US" sz="3200" dirty="0">
                <a:solidFill>
                  <a:srgbClr val="003C71"/>
                </a:solidFill>
              </a:rPr>
              <a:t>Visibility</a:t>
            </a:r>
          </a:p>
        </p:txBody>
      </p:sp>
      <p:sp>
        <p:nvSpPr>
          <p:cNvPr id="33" name="TextBox 32">
            <a:extLst>
              <a:ext uri="{FF2B5EF4-FFF2-40B4-BE49-F238E27FC236}">
                <a16:creationId xmlns:a16="http://schemas.microsoft.com/office/drawing/2014/main" id="{756F779F-A19A-474F-8588-8A2B3055C673}"/>
              </a:ext>
            </a:extLst>
          </p:cNvPr>
          <p:cNvSpPr txBox="1"/>
          <p:nvPr/>
        </p:nvSpPr>
        <p:spPr>
          <a:xfrm rot="18395011">
            <a:off x="7724159" y="3048035"/>
            <a:ext cx="914400" cy="190832"/>
          </a:xfrm>
          <a:prstGeom prst="rect">
            <a:avLst/>
          </a:prstGeom>
          <a:noFill/>
        </p:spPr>
        <p:txBody>
          <a:bodyPr vert="horz" wrap="none" lIns="0" tIns="0" rIns="0" bIns="0" rtlCol="0">
            <a:noAutofit/>
          </a:bodyPr>
          <a:lstStyle/>
          <a:p>
            <a:r>
              <a:rPr lang="en-US" sz="3200" dirty="0">
                <a:solidFill>
                  <a:srgbClr val="003C71"/>
                </a:solidFill>
              </a:rPr>
              <a:t>Redundancy</a:t>
            </a:r>
          </a:p>
        </p:txBody>
      </p:sp>
      <p:sp>
        <p:nvSpPr>
          <p:cNvPr id="18" name="Freeform 17"/>
          <p:cNvSpPr/>
          <p:nvPr/>
        </p:nvSpPr>
        <p:spPr>
          <a:xfrm>
            <a:off x="4683319" y="2934027"/>
            <a:ext cx="1160945" cy="1201993"/>
          </a:xfrm>
          <a:custGeom>
            <a:avLst/>
            <a:gdLst>
              <a:gd name="connsiteX0" fmla="*/ 795130 w 1144988"/>
              <a:gd name="connsiteY0" fmla="*/ 1144988 h 1192696"/>
              <a:gd name="connsiteX1" fmla="*/ 262393 w 1144988"/>
              <a:gd name="connsiteY1" fmla="*/ 795131 h 1192696"/>
              <a:gd name="connsiteX2" fmla="*/ 0 w 1144988"/>
              <a:gd name="connsiteY2" fmla="*/ 461176 h 1192696"/>
              <a:gd name="connsiteX3" fmla="*/ 151075 w 1144988"/>
              <a:gd name="connsiteY3" fmla="*/ 23854 h 1192696"/>
              <a:gd name="connsiteX4" fmla="*/ 675861 w 1144988"/>
              <a:gd name="connsiteY4" fmla="*/ 0 h 1192696"/>
              <a:gd name="connsiteX5" fmla="*/ 556591 w 1144988"/>
              <a:gd name="connsiteY5" fmla="*/ 652007 h 1192696"/>
              <a:gd name="connsiteX6" fmla="*/ 779228 w 1144988"/>
              <a:gd name="connsiteY6" fmla="*/ 882595 h 1192696"/>
              <a:gd name="connsiteX7" fmla="*/ 1144988 w 1144988"/>
              <a:gd name="connsiteY7" fmla="*/ 1192696 h 1192696"/>
              <a:gd name="connsiteX8" fmla="*/ 1144988 w 1144988"/>
              <a:gd name="connsiteY8" fmla="*/ 1192696 h 1192696"/>
              <a:gd name="connsiteX0" fmla="*/ 795130 w 1160945"/>
              <a:gd name="connsiteY0" fmla="*/ 1144988 h 1201993"/>
              <a:gd name="connsiteX1" fmla="*/ 262393 w 1160945"/>
              <a:gd name="connsiteY1" fmla="*/ 795131 h 1201993"/>
              <a:gd name="connsiteX2" fmla="*/ 0 w 1160945"/>
              <a:gd name="connsiteY2" fmla="*/ 461176 h 1201993"/>
              <a:gd name="connsiteX3" fmla="*/ 151075 w 1160945"/>
              <a:gd name="connsiteY3" fmla="*/ 23854 h 1201993"/>
              <a:gd name="connsiteX4" fmla="*/ 675861 w 1160945"/>
              <a:gd name="connsiteY4" fmla="*/ 0 h 1201993"/>
              <a:gd name="connsiteX5" fmla="*/ 556591 w 1160945"/>
              <a:gd name="connsiteY5" fmla="*/ 652007 h 1201993"/>
              <a:gd name="connsiteX6" fmla="*/ 779228 w 1160945"/>
              <a:gd name="connsiteY6" fmla="*/ 882595 h 1201993"/>
              <a:gd name="connsiteX7" fmla="*/ 1144988 w 1160945"/>
              <a:gd name="connsiteY7" fmla="*/ 1192696 h 1201993"/>
              <a:gd name="connsiteX8" fmla="*/ 1089329 w 1160945"/>
              <a:gd name="connsiteY8" fmla="*/ 1113183 h 120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945" h="1201993">
                <a:moveTo>
                  <a:pt x="795130" y="1144988"/>
                </a:moveTo>
                <a:lnTo>
                  <a:pt x="262393" y="795131"/>
                </a:lnTo>
                <a:lnTo>
                  <a:pt x="0" y="461176"/>
                </a:lnTo>
                <a:lnTo>
                  <a:pt x="151075" y="23854"/>
                </a:lnTo>
                <a:lnTo>
                  <a:pt x="675861" y="0"/>
                </a:lnTo>
                <a:lnTo>
                  <a:pt x="556591" y="652007"/>
                </a:lnTo>
                <a:lnTo>
                  <a:pt x="779228" y="882595"/>
                </a:lnTo>
                <a:cubicBezTo>
                  <a:pt x="901148" y="985962"/>
                  <a:pt x="1093305" y="1154265"/>
                  <a:pt x="1144988" y="1192696"/>
                </a:cubicBezTo>
                <a:cubicBezTo>
                  <a:pt x="1196671" y="1231127"/>
                  <a:pt x="1107882" y="1139687"/>
                  <a:pt x="1089329" y="1113183"/>
                </a:cubicBezTo>
              </a:path>
            </a:pathLst>
          </a:custGeom>
          <a:ln>
            <a:headEnd type="triangle"/>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4395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4</a:t>
            </a:fld>
            <a:endParaRPr lang="en-US" dirty="0">
              <a:solidFill>
                <a:prstClr val="white"/>
              </a:solidFill>
            </a:endParaRPr>
          </a:p>
        </p:txBody>
      </p:sp>
      <p:sp>
        <p:nvSpPr>
          <p:cNvPr id="3" name="Title 2"/>
          <p:cNvSpPr>
            <a:spLocks noGrp="1"/>
          </p:cNvSpPr>
          <p:nvPr>
            <p:ph type="title"/>
          </p:nvPr>
        </p:nvSpPr>
        <p:spPr/>
        <p:txBody>
          <a:bodyPr/>
          <a:lstStyle/>
          <a:p>
            <a:r>
              <a:rPr lang="en-US" dirty="0"/>
              <a:t>Following the Rules</a:t>
            </a:r>
          </a:p>
        </p:txBody>
      </p:sp>
      <p:sp>
        <p:nvSpPr>
          <p:cNvPr id="4" name="Content Placeholder 3"/>
          <p:cNvSpPr>
            <a:spLocks noGrp="1"/>
          </p:cNvSpPr>
          <p:nvPr>
            <p:ph sz="quarter" idx="13"/>
          </p:nvPr>
        </p:nvSpPr>
        <p:spPr/>
        <p:txBody>
          <a:bodyPr/>
          <a:lstStyle/>
          <a:p>
            <a:r>
              <a:rPr lang="en-US" dirty="0"/>
              <a:t>Adopt Existing VM Interfaces</a:t>
            </a:r>
            <a:br>
              <a:rPr lang="en-US" dirty="0"/>
            </a:br>
            <a:r>
              <a:rPr lang="en-US" dirty="0"/>
              <a:t>  (containers &amp; bare metal too)</a:t>
            </a:r>
          </a:p>
          <a:p>
            <a:r>
              <a:rPr lang="en-US" dirty="0"/>
              <a:t>Adopt Existing OVS Interfaces</a:t>
            </a:r>
            <a:br>
              <a:rPr lang="en-US" dirty="0"/>
            </a:br>
            <a:r>
              <a:rPr lang="en-US" dirty="0"/>
              <a:t>  (use it for connection tracking too)</a:t>
            </a:r>
          </a:p>
          <a:p>
            <a:r>
              <a:rPr lang="en-US" dirty="0"/>
              <a:t>An Exact Match of the Data Plane</a:t>
            </a:r>
            <a:br>
              <a:rPr lang="en-US" dirty="0"/>
            </a:br>
            <a:r>
              <a:rPr lang="en-US" dirty="0"/>
              <a:t>  (</a:t>
            </a:r>
            <a:r>
              <a:rPr lang="en-US" dirty="0" err="1"/>
              <a:t>hw</a:t>
            </a:r>
            <a:r>
              <a:rPr lang="en-US" dirty="0"/>
              <a:t> stats, mirroring, state tracking)</a:t>
            </a:r>
          </a:p>
          <a:p>
            <a:endParaRPr lang="en-US" dirty="0"/>
          </a:p>
          <a:p>
            <a:r>
              <a:rPr lang="en-US" dirty="0"/>
              <a:t>Requires Re-Programmable,</a:t>
            </a:r>
            <a:br>
              <a:rPr lang="en-US" dirty="0"/>
            </a:br>
            <a:r>
              <a:rPr lang="en-US" dirty="0"/>
              <a:t>                 Adaptable Hardware</a:t>
            </a:r>
          </a:p>
          <a:p>
            <a:endParaRPr lang="en-US" dirty="0"/>
          </a:p>
          <a:p>
            <a:endParaRPr lang="en-US" dirty="0"/>
          </a:p>
        </p:txBody>
      </p:sp>
      <p:grpSp>
        <p:nvGrpSpPr>
          <p:cNvPr id="29" name="Group 28"/>
          <p:cNvGrpSpPr/>
          <p:nvPr/>
        </p:nvGrpSpPr>
        <p:grpSpPr>
          <a:xfrm>
            <a:off x="6033067" y="1181101"/>
            <a:ext cx="2407728" cy="4686299"/>
            <a:chOff x="1394604" y="748880"/>
            <a:chExt cx="1805796" cy="3514724"/>
          </a:xfrm>
        </p:grpSpPr>
        <p:sp>
          <p:nvSpPr>
            <p:cNvPr id="30" name="Rectangle 29"/>
            <p:cNvSpPr/>
            <p:nvPr/>
          </p:nvSpPr>
          <p:spPr>
            <a:xfrm>
              <a:off x="1397479" y="748880"/>
              <a:ext cx="1802921" cy="1863306"/>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Virtualized Server</a:t>
              </a:r>
            </a:p>
          </p:txBody>
        </p:sp>
        <p:sp>
          <p:nvSpPr>
            <p:cNvPr id="31" name="Rectangle 30"/>
            <p:cNvSpPr/>
            <p:nvPr/>
          </p:nvSpPr>
          <p:spPr>
            <a:xfrm>
              <a:off x="2042065" y="1095375"/>
              <a:ext cx="990600" cy="619125"/>
            </a:xfrm>
            <a:prstGeom prst="rect">
              <a:avLst/>
            </a:prstGeom>
            <a:solidFill>
              <a:srgbClr val="0070C0"/>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867" b="0" i="0" u="none" strike="noStrike" kern="0" cap="none" spc="0" normalizeH="0" baseline="0" noProof="0" dirty="0">
                <a:ln>
                  <a:noFill/>
                </a:ln>
                <a:solidFill>
                  <a:prstClr val="white"/>
                </a:solidFill>
                <a:effectLst/>
                <a:uLnTx/>
                <a:uFillTx/>
                <a:latin typeface="Intel Clear"/>
                <a:ea typeface="+mn-ea"/>
                <a:cs typeface="+mn-cs"/>
              </a:endParaRPr>
            </a:p>
          </p:txBody>
        </p:sp>
        <p:sp>
          <p:nvSpPr>
            <p:cNvPr id="32" name="Rectangle 31"/>
            <p:cNvSpPr/>
            <p:nvPr/>
          </p:nvSpPr>
          <p:spPr>
            <a:xfrm>
              <a:off x="1918240" y="1200149"/>
              <a:ext cx="990600" cy="619125"/>
            </a:xfrm>
            <a:prstGeom prst="rect">
              <a:avLst/>
            </a:prstGeom>
            <a:solidFill>
              <a:srgbClr val="0070C0"/>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white"/>
                  </a:solidFill>
                  <a:effectLst/>
                  <a:uLnTx/>
                  <a:uFillTx/>
                  <a:latin typeface="Intel Clear"/>
                  <a:ea typeface="+mn-ea"/>
                  <a:cs typeface="+mn-cs"/>
                </a:rPr>
                <a:t>VM</a:t>
              </a:r>
            </a:p>
          </p:txBody>
        </p:sp>
        <p:sp>
          <p:nvSpPr>
            <p:cNvPr id="33" name="Rectangle 32"/>
            <p:cNvSpPr/>
            <p:nvPr/>
          </p:nvSpPr>
          <p:spPr>
            <a:xfrm>
              <a:off x="2042065" y="1504950"/>
              <a:ext cx="762000" cy="209550"/>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lang="en-US" sz="1067" kern="0" dirty="0">
                  <a:solidFill>
                    <a:prstClr val="black"/>
                  </a:solidFill>
                  <a:latin typeface="Intel Clear"/>
                </a:rPr>
                <a:t>v</a:t>
              </a:r>
              <a:r>
                <a:rPr kumimoji="0" lang="en-US" sz="1067" b="0" i="0" u="none" strike="noStrike" kern="0" cap="none" spc="0" normalizeH="0" baseline="0" noProof="0" dirty="0" err="1">
                  <a:ln>
                    <a:noFill/>
                  </a:ln>
                  <a:solidFill>
                    <a:prstClr val="black"/>
                  </a:solidFill>
                  <a:effectLst/>
                  <a:uLnTx/>
                  <a:uFillTx/>
                  <a:latin typeface="Intel Clear"/>
                  <a:ea typeface="+mn-ea"/>
                  <a:cs typeface="+mn-cs"/>
                </a:rPr>
                <a:t>irtio</a:t>
              </a: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34" name="Rectangle 33"/>
            <p:cNvSpPr/>
            <p:nvPr/>
          </p:nvSpPr>
          <p:spPr>
            <a:xfrm>
              <a:off x="2350427" y="2059266"/>
              <a:ext cx="800100" cy="400050"/>
            </a:xfrm>
            <a:prstGeom prst="rect">
              <a:avLst/>
            </a:prstGeom>
            <a:solidFill>
              <a:srgbClr val="FFA300">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vSwitch</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Slow Path</a:t>
              </a:r>
            </a:p>
          </p:txBody>
        </p:sp>
        <p:sp>
          <p:nvSpPr>
            <p:cNvPr id="35" name="Rectangle 34"/>
            <p:cNvSpPr/>
            <p:nvPr/>
          </p:nvSpPr>
          <p:spPr>
            <a:xfrm>
              <a:off x="1394604" y="2764676"/>
              <a:ext cx="1802921" cy="1359649"/>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b" anchorCtr="0"/>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Smart NIC</a:t>
              </a:r>
            </a:p>
          </p:txBody>
        </p:sp>
        <p:sp>
          <p:nvSpPr>
            <p:cNvPr id="36" name="Rectangle 35"/>
            <p:cNvSpPr/>
            <p:nvPr/>
          </p:nvSpPr>
          <p:spPr>
            <a:xfrm>
              <a:off x="1591214" y="2851504"/>
              <a:ext cx="1419225" cy="400050"/>
            </a:xfrm>
            <a:prstGeom prst="rect">
              <a:avLst/>
            </a:prstGeom>
            <a:solidFill>
              <a:srgbClr val="FC4C02">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rPr>
                <a:t>vHost + OVS</a:t>
              </a:r>
            </a:p>
            <a:p>
              <a:pPr marL="0" marR="0" lvl="0" indent="0" algn="ctr" defTabSz="609585"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Intel Clear"/>
                </a:rPr>
                <a:t>Fast Path</a:t>
              </a:r>
              <a:endParaRPr kumimoji="0" lang="en-US" sz="1600" b="0" i="0" u="none" strike="noStrike" kern="0" cap="none" spc="0" normalizeH="0" baseline="0" noProof="0" dirty="0">
                <a:ln>
                  <a:noFill/>
                </a:ln>
                <a:solidFill>
                  <a:prstClr val="white"/>
                </a:solidFill>
                <a:effectLst/>
                <a:uLnTx/>
                <a:uFillTx/>
                <a:latin typeface="Intel Clear"/>
              </a:endParaRPr>
            </a:p>
          </p:txBody>
        </p:sp>
        <p:sp>
          <p:nvSpPr>
            <p:cNvPr id="37" name="Up-Down Arrow 36"/>
            <p:cNvSpPr/>
            <p:nvPr/>
          </p:nvSpPr>
          <p:spPr>
            <a:xfrm>
              <a:off x="2118266" y="1714500"/>
              <a:ext cx="114299" cy="1148930"/>
            </a:xfrm>
            <a:prstGeom prst="upDownArrow">
              <a:avLst/>
            </a:prstGeom>
            <a:solidFill>
              <a:srgbClr val="00206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sp>
          <p:nvSpPr>
            <p:cNvPr id="38" name="Up-Down Arrow 37"/>
            <p:cNvSpPr/>
            <p:nvPr/>
          </p:nvSpPr>
          <p:spPr>
            <a:xfrm>
              <a:off x="2699290"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cxnSp>
          <p:nvCxnSpPr>
            <p:cNvPr id="39" name="Straight Arrow Connector 38"/>
            <p:cNvCxnSpPr/>
            <p:nvPr/>
          </p:nvCxnSpPr>
          <p:spPr>
            <a:xfrm flipH="1">
              <a:off x="2025329" y="3263480"/>
              <a:ext cx="10782" cy="1000124"/>
            </a:xfrm>
            <a:prstGeom prst="straightConnector1">
              <a:avLst/>
            </a:prstGeom>
            <a:noFill/>
            <a:ln w="19050" cap="flat" cmpd="sng" algn="ctr">
              <a:solidFill>
                <a:srgbClr val="003C71"/>
              </a:solidFill>
              <a:prstDash val="solid"/>
              <a:headEnd type="triangle"/>
              <a:tailEnd type="triangle"/>
            </a:ln>
            <a:effectLst/>
          </p:spPr>
        </p:cxnSp>
        <p:sp>
          <p:nvSpPr>
            <p:cNvPr id="40" name="Rectangle 39"/>
            <p:cNvSpPr/>
            <p:nvPr/>
          </p:nvSpPr>
          <p:spPr>
            <a:xfrm>
              <a:off x="1568450" y="1930400"/>
              <a:ext cx="492186" cy="461143"/>
            </a:xfrm>
            <a:prstGeom prst="rect">
              <a:avLst/>
            </a:prstGeom>
            <a:solidFill>
              <a:srgbClr val="D0D6D9"/>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41" name="Rectangle 40"/>
            <p:cNvSpPr/>
            <p:nvPr/>
          </p:nvSpPr>
          <p:spPr>
            <a:xfrm>
              <a:off x="1485900" y="2006600"/>
              <a:ext cx="492186" cy="461143"/>
            </a:xfrm>
            <a:prstGeom prst="rect">
              <a:avLst/>
            </a:prstGeom>
            <a:solidFill>
              <a:srgbClr val="D0D6D9"/>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Con-</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tainer</a:t>
              </a:r>
            </a:p>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42" name="Rectangle 41"/>
            <p:cNvSpPr/>
            <p:nvPr/>
          </p:nvSpPr>
          <p:spPr>
            <a:xfrm>
              <a:off x="1504952" y="2301326"/>
              <a:ext cx="451731" cy="154137"/>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lang="en-US" sz="1067" kern="0" dirty="0">
                  <a:solidFill>
                    <a:prstClr val="black"/>
                  </a:solidFill>
                  <a:latin typeface="Intel Clear"/>
                </a:rPr>
                <a:t>vi</a:t>
              </a:r>
              <a:r>
                <a:rPr kumimoji="0" lang="en-US" sz="1067" b="0" i="0" u="none" strike="noStrike" kern="0" cap="none" spc="0" normalizeH="0" baseline="0" noProof="0" dirty="0" err="1">
                  <a:ln>
                    <a:noFill/>
                  </a:ln>
                  <a:solidFill>
                    <a:prstClr val="black"/>
                  </a:solidFill>
                  <a:effectLst/>
                  <a:uLnTx/>
                  <a:uFillTx/>
                  <a:latin typeface="Intel Clear"/>
                  <a:ea typeface="+mn-ea"/>
                  <a:cs typeface="+mn-cs"/>
                </a:rPr>
                <a:t>rtio</a:t>
              </a: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43" name="Up-Down Arrow 42"/>
            <p:cNvSpPr/>
            <p:nvPr/>
          </p:nvSpPr>
          <p:spPr>
            <a:xfrm>
              <a:off x="1671235"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grpSp>
      <p:grpSp>
        <p:nvGrpSpPr>
          <p:cNvPr id="44" name="Group 43"/>
          <p:cNvGrpSpPr/>
          <p:nvPr/>
        </p:nvGrpSpPr>
        <p:grpSpPr>
          <a:xfrm>
            <a:off x="9212768" y="1181102"/>
            <a:ext cx="2407728" cy="4673599"/>
            <a:chOff x="3375804" y="748880"/>
            <a:chExt cx="1805796" cy="3505199"/>
          </a:xfrm>
        </p:grpSpPr>
        <p:sp>
          <p:nvSpPr>
            <p:cNvPr id="45" name="Rectangle 44"/>
            <p:cNvSpPr/>
            <p:nvPr/>
          </p:nvSpPr>
          <p:spPr>
            <a:xfrm>
              <a:off x="3378679" y="748880"/>
              <a:ext cx="1802921" cy="1863306"/>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Bare Metal Server</a:t>
              </a:r>
            </a:p>
          </p:txBody>
        </p:sp>
        <p:sp>
          <p:nvSpPr>
            <p:cNvPr id="46" name="Rectangle 45"/>
            <p:cNvSpPr/>
            <p:nvPr/>
          </p:nvSpPr>
          <p:spPr>
            <a:xfrm>
              <a:off x="3375804" y="2764676"/>
              <a:ext cx="1802921" cy="1359649"/>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b" anchorCtr="0"/>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Smart NIC</a:t>
              </a:r>
            </a:p>
          </p:txBody>
        </p:sp>
        <p:sp>
          <p:nvSpPr>
            <p:cNvPr id="47" name="Rectangle 46"/>
            <p:cNvSpPr/>
            <p:nvPr/>
          </p:nvSpPr>
          <p:spPr>
            <a:xfrm>
              <a:off x="4191539" y="3415970"/>
              <a:ext cx="800100" cy="400050"/>
            </a:xfrm>
            <a:prstGeom prst="rect">
              <a:avLst/>
            </a:prstGeom>
            <a:solidFill>
              <a:srgbClr val="FFA300">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vSwitch</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Slow Path</a:t>
              </a:r>
            </a:p>
          </p:txBody>
        </p:sp>
        <p:sp>
          <p:nvSpPr>
            <p:cNvPr id="48" name="Up-Down Arrow 47"/>
            <p:cNvSpPr/>
            <p:nvPr/>
          </p:nvSpPr>
          <p:spPr>
            <a:xfrm>
              <a:off x="4543966" y="3253955"/>
              <a:ext cx="114299" cy="171450"/>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cxnSp>
          <p:nvCxnSpPr>
            <p:cNvPr id="49" name="Straight Arrow Connector 48"/>
            <p:cNvCxnSpPr/>
            <p:nvPr/>
          </p:nvCxnSpPr>
          <p:spPr>
            <a:xfrm flipH="1">
              <a:off x="4000500" y="3253955"/>
              <a:ext cx="10782" cy="1000124"/>
            </a:xfrm>
            <a:prstGeom prst="straightConnector1">
              <a:avLst/>
            </a:prstGeom>
            <a:noFill/>
            <a:ln w="19050" cap="flat" cmpd="sng" algn="ctr">
              <a:solidFill>
                <a:srgbClr val="003C71"/>
              </a:solidFill>
              <a:prstDash val="solid"/>
              <a:headEnd type="triangle"/>
              <a:tailEnd type="triangle"/>
            </a:ln>
            <a:effectLst/>
          </p:spPr>
        </p:cxnSp>
        <p:sp>
          <p:nvSpPr>
            <p:cNvPr id="50" name="Rectangle 49"/>
            <p:cNvSpPr/>
            <p:nvPr/>
          </p:nvSpPr>
          <p:spPr>
            <a:xfrm>
              <a:off x="3550491" y="2872955"/>
              <a:ext cx="1419225" cy="400050"/>
            </a:xfrm>
            <a:prstGeom prst="rect">
              <a:avLst/>
            </a:prstGeom>
            <a:solidFill>
              <a:srgbClr val="FC4C02">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rPr>
                <a:t>vHost + OVS</a:t>
              </a:r>
            </a:p>
            <a:p>
              <a:pPr marL="0" marR="0" lvl="0" indent="0" algn="ctr" defTabSz="609585"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Intel Clear"/>
                </a:rPr>
                <a:t>Fast Path</a:t>
              </a:r>
              <a:endParaRPr kumimoji="0" lang="en-US" sz="1600" b="0" i="0" u="none" strike="noStrike" kern="0" cap="none" spc="0" normalizeH="0" baseline="0" noProof="0" dirty="0">
                <a:ln>
                  <a:noFill/>
                </a:ln>
                <a:solidFill>
                  <a:prstClr val="white"/>
                </a:solidFill>
                <a:effectLst/>
                <a:uLnTx/>
                <a:uFillTx/>
                <a:latin typeface="Intel Clear"/>
              </a:endParaRPr>
            </a:p>
          </p:txBody>
        </p:sp>
        <p:sp>
          <p:nvSpPr>
            <p:cNvPr id="51" name="Up-Down Arrow 50"/>
            <p:cNvSpPr/>
            <p:nvPr/>
          </p:nvSpPr>
          <p:spPr>
            <a:xfrm>
              <a:off x="4207190"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sp>
          <p:nvSpPr>
            <p:cNvPr id="52" name="Rectangle 51"/>
            <p:cNvSpPr/>
            <p:nvPr/>
          </p:nvSpPr>
          <p:spPr>
            <a:xfrm>
              <a:off x="3894558" y="2299121"/>
              <a:ext cx="737780" cy="175498"/>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virtio</a:t>
              </a:r>
            </a:p>
          </p:txBody>
        </p:sp>
      </p:grpSp>
    </p:spTree>
    <p:extLst>
      <p:ext uri="{BB962C8B-B14F-4D97-AF65-F5344CB8AC3E}">
        <p14:creationId xmlns:p14="http://schemas.microsoft.com/office/powerpoint/2010/main" val="60480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35" name="Rectangle 34"/>
          <p:cNvSpPr/>
          <p:nvPr/>
        </p:nvSpPr>
        <p:spPr>
          <a:xfrm>
            <a:off x="1028851" y="1264860"/>
            <a:ext cx="2403895" cy="2484408"/>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09585"/>
            <a:r>
              <a:rPr lang="en-US" sz="2400" dirty="0">
                <a:solidFill>
                  <a:prstClr val="black"/>
                </a:solidFill>
              </a:rPr>
              <a:t>Server</a:t>
            </a:r>
          </a:p>
        </p:txBody>
      </p:sp>
      <p:sp>
        <p:nvSpPr>
          <p:cNvPr id="37" name="Title 1"/>
          <p:cNvSpPr txBox="1">
            <a:spLocks/>
          </p:cNvSpPr>
          <p:nvPr/>
        </p:nvSpPr>
        <p:spPr>
          <a:xfrm>
            <a:off x="435776" y="253191"/>
            <a:ext cx="11376661" cy="797283"/>
          </a:xfrm>
          <a:prstGeom prst="rect">
            <a:avLst/>
          </a:prstGeom>
        </p:spPr>
        <p:txBody>
          <a:bodyPr>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r>
              <a:rPr lang="en-US" sz="3733" dirty="0">
                <a:solidFill>
                  <a:srgbClr val="002060"/>
                </a:solidFill>
              </a:rPr>
              <a:t>Virtio Host Interface</a:t>
            </a:r>
            <a:endParaRPr lang="en-US" sz="2133" dirty="0">
              <a:solidFill>
                <a:srgbClr val="002060"/>
              </a:solidFill>
            </a:endParaRPr>
          </a:p>
        </p:txBody>
      </p:sp>
      <p:sp>
        <p:nvSpPr>
          <p:cNvPr id="38" name="Rectangle 37"/>
          <p:cNvSpPr/>
          <p:nvPr/>
        </p:nvSpPr>
        <p:spPr>
          <a:xfrm>
            <a:off x="1528465" y="1802945"/>
            <a:ext cx="1320800" cy="825500"/>
          </a:xfrm>
          <a:prstGeom prst="rect">
            <a:avLst/>
          </a:prstGeom>
          <a:solidFill>
            <a:srgbClr val="0070C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09585"/>
            <a:r>
              <a:rPr lang="en-US" sz="1867" dirty="0">
                <a:solidFill>
                  <a:prstClr val="white"/>
                </a:solidFill>
              </a:rPr>
              <a:t>VM</a:t>
            </a:r>
          </a:p>
        </p:txBody>
      </p:sp>
      <p:sp>
        <p:nvSpPr>
          <p:cNvPr id="39" name="Rectangle 38"/>
          <p:cNvSpPr/>
          <p:nvPr/>
        </p:nvSpPr>
        <p:spPr>
          <a:xfrm>
            <a:off x="1693565" y="2209345"/>
            <a:ext cx="1016000" cy="279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067" dirty="0">
                <a:solidFill>
                  <a:prstClr val="black"/>
                </a:solidFill>
              </a:rPr>
              <a:t>virtio-net</a:t>
            </a:r>
          </a:p>
        </p:txBody>
      </p:sp>
      <p:sp>
        <p:nvSpPr>
          <p:cNvPr id="40" name="Rectangle 39"/>
          <p:cNvSpPr/>
          <p:nvPr/>
        </p:nvSpPr>
        <p:spPr>
          <a:xfrm>
            <a:off x="1274465" y="2945945"/>
            <a:ext cx="1905000" cy="533400"/>
          </a:xfrm>
          <a:prstGeom prst="rect">
            <a:avLst/>
          </a:prstGeom>
          <a:solidFill>
            <a:schemeClr val="accent4">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2133" dirty="0">
                <a:solidFill>
                  <a:prstClr val="white"/>
                </a:solidFill>
              </a:rPr>
              <a:t>Open vSwitch</a:t>
            </a:r>
          </a:p>
        </p:txBody>
      </p:sp>
      <p:sp>
        <p:nvSpPr>
          <p:cNvPr id="41" name="Rectangle 40"/>
          <p:cNvSpPr/>
          <p:nvPr/>
        </p:nvSpPr>
        <p:spPr>
          <a:xfrm>
            <a:off x="1025018" y="3952589"/>
            <a:ext cx="2403895" cy="1572228"/>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defTabSz="609585"/>
            <a:r>
              <a:rPr lang="en-US" sz="1867" dirty="0">
                <a:solidFill>
                  <a:prstClr val="black"/>
                </a:solidFill>
              </a:rPr>
              <a:t>NIC</a:t>
            </a:r>
          </a:p>
        </p:txBody>
      </p:sp>
      <p:sp>
        <p:nvSpPr>
          <p:cNvPr id="42" name="Rectangle 41"/>
          <p:cNvSpPr/>
          <p:nvPr/>
        </p:nvSpPr>
        <p:spPr>
          <a:xfrm>
            <a:off x="8534307" y="1264860"/>
            <a:ext cx="2403895" cy="2484408"/>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09585"/>
            <a:r>
              <a:rPr lang="en-US" sz="2400" dirty="0">
                <a:solidFill>
                  <a:prstClr val="black"/>
                </a:solidFill>
              </a:rPr>
              <a:t>Server</a:t>
            </a:r>
          </a:p>
        </p:txBody>
      </p:sp>
      <p:sp>
        <p:nvSpPr>
          <p:cNvPr id="43" name="Rectangle 42"/>
          <p:cNvSpPr/>
          <p:nvPr/>
        </p:nvSpPr>
        <p:spPr>
          <a:xfrm>
            <a:off x="9033921" y="1802945"/>
            <a:ext cx="1320800" cy="825500"/>
          </a:xfrm>
          <a:prstGeom prst="rect">
            <a:avLst/>
          </a:prstGeom>
          <a:solidFill>
            <a:srgbClr val="0070C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09585"/>
            <a:r>
              <a:rPr lang="en-US" sz="1867" dirty="0">
                <a:solidFill>
                  <a:prstClr val="white"/>
                </a:solidFill>
              </a:rPr>
              <a:t>VM</a:t>
            </a:r>
          </a:p>
        </p:txBody>
      </p:sp>
      <p:sp>
        <p:nvSpPr>
          <p:cNvPr id="44" name="Rectangle 43"/>
          <p:cNvSpPr/>
          <p:nvPr/>
        </p:nvSpPr>
        <p:spPr>
          <a:xfrm>
            <a:off x="9199021" y="2209345"/>
            <a:ext cx="1016000" cy="279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067" dirty="0">
                <a:solidFill>
                  <a:prstClr val="black"/>
                </a:solidFill>
              </a:rPr>
              <a:t>virtio-net</a:t>
            </a:r>
          </a:p>
        </p:txBody>
      </p:sp>
      <p:sp>
        <p:nvSpPr>
          <p:cNvPr id="45" name="Rectangle 44"/>
          <p:cNvSpPr/>
          <p:nvPr/>
        </p:nvSpPr>
        <p:spPr>
          <a:xfrm>
            <a:off x="9618121" y="2945945"/>
            <a:ext cx="1066800" cy="533400"/>
          </a:xfrm>
          <a:prstGeom prst="rect">
            <a:avLst/>
          </a:prstGeom>
          <a:solidFill>
            <a:schemeClr val="accent4">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609585"/>
            <a:r>
              <a:rPr lang="en-US" sz="1600" dirty="0">
                <a:solidFill>
                  <a:prstClr val="white"/>
                </a:solidFill>
              </a:rPr>
              <a:t>Open </a:t>
            </a:r>
          </a:p>
          <a:p>
            <a:pPr algn="ctr" defTabSz="609585"/>
            <a:r>
              <a:rPr lang="en-US" sz="1600" dirty="0">
                <a:solidFill>
                  <a:prstClr val="white"/>
                </a:solidFill>
              </a:rPr>
              <a:t>vSwitch</a:t>
            </a:r>
          </a:p>
        </p:txBody>
      </p:sp>
      <p:sp>
        <p:nvSpPr>
          <p:cNvPr id="46" name="Rectangle 45"/>
          <p:cNvSpPr/>
          <p:nvPr/>
        </p:nvSpPr>
        <p:spPr>
          <a:xfrm>
            <a:off x="8530474" y="3952589"/>
            <a:ext cx="2403895" cy="1572228"/>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defTabSz="609585"/>
            <a:r>
              <a:rPr lang="en-US" sz="1600" dirty="0" err="1">
                <a:solidFill>
                  <a:prstClr val="black"/>
                </a:solidFill>
              </a:rPr>
              <a:t>SmartNIC</a:t>
            </a:r>
            <a:endParaRPr lang="en-US" sz="1600" dirty="0">
              <a:solidFill>
                <a:prstClr val="black"/>
              </a:solidFill>
            </a:endParaRPr>
          </a:p>
        </p:txBody>
      </p:sp>
      <p:sp>
        <p:nvSpPr>
          <p:cNvPr id="47" name="Rectangle 46"/>
          <p:cNvSpPr/>
          <p:nvPr/>
        </p:nvSpPr>
        <p:spPr>
          <a:xfrm>
            <a:off x="8792621" y="4158473"/>
            <a:ext cx="1892300" cy="533400"/>
          </a:xfrm>
          <a:prstGeom prst="rect">
            <a:avLst/>
          </a:prstGeom>
          <a:solidFill>
            <a:schemeClr val="accent5">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609585"/>
            <a:r>
              <a:rPr lang="en-US" sz="1870" dirty="0">
                <a:solidFill>
                  <a:prstClr val="white"/>
                </a:solidFill>
              </a:rPr>
              <a:t>Hardware</a:t>
            </a:r>
          </a:p>
          <a:p>
            <a:pPr algn="ctr" defTabSz="609585"/>
            <a:r>
              <a:rPr lang="en-US" sz="1870" dirty="0">
                <a:solidFill>
                  <a:prstClr val="white"/>
                </a:solidFill>
              </a:rPr>
              <a:t>Fast Path</a:t>
            </a:r>
          </a:p>
        </p:txBody>
      </p:sp>
      <p:sp>
        <p:nvSpPr>
          <p:cNvPr id="48" name="Up-Down Arrow 47"/>
          <p:cNvSpPr/>
          <p:nvPr/>
        </p:nvSpPr>
        <p:spPr>
          <a:xfrm>
            <a:off x="2125366" y="2488745"/>
            <a:ext cx="152399" cy="457200"/>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49" name="Up-Down Arrow 48"/>
          <p:cNvSpPr/>
          <p:nvPr/>
        </p:nvSpPr>
        <p:spPr>
          <a:xfrm>
            <a:off x="9300623" y="2488745"/>
            <a:ext cx="170032" cy="1669728"/>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0" name="Up-Down Arrow 49"/>
          <p:cNvSpPr/>
          <p:nvPr/>
        </p:nvSpPr>
        <p:spPr>
          <a:xfrm>
            <a:off x="10075322" y="3492047"/>
            <a:ext cx="156471" cy="657437"/>
          </a:xfrm>
          <a:prstGeom prst="upDownArrow">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1" name="TextBox 50"/>
          <p:cNvSpPr txBox="1"/>
          <p:nvPr/>
        </p:nvSpPr>
        <p:spPr>
          <a:xfrm>
            <a:off x="9163992" y="4714414"/>
            <a:ext cx="1059585" cy="225767"/>
          </a:xfrm>
          <a:prstGeom prst="rect">
            <a:avLst/>
          </a:prstGeom>
          <a:noFill/>
        </p:spPr>
        <p:txBody>
          <a:bodyPr vert="horz" wrap="none" lIns="0" tIns="0" rIns="0" bIns="0" rtlCol="0">
            <a:spAutoFit/>
          </a:bodyPr>
          <a:lstStyle/>
          <a:p>
            <a:pPr algn="ctr" defTabSz="609585"/>
            <a:r>
              <a:rPr lang="en-US" sz="1467" dirty="0">
                <a:solidFill>
                  <a:srgbClr val="003C71"/>
                </a:solidFill>
              </a:rPr>
              <a:t>Redundancy</a:t>
            </a:r>
          </a:p>
        </p:txBody>
      </p:sp>
      <p:sp>
        <p:nvSpPr>
          <p:cNvPr id="52" name="Up-Down Arrow 51"/>
          <p:cNvSpPr/>
          <p:nvPr/>
        </p:nvSpPr>
        <p:spPr>
          <a:xfrm>
            <a:off x="8824450" y="4695903"/>
            <a:ext cx="132961" cy="1036111"/>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3" name="Up-Down Arrow 52"/>
          <p:cNvSpPr/>
          <p:nvPr/>
        </p:nvSpPr>
        <p:spPr>
          <a:xfrm>
            <a:off x="10451110" y="4700863"/>
            <a:ext cx="132961" cy="1036111"/>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4" name="TextBox 53"/>
          <p:cNvSpPr txBox="1"/>
          <p:nvPr/>
        </p:nvSpPr>
        <p:spPr>
          <a:xfrm>
            <a:off x="1649558" y="3529102"/>
            <a:ext cx="1059585" cy="225767"/>
          </a:xfrm>
          <a:prstGeom prst="rect">
            <a:avLst/>
          </a:prstGeom>
          <a:noFill/>
        </p:spPr>
        <p:txBody>
          <a:bodyPr vert="horz" wrap="none" lIns="0" tIns="0" rIns="0" bIns="0" rtlCol="0">
            <a:spAutoFit/>
          </a:bodyPr>
          <a:lstStyle/>
          <a:p>
            <a:pPr algn="ctr" defTabSz="609585"/>
            <a:r>
              <a:rPr lang="en-US" sz="1467" dirty="0">
                <a:solidFill>
                  <a:srgbClr val="003C71"/>
                </a:solidFill>
              </a:rPr>
              <a:t>Redundancy</a:t>
            </a:r>
          </a:p>
        </p:txBody>
      </p:sp>
      <p:sp>
        <p:nvSpPr>
          <p:cNvPr id="55" name="Up-Down Arrow 54"/>
          <p:cNvSpPr/>
          <p:nvPr/>
        </p:nvSpPr>
        <p:spPr>
          <a:xfrm>
            <a:off x="1349772" y="3489389"/>
            <a:ext cx="101539" cy="2228828"/>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6" name="Up-Down Arrow 55"/>
          <p:cNvSpPr/>
          <p:nvPr/>
        </p:nvSpPr>
        <p:spPr>
          <a:xfrm>
            <a:off x="2976432" y="3494349"/>
            <a:ext cx="101539" cy="2228828"/>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7" name="Content Placeholder 3"/>
          <p:cNvSpPr txBox="1">
            <a:spLocks/>
          </p:cNvSpPr>
          <p:nvPr/>
        </p:nvSpPr>
        <p:spPr>
          <a:xfrm>
            <a:off x="3722889" y="3641952"/>
            <a:ext cx="4527364" cy="2234061"/>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20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ts val="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ts val="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ea typeface="Intel Clear" panose="020B0604020203020204" pitchFamily="34" charset="0"/>
                <a:cs typeface="Intel Clear" panose="020B0604020203020204" pitchFamily="34" charset="0"/>
              </a:rPr>
              <a:t>Benefits:</a:t>
            </a:r>
            <a:endParaRPr lang="en-US" sz="1600" dirty="0">
              <a:solidFill>
                <a:srgbClr val="002060"/>
              </a:solidFill>
              <a:ea typeface="Intel Clear" panose="020B0604020203020204" pitchFamily="34" charset="0"/>
              <a:cs typeface="Intel Clear" panose="020B0604020203020204" pitchFamily="34" charset="0"/>
            </a:endParaRP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No change in VM</a:t>
            </a: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Increased throughput &amp; frame rate</a:t>
            </a: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Reduced latency</a:t>
            </a: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Free up cores in server</a:t>
            </a: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Hardware isolation between VMs</a:t>
            </a:r>
            <a:endParaRPr lang="en-US" sz="2400" dirty="0">
              <a:solidFill>
                <a:srgbClr val="002060"/>
              </a:solidFill>
              <a:ea typeface="Intel Clear" panose="020B0604020203020204" pitchFamily="34" charset="0"/>
              <a:cs typeface="Intel Clear" panose="020B0604020203020204" pitchFamily="34" charset="0"/>
            </a:endParaRPr>
          </a:p>
          <a:p>
            <a:pPr marL="385224" indent="-232828">
              <a:spcBef>
                <a:spcPts val="800"/>
              </a:spcBef>
              <a:buFont typeface="Arial" panose="020B0604020202020204" pitchFamily="34" charset="0"/>
              <a:buChar char="•"/>
            </a:pPr>
            <a:endParaRPr lang="en-US" sz="2133" dirty="0">
              <a:solidFill>
                <a:srgbClr val="002060"/>
              </a:solidFill>
              <a:ea typeface="Intel Clear" panose="020B0604020203020204" pitchFamily="34" charset="0"/>
              <a:cs typeface="Intel Clear" panose="020B0604020203020204" pitchFamily="34" charset="0"/>
            </a:endParaRPr>
          </a:p>
        </p:txBody>
      </p:sp>
      <p:sp>
        <p:nvSpPr>
          <p:cNvPr id="58" name="Right Arrow 57"/>
          <p:cNvSpPr/>
          <p:nvPr/>
        </p:nvSpPr>
        <p:spPr>
          <a:xfrm>
            <a:off x="3945780" y="1676355"/>
            <a:ext cx="4204075" cy="205630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2400" dirty="0">
                <a:solidFill>
                  <a:prstClr val="white"/>
                </a:solidFill>
              </a:rPr>
              <a:t>Seamless VM Migration</a:t>
            </a:r>
          </a:p>
        </p:txBody>
      </p:sp>
    </p:spTree>
    <p:extLst>
      <p:ext uri="{BB962C8B-B14F-4D97-AF65-F5344CB8AC3E}">
        <p14:creationId xmlns:p14="http://schemas.microsoft.com/office/powerpoint/2010/main" val="1072058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6</a:t>
            </a:fld>
            <a:endParaRPr lang="en-US" dirty="0">
              <a:solidFill>
                <a:prstClr val="white"/>
              </a:solidFill>
            </a:endParaRPr>
          </a:p>
        </p:txBody>
      </p:sp>
      <p:sp>
        <p:nvSpPr>
          <p:cNvPr id="35" name="Rectangle 34"/>
          <p:cNvSpPr/>
          <p:nvPr/>
        </p:nvSpPr>
        <p:spPr>
          <a:xfrm>
            <a:off x="1028851" y="1264860"/>
            <a:ext cx="2403895" cy="1317885"/>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09585"/>
            <a:r>
              <a:rPr lang="en-US" sz="2400" dirty="0">
                <a:solidFill>
                  <a:prstClr val="black"/>
                </a:solidFill>
              </a:rPr>
              <a:t>Server</a:t>
            </a:r>
          </a:p>
        </p:txBody>
      </p:sp>
      <p:sp>
        <p:nvSpPr>
          <p:cNvPr id="37" name="Title 1"/>
          <p:cNvSpPr txBox="1">
            <a:spLocks/>
          </p:cNvSpPr>
          <p:nvPr/>
        </p:nvSpPr>
        <p:spPr>
          <a:xfrm>
            <a:off x="435776" y="253191"/>
            <a:ext cx="11376661" cy="797283"/>
          </a:xfrm>
          <a:prstGeom prst="rect">
            <a:avLst/>
          </a:prstGeom>
        </p:spPr>
        <p:txBody>
          <a:bodyPr>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r>
              <a:rPr lang="en-US" sz="3733" dirty="0">
                <a:solidFill>
                  <a:srgbClr val="002060"/>
                </a:solidFill>
              </a:rPr>
              <a:t>Bare Metal Hosting</a:t>
            </a:r>
            <a:endParaRPr lang="en-US" sz="2133" dirty="0">
              <a:solidFill>
                <a:srgbClr val="002060"/>
              </a:solidFill>
            </a:endParaRPr>
          </a:p>
        </p:txBody>
      </p:sp>
      <p:sp>
        <p:nvSpPr>
          <p:cNvPr id="39" name="Rectangle 38"/>
          <p:cNvSpPr/>
          <p:nvPr/>
        </p:nvSpPr>
        <p:spPr>
          <a:xfrm>
            <a:off x="1693208" y="2210473"/>
            <a:ext cx="1016000" cy="2794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067" dirty="0">
                <a:solidFill>
                  <a:prstClr val="black"/>
                </a:solidFill>
              </a:rPr>
              <a:t>NIC Driver</a:t>
            </a:r>
          </a:p>
        </p:txBody>
      </p:sp>
      <p:sp>
        <p:nvSpPr>
          <p:cNvPr id="57" name="Content Placeholder 3"/>
          <p:cNvSpPr txBox="1">
            <a:spLocks/>
          </p:cNvSpPr>
          <p:nvPr/>
        </p:nvSpPr>
        <p:spPr>
          <a:xfrm>
            <a:off x="3722889" y="3641953"/>
            <a:ext cx="4693140" cy="2385361"/>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20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ts val="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ts val="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ea typeface="Intel Clear" panose="020B0604020203020204" pitchFamily="34" charset="0"/>
                <a:cs typeface="Intel Clear" panose="020B0604020203020204" pitchFamily="34" charset="0"/>
              </a:rPr>
              <a:t>Benefits:</a:t>
            </a:r>
            <a:endParaRPr lang="en-US" sz="2133" dirty="0">
              <a:solidFill>
                <a:srgbClr val="002060"/>
              </a:solidFill>
              <a:ea typeface="Intel Clear" panose="020B0604020203020204" pitchFamily="34" charset="0"/>
              <a:cs typeface="Intel Clear" panose="020B0604020203020204" pitchFamily="34" charset="0"/>
            </a:endParaRP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Hardware Agnostic Driver Interface</a:t>
            </a: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Brings OVS feature set to bare metal</a:t>
            </a:r>
          </a:p>
          <a:p>
            <a:pPr marL="311143" indent="-158747">
              <a:spcBef>
                <a:spcPts val="400"/>
              </a:spcBef>
              <a:buFont typeface="Arial" panose="020B0604020202020204" pitchFamily="34" charset="0"/>
              <a:buChar char="•"/>
            </a:pPr>
            <a:r>
              <a:rPr lang="en-US" sz="1867" dirty="0">
                <a:solidFill>
                  <a:srgbClr val="002060"/>
                </a:solidFill>
                <a:ea typeface="Intel Clear" panose="020B0604020203020204" pitchFamily="34" charset="0"/>
                <a:cs typeface="Intel Clear" panose="020B0604020203020204" pitchFamily="34" charset="0"/>
              </a:rPr>
              <a:t>Avoids network bottlenecks</a:t>
            </a:r>
          </a:p>
        </p:txBody>
      </p:sp>
      <p:sp>
        <p:nvSpPr>
          <p:cNvPr id="58" name="Right Arrow 57"/>
          <p:cNvSpPr/>
          <p:nvPr/>
        </p:nvSpPr>
        <p:spPr>
          <a:xfrm>
            <a:off x="3945780" y="1676355"/>
            <a:ext cx="4204075" cy="205630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2400" dirty="0">
                <a:solidFill>
                  <a:prstClr val="white"/>
                </a:solidFill>
              </a:rPr>
              <a:t>Disaggregation</a:t>
            </a:r>
          </a:p>
          <a:p>
            <a:pPr algn="ctr" defTabSz="609585"/>
            <a:r>
              <a:rPr lang="en-US" sz="2400" dirty="0">
                <a:solidFill>
                  <a:prstClr val="white"/>
                </a:solidFill>
              </a:rPr>
              <a:t>of Network Functions </a:t>
            </a:r>
          </a:p>
        </p:txBody>
      </p:sp>
      <p:sp>
        <p:nvSpPr>
          <p:cNvPr id="29" name="Rectangle 28"/>
          <p:cNvSpPr/>
          <p:nvPr/>
        </p:nvSpPr>
        <p:spPr>
          <a:xfrm>
            <a:off x="8662890" y="4883840"/>
            <a:ext cx="2403895" cy="526360"/>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defTabSz="609585"/>
            <a:r>
              <a:rPr lang="en-US" sz="1867" dirty="0">
                <a:solidFill>
                  <a:prstClr val="black"/>
                </a:solidFill>
              </a:rPr>
              <a:t>Simple ToR Switch</a:t>
            </a:r>
          </a:p>
        </p:txBody>
      </p:sp>
      <p:sp>
        <p:nvSpPr>
          <p:cNvPr id="30" name="Rectangle 29"/>
          <p:cNvSpPr/>
          <p:nvPr/>
        </p:nvSpPr>
        <p:spPr>
          <a:xfrm>
            <a:off x="8662890" y="2725074"/>
            <a:ext cx="2403895" cy="1834089"/>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defTabSz="609585"/>
            <a:r>
              <a:rPr lang="en-US" sz="1600" dirty="0" err="1">
                <a:solidFill>
                  <a:prstClr val="black"/>
                </a:solidFill>
              </a:rPr>
              <a:t>SmartNIC</a:t>
            </a:r>
            <a:endParaRPr lang="en-US" sz="1600" dirty="0">
              <a:solidFill>
                <a:prstClr val="black"/>
              </a:solidFill>
            </a:endParaRPr>
          </a:p>
        </p:txBody>
      </p:sp>
      <p:sp>
        <p:nvSpPr>
          <p:cNvPr id="31" name="Rectangle 30"/>
          <p:cNvSpPr/>
          <p:nvPr/>
        </p:nvSpPr>
        <p:spPr>
          <a:xfrm>
            <a:off x="8652969" y="1264860"/>
            <a:ext cx="2403895" cy="1317885"/>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09585"/>
            <a:r>
              <a:rPr lang="en-US" sz="2400" dirty="0">
                <a:solidFill>
                  <a:prstClr val="black"/>
                </a:solidFill>
              </a:rPr>
              <a:t>Server</a:t>
            </a:r>
          </a:p>
        </p:txBody>
      </p:sp>
      <p:sp>
        <p:nvSpPr>
          <p:cNvPr id="32" name="Rectangle 31"/>
          <p:cNvSpPr/>
          <p:nvPr/>
        </p:nvSpPr>
        <p:spPr>
          <a:xfrm>
            <a:off x="9308740" y="2210473"/>
            <a:ext cx="1016000" cy="279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067" dirty="0" err="1">
                <a:solidFill>
                  <a:prstClr val="black"/>
                </a:solidFill>
              </a:rPr>
              <a:t>virtio</a:t>
            </a:r>
            <a:r>
              <a:rPr lang="en-US" sz="1067" dirty="0">
                <a:solidFill>
                  <a:prstClr val="black"/>
                </a:solidFill>
              </a:rPr>
              <a:t>-net</a:t>
            </a:r>
          </a:p>
        </p:txBody>
      </p:sp>
      <p:sp>
        <p:nvSpPr>
          <p:cNvPr id="33" name="Rectangle 32"/>
          <p:cNvSpPr/>
          <p:nvPr/>
        </p:nvSpPr>
        <p:spPr>
          <a:xfrm>
            <a:off x="8898583" y="2877263"/>
            <a:ext cx="1905000" cy="533400"/>
          </a:xfrm>
          <a:prstGeom prst="rect">
            <a:avLst/>
          </a:prstGeom>
          <a:solidFill>
            <a:schemeClr val="accent5">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870" dirty="0">
                <a:solidFill>
                  <a:prstClr val="white"/>
                </a:solidFill>
              </a:rPr>
              <a:t>Hardware</a:t>
            </a:r>
          </a:p>
          <a:p>
            <a:pPr algn="ctr" defTabSz="609585"/>
            <a:r>
              <a:rPr lang="en-US" sz="1870" dirty="0">
                <a:solidFill>
                  <a:prstClr val="white"/>
                </a:solidFill>
              </a:rPr>
              <a:t>Fast Path</a:t>
            </a:r>
          </a:p>
        </p:txBody>
      </p:sp>
      <p:sp>
        <p:nvSpPr>
          <p:cNvPr id="60" name="Up-Down Arrow 59"/>
          <p:cNvSpPr/>
          <p:nvPr/>
        </p:nvSpPr>
        <p:spPr>
          <a:xfrm>
            <a:off x="9805117" y="4559163"/>
            <a:ext cx="88953" cy="313479"/>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62" name="Up-Down Arrow 61"/>
          <p:cNvSpPr/>
          <p:nvPr/>
        </p:nvSpPr>
        <p:spPr>
          <a:xfrm>
            <a:off x="9741671" y="2495756"/>
            <a:ext cx="152399" cy="381507"/>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63" name="Rectangle 62"/>
          <p:cNvSpPr/>
          <p:nvPr/>
        </p:nvSpPr>
        <p:spPr>
          <a:xfrm>
            <a:off x="9741671" y="3648244"/>
            <a:ext cx="1066800" cy="533400"/>
          </a:xfrm>
          <a:prstGeom prst="rect">
            <a:avLst/>
          </a:prstGeom>
          <a:solidFill>
            <a:schemeClr val="accent4">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609585"/>
            <a:r>
              <a:rPr lang="en-US" sz="1600" dirty="0">
                <a:solidFill>
                  <a:prstClr val="white"/>
                </a:solidFill>
              </a:rPr>
              <a:t>vSwitch</a:t>
            </a:r>
          </a:p>
          <a:p>
            <a:pPr algn="ctr" defTabSz="609585"/>
            <a:r>
              <a:rPr lang="en-US" sz="1600" dirty="0">
                <a:solidFill>
                  <a:prstClr val="white"/>
                </a:solidFill>
              </a:rPr>
              <a:t>Slow Path</a:t>
            </a:r>
          </a:p>
        </p:txBody>
      </p:sp>
      <p:sp>
        <p:nvSpPr>
          <p:cNvPr id="64" name="Up-Down Arrow 63"/>
          <p:cNvSpPr/>
          <p:nvPr/>
        </p:nvSpPr>
        <p:spPr>
          <a:xfrm>
            <a:off x="10225826" y="3420330"/>
            <a:ext cx="125444" cy="228109"/>
          </a:xfrm>
          <a:prstGeom prst="upDownArrow">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65" name="Rectangle 64"/>
          <p:cNvSpPr/>
          <p:nvPr/>
        </p:nvSpPr>
        <p:spPr>
          <a:xfrm>
            <a:off x="1021310" y="3654883"/>
            <a:ext cx="2403895" cy="645780"/>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defTabSz="609585"/>
            <a:r>
              <a:rPr lang="en-US" sz="1867" dirty="0">
                <a:solidFill>
                  <a:prstClr val="black"/>
                </a:solidFill>
              </a:rPr>
              <a:t>ToR Switch</a:t>
            </a:r>
          </a:p>
          <a:p>
            <a:pPr algn="ctr" defTabSz="609585"/>
            <a:r>
              <a:rPr lang="en-US" sz="1867" dirty="0">
                <a:solidFill>
                  <a:prstClr val="black"/>
                </a:solidFill>
              </a:rPr>
              <a:t>(Tunnel endpoint)</a:t>
            </a:r>
          </a:p>
        </p:txBody>
      </p:sp>
      <p:sp>
        <p:nvSpPr>
          <p:cNvPr id="66" name="Rectangle 65"/>
          <p:cNvSpPr/>
          <p:nvPr/>
        </p:nvSpPr>
        <p:spPr>
          <a:xfrm>
            <a:off x="1021311" y="2878006"/>
            <a:ext cx="2403895" cy="450093"/>
          </a:xfrm>
          <a:prstGeom prst="rect">
            <a:avLst/>
          </a:prstGeom>
          <a:solidFill>
            <a:schemeClr val="bg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defTabSz="609585"/>
            <a:r>
              <a:rPr lang="en-US" sz="1867" dirty="0">
                <a:solidFill>
                  <a:prstClr val="black"/>
                </a:solidFill>
              </a:rPr>
              <a:t>Standard NIC</a:t>
            </a:r>
          </a:p>
        </p:txBody>
      </p:sp>
      <p:sp>
        <p:nvSpPr>
          <p:cNvPr id="69" name="Up-Down Arrow 68"/>
          <p:cNvSpPr/>
          <p:nvPr/>
        </p:nvSpPr>
        <p:spPr>
          <a:xfrm>
            <a:off x="2147824" y="3341405"/>
            <a:ext cx="88953" cy="313479"/>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70" name="Up-Down Arrow 69"/>
          <p:cNvSpPr/>
          <p:nvPr/>
        </p:nvSpPr>
        <p:spPr>
          <a:xfrm>
            <a:off x="2117554" y="2495589"/>
            <a:ext cx="152399" cy="381507"/>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24" name="Rectangle 23"/>
          <p:cNvSpPr/>
          <p:nvPr/>
        </p:nvSpPr>
        <p:spPr>
          <a:xfrm>
            <a:off x="1246775" y="4559162"/>
            <a:ext cx="1905000" cy="1226517"/>
          </a:xfrm>
          <a:prstGeom prst="rect">
            <a:avLst/>
          </a:prstGeom>
          <a:solidFill>
            <a:schemeClr val="accent6">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867" dirty="0">
                <a:solidFill>
                  <a:prstClr val="white"/>
                </a:solidFill>
              </a:rPr>
              <a:t>vRouter Appliance for multiple server racks</a:t>
            </a:r>
          </a:p>
        </p:txBody>
      </p:sp>
      <p:sp>
        <p:nvSpPr>
          <p:cNvPr id="25" name="Up-Down Arrow 24"/>
          <p:cNvSpPr/>
          <p:nvPr/>
        </p:nvSpPr>
        <p:spPr>
          <a:xfrm>
            <a:off x="2143389" y="4296159"/>
            <a:ext cx="93387" cy="270525"/>
          </a:xfrm>
          <a:prstGeom prst="upDown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cxnSp>
        <p:nvCxnSpPr>
          <p:cNvPr id="26" name="Straight Arrow Connector 25"/>
          <p:cNvCxnSpPr/>
          <p:nvPr/>
        </p:nvCxnSpPr>
        <p:spPr>
          <a:xfrm flipV="1">
            <a:off x="9849593" y="5428396"/>
            <a:ext cx="1" cy="48519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2190074" y="5784717"/>
            <a:ext cx="1" cy="48519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297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7</a:t>
            </a:fld>
            <a:endParaRPr lang="en-US" dirty="0">
              <a:solidFill>
                <a:prstClr val="white"/>
              </a:solidFill>
            </a:endParaRPr>
          </a:p>
        </p:txBody>
      </p:sp>
      <p:sp>
        <p:nvSpPr>
          <p:cNvPr id="3" name="Title 2"/>
          <p:cNvSpPr>
            <a:spLocks noGrp="1"/>
          </p:cNvSpPr>
          <p:nvPr>
            <p:ph type="title"/>
          </p:nvPr>
        </p:nvSpPr>
        <p:spPr/>
        <p:txBody>
          <a:bodyPr/>
          <a:lstStyle/>
          <a:p>
            <a:r>
              <a:rPr lang="en-US" dirty="0"/>
              <a:t>OVS Programming Interface</a:t>
            </a:r>
          </a:p>
        </p:txBody>
      </p:sp>
      <p:sp>
        <p:nvSpPr>
          <p:cNvPr id="4" name="Content Placeholder 3"/>
          <p:cNvSpPr>
            <a:spLocks noGrp="1"/>
          </p:cNvSpPr>
          <p:nvPr>
            <p:ph sz="quarter" idx="13"/>
          </p:nvPr>
        </p:nvSpPr>
        <p:spPr/>
        <p:txBody>
          <a:bodyPr/>
          <a:lstStyle/>
          <a:p>
            <a:r>
              <a:rPr lang="en-US" dirty="0"/>
              <a:t>Two Options:</a:t>
            </a:r>
          </a:p>
          <a:p>
            <a:pPr marL="457200" indent="-457200">
              <a:buFont typeface="Arial" panose="020B0604020202020204" pitchFamily="34" charset="0"/>
              <a:buChar char="•"/>
            </a:pPr>
            <a:r>
              <a:rPr lang="en-US" dirty="0" err="1"/>
              <a:t>tc</a:t>
            </a:r>
            <a:r>
              <a:rPr lang="en-US" dirty="0"/>
              <a:t>-flower</a:t>
            </a:r>
          </a:p>
          <a:p>
            <a:pPr marL="457200" indent="-457200">
              <a:buFont typeface="Arial" panose="020B0604020202020204" pitchFamily="34" charset="0"/>
              <a:buChar char="•"/>
            </a:pPr>
            <a:r>
              <a:rPr lang="en-US" dirty="0"/>
              <a:t>Existing </a:t>
            </a:r>
            <a:r>
              <a:rPr lang="en-US" dirty="0" err="1"/>
              <a:t>megaflow</a:t>
            </a:r>
            <a:r>
              <a:rPr lang="en-US" dirty="0"/>
              <a:t> interface</a:t>
            </a:r>
          </a:p>
          <a:p>
            <a:pPr marL="457200" indent="-457200">
              <a:buFont typeface="Arial" panose="020B0604020202020204" pitchFamily="34" charset="0"/>
              <a:buChar char="•"/>
            </a:pPr>
            <a:endParaRPr lang="en-US" dirty="0"/>
          </a:p>
          <a:p>
            <a:endParaRPr lang="en-US" dirty="0"/>
          </a:p>
          <a:p>
            <a:endParaRPr lang="en-US" dirty="0"/>
          </a:p>
        </p:txBody>
      </p:sp>
      <p:grpSp>
        <p:nvGrpSpPr>
          <p:cNvPr id="29" name="Group 28"/>
          <p:cNvGrpSpPr/>
          <p:nvPr/>
        </p:nvGrpSpPr>
        <p:grpSpPr>
          <a:xfrm>
            <a:off x="6033067" y="1181101"/>
            <a:ext cx="2407728" cy="4686299"/>
            <a:chOff x="1394604" y="748880"/>
            <a:chExt cx="1805796" cy="3514724"/>
          </a:xfrm>
        </p:grpSpPr>
        <p:sp>
          <p:nvSpPr>
            <p:cNvPr id="30" name="Rectangle 29"/>
            <p:cNvSpPr/>
            <p:nvPr/>
          </p:nvSpPr>
          <p:spPr>
            <a:xfrm>
              <a:off x="1397479" y="748880"/>
              <a:ext cx="1802921" cy="1863306"/>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Virtualized Server</a:t>
              </a:r>
            </a:p>
          </p:txBody>
        </p:sp>
        <p:sp>
          <p:nvSpPr>
            <p:cNvPr id="31" name="Rectangle 30"/>
            <p:cNvSpPr/>
            <p:nvPr/>
          </p:nvSpPr>
          <p:spPr>
            <a:xfrm>
              <a:off x="2042065" y="1095375"/>
              <a:ext cx="990600" cy="619125"/>
            </a:xfrm>
            <a:prstGeom prst="rect">
              <a:avLst/>
            </a:prstGeom>
            <a:solidFill>
              <a:srgbClr val="0070C0"/>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867" b="0" i="0" u="none" strike="noStrike" kern="0" cap="none" spc="0" normalizeH="0" baseline="0" noProof="0" dirty="0">
                <a:ln>
                  <a:noFill/>
                </a:ln>
                <a:solidFill>
                  <a:prstClr val="white"/>
                </a:solidFill>
                <a:effectLst/>
                <a:uLnTx/>
                <a:uFillTx/>
                <a:latin typeface="Intel Clear"/>
                <a:ea typeface="+mn-ea"/>
                <a:cs typeface="+mn-cs"/>
              </a:endParaRPr>
            </a:p>
          </p:txBody>
        </p:sp>
        <p:sp>
          <p:nvSpPr>
            <p:cNvPr id="32" name="Rectangle 31"/>
            <p:cNvSpPr/>
            <p:nvPr/>
          </p:nvSpPr>
          <p:spPr>
            <a:xfrm>
              <a:off x="1918240" y="1200149"/>
              <a:ext cx="990600" cy="619125"/>
            </a:xfrm>
            <a:prstGeom prst="rect">
              <a:avLst/>
            </a:prstGeom>
            <a:solidFill>
              <a:srgbClr val="0070C0"/>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white"/>
                  </a:solidFill>
                  <a:effectLst/>
                  <a:uLnTx/>
                  <a:uFillTx/>
                  <a:latin typeface="Intel Clear"/>
                  <a:ea typeface="+mn-ea"/>
                  <a:cs typeface="+mn-cs"/>
                </a:rPr>
                <a:t>VM</a:t>
              </a:r>
            </a:p>
          </p:txBody>
        </p:sp>
        <p:sp>
          <p:nvSpPr>
            <p:cNvPr id="33" name="Rectangle 32"/>
            <p:cNvSpPr/>
            <p:nvPr/>
          </p:nvSpPr>
          <p:spPr>
            <a:xfrm>
              <a:off x="2042065" y="1504950"/>
              <a:ext cx="762000" cy="209550"/>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lang="en-US" sz="1067" kern="0" dirty="0">
                  <a:solidFill>
                    <a:prstClr val="black"/>
                  </a:solidFill>
                  <a:latin typeface="Intel Clear"/>
                </a:rPr>
                <a:t>v</a:t>
              </a:r>
              <a:r>
                <a:rPr kumimoji="0" lang="en-US" sz="1067" b="0" i="0" u="none" strike="noStrike" kern="0" cap="none" spc="0" normalizeH="0" baseline="0" noProof="0" dirty="0" err="1">
                  <a:ln>
                    <a:noFill/>
                  </a:ln>
                  <a:solidFill>
                    <a:prstClr val="black"/>
                  </a:solidFill>
                  <a:effectLst/>
                  <a:uLnTx/>
                  <a:uFillTx/>
                  <a:latin typeface="Intel Clear"/>
                  <a:ea typeface="+mn-ea"/>
                  <a:cs typeface="+mn-cs"/>
                </a:rPr>
                <a:t>irtio</a:t>
              </a: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34" name="Rectangle 33"/>
            <p:cNvSpPr/>
            <p:nvPr/>
          </p:nvSpPr>
          <p:spPr>
            <a:xfrm>
              <a:off x="2350427" y="2059266"/>
              <a:ext cx="800100" cy="400050"/>
            </a:xfrm>
            <a:prstGeom prst="rect">
              <a:avLst/>
            </a:prstGeom>
            <a:solidFill>
              <a:srgbClr val="FFA300">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vSwitch</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Slow Path</a:t>
              </a:r>
            </a:p>
          </p:txBody>
        </p:sp>
        <p:sp>
          <p:nvSpPr>
            <p:cNvPr id="35" name="Rectangle 34"/>
            <p:cNvSpPr/>
            <p:nvPr/>
          </p:nvSpPr>
          <p:spPr>
            <a:xfrm>
              <a:off x="1394604" y="2764676"/>
              <a:ext cx="1802921" cy="1359649"/>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b" anchorCtr="0"/>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Smart NIC</a:t>
              </a:r>
            </a:p>
          </p:txBody>
        </p:sp>
        <p:sp>
          <p:nvSpPr>
            <p:cNvPr id="36" name="Rectangle 35"/>
            <p:cNvSpPr/>
            <p:nvPr/>
          </p:nvSpPr>
          <p:spPr>
            <a:xfrm>
              <a:off x="1591214" y="2851504"/>
              <a:ext cx="1419225" cy="400050"/>
            </a:xfrm>
            <a:prstGeom prst="rect">
              <a:avLst/>
            </a:prstGeom>
            <a:solidFill>
              <a:srgbClr val="FC4C02">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rPr>
                <a:t>vHost + OVS</a:t>
              </a:r>
            </a:p>
            <a:p>
              <a:pPr marL="0" marR="0" lvl="0" indent="0" algn="ctr" defTabSz="609585"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Intel Clear"/>
                </a:rPr>
                <a:t>Fast Path</a:t>
              </a:r>
              <a:endParaRPr kumimoji="0" lang="en-US" sz="1600" b="0" i="0" u="none" strike="noStrike" kern="0" cap="none" spc="0" normalizeH="0" baseline="0" noProof="0" dirty="0">
                <a:ln>
                  <a:noFill/>
                </a:ln>
                <a:solidFill>
                  <a:prstClr val="white"/>
                </a:solidFill>
                <a:effectLst/>
                <a:uLnTx/>
                <a:uFillTx/>
                <a:latin typeface="Intel Clear"/>
              </a:endParaRPr>
            </a:p>
          </p:txBody>
        </p:sp>
        <p:sp>
          <p:nvSpPr>
            <p:cNvPr id="37" name="Up-Down Arrow 36"/>
            <p:cNvSpPr/>
            <p:nvPr/>
          </p:nvSpPr>
          <p:spPr>
            <a:xfrm>
              <a:off x="2118266" y="1714500"/>
              <a:ext cx="114299" cy="1148930"/>
            </a:xfrm>
            <a:prstGeom prst="upDownArrow">
              <a:avLst/>
            </a:prstGeom>
            <a:solidFill>
              <a:srgbClr val="00206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sp>
          <p:nvSpPr>
            <p:cNvPr id="38" name="Up-Down Arrow 37"/>
            <p:cNvSpPr/>
            <p:nvPr/>
          </p:nvSpPr>
          <p:spPr>
            <a:xfrm>
              <a:off x="2699290"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cxnSp>
          <p:nvCxnSpPr>
            <p:cNvPr id="39" name="Straight Arrow Connector 38"/>
            <p:cNvCxnSpPr/>
            <p:nvPr/>
          </p:nvCxnSpPr>
          <p:spPr>
            <a:xfrm flipH="1">
              <a:off x="2025329" y="3263480"/>
              <a:ext cx="10782" cy="1000124"/>
            </a:xfrm>
            <a:prstGeom prst="straightConnector1">
              <a:avLst/>
            </a:prstGeom>
            <a:noFill/>
            <a:ln w="19050" cap="flat" cmpd="sng" algn="ctr">
              <a:solidFill>
                <a:srgbClr val="003C71"/>
              </a:solidFill>
              <a:prstDash val="solid"/>
              <a:headEnd type="triangle"/>
              <a:tailEnd type="triangle"/>
            </a:ln>
            <a:effectLst/>
          </p:spPr>
        </p:cxnSp>
        <p:sp>
          <p:nvSpPr>
            <p:cNvPr id="40" name="Rectangle 39"/>
            <p:cNvSpPr/>
            <p:nvPr/>
          </p:nvSpPr>
          <p:spPr>
            <a:xfrm>
              <a:off x="1568450" y="1930400"/>
              <a:ext cx="492186" cy="461143"/>
            </a:xfrm>
            <a:prstGeom prst="rect">
              <a:avLst/>
            </a:prstGeom>
            <a:solidFill>
              <a:srgbClr val="D0D6D9"/>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41" name="Rectangle 40"/>
            <p:cNvSpPr/>
            <p:nvPr/>
          </p:nvSpPr>
          <p:spPr>
            <a:xfrm>
              <a:off x="1485900" y="2006600"/>
              <a:ext cx="492186" cy="461143"/>
            </a:xfrm>
            <a:prstGeom prst="rect">
              <a:avLst/>
            </a:prstGeom>
            <a:solidFill>
              <a:srgbClr val="D0D6D9"/>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Con-</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tainer</a:t>
              </a:r>
            </a:p>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42" name="Rectangle 41"/>
            <p:cNvSpPr/>
            <p:nvPr/>
          </p:nvSpPr>
          <p:spPr>
            <a:xfrm>
              <a:off x="1504952" y="2301326"/>
              <a:ext cx="451731" cy="154137"/>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lang="en-US" sz="1067" kern="0" dirty="0">
                  <a:solidFill>
                    <a:prstClr val="black"/>
                  </a:solidFill>
                  <a:latin typeface="Intel Clear"/>
                </a:rPr>
                <a:t>vi</a:t>
              </a:r>
              <a:r>
                <a:rPr kumimoji="0" lang="en-US" sz="1067" b="0" i="0" u="none" strike="noStrike" kern="0" cap="none" spc="0" normalizeH="0" baseline="0" noProof="0" dirty="0" err="1">
                  <a:ln>
                    <a:noFill/>
                  </a:ln>
                  <a:solidFill>
                    <a:prstClr val="black"/>
                  </a:solidFill>
                  <a:effectLst/>
                  <a:uLnTx/>
                  <a:uFillTx/>
                  <a:latin typeface="Intel Clear"/>
                  <a:ea typeface="+mn-ea"/>
                  <a:cs typeface="+mn-cs"/>
                </a:rPr>
                <a:t>rtio</a:t>
              </a: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43" name="Up-Down Arrow 42"/>
            <p:cNvSpPr/>
            <p:nvPr/>
          </p:nvSpPr>
          <p:spPr>
            <a:xfrm>
              <a:off x="1671235"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grpSp>
      <p:grpSp>
        <p:nvGrpSpPr>
          <p:cNvPr id="44" name="Group 43"/>
          <p:cNvGrpSpPr/>
          <p:nvPr/>
        </p:nvGrpSpPr>
        <p:grpSpPr>
          <a:xfrm>
            <a:off x="9212768" y="1181102"/>
            <a:ext cx="2407728" cy="4673599"/>
            <a:chOff x="3375804" y="748880"/>
            <a:chExt cx="1805796" cy="3505199"/>
          </a:xfrm>
        </p:grpSpPr>
        <p:sp>
          <p:nvSpPr>
            <p:cNvPr id="45" name="Rectangle 44"/>
            <p:cNvSpPr/>
            <p:nvPr/>
          </p:nvSpPr>
          <p:spPr>
            <a:xfrm>
              <a:off x="3378679" y="748880"/>
              <a:ext cx="1802921" cy="1863306"/>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Bare Metal Server</a:t>
              </a:r>
            </a:p>
          </p:txBody>
        </p:sp>
        <p:sp>
          <p:nvSpPr>
            <p:cNvPr id="46" name="Rectangle 45"/>
            <p:cNvSpPr/>
            <p:nvPr/>
          </p:nvSpPr>
          <p:spPr>
            <a:xfrm>
              <a:off x="3375804" y="2764676"/>
              <a:ext cx="1802921" cy="1359649"/>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b" anchorCtr="0"/>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Smart NIC</a:t>
              </a:r>
            </a:p>
          </p:txBody>
        </p:sp>
        <p:sp>
          <p:nvSpPr>
            <p:cNvPr id="47" name="Rectangle 46"/>
            <p:cNvSpPr/>
            <p:nvPr/>
          </p:nvSpPr>
          <p:spPr>
            <a:xfrm>
              <a:off x="4191539" y="3415970"/>
              <a:ext cx="800100" cy="400050"/>
            </a:xfrm>
            <a:prstGeom prst="rect">
              <a:avLst/>
            </a:prstGeom>
            <a:solidFill>
              <a:srgbClr val="FFA300">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vSwitch</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Slow Path</a:t>
              </a:r>
            </a:p>
          </p:txBody>
        </p:sp>
        <p:sp>
          <p:nvSpPr>
            <p:cNvPr id="48" name="Up-Down Arrow 47"/>
            <p:cNvSpPr/>
            <p:nvPr/>
          </p:nvSpPr>
          <p:spPr>
            <a:xfrm>
              <a:off x="4543966" y="3253955"/>
              <a:ext cx="114299" cy="171450"/>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cxnSp>
          <p:nvCxnSpPr>
            <p:cNvPr id="49" name="Straight Arrow Connector 48"/>
            <p:cNvCxnSpPr/>
            <p:nvPr/>
          </p:nvCxnSpPr>
          <p:spPr>
            <a:xfrm flipH="1">
              <a:off x="4000500" y="3253955"/>
              <a:ext cx="10782" cy="1000124"/>
            </a:xfrm>
            <a:prstGeom prst="straightConnector1">
              <a:avLst/>
            </a:prstGeom>
            <a:noFill/>
            <a:ln w="19050" cap="flat" cmpd="sng" algn="ctr">
              <a:solidFill>
                <a:srgbClr val="003C71"/>
              </a:solidFill>
              <a:prstDash val="solid"/>
              <a:headEnd type="triangle"/>
              <a:tailEnd type="triangle"/>
            </a:ln>
            <a:effectLst/>
          </p:spPr>
        </p:cxnSp>
        <p:sp>
          <p:nvSpPr>
            <p:cNvPr id="50" name="Rectangle 49"/>
            <p:cNvSpPr/>
            <p:nvPr/>
          </p:nvSpPr>
          <p:spPr>
            <a:xfrm>
              <a:off x="3550491" y="2872955"/>
              <a:ext cx="1419225" cy="400050"/>
            </a:xfrm>
            <a:prstGeom prst="rect">
              <a:avLst/>
            </a:prstGeom>
            <a:solidFill>
              <a:srgbClr val="FC4C02">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rPr>
                <a:t>vHost + OVS</a:t>
              </a:r>
            </a:p>
            <a:p>
              <a:pPr marL="0" marR="0" lvl="0" indent="0" algn="ctr" defTabSz="609585"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Intel Clear"/>
                </a:rPr>
                <a:t>Fast Path</a:t>
              </a:r>
              <a:endParaRPr kumimoji="0" lang="en-US" sz="1600" b="0" i="0" u="none" strike="noStrike" kern="0" cap="none" spc="0" normalizeH="0" baseline="0" noProof="0" dirty="0">
                <a:ln>
                  <a:noFill/>
                </a:ln>
                <a:solidFill>
                  <a:prstClr val="white"/>
                </a:solidFill>
                <a:effectLst/>
                <a:uLnTx/>
                <a:uFillTx/>
                <a:latin typeface="Intel Clear"/>
              </a:endParaRPr>
            </a:p>
          </p:txBody>
        </p:sp>
        <p:sp>
          <p:nvSpPr>
            <p:cNvPr id="51" name="Up-Down Arrow 50"/>
            <p:cNvSpPr/>
            <p:nvPr/>
          </p:nvSpPr>
          <p:spPr>
            <a:xfrm>
              <a:off x="4207190"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sp>
          <p:nvSpPr>
            <p:cNvPr id="52" name="Rectangle 51"/>
            <p:cNvSpPr/>
            <p:nvPr/>
          </p:nvSpPr>
          <p:spPr>
            <a:xfrm>
              <a:off x="3894558" y="2299121"/>
              <a:ext cx="737780" cy="175498"/>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virtio</a:t>
              </a:r>
            </a:p>
          </p:txBody>
        </p:sp>
      </p:grpSp>
      <p:sp>
        <p:nvSpPr>
          <p:cNvPr id="5" name="Oval 4"/>
          <p:cNvSpPr/>
          <p:nvPr/>
        </p:nvSpPr>
        <p:spPr>
          <a:xfrm>
            <a:off x="7530059" y="3432097"/>
            <a:ext cx="631604" cy="614523"/>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3" name="Oval 52"/>
          <p:cNvSpPr/>
          <p:nvPr/>
        </p:nvSpPr>
        <p:spPr>
          <a:xfrm>
            <a:off x="10528986" y="4325844"/>
            <a:ext cx="631604" cy="614523"/>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607484" y="25722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118" y="2986410"/>
            <a:ext cx="3634804" cy="30949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496986" y="600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sng" strike="noStrike" cap="none" normalizeH="0" baseline="0" dirty="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https://www.usenix.org/system/files/conference/nsdi15/nsdi15-paper-pfaff.pdf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980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Process 19"/>
          <p:cNvSpPr/>
          <p:nvPr/>
        </p:nvSpPr>
        <p:spPr>
          <a:xfrm>
            <a:off x="5745120" y="2036190"/>
            <a:ext cx="3670771" cy="400709"/>
          </a:xfrm>
          <a:prstGeom prst="flowChartProcess">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OVS slowpath/</a:t>
            </a:r>
            <a:r>
              <a:rPr lang="en-US" sz="2400" dirty="0" err="1"/>
              <a:t>vswitchd</a:t>
            </a:r>
            <a:endParaRPr lang="en-US" sz="24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p:cNvSpPr>
            <a:spLocks noGrp="1"/>
          </p:cNvSpPr>
          <p:nvPr>
            <p:ph type="title"/>
          </p:nvPr>
        </p:nvSpPr>
        <p:spPr/>
        <p:txBody>
          <a:bodyPr/>
          <a:lstStyle/>
          <a:p>
            <a:r>
              <a:rPr lang="en-US" dirty="0" err="1"/>
              <a:t>Megaflow</a:t>
            </a:r>
            <a:r>
              <a:rPr lang="en-US" dirty="0"/>
              <a:t> Based Offload – Architecture</a:t>
            </a:r>
          </a:p>
        </p:txBody>
      </p:sp>
      <p:sp>
        <p:nvSpPr>
          <p:cNvPr id="37" name="Flowchart: Process 36"/>
          <p:cNvSpPr/>
          <p:nvPr/>
        </p:nvSpPr>
        <p:spPr>
          <a:xfrm>
            <a:off x="6414873" y="3067063"/>
            <a:ext cx="1311564" cy="548279"/>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err="1"/>
              <a:t>vxlan</a:t>
            </a:r>
            <a:endParaRPr lang="en-US" sz="1867" dirty="0"/>
          </a:p>
        </p:txBody>
      </p:sp>
      <p:sp>
        <p:nvSpPr>
          <p:cNvPr id="40" name="Flowchart: Process 39"/>
          <p:cNvSpPr/>
          <p:nvPr/>
        </p:nvSpPr>
        <p:spPr>
          <a:xfrm>
            <a:off x="3776705" y="3050052"/>
            <a:ext cx="2366920" cy="565291"/>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err="1"/>
              <a:t>megaflows</a:t>
            </a:r>
            <a:r>
              <a:rPr lang="en-US" sz="1867" dirty="0"/>
              <a:t> cache</a:t>
            </a:r>
          </a:p>
        </p:txBody>
      </p:sp>
      <p:cxnSp>
        <p:nvCxnSpPr>
          <p:cNvPr id="7" name="Straight Connector 6"/>
          <p:cNvCxnSpPr/>
          <p:nvPr/>
        </p:nvCxnSpPr>
        <p:spPr>
          <a:xfrm>
            <a:off x="607485" y="2692076"/>
            <a:ext cx="11467023"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07485" y="2792397"/>
            <a:ext cx="1247073" cy="225767"/>
          </a:xfrm>
          <a:prstGeom prst="rect">
            <a:avLst/>
          </a:prstGeom>
          <a:noFill/>
        </p:spPr>
        <p:txBody>
          <a:bodyPr vert="horz" wrap="square" lIns="0" tIns="0" rIns="0" bIns="0" rtlCol="0">
            <a:spAutoFit/>
          </a:bodyPr>
          <a:lstStyle/>
          <a:p>
            <a:r>
              <a:rPr lang="en-US" sz="1467" dirty="0">
                <a:solidFill>
                  <a:srgbClr val="003C71"/>
                </a:solidFill>
              </a:rPr>
              <a:t>Kernel</a:t>
            </a:r>
          </a:p>
        </p:txBody>
      </p:sp>
      <p:sp>
        <p:nvSpPr>
          <p:cNvPr id="9" name="TextBox 8"/>
          <p:cNvSpPr txBox="1"/>
          <p:nvPr/>
        </p:nvSpPr>
        <p:spPr>
          <a:xfrm>
            <a:off x="607484" y="2377747"/>
            <a:ext cx="1384448" cy="225767"/>
          </a:xfrm>
          <a:prstGeom prst="rect">
            <a:avLst/>
          </a:prstGeom>
          <a:noFill/>
        </p:spPr>
        <p:txBody>
          <a:bodyPr vert="horz" wrap="square" lIns="0" tIns="0" rIns="0" bIns="0" rtlCol="0">
            <a:spAutoFit/>
          </a:bodyPr>
          <a:lstStyle/>
          <a:p>
            <a:r>
              <a:rPr lang="en-US" sz="1467" dirty="0" err="1">
                <a:solidFill>
                  <a:srgbClr val="003C71"/>
                </a:solidFill>
              </a:rPr>
              <a:t>Userspace</a:t>
            </a:r>
            <a:endParaRPr lang="en-US" sz="1467" dirty="0">
              <a:solidFill>
                <a:srgbClr val="003C71"/>
              </a:solidFill>
            </a:endParaRPr>
          </a:p>
        </p:txBody>
      </p:sp>
      <p:cxnSp>
        <p:nvCxnSpPr>
          <p:cNvPr id="21" name="Straight Connector 20"/>
          <p:cNvCxnSpPr/>
          <p:nvPr/>
        </p:nvCxnSpPr>
        <p:spPr>
          <a:xfrm>
            <a:off x="685174" y="4571696"/>
            <a:ext cx="11467023"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85174" y="4672017"/>
            <a:ext cx="1247073" cy="225767"/>
          </a:xfrm>
          <a:prstGeom prst="rect">
            <a:avLst/>
          </a:prstGeom>
          <a:noFill/>
        </p:spPr>
        <p:txBody>
          <a:bodyPr vert="horz" wrap="square" lIns="0" tIns="0" rIns="0" bIns="0" rtlCol="0">
            <a:spAutoFit/>
          </a:bodyPr>
          <a:lstStyle/>
          <a:p>
            <a:r>
              <a:rPr lang="en-US" sz="1467" dirty="0">
                <a:solidFill>
                  <a:srgbClr val="003C71"/>
                </a:solidFill>
              </a:rPr>
              <a:t>HW</a:t>
            </a:r>
          </a:p>
        </p:txBody>
      </p:sp>
      <p:sp>
        <p:nvSpPr>
          <p:cNvPr id="24" name="TextBox 23"/>
          <p:cNvSpPr txBox="1"/>
          <p:nvPr/>
        </p:nvSpPr>
        <p:spPr>
          <a:xfrm>
            <a:off x="685173" y="4257367"/>
            <a:ext cx="1384448" cy="225767"/>
          </a:xfrm>
          <a:prstGeom prst="rect">
            <a:avLst/>
          </a:prstGeom>
          <a:noFill/>
        </p:spPr>
        <p:txBody>
          <a:bodyPr vert="horz" wrap="square" lIns="0" tIns="0" rIns="0" bIns="0" rtlCol="0">
            <a:spAutoFit/>
          </a:bodyPr>
          <a:lstStyle/>
          <a:p>
            <a:r>
              <a:rPr lang="en-US" sz="1467" dirty="0">
                <a:solidFill>
                  <a:srgbClr val="003C71"/>
                </a:solidFill>
              </a:rPr>
              <a:t>Kernel</a:t>
            </a:r>
          </a:p>
        </p:txBody>
      </p:sp>
      <p:sp>
        <p:nvSpPr>
          <p:cNvPr id="25" name="Flowchart: Process 24"/>
          <p:cNvSpPr/>
          <p:nvPr/>
        </p:nvSpPr>
        <p:spPr>
          <a:xfrm>
            <a:off x="8052051" y="3038085"/>
            <a:ext cx="1313093" cy="577257"/>
          </a:xfrm>
          <a:prstGeom prst="flowChartProcess">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err="1"/>
              <a:t>sw</a:t>
            </a:r>
            <a:r>
              <a:rPr lang="en-US" sz="1867" dirty="0"/>
              <a:t> </a:t>
            </a:r>
            <a:r>
              <a:rPr lang="en-US" sz="1867" dirty="0" err="1"/>
              <a:t>conntrack</a:t>
            </a:r>
            <a:endParaRPr lang="en-US" sz="1867" dirty="0"/>
          </a:p>
        </p:txBody>
      </p:sp>
      <p:sp>
        <p:nvSpPr>
          <p:cNvPr id="26" name="Flowchart: Process 25"/>
          <p:cNvSpPr/>
          <p:nvPr/>
        </p:nvSpPr>
        <p:spPr>
          <a:xfrm>
            <a:off x="1854559" y="5820983"/>
            <a:ext cx="7603163" cy="400709"/>
          </a:xfrm>
          <a:prstGeom prst="flowChartProcess">
            <a:avLst/>
          </a:prstGeom>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pipeline</a:t>
            </a:r>
          </a:p>
        </p:txBody>
      </p:sp>
      <p:sp>
        <p:nvSpPr>
          <p:cNvPr id="27" name="Flowchart: Process 26"/>
          <p:cNvSpPr/>
          <p:nvPr/>
        </p:nvSpPr>
        <p:spPr>
          <a:xfrm>
            <a:off x="5199529" y="3923455"/>
            <a:ext cx="4216363" cy="400709"/>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pipeline</a:t>
            </a:r>
          </a:p>
        </p:txBody>
      </p:sp>
      <p:sp>
        <p:nvSpPr>
          <p:cNvPr id="28" name="Flowchart: Process 27"/>
          <p:cNvSpPr/>
          <p:nvPr/>
        </p:nvSpPr>
        <p:spPr>
          <a:xfrm>
            <a:off x="3776706" y="4946671"/>
            <a:ext cx="3810895" cy="57418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a:t>Hardware flow cache</a:t>
            </a:r>
          </a:p>
        </p:txBody>
      </p:sp>
      <p:sp>
        <p:nvSpPr>
          <p:cNvPr id="29" name="Flowchart: Process 28"/>
          <p:cNvSpPr/>
          <p:nvPr/>
        </p:nvSpPr>
        <p:spPr>
          <a:xfrm>
            <a:off x="8052051" y="4946671"/>
            <a:ext cx="1339997" cy="571181"/>
          </a:xfrm>
          <a:prstGeom prst="flowChartProcess">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err="1"/>
              <a:t>hw</a:t>
            </a:r>
            <a:r>
              <a:rPr lang="en-US" sz="1867" dirty="0"/>
              <a:t> </a:t>
            </a:r>
            <a:r>
              <a:rPr lang="en-US" sz="1867" dirty="0" err="1"/>
              <a:t>conntrack</a:t>
            </a:r>
            <a:endParaRPr lang="en-US" sz="1867" dirty="0"/>
          </a:p>
        </p:txBody>
      </p:sp>
      <p:sp>
        <p:nvSpPr>
          <p:cNvPr id="30" name="Flowchart: Process 29"/>
          <p:cNvSpPr/>
          <p:nvPr/>
        </p:nvSpPr>
        <p:spPr>
          <a:xfrm>
            <a:off x="3776707" y="1190437"/>
            <a:ext cx="1766844" cy="610331"/>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a:t>OF Table</a:t>
            </a:r>
          </a:p>
        </p:txBody>
      </p:sp>
      <p:sp>
        <p:nvSpPr>
          <p:cNvPr id="31" name="Flowchart: Process 30"/>
          <p:cNvSpPr/>
          <p:nvPr/>
        </p:nvSpPr>
        <p:spPr>
          <a:xfrm>
            <a:off x="5927175" y="1173425"/>
            <a:ext cx="1502325" cy="607588"/>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a:t>OF Table</a:t>
            </a:r>
          </a:p>
        </p:txBody>
      </p:sp>
      <p:sp>
        <p:nvSpPr>
          <p:cNvPr id="33" name="Flowchart: Process 32"/>
          <p:cNvSpPr/>
          <p:nvPr/>
        </p:nvSpPr>
        <p:spPr>
          <a:xfrm>
            <a:off x="7813124" y="1161459"/>
            <a:ext cx="1503088" cy="619555"/>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67" dirty="0"/>
              <a:t>OF Table</a:t>
            </a:r>
          </a:p>
        </p:txBody>
      </p:sp>
      <p:cxnSp>
        <p:nvCxnSpPr>
          <p:cNvPr id="16" name="Straight Arrow Connector 15"/>
          <p:cNvCxnSpPr/>
          <p:nvPr/>
        </p:nvCxnSpPr>
        <p:spPr>
          <a:xfrm>
            <a:off x="4589929" y="1800769"/>
            <a:ext cx="0" cy="12662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4589929" y="3615342"/>
            <a:ext cx="2" cy="133132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endCxn id="30" idx="1"/>
          </p:cNvCxnSpPr>
          <p:nvPr/>
        </p:nvCxnSpPr>
        <p:spPr>
          <a:xfrm rot="5400000" flipH="1" flipV="1">
            <a:off x="1026318" y="3070601"/>
            <a:ext cx="4325385" cy="117539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Elbow Connector 52"/>
          <p:cNvCxnSpPr>
            <a:endCxn id="40" idx="1"/>
          </p:cNvCxnSpPr>
          <p:nvPr/>
        </p:nvCxnSpPr>
        <p:spPr>
          <a:xfrm rot="5400000" flipH="1" flipV="1">
            <a:off x="1946059" y="3990336"/>
            <a:ext cx="2488285" cy="1173008"/>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Elbow Connector 54"/>
          <p:cNvCxnSpPr>
            <a:endCxn id="28" idx="1"/>
          </p:cNvCxnSpPr>
          <p:nvPr/>
        </p:nvCxnSpPr>
        <p:spPr>
          <a:xfrm flipV="1">
            <a:off x="2603689" y="5233761"/>
            <a:ext cx="1173017" cy="587224"/>
          </a:xfrm>
          <a:prstGeom prst="bentConnector3">
            <a:avLst>
              <a:gd name="adj1" fmla="val 468"/>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Flowchart: Process 5"/>
          <p:cNvSpPr/>
          <p:nvPr/>
        </p:nvSpPr>
        <p:spPr>
          <a:xfrm>
            <a:off x="2922496" y="3923455"/>
            <a:ext cx="2277035" cy="400709"/>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hw</a:t>
            </a:r>
            <a:r>
              <a:rPr lang="en-US" sz="2400" dirty="0"/>
              <a:t> device</a:t>
            </a:r>
          </a:p>
        </p:txBody>
      </p:sp>
      <p:sp>
        <p:nvSpPr>
          <p:cNvPr id="36" name="Flowchart: Process 35"/>
          <p:cNvSpPr/>
          <p:nvPr/>
        </p:nvSpPr>
        <p:spPr>
          <a:xfrm>
            <a:off x="2922496" y="2033195"/>
            <a:ext cx="2823859" cy="400709"/>
          </a:xfrm>
          <a:prstGeom prst="flowChartProcess">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DPIF-NETLINK</a:t>
            </a:r>
          </a:p>
        </p:txBody>
      </p:sp>
      <p:cxnSp>
        <p:nvCxnSpPr>
          <p:cNvPr id="63" name="Straight Arrow Connector 62"/>
          <p:cNvCxnSpPr>
            <a:endCxn id="26" idx="1"/>
          </p:cNvCxnSpPr>
          <p:nvPr/>
        </p:nvCxnSpPr>
        <p:spPr>
          <a:xfrm>
            <a:off x="685174" y="6021337"/>
            <a:ext cx="116938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4" name="TextBox 63"/>
          <p:cNvSpPr txBox="1"/>
          <p:nvPr/>
        </p:nvSpPr>
        <p:spPr>
          <a:xfrm>
            <a:off x="447676" y="1403990"/>
            <a:ext cx="2484345" cy="225767"/>
          </a:xfrm>
          <a:prstGeom prst="rect">
            <a:avLst/>
          </a:prstGeom>
          <a:noFill/>
        </p:spPr>
        <p:txBody>
          <a:bodyPr vert="horz" wrap="square" lIns="0" tIns="0" rIns="0" bIns="0" rtlCol="0">
            <a:spAutoFit/>
          </a:bodyPr>
          <a:lstStyle/>
          <a:p>
            <a:r>
              <a:rPr lang="en-US" sz="1467" dirty="0">
                <a:solidFill>
                  <a:schemeClr val="accent5"/>
                </a:solidFill>
              </a:rPr>
              <a:t>1</a:t>
            </a:r>
            <a:r>
              <a:rPr lang="en-US" sz="1467" baseline="30000" dirty="0">
                <a:solidFill>
                  <a:schemeClr val="accent5"/>
                </a:solidFill>
              </a:rPr>
              <a:t>st</a:t>
            </a:r>
            <a:r>
              <a:rPr lang="en-US" sz="1467" dirty="0">
                <a:solidFill>
                  <a:schemeClr val="accent5"/>
                </a:solidFill>
              </a:rPr>
              <a:t> - OF Table Lookup</a:t>
            </a:r>
          </a:p>
        </p:txBody>
      </p:sp>
      <p:sp>
        <p:nvSpPr>
          <p:cNvPr id="70" name="TextBox 69"/>
          <p:cNvSpPr txBox="1"/>
          <p:nvPr/>
        </p:nvSpPr>
        <p:spPr>
          <a:xfrm>
            <a:off x="450848" y="5169550"/>
            <a:ext cx="2057400" cy="225767"/>
          </a:xfrm>
          <a:prstGeom prst="rect">
            <a:avLst/>
          </a:prstGeom>
          <a:noFill/>
        </p:spPr>
        <p:txBody>
          <a:bodyPr vert="horz" wrap="square" lIns="0" tIns="0" rIns="0" bIns="0" rtlCol="0">
            <a:spAutoFit/>
          </a:bodyPr>
          <a:lstStyle/>
          <a:p>
            <a:r>
              <a:rPr lang="en-US" sz="1467" dirty="0">
                <a:solidFill>
                  <a:schemeClr val="accent5"/>
                </a:solidFill>
              </a:rPr>
              <a:t>3</a:t>
            </a:r>
            <a:r>
              <a:rPr lang="en-US" sz="1467" baseline="30000" dirty="0">
                <a:solidFill>
                  <a:schemeClr val="accent5"/>
                </a:solidFill>
              </a:rPr>
              <a:t>rd</a:t>
            </a:r>
            <a:r>
              <a:rPr lang="en-US" sz="1467" dirty="0">
                <a:solidFill>
                  <a:schemeClr val="accent5"/>
                </a:solidFill>
              </a:rPr>
              <a:t> - Hardware Lookup</a:t>
            </a:r>
          </a:p>
        </p:txBody>
      </p:sp>
      <p:sp>
        <p:nvSpPr>
          <p:cNvPr id="71" name="TextBox 70"/>
          <p:cNvSpPr txBox="1"/>
          <p:nvPr/>
        </p:nvSpPr>
        <p:spPr>
          <a:xfrm>
            <a:off x="450848" y="3255027"/>
            <a:ext cx="2339977" cy="225767"/>
          </a:xfrm>
          <a:prstGeom prst="rect">
            <a:avLst/>
          </a:prstGeom>
          <a:noFill/>
        </p:spPr>
        <p:txBody>
          <a:bodyPr vert="horz" wrap="square" lIns="0" tIns="0" rIns="0" bIns="0" rtlCol="0">
            <a:spAutoFit/>
          </a:bodyPr>
          <a:lstStyle/>
          <a:p>
            <a:r>
              <a:rPr lang="en-US" sz="1467" dirty="0">
                <a:solidFill>
                  <a:schemeClr val="accent5"/>
                </a:solidFill>
              </a:rPr>
              <a:t>2</a:t>
            </a:r>
            <a:r>
              <a:rPr lang="en-US" sz="1467" baseline="30000" dirty="0">
                <a:solidFill>
                  <a:schemeClr val="accent5"/>
                </a:solidFill>
              </a:rPr>
              <a:t>nd</a:t>
            </a:r>
            <a:r>
              <a:rPr lang="en-US" sz="1467" dirty="0">
                <a:solidFill>
                  <a:schemeClr val="accent5"/>
                </a:solidFill>
              </a:rPr>
              <a:t> - </a:t>
            </a:r>
            <a:r>
              <a:rPr lang="en-US" sz="1467" dirty="0" err="1">
                <a:solidFill>
                  <a:schemeClr val="accent5"/>
                </a:solidFill>
              </a:rPr>
              <a:t>Megaflow</a:t>
            </a:r>
            <a:r>
              <a:rPr lang="en-US" sz="1467" dirty="0">
                <a:solidFill>
                  <a:schemeClr val="accent5"/>
                </a:solidFill>
              </a:rPr>
              <a:t> Lookup</a:t>
            </a:r>
          </a:p>
        </p:txBody>
      </p:sp>
    </p:spTree>
    <p:extLst>
      <p:ext uri="{BB962C8B-B14F-4D97-AF65-F5344CB8AC3E}">
        <p14:creationId xmlns:p14="http://schemas.microsoft.com/office/powerpoint/2010/main" val="390857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p:cNvSpPr>
            <a:spLocks noGrp="1"/>
          </p:cNvSpPr>
          <p:nvPr>
            <p:ph type="title"/>
          </p:nvPr>
        </p:nvSpPr>
        <p:spPr/>
        <p:txBody>
          <a:bodyPr/>
          <a:lstStyle/>
          <a:p>
            <a:r>
              <a:rPr lang="en-US" dirty="0" err="1"/>
              <a:t>Megaflow</a:t>
            </a:r>
            <a:r>
              <a:rPr lang="en-US" dirty="0"/>
              <a:t> Based Offload - Advantages</a:t>
            </a:r>
          </a:p>
        </p:txBody>
      </p:sp>
      <p:sp>
        <p:nvSpPr>
          <p:cNvPr id="4" name="Content Placeholder 3"/>
          <p:cNvSpPr>
            <a:spLocks noGrp="1"/>
          </p:cNvSpPr>
          <p:nvPr>
            <p:ph sz="quarter" idx="13"/>
          </p:nvPr>
        </p:nvSpPr>
        <p:spPr>
          <a:xfrm>
            <a:off x="607484" y="1574358"/>
            <a:ext cx="7635100" cy="4597845"/>
          </a:xfrm>
        </p:spPr>
        <p:txBody>
          <a:bodyPr/>
          <a:lstStyle/>
          <a:p>
            <a:r>
              <a:rPr lang="en-US" sz="2400" dirty="0"/>
              <a:t>1. Faster than offloading through </a:t>
            </a:r>
            <a:r>
              <a:rPr lang="en-US" sz="2400" dirty="0" err="1"/>
              <a:t>tc</a:t>
            </a:r>
            <a:r>
              <a:rPr lang="en-US" sz="2400" dirty="0"/>
              <a:t>-flower</a:t>
            </a:r>
          </a:p>
          <a:p>
            <a:pPr marL="757748" lvl="1" indent="-457189">
              <a:buFont typeface="Arial" panose="020B0604020202020204" pitchFamily="34" charset="0"/>
              <a:buChar char="•"/>
            </a:pPr>
            <a:r>
              <a:rPr lang="en-US" sz="2000" dirty="0"/>
              <a:t>TC isn’t required to keep copies of flows</a:t>
            </a:r>
          </a:p>
          <a:p>
            <a:pPr marL="757748" lvl="1" indent="-457189">
              <a:buFont typeface="Arial" panose="020B0604020202020204" pitchFamily="34" charset="0"/>
              <a:buChar char="•"/>
            </a:pPr>
            <a:r>
              <a:rPr lang="en-US" sz="2000" dirty="0"/>
              <a:t>Avoid context switch for tunnels and connection tracking </a:t>
            </a:r>
          </a:p>
          <a:p>
            <a:pPr marL="757748" lvl="1" indent="-457189">
              <a:buFont typeface="Arial" panose="020B0604020202020204" pitchFamily="34" charset="0"/>
              <a:buChar char="•"/>
            </a:pPr>
            <a:r>
              <a:rPr lang="en-US" sz="2000" dirty="0"/>
              <a:t>Fewer CPU cycles in </a:t>
            </a:r>
            <a:r>
              <a:rPr lang="en-US" sz="2000" dirty="0" err="1"/>
              <a:t>slowpath</a:t>
            </a:r>
            <a:endParaRPr lang="en-US" sz="2000" dirty="0"/>
          </a:p>
          <a:p>
            <a:r>
              <a:rPr lang="en-US" sz="2400" dirty="0"/>
              <a:t>2. Simpler to maintain and deploy</a:t>
            </a:r>
          </a:p>
          <a:p>
            <a:pPr marL="757748" lvl="1" indent="-457189">
              <a:buFont typeface="Arial" panose="020B0604020202020204" pitchFamily="34" charset="0"/>
              <a:buChar char="•"/>
            </a:pPr>
            <a:r>
              <a:rPr lang="en-US" sz="2000" dirty="0"/>
              <a:t>No </a:t>
            </a:r>
            <a:r>
              <a:rPr lang="en-US" sz="2000" dirty="0" err="1"/>
              <a:t>netdev-linux</a:t>
            </a:r>
            <a:r>
              <a:rPr lang="en-US" sz="2000" dirty="0"/>
              <a:t> HW offload path in </a:t>
            </a:r>
            <a:r>
              <a:rPr lang="en-US" sz="2000" dirty="0" err="1"/>
              <a:t>dpif-netlink</a:t>
            </a:r>
            <a:endParaRPr lang="en-US" sz="2000" dirty="0"/>
          </a:p>
          <a:p>
            <a:pPr marL="757748" lvl="1" indent="-457189">
              <a:buFont typeface="Arial" panose="020B0604020202020204" pitchFamily="34" charset="0"/>
              <a:buChar char="•"/>
            </a:pPr>
            <a:r>
              <a:rPr lang="en-US" sz="2000" dirty="0"/>
              <a:t>Less kernel version dependence </a:t>
            </a:r>
          </a:p>
          <a:p>
            <a:pPr marL="757748" lvl="1" indent="-457189">
              <a:buFont typeface="Arial" panose="020B0604020202020204" pitchFamily="34" charset="0"/>
              <a:buChar char="•"/>
            </a:pPr>
            <a:r>
              <a:rPr lang="en-US" sz="2000" dirty="0"/>
              <a:t>Less kernel modules interactions (</a:t>
            </a:r>
            <a:r>
              <a:rPr lang="en-US" sz="2000" dirty="0" err="1"/>
              <a:t>vxlan</a:t>
            </a:r>
            <a:r>
              <a:rPr lang="en-US" sz="2000" dirty="0"/>
              <a:t>, </a:t>
            </a:r>
            <a:r>
              <a:rPr lang="en-US" sz="2000" dirty="0" err="1"/>
              <a:t>netfilter</a:t>
            </a:r>
            <a:r>
              <a:rPr lang="en-US" sz="2000" dirty="0"/>
              <a:t>)</a:t>
            </a:r>
          </a:p>
          <a:p>
            <a:r>
              <a:rPr lang="en-US" sz="2400" dirty="0"/>
              <a:t>3. Leverage Adaptable Hardware</a:t>
            </a:r>
          </a:p>
          <a:p>
            <a:pPr marL="757748" lvl="1" indent="-457189">
              <a:buFont typeface="Arial" panose="020B0604020202020204" pitchFamily="34" charset="0"/>
              <a:buChar char="•"/>
            </a:pPr>
            <a:r>
              <a:rPr lang="en-US" sz="2000" dirty="0"/>
              <a:t>Let hardware handle connection tracking</a:t>
            </a:r>
          </a:p>
          <a:p>
            <a:pPr marL="757748" lvl="1" indent="-457189">
              <a:buFont typeface="Arial" panose="020B0604020202020204" pitchFamily="34" charset="0"/>
              <a:buChar char="•"/>
            </a:pPr>
            <a:r>
              <a:rPr lang="en-US" sz="2000" dirty="0"/>
              <a:t>Application Aware Steering</a:t>
            </a:r>
          </a:p>
          <a:p>
            <a:pPr marL="757748" lvl="1" indent="-457189">
              <a:buFont typeface="Arial" panose="020B0604020202020204" pitchFamily="34" charset="0"/>
              <a:buChar char="•"/>
            </a:pPr>
            <a:endParaRPr lang="en-US" sz="2000" dirty="0"/>
          </a:p>
        </p:txBody>
      </p:sp>
      <p:grpSp>
        <p:nvGrpSpPr>
          <p:cNvPr id="6" name="Group 5"/>
          <p:cNvGrpSpPr/>
          <p:nvPr/>
        </p:nvGrpSpPr>
        <p:grpSpPr>
          <a:xfrm>
            <a:off x="8060650" y="1181101"/>
            <a:ext cx="2407728" cy="4686299"/>
            <a:chOff x="1394604" y="748880"/>
            <a:chExt cx="1805796" cy="3514724"/>
          </a:xfrm>
        </p:grpSpPr>
        <p:sp>
          <p:nvSpPr>
            <p:cNvPr id="7" name="Rectangle 6"/>
            <p:cNvSpPr/>
            <p:nvPr/>
          </p:nvSpPr>
          <p:spPr>
            <a:xfrm>
              <a:off x="1397479" y="748880"/>
              <a:ext cx="1802921" cy="1863306"/>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Virtualized Server</a:t>
              </a:r>
            </a:p>
          </p:txBody>
        </p:sp>
        <p:sp>
          <p:nvSpPr>
            <p:cNvPr id="8" name="Rectangle 7"/>
            <p:cNvSpPr/>
            <p:nvPr/>
          </p:nvSpPr>
          <p:spPr>
            <a:xfrm>
              <a:off x="2042065" y="1095375"/>
              <a:ext cx="990600" cy="619125"/>
            </a:xfrm>
            <a:prstGeom prst="rect">
              <a:avLst/>
            </a:prstGeom>
            <a:solidFill>
              <a:srgbClr val="0070C0"/>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867" b="0" i="0" u="none" strike="noStrike" kern="0" cap="none" spc="0" normalizeH="0" baseline="0" noProof="0" dirty="0">
                <a:ln>
                  <a:noFill/>
                </a:ln>
                <a:solidFill>
                  <a:prstClr val="white"/>
                </a:solidFill>
                <a:effectLst/>
                <a:uLnTx/>
                <a:uFillTx/>
                <a:latin typeface="Intel Clear"/>
                <a:ea typeface="+mn-ea"/>
                <a:cs typeface="+mn-cs"/>
              </a:endParaRPr>
            </a:p>
          </p:txBody>
        </p:sp>
        <p:sp>
          <p:nvSpPr>
            <p:cNvPr id="9" name="Rectangle 8"/>
            <p:cNvSpPr/>
            <p:nvPr/>
          </p:nvSpPr>
          <p:spPr>
            <a:xfrm>
              <a:off x="1918240" y="1200149"/>
              <a:ext cx="990600" cy="619125"/>
            </a:xfrm>
            <a:prstGeom prst="rect">
              <a:avLst/>
            </a:prstGeom>
            <a:solidFill>
              <a:srgbClr val="0070C0"/>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white"/>
                  </a:solidFill>
                  <a:effectLst/>
                  <a:uLnTx/>
                  <a:uFillTx/>
                  <a:latin typeface="Intel Clear"/>
                  <a:ea typeface="+mn-ea"/>
                  <a:cs typeface="+mn-cs"/>
                </a:rPr>
                <a:t>VM</a:t>
              </a:r>
            </a:p>
          </p:txBody>
        </p:sp>
        <p:sp>
          <p:nvSpPr>
            <p:cNvPr id="10" name="Rectangle 9"/>
            <p:cNvSpPr/>
            <p:nvPr/>
          </p:nvSpPr>
          <p:spPr>
            <a:xfrm>
              <a:off x="2042065" y="1504950"/>
              <a:ext cx="762000" cy="209550"/>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lang="en-US" sz="1067" kern="0" dirty="0">
                  <a:solidFill>
                    <a:prstClr val="black"/>
                  </a:solidFill>
                  <a:latin typeface="Intel Clear"/>
                </a:rPr>
                <a:t>v</a:t>
              </a:r>
              <a:r>
                <a:rPr kumimoji="0" lang="en-US" sz="1067" b="0" i="0" u="none" strike="noStrike" kern="0" cap="none" spc="0" normalizeH="0" baseline="0" noProof="0" dirty="0" err="1">
                  <a:ln>
                    <a:noFill/>
                  </a:ln>
                  <a:solidFill>
                    <a:prstClr val="black"/>
                  </a:solidFill>
                  <a:effectLst/>
                  <a:uLnTx/>
                  <a:uFillTx/>
                  <a:latin typeface="Intel Clear"/>
                  <a:ea typeface="+mn-ea"/>
                  <a:cs typeface="+mn-cs"/>
                </a:rPr>
                <a:t>irtio</a:t>
              </a: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11" name="Rectangle 10"/>
            <p:cNvSpPr/>
            <p:nvPr/>
          </p:nvSpPr>
          <p:spPr>
            <a:xfrm>
              <a:off x="2350427" y="2059266"/>
              <a:ext cx="800100" cy="400050"/>
            </a:xfrm>
            <a:prstGeom prst="rect">
              <a:avLst/>
            </a:prstGeom>
            <a:solidFill>
              <a:srgbClr val="FFA300">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vSwitch</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ea typeface="+mn-ea"/>
                  <a:cs typeface="+mn-cs"/>
                </a:rPr>
                <a:t>Slow Path</a:t>
              </a:r>
            </a:p>
          </p:txBody>
        </p:sp>
        <p:sp>
          <p:nvSpPr>
            <p:cNvPr id="12" name="Rectangle 11"/>
            <p:cNvSpPr/>
            <p:nvPr/>
          </p:nvSpPr>
          <p:spPr>
            <a:xfrm>
              <a:off x="1394604" y="2764676"/>
              <a:ext cx="1802921" cy="1359649"/>
            </a:xfrm>
            <a:prstGeom prst="rect">
              <a:avLst/>
            </a:prstGeom>
            <a:solidFill>
              <a:srgbClr val="B1BABF">
                <a:lumMod val="60000"/>
                <a:lumOff val="40000"/>
              </a:srgbClr>
            </a:solidFill>
            <a:ln w="9525" cap="flat" cmpd="sng" algn="ctr">
              <a:solidFill>
                <a:sysClr val="windowText" lastClr="000000"/>
              </a:solidFill>
              <a:prstDash val="solid"/>
            </a:ln>
            <a:effectLst/>
          </p:spPr>
          <p:txBody>
            <a:bodyPr rtlCol="0" anchor="b" anchorCtr="0"/>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prstClr val="black"/>
                  </a:solidFill>
                  <a:effectLst/>
                  <a:uLnTx/>
                  <a:uFillTx/>
                  <a:latin typeface="Intel Clear"/>
                  <a:ea typeface="+mn-ea"/>
                  <a:cs typeface="+mn-cs"/>
                </a:rPr>
                <a:t>Smart NIC</a:t>
              </a:r>
            </a:p>
          </p:txBody>
        </p:sp>
        <p:sp>
          <p:nvSpPr>
            <p:cNvPr id="13" name="Rectangle 12"/>
            <p:cNvSpPr/>
            <p:nvPr/>
          </p:nvSpPr>
          <p:spPr>
            <a:xfrm>
              <a:off x="1591214" y="2851504"/>
              <a:ext cx="1419225" cy="400050"/>
            </a:xfrm>
            <a:prstGeom prst="rect">
              <a:avLst/>
            </a:prstGeom>
            <a:solidFill>
              <a:srgbClr val="FC4C02">
                <a:lumMod val="50000"/>
              </a:srgbClr>
            </a:solidFill>
            <a:ln w="9525" cap="flat" cmpd="sng" algn="ctr">
              <a:solidFill>
                <a:sysClr val="windowText" lastClr="000000"/>
              </a:solidFill>
              <a:prstDash val="solid"/>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Intel Clear"/>
                </a:rPr>
                <a:t>vHost + OVS</a:t>
              </a:r>
            </a:p>
            <a:p>
              <a:pPr marL="0" marR="0" lvl="0" indent="0" algn="ctr" defTabSz="609585"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Intel Clear"/>
                </a:rPr>
                <a:t>Fast Path</a:t>
              </a:r>
              <a:endParaRPr kumimoji="0" lang="en-US" sz="1600" b="0" i="0" u="none" strike="noStrike" kern="0" cap="none" spc="0" normalizeH="0" baseline="0" noProof="0" dirty="0">
                <a:ln>
                  <a:noFill/>
                </a:ln>
                <a:solidFill>
                  <a:prstClr val="white"/>
                </a:solidFill>
                <a:effectLst/>
                <a:uLnTx/>
                <a:uFillTx/>
                <a:latin typeface="Intel Clear"/>
              </a:endParaRPr>
            </a:p>
          </p:txBody>
        </p:sp>
        <p:sp>
          <p:nvSpPr>
            <p:cNvPr id="14" name="Up-Down Arrow 13"/>
            <p:cNvSpPr/>
            <p:nvPr/>
          </p:nvSpPr>
          <p:spPr>
            <a:xfrm>
              <a:off x="2118266" y="1714500"/>
              <a:ext cx="114299" cy="1148930"/>
            </a:xfrm>
            <a:prstGeom prst="upDownArrow">
              <a:avLst/>
            </a:prstGeom>
            <a:solidFill>
              <a:srgbClr val="00206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sp>
          <p:nvSpPr>
            <p:cNvPr id="15" name="Up-Down Arrow 14"/>
            <p:cNvSpPr/>
            <p:nvPr/>
          </p:nvSpPr>
          <p:spPr>
            <a:xfrm>
              <a:off x="2699290"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cxnSp>
          <p:nvCxnSpPr>
            <p:cNvPr id="16" name="Straight Arrow Connector 15"/>
            <p:cNvCxnSpPr/>
            <p:nvPr/>
          </p:nvCxnSpPr>
          <p:spPr>
            <a:xfrm flipH="1">
              <a:off x="2025329" y="3263480"/>
              <a:ext cx="10782" cy="1000124"/>
            </a:xfrm>
            <a:prstGeom prst="straightConnector1">
              <a:avLst/>
            </a:prstGeom>
            <a:noFill/>
            <a:ln w="19050" cap="flat" cmpd="sng" algn="ctr">
              <a:solidFill>
                <a:srgbClr val="003C71"/>
              </a:solidFill>
              <a:prstDash val="solid"/>
              <a:headEnd type="triangle"/>
              <a:tailEnd type="triangle"/>
            </a:ln>
            <a:effectLst/>
          </p:spPr>
        </p:cxnSp>
        <p:sp>
          <p:nvSpPr>
            <p:cNvPr id="17" name="Rectangle 16"/>
            <p:cNvSpPr/>
            <p:nvPr/>
          </p:nvSpPr>
          <p:spPr>
            <a:xfrm>
              <a:off x="1568450" y="1930400"/>
              <a:ext cx="492186" cy="461143"/>
            </a:xfrm>
            <a:prstGeom prst="rect">
              <a:avLst/>
            </a:prstGeom>
            <a:solidFill>
              <a:srgbClr val="D0D6D9"/>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18" name="Rectangle 17"/>
            <p:cNvSpPr/>
            <p:nvPr/>
          </p:nvSpPr>
          <p:spPr>
            <a:xfrm>
              <a:off x="1485900" y="2006600"/>
              <a:ext cx="492186" cy="461143"/>
            </a:xfrm>
            <a:prstGeom prst="rect">
              <a:avLst/>
            </a:prstGeom>
            <a:solidFill>
              <a:srgbClr val="D0D6D9"/>
            </a:solidFill>
            <a:ln w="9525" cap="flat" cmpd="sng" algn="ctr">
              <a:solidFill>
                <a:sysClr val="windowText" lastClr="000000"/>
              </a:solidFill>
              <a:prstDash val="solid"/>
            </a:ln>
            <a:effectLst/>
          </p:spPr>
          <p:txBody>
            <a:bodyPr rtlCol="0" anchor="t" anchorCtr="0"/>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Con-</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prstClr val="black"/>
                  </a:solidFill>
                  <a:effectLst/>
                  <a:uLnTx/>
                  <a:uFillTx/>
                  <a:latin typeface="Intel Clear"/>
                  <a:ea typeface="+mn-ea"/>
                  <a:cs typeface="+mn-cs"/>
                </a:rPr>
                <a:t>tainer</a:t>
              </a:r>
            </a:p>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19" name="Rectangle 18"/>
            <p:cNvSpPr/>
            <p:nvPr/>
          </p:nvSpPr>
          <p:spPr>
            <a:xfrm>
              <a:off x="1504952" y="2301326"/>
              <a:ext cx="451731" cy="154137"/>
            </a:xfrm>
            <a:prstGeom prst="rect">
              <a:avLst/>
            </a:prstGeom>
            <a:solidFill>
              <a:srgbClr val="FFA300"/>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lang="en-US" sz="1067" kern="0" dirty="0">
                  <a:solidFill>
                    <a:prstClr val="black"/>
                  </a:solidFill>
                  <a:latin typeface="Intel Clear"/>
                </a:rPr>
                <a:t>vi</a:t>
              </a:r>
              <a:r>
                <a:rPr kumimoji="0" lang="en-US" sz="1067" b="0" i="0" u="none" strike="noStrike" kern="0" cap="none" spc="0" normalizeH="0" baseline="0" noProof="0" dirty="0" err="1">
                  <a:ln>
                    <a:noFill/>
                  </a:ln>
                  <a:solidFill>
                    <a:prstClr val="black"/>
                  </a:solidFill>
                  <a:effectLst/>
                  <a:uLnTx/>
                  <a:uFillTx/>
                  <a:latin typeface="Intel Clear"/>
                  <a:ea typeface="+mn-ea"/>
                  <a:cs typeface="+mn-cs"/>
                </a:rPr>
                <a:t>rtio</a:t>
              </a:r>
              <a:endParaRPr kumimoji="0" lang="en-US" sz="1067" b="0" i="0" u="none" strike="noStrike" kern="0" cap="none" spc="0" normalizeH="0" baseline="0" noProof="0" dirty="0">
                <a:ln>
                  <a:noFill/>
                </a:ln>
                <a:solidFill>
                  <a:prstClr val="black"/>
                </a:solidFill>
                <a:effectLst/>
                <a:uLnTx/>
                <a:uFillTx/>
                <a:latin typeface="Intel Clear"/>
                <a:ea typeface="+mn-ea"/>
                <a:cs typeface="+mn-cs"/>
              </a:endParaRPr>
            </a:p>
          </p:txBody>
        </p:sp>
        <p:sp>
          <p:nvSpPr>
            <p:cNvPr id="20" name="Up-Down Arrow 19"/>
            <p:cNvSpPr/>
            <p:nvPr/>
          </p:nvSpPr>
          <p:spPr>
            <a:xfrm>
              <a:off x="1671235" y="2466976"/>
              <a:ext cx="104775" cy="396454"/>
            </a:xfrm>
            <a:prstGeom prst="upDownArrow">
              <a:avLst/>
            </a:prstGeom>
            <a:solidFill>
              <a:srgbClr val="FFA300">
                <a:lumMod val="50000"/>
              </a:srgb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Intel Clear"/>
                <a:ea typeface="+mn-ea"/>
                <a:cs typeface="+mn-cs"/>
              </a:endParaRPr>
            </a:p>
          </p:txBody>
        </p:sp>
      </p:grpSp>
      <p:sp>
        <p:nvSpPr>
          <p:cNvPr id="28" name="Freeform 27"/>
          <p:cNvSpPr/>
          <p:nvPr/>
        </p:nvSpPr>
        <p:spPr>
          <a:xfrm>
            <a:off x="8810232" y="2444438"/>
            <a:ext cx="171406" cy="3187895"/>
          </a:xfrm>
          <a:custGeom>
            <a:avLst/>
            <a:gdLst>
              <a:gd name="connsiteX0" fmla="*/ 25327 w 3865955"/>
              <a:gd name="connsiteY0" fmla="*/ 0 h 3166760"/>
              <a:gd name="connsiteX1" fmla="*/ 247964 w 3865955"/>
              <a:gd name="connsiteY1" fmla="*/ 1526650 h 3166760"/>
              <a:gd name="connsiteX2" fmla="*/ 1814371 w 3865955"/>
              <a:gd name="connsiteY2" fmla="*/ 1836751 h 3166760"/>
              <a:gd name="connsiteX3" fmla="*/ 1162364 w 3865955"/>
              <a:gd name="connsiteY3" fmla="*/ 1948069 h 3166760"/>
              <a:gd name="connsiteX4" fmla="*/ 41230 w 3865955"/>
              <a:gd name="connsiteY4" fmla="*/ 1948069 h 3166760"/>
              <a:gd name="connsiteX5" fmla="*/ 391087 w 3865955"/>
              <a:gd name="connsiteY5" fmla="*/ 2234316 h 3166760"/>
              <a:gd name="connsiteX6" fmla="*/ 1218023 w 3865955"/>
              <a:gd name="connsiteY6" fmla="*/ 2218413 h 3166760"/>
              <a:gd name="connsiteX7" fmla="*/ 1989299 w 3865955"/>
              <a:gd name="connsiteY7" fmla="*/ 2138900 h 3166760"/>
              <a:gd name="connsiteX8" fmla="*/ 3269459 w 3865955"/>
              <a:gd name="connsiteY8" fmla="*/ 2091193 h 3166760"/>
              <a:gd name="connsiteX9" fmla="*/ 3818099 w 3865955"/>
              <a:gd name="connsiteY9" fmla="*/ 2997641 h 3166760"/>
              <a:gd name="connsiteX10" fmla="*/ 3802197 w 3865955"/>
              <a:gd name="connsiteY10" fmla="*/ 3164619 h 3166760"/>
              <a:gd name="connsiteX0" fmla="*/ 25327 w 3819504"/>
              <a:gd name="connsiteY0" fmla="*/ 0 h 3164695"/>
              <a:gd name="connsiteX1" fmla="*/ 247964 w 3819504"/>
              <a:gd name="connsiteY1" fmla="*/ 1526650 h 3164695"/>
              <a:gd name="connsiteX2" fmla="*/ 1814371 w 3819504"/>
              <a:gd name="connsiteY2" fmla="*/ 1836751 h 3164695"/>
              <a:gd name="connsiteX3" fmla="*/ 1162364 w 3819504"/>
              <a:gd name="connsiteY3" fmla="*/ 1948069 h 3164695"/>
              <a:gd name="connsiteX4" fmla="*/ 41230 w 3819504"/>
              <a:gd name="connsiteY4" fmla="*/ 1948069 h 3164695"/>
              <a:gd name="connsiteX5" fmla="*/ 391087 w 3819504"/>
              <a:gd name="connsiteY5" fmla="*/ 2234316 h 3164695"/>
              <a:gd name="connsiteX6" fmla="*/ 1218023 w 3819504"/>
              <a:gd name="connsiteY6" fmla="*/ 2218413 h 3164695"/>
              <a:gd name="connsiteX7" fmla="*/ 1989299 w 3819504"/>
              <a:gd name="connsiteY7" fmla="*/ 2138900 h 3164695"/>
              <a:gd name="connsiteX8" fmla="*/ 3269459 w 3819504"/>
              <a:gd name="connsiteY8" fmla="*/ 2091193 h 3164695"/>
              <a:gd name="connsiteX9" fmla="*/ 3690878 w 3819504"/>
              <a:gd name="connsiteY9" fmla="*/ 2647783 h 3164695"/>
              <a:gd name="connsiteX10" fmla="*/ 3802197 w 3819504"/>
              <a:gd name="connsiteY10" fmla="*/ 3164619 h 3164695"/>
              <a:gd name="connsiteX0" fmla="*/ 25327 w 3690878"/>
              <a:gd name="connsiteY0" fmla="*/ 0 h 2647783"/>
              <a:gd name="connsiteX1" fmla="*/ 247964 w 3690878"/>
              <a:gd name="connsiteY1" fmla="*/ 1526650 h 2647783"/>
              <a:gd name="connsiteX2" fmla="*/ 1814371 w 3690878"/>
              <a:gd name="connsiteY2" fmla="*/ 1836751 h 2647783"/>
              <a:gd name="connsiteX3" fmla="*/ 1162364 w 3690878"/>
              <a:gd name="connsiteY3" fmla="*/ 1948069 h 2647783"/>
              <a:gd name="connsiteX4" fmla="*/ 41230 w 3690878"/>
              <a:gd name="connsiteY4" fmla="*/ 1948069 h 2647783"/>
              <a:gd name="connsiteX5" fmla="*/ 391087 w 3690878"/>
              <a:gd name="connsiteY5" fmla="*/ 2234316 h 2647783"/>
              <a:gd name="connsiteX6" fmla="*/ 1218023 w 3690878"/>
              <a:gd name="connsiteY6" fmla="*/ 2218413 h 2647783"/>
              <a:gd name="connsiteX7" fmla="*/ 1989299 w 3690878"/>
              <a:gd name="connsiteY7" fmla="*/ 2138900 h 2647783"/>
              <a:gd name="connsiteX8" fmla="*/ 3269459 w 3690878"/>
              <a:gd name="connsiteY8" fmla="*/ 2091193 h 2647783"/>
              <a:gd name="connsiteX9" fmla="*/ 3690878 w 3690878"/>
              <a:gd name="connsiteY9" fmla="*/ 2647783 h 2647783"/>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933694 w 4599245"/>
              <a:gd name="connsiteY0" fmla="*/ 0 h 2886322"/>
              <a:gd name="connsiteX1" fmla="*/ 1156331 w 4599245"/>
              <a:gd name="connsiteY1" fmla="*/ 1526650 h 2886322"/>
              <a:gd name="connsiteX2" fmla="*/ 2722738 w 4599245"/>
              <a:gd name="connsiteY2" fmla="*/ 1836751 h 2886322"/>
              <a:gd name="connsiteX3" fmla="*/ 2070731 w 4599245"/>
              <a:gd name="connsiteY3" fmla="*/ 1948069 h 2886322"/>
              <a:gd name="connsiteX4" fmla="*/ 10704 w 4599245"/>
              <a:gd name="connsiteY4" fmla="*/ 1948069 h 2886322"/>
              <a:gd name="connsiteX5" fmla="*/ 1299454 w 4599245"/>
              <a:gd name="connsiteY5" fmla="*/ 2234316 h 2886322"/>
              <a:gd name="connsiteX6" fmla="*/ 2126390 w 4599245"/>
              <a:gd name="connsiteY6" fmla="*/ 2218413 h 2886322"/>
              <a:gd name="connsiteX7" fmla="*/ 2897666 w 4599245"/>
              <a:gd name="connsiteY7" fmla="*/ 2138900 h 2886322"/>
              <a:gd name="connsiteX8" fmla="*/ 4177826 w 4599245"/>
              <a:gd name="connsiteY8" fmla="*/ 2091193 h 2886322"/>
              <a:gd name="connsiteX9" fmla="*/ 4599245 w 4599245"/>
              <a:gd name="connsiteY9" fmla="*/ 2886322 h 2886322"/>
              <a:gd name="connsiteX0" fmla="*/ 1064544 w 4730095"/>
              <a:gd name="connsiteY0" fmla="*/ 0 h 2886322"/>
              <a:gd name="connsiteX1" fmla="*/ 1287181 w 4730095"/>
              <a:gd name="connsiteY1" fmla="*/ 1526650 h 2886322"/>
              <a:gd name="connsiteX2" fmla="*/ 2853588 w 4730095"/>
              <a:gd name="connsiteY2" fmla="*/ 1836751 h 2886322"/>
              <a:gd name="connsiteX3" fmla="*/ 2201581 w 4730095"/>
              <a:gd name="connsiteY3" fmla="*/ 1948069 h 2886322"/>
              <a:gd name="connsiteX4" fmla="*/ 141554 w 4730095"/>
              <a:gd name="connsiteY4" fmla="*/ 1948069 h 2886322"/>
              <a:gd name="connsiteX5" fmla="*/ 409768 w 4730095"/>
              <a:gd name="connsiteY5" fmla="*/ 2234316 h 2886322"/>
              <a:gd name="connsiteX6" fmla="*/ 2257240 w 4730095"/>
              <a:gd name="connsiteY6" fmla="*/ 2218413 h 2886322"/>
              <a:gd name="connsiteX7" fmla="*/ 3028516 w 4730095"/>
              <a:gd name="connsiteY7" fmla="*/ 2138900 h 2886322"/>
              <a:gd name="connsiteX8" fmla="*/ 4308676 w 4730095"/>
              <a:gd name="connsiteY8" fmla="*/ 2091193 h 2886322"/>
              <a:gd name="connsiteX9" fmla="*/ 4730095 w 4730095"/>
              <a:gd name="connsiteY9" fmla="*/ 2886322 h 2886322"/>
              <a:gd name="connsiteX0" fmla="*/ 1064544 w 4730095"/>
              <a:gd name="connsiteY0" fmla="*/ 0 h 2886322"/>
              <a:gd name="connsiteX1" fmla="*/ 1287181 w 4730095"/>
              <a:gd name="connsiteY1" fmla="*/ 1526650 h 2886322"/>
              <a:gd name="connsiteX2" fmla="*/ 2201581 w 4730095"/>
              <a:gd name="connsiteY2" fmla="*/ 1948069 h 2886322"/>
              <a:gd name="connsiteX3" fmla="*/ 141554 w 4730095"/>
              <a:gd name="connsiteY3" fmla="*/ 1948069 h 2886322"/>
              <a:gd name="connsiteX4" fmla="*/ 409768 w 4730095"/>
              <a:gd name="connsiteY4" fmla="*/ 2234316 h 2886322"/>
              <a:gd name="connsiteX5" fmla="*/ 2257240 w 4730095"/>
              <a:gd name="connsiteY5" fmla="*/ 2218413 h 2886322"/>
              <a:gd name="connsiteX6" fmla="*/ 3028516 w 4730095"/>
              <a:gd name="connsiteY6" fmla="*/ 2138900 h 2886322"/>
              <a:gd name="connsiteX7" fmla="*/ 4308676 w 4730095"/>
              <a:gd name="connsiteY7" fmla="*/ 2091193 h 2886322"/>
              <a:gd name="connsiteX8" fmla="*/ 4730095 w 4730095"/>
              <a:gd name="connsiteY8" fmla="*/ 2886322 h 2886322"/>
              <a:gd name="connsiteX0" fmla="*/ 996815 w 4662366"/>
              <a:gd name="connsiteY0" fmla="*/ 0 h 2886322"/>
              <a:gd name="connsiteX1" fmla="*/ 1219452 w 4662366"/>
              <a:gd name="connsiteY1" fmla="*/ 1526650 h 2886322"/>
              <a:gd name="connsiteX2" fmla="*/ 73825 w 4662366"/>
              <a:gd name="connsiteY2" fmla="*/ 1948069 h 2886322"/>
              <a:gd name="connsiteX3" fmla="*/ 342039 w 4662366"/>
              <a:gd name="connsiteY3" fmla="*/ 2234316 h 2886322"/>
              <a:gd name="connsiteX4" fmla="*/ 2189511 w 4662366"/>
              <a:gd name="connsiteY4" fmla="*/ 2218413 h 2886322"/>
              <a:gd name="connsiteX5" fmla="*/ 2960787 w 4662366"/>
              <a:gd name="connsiteY5" fmla="*/ 2138900 h 2886322"/>
              <a:gd name="connsiteX6" fmla="*/ 4240947 w 4662366"/>
              <a:gd name="connsiteY6" fmla="*/ 2091193 h 2886322"/>
              <a:gd name="connsiteX7" fmla="*/ 4662366 w 4662366"/>
              <a:gd name="connsiteY7"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2637571 w 4339150"/>
              <a:gd name="connsiteY4" fmla="*/ 2138900 h 2886322"/>
              <a:gd name="connsiteX5" fmla="*/ 3917731 w 4339150"/>
              <a:gd name="connsiteY5" fmla="*/ 2091193 h 2886322"/>
              <a:gd name="connsiteX6" fmla="*/ 4339150 w 4339150"/>
              <a:gd name="connsiteY6"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3917731 w 4339150"/>
              <a:gd name="connsiteY4" fmla="*/ 2091193 h 2886322"/>
              <a:gd name="connsiteX5" fmla="*/ 4339150 w 4339150"/>
              <a:gd name="connsiteY5"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4339150 w 4339150"/>
              <a:gd name="connsiteY4" fmla="*/ 2886322 h 2886322"/>
              <a:gd name="connsiteX0" fmla="*/ 796881 w 4462432"/>
              <a:gd name="connsiteY0" fmla="*/ 0 h 2886322"/>
              <a:gd name="connsiteX1" fmla="*/ 1019518 w 4462432"/>
              <a:gd name="connsiteY1" fmla="*/ 1526650 h 2886322"/>
              <a:gd name="connsiteX2" fmla="*/ 142105 w 4462432"/>
              <a:gd name="connsiteY2" fmla="*/ 2234316 h 2886322"/>
              <a:gd name="connsiteX3" fmla="*/ 4462432 w 4462432"/>
              <a:gd name="connsiteY3" fmla="*/ 2886322 h 2886322"/>
              <a:gd name="connsiteX0" fmla="*/ 796881 w 1039756"/>
              <a:gd name="connsiteY0" fmla="*/ 0 h 2234316"/>
              <a:gd name="connsiteX1" fmla="*/ 1019518 w 1039756"/>
              <a:gd name="connsiteY1" fmla="*/ 1526650 h 2234316"/>
              <a:gd name="connsiteX2" fmla="*/ 142105 w 1039756"/>
              <a:gd name="connsiteY2" fmla="*/ 2234316 h 2234316"/>
              <a:gd name="connsiteX0" fmla="*/ 350011 w 574478"/>
              <a:gd name="connsiteY0" fmla="*/ 0 h 3132958"/>
              <a:gd name="connsiteX1" fmla="*/ 572648 w 574478"/>
              <a:gd name="connsiteY1" fmla="*/ 1526650 h 3132958"/>
              <a:gd name="connsiteX2" fmla="*/ 186218 w 574478"/>
              <a:gd name="connsiteY2" fmla="*/ 3132958 h 3132958"/>
              <a:gd name="connsiteX0" fmla="*/ 163793 w 388260"/>
              <a:gd name="connsiteY0" fmla="*/ 0 h 3132958"/>
              <a:gd name="connsiteX1" fmla="*/ 386430 w 388260"/>
              <a:gd name="connsiteY1" fmla="*/ 1526650 h 3132958"/>
              <a:gd name="connsiteX2" fmla="*/ 0 w 388260"/>
              <a:gd name="connsiteY2" fmla="*/ 3132958 h 3132958"/>
              <a:gd name="connsiteX0" fmla="*/ 163793 w 163793"/>
              <a:gd name="connsiteY0" fmla="*/ 0 h 3132958"/>
              <a:gd name="connsiteX1" fmla="*/ 145099 w 163793"/>
              <a:gd name="connsiteY1" fmla="*/ 1526650 h 3132958"/>
              <a:gd name="connsiteX2" fmla="*/ 0 w 163793"/>
              <a:gd name="connsiteY2" fmla="*/ 3132958 h 3132958"/>
            </a:gdLst>
            <a:ahLst/>
            <a:cxnLst>
              <a:cxn ang="0">
                <a:pos x="connsiteX0" y="connsiteY0"/>
              </a:cxn>
              <a:cxn ang="0">
                <a:pos x="connsiteX1" y="connsiteY1"/>
              </a:cxn>
              <a:cxn ang="0">
                <a:pos x="connsiteX2" y="connsiteY2"/>
              </a:cxn>
            </a:cxnLst>
            <a:rect l="l" t="t" r="r" b="b"/>
            <a:pathLst>
              <a:path w="163793" h="3132958">
                <a:moveTo>
                  <a:pt x="163793" y="0"/>
                </a:moveTo>
                <a:cubicBezTo>
                  <a:pt x="126024" y="610262"/>
                  <a:pt x="172398" y="1004490"/>
                  <a:pt x="145099" y="1526650"/>
                </a:cubicBezTo>
                <a:cubicBezTo>
                  <a:pt x="117800" y="2048810"/>
                  <a:pt x="381" y="2632473"/>
                  <a:pt x="0" y="3132958"/>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30" name="Freeform 29"/>
          <p:cNvSpPr/>
          <p:nvPr/>
        </p:nvSpPr>
        <p:spPr>
          <a:xfrm>
            <a:off x="9093263" y="2466205"/>
            <a:ext cx="911113" cy="3187895"/>
          </a:xfrm>
          <a:custGeom>
            <a:avLst/>
            <a:gdLst>
              <a:gd name="connsiteX0" fmla="*/ 25327 w 3865955"/>
              <a:gd name="connsiteY0" fmla="*/ 0 h 3166760"/>
              <a:gd name="connsiteX1" fmla="*/ 247964 w 3865955"/>
              <a:gd name="connsiteY1" fmla="*/ 1526650 h 3166760"/>
              <a:gd name="connsiteX2" fmla="*/ 1814371 w 3865955"/>
              <a:gd name="connsiteY2" fmla="*/ 1836751 h 3166760"/>
              <a:gd name="connsiteX3" fmla="*/ 1162364 w 3865955"/>
              <a:gd name="connsiteY3" fmla="*/ 1948069 h 3166760"/>
              <a:gd name="connsiteX4" fmla="*/ 41230 w 3865955"/>
              <a:gd name="connsiteY4" fmla="*/ 1948069 h 3166760"/>
              <a:gd name="connsiteX5" fmla="*/ 391087 w 3865955"/>
              <a:gd name="connsiteY5" fmla="*/ 2234316 h 3166760"/>
              <a:gd name="connsiteX6" fmla="*/ 1218023 w 3865955"/>
              <a:gd name="connsiteY6" fmla="*/ 2218413 h 3166760"/>
              <a:gd name="connsiteX7" fmla="*/ 1989299 w 3865955"/>
              <a:gd name="connsiteY7" fmla="*/ 2138900 h 3166760"/>
              <a:gd name="connsiteX8" fmla="*/ 3269459 w 3865955"/>
              <a:gd name="connsiteY8" fmla="*/ 2091193 h 3166760"/>
              <a:gd name="connsiteX9" fmla="*/ 3818099 w 3865955"/>
              <a:gd name="connsiteY9" fmla="*/ 2997641 h 3166760"/>
              <a:gd name="connsiteX10" fmla="*/ 3802197 w 3865955"/>
              <a:gd name="connsiteY10" fmla="*/ 3164619 h 3166760"/>
              <a:gd name="connsiteX0" fmla="*/ 25327 w 3819504"/>
              <a:gd name="connsiteY0" fmla="*/ 0 h 3164695"/>
              <a:gd name="connsiteX1" fmla="*/ 247964 w 3819504"/>
              <a:gd name="connsiteY1" fmla="*/ 1526650 h 3164695"/>
              <a:gd name="connsiteX2" fmla="*/ 1814371 w 3819504"/>
              <a:gd name="connsiteY2" fmla="*/ 1836751 h 3164695"/>
              <a:gd name="connsiteX3" fmla="*/ 1162364 w 3819504"/>
              <a:gd name="connsiteY3" fmla="*/ 1948069 h 3164695"/>
              <a:gd name="connsiteX4" fmla="*/ 41230 w 3819504"/>
              <a:gd name="connsiteY4" fmla="*/ 1948069 h 3164695"/>
              <a:gd name="connsiteX5" fmla="*/ 391087 w 3819504"/>
              <a:gd name="connsiteY5" fmla="*/ 2234316 h 3164695"/>
              <a:gd name="connsiteX6" fmla="*/ 1218023 w 3819504"/>
              <a:gd name="connsiteY6" fmla="*/ 2218413 h 3164695"/>
              <a:gd name="connsiteX7" fmla="*/ 1989299 w 3819504"/>
              <a:gd name="connsiteY7" fmla="*/ 2138900 h 3164695"/>
              <a:gd name="connsiteX8" fmla="*/ 3269459 w 3819504"/>
              <a:gd name="connsiteY8" fmla="*/ 2091193 h 3164695"/>
              <a:gd name="connsiteX9" fmla="*/ 3690878 w 3819504"/>
              <a:gd name="connsiteY9" fmla="*/ 2647783 h 3164695"/>
              <a:gd name="connsiteX10" fmla="*/ 3802197 w 3819504"/>
              <a:gd name="connsiteY10" fmla="*/ 3164619 h 3164695"/>
              <a:gd name="connsiteX0" fmla="*/ 25327 w 3690878"/>
              <a:gd name="connsiteY0" fmla="*/ 0 h 2647783"/>
              <a:gd name="connsiteX1" fmla="*/ 247964 w 3690878"/>
              <a:gd name="connsiteY1" fmla="*/ 1526650 h 2647783"/>
              <a:gd name="connsiteX2" fmla="*/ 1814371 w 3690878"/>
              <a:gd name="connsiteY2" fmla="*/ 1836751 h 2647783"/>
              <a:gd name="connsiteX3" fmla="*/ 1162364 w 3690878"/>
              <a:gd name="connsiteY3" fmla="*/ 1948069 h 2647783"/>
              <a:gd name="connsiteX4" fmla="*/ 41230 w 3690878"/>
              <a:gd name="connsiteY4" fmla="*/ 1948069 h 2647783"/>
              <a:gd name="connsiteX5" fmla="*/ 391087 w 3690878"/>
              <a:gd name="connsiteY5" fmla="*/ 2234316 h 2647783"/>
              <a:gd name="connsiteX6" fmla="*/ 1218023 w 3690878"/>
              <a:gd name="connsiteY6" fmla="*/ 2218413 h 2647783"/>
              <a:gd name="connsiteX7" fmla="*/ 1989299 w 3690878"/>
              <a:gd name="connsiteY7" fmla="*/ 2138900 h 2647783"/>
              <a:gd name="connsiteX8" fmla="*/ 3269459 w 3690878"/>
              <a:gd name="connsiteY8" fmla="*/ 2091193 h 2647783"/>
              <a:gd name="connsiteX9" fmla="*/ 3690878 w 3690878"/>
              <a:gd name="connsiteY9" fmla="*/ 2647783 h 2647783"/>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933694 w 4599245"/>
              <a:gd name="connsiteY0" fmla="*/ 0 h 2886322"/>
              <a:gd name="connsiteX1" fmla="*/ 1156331 w 4599245"/>
              <a:gd name="connsiteY1" fmla="*/ 1526650 h 2886322"/>
              <a:gd name="connsiteX2" fmla="*/ 2722738 w 4599245"/>
              <a:gd name="connsiteY2" fmla="*/ 1836751 h 2886322"/>
              <a:gd name="connsiteX3" fmla="*/ 2070731 w 4599245"/>
              <a:gd name="connsiteY3" fmla="*/ 1948069 h 2886322"/>
              <a:gd name="connsiteX4" fmla="*/ 10704 w 4599245"/>
              <a:gd name="connsiteY4" fmla="*/ 1948069 h 2886322"/>
              <a:gd name="connsiteX5" fmla="*/ 1299454 w 4599245"/>
              <a:gd name="connsiteY5" fmla="*/ 2234316 h 2886322"/>
              <a:gd name="connsiteX6" fmla="*/ 2126390 w 4599245"/>
              <a:gd name="connsiteY6" fmla="*/ 2218413 h 2886322"/>
              <a:gd name="connsiteX7" fmla="*/ 2897666 w 4599245"/>
              <a:gd name="connsiteY7" fmla="*/ 2138900 h 2886322"/>
              <a:gd name="connsiteX8" fmla="*/ 4177826 w 4599245"/>
              <a:gd name="connsiteY8" fmla="*/ 2091193 h 2886322"/>
              <a:gd name="connsiteX9" fmla="*/ 4599245 w 4599245"/>
              <a:gd name="connsiteY9" fmla="*/ 2886322 h 2886322"/>
              <a:gd name="connsiteX0" fmla="*/ 1064544 w 4730095"/>
              <a:gd name="connsiteY0" fmla="*/ 0 h 2886322"/>
              <a:gd name="connsiteX1" fmla="*/ 1287181 w 4730095"/>
              <a:gd name="connsiteY1" fmla="*/ 1526650 h 2886322"/>
              <a:gd name="connsiteX2" fmla="*/ 2853588 w 4730095"/>
              <a:gd name="connsiteY2" fmla="*/ 1836751 h 2886322"/>
              <a:gd name="connsiteX3" fmla="*/ 2201581 w 4730095"/>
              <a:gd name="connsiteY3" fmla="*/ 1948069 h 2886322"/>
              <a:gd name="connsiteX4" fmla="*/ 141554 w 4730095"/>
              <a:gd name="connsiteY4" fmla="*/ 1948069 h 2886322"/>
              <a:gd name="connsiteX5" fmla="*/ 409768 w 4730095"/>
              <a:gd name="connsiteY5" fmla="*/ 2234316 h 2886322"/>
              <a:gd name="connsiteX6" fmla="*/ 2257240 w 4730095"/>
              <a:gd name="connsiteY6" fmla="*/ 2218413 h 2886322"/>
              <a:gd name="connsiteX7" fmla="*/ 3028516 w 4730095"/>
              <a:gd name="connsiteY7" fmla="*/ 2138900 h 2886322"/>
              <a:gd name="connsiteX8" fmla="*/ 4308676 w 4730095"/>
              <a:gd name="connsiteY8" fmla="*/ 2091193 h 2886322"/>
              <a:gd name="connsiteX9" fmla="*/ 4730095 w 4730095"/>
              <a:gd name="connsiteY9" fmla="*/ 2886322 h 2886322"/>
              <a:gd name="connsiteX0" fmla="*/ 1064544 w 4730095"/>
              <a:gd name="connsiteY0" fmla="*/ 0 h 2886322"/>
              <a:gd name="connsiteX1" fmla="*/ 1287181 w 4730095"/>
              <a:gd name="connsiteY1" fmla="*/ 1526650 h 2886322"/>
              <a:gd name="connsiteX2" fmla="*/ 2201581 w 4730095"/>
              <a:gd name="connsiteY2" fmla="*/ 1948069 h 2886322"/>
              <a:gd name="connsiteX3" fmla="*/ 141554 w 4730095"/>
              <a:gd name="connsiteY3" fmla="*/ 1948069 h 2886322"/>
              <a:gd name="connsiteX4" fmla="*/ 409768 w 4730095"/>
              <a:gd name="connsiteY4" fmla="*/ 2234316 h 2886322"/>
              <a:gd name="connsiteX5" fmla="*/ 2257240 w 4730095"/>
              <a:gd name="connsiteY5" fmla="*/ 2218413 h 2886322"/>
              <a:gd name="connsiteX6" fmla="*/ 3028516 w 4730095"/>
              <a:gd name="connsiteY6" fmla="*/ 2138900 h 2886322"/>
              <a:gd name="connsiteX7" fmla="*/ 4308676 w 4730095"/>
              <a:gd name="connsiteY7" fmla="*/ 2091193 h 2886322"/>
              <a:gd name="connsiteX8" fmla="*/ 4730095 w 4730095"/>
              <a:gd name="connsiteY8" fmla="*/ 2886322 h 2886322"/>
              <a:gd name="connsiteX0" fmla="*/ 996815 w 4662366"/>
              <a:gd name="connsiteY0" fmla="*/ 0 h 2886322"/>
              <a:gd name="connsiteX1" fmla="*/ 1219452 w 4662366"/>
              <a:gd name="connsiteY1" fmla="*/ 1526650 h 2886322"/>
              <a:gd name="connsiteX2" fmla="*/ 73825 w 4662366"/>
              <a:gd name="connsiteY2" fmla="*/ 1948069 h 2886322"/>
              <a:gd name="connsiteX3" fmla="*/ 342039 w 4662366"/>
              <a:gd name="connsiteY3" fmla="*/ 2234316 h 2886322"/>
              <a:gd name="connsiteX4" fmla="*/ 2189511 w 4662366"/>
              <a:gd name="connsiteY4" fmla="*/ 2218413 h 2886322"/>
              <a:gd name="connsiteX5" fmla="*/ 2960787 w 4662366"/>
              <a:gd name="connsiteY5" fmla="*/ 2138900 h 2886322"/>
              <a:gd name="connsiteX6" fmla="*/ 4240947 w 4662366"/>
              <a:gd name="connsiteY6" fmla="*/ 2091193 h 2886322"/>
              <a:gd name="connsiteX7" fmla="*/ 4662366 w 4662366"/>
              <a:gd name="connsiteY7"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2637571 w 4339150"/>
              <a:gd name="connsiteY4" fmla="*/ 2138900 h 2886322"/>
              <a:gd name="connsiteX5" fmla="*/ 3917731 w 4339150"/>
              <a:gd name="connsiteY5" fmla="*/ 2091193 h 2886322"/>
              <a:gd name="connsiteX6" fmla="*/ 4339150 w 4339150"/>
              <a:gd name="connsiteY6"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3917731 w 4339150"/>
              <a:gd name="connsiteY4" fmla="*/ 2091193 h 2886322"/>
              <a:gd name="connsiteX5" fmla="*/ 4339150 w 4339150"/>
              <a:gd name="connsiteY5"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4339150 w 4339150"/>
              <a:gd name="connsiteY4" fmla="*/ 2886322 h 2886322"/>
              <a:gd name="connsiteX0" fmla="*/ 796881 w 4462432"/>
              <a:gd name="connsiteY0" fmla="*/ 0 h 2886322"/>
              <a:gd name="connsiteX1" fmla="*/ 1019518 w 4462432"/>
              <a:gd name="connsiteY1" fmla="*/ 1526650 h 2886322"/>
              <a:gd name="connsiteX2" fmla="*/ 142105 w 4462432"/>
              <a:gd name="connsiteY2" fmla="*/ 2234316 h 2886322"/>
              <a:gd name="connsiteX3" fmla="*/ 4462432 w 4462432"/>
              <a:gd name="connsiteY3" fmla="*/ 2886322 h 2886322"/>
              <a:gd name="connsiteX0" fmla="*/ 796881 w 1039756"/>
              <a:gd name="connsiteY0" fmla="*/ 0 h 2234316"/>
              <a:gd name="connsiteX1" fmla="*/ 1019518 w 1039756"/>
              <a:gd name="connsiteY1" fmla="*/ 1526650 h 2234316"/>
              <a:gd name="connsiteX2" fmla="*/ 142105 w 1039756"/>
              <a:gd name="connsiteY2" fmla="*/ 2234316 h 2234316"/>
              <a:gd name="connsiteX0" fmla="*/ 350011 w 574478"/>
              <a:gd name="connsiteY0" fmla="*/ 0 h 3132958"/>
              <a:gd name="connsiteX1" fmla="*/ 572648 w 574478"/>
              <a:gd name="connsiteY1" fmla="*/ 1526650 h 3132958"/>
              <a:gd name="connsiteX2" fmla="*/ 186218 w 574478"/>
              <a:gd name="connsiteY2" fmla="*/ 3132958 h 3132958"/>
              <a:gd name="connsiteX0" fmla="*/ 163793 w 388260"/>
              <a:gd name="connsiteY0" fmla="*/ 0 h 3132958"/>
              <a:gd name="connsiteX1" fmla="*/ 386430 w 388260"/>
              <a:gd name="connsiteY1" fmla="*/ 1526650 h 3132958"/>
              <a:gd name="connsiteX2" fmla="*/ 0 w 388260"/>
              <a:gd name="connsiteY2" fmla="*/ 3132958 h 3132958"/>
              <a:gd name="connsiteX0" fmla="*/ 163793 w 404780"/>
              <a:gd name="connsiteY0" fmla="*/ 0 h 3132958"/>
              <a:gd name="connsiteX1" fmla="*/ 386430 w 404780"/>
              <a:gd name="connsiteY1" fmla="*/ 1526650 h 3132958"/>
              <a:gd name="connsiteX2" fmla="*/ 348068 w 404780"/>
              <a:gd name="connsiteY2" fmla="*/ 1812751 h 3132958"/>
              <a:gd name="connsiteX3" fmla="*/ 0 w 404780"/>
              <a:gd name="connsiteY3" fmla="*/ 3132958 h 3132958"/>
              <a:gd name="connsiteX0" fmla="*/ 163793 w 402651"/>
              <a:gd name="connsiteY0" fmla="*/ 0 h 3132958"/>
              <a:gd name="connsiteX1" fmla="*/ 386430 w 402651"/>
              <a:gd name="connsiteY1" fmla="*/ 1526650 h 3132958"/>
              <a:gd name="connsiteX2" fmla="*/ 381355 w 402651"/>
              <a:gd name="connsiteY2" fmla="*/ 1701490 h 3132958"/>
              <a:gd name="connsiteX3" fmla="*/ 348068 w 402651"/>
              <a:gd name="connsiteY3" fmla="*/ 1812751 h 3132958"/>
              <a:gd name="connsiteX4" fmla="*/ 0 w 402651"/>
              <a:gd name="connsiteY4" fmla="*/ 3132958 h 3132958"/>
              <a:gd name="connsiteX0" fmla="*/ 163793 w 938983"/>
              <a:gd name="connsiteY0" fmla="*/ 0 h 3132958"/>
              <a:gd name="connsiteX1" fmla="*/ 386430 w 938983"/>
              <a:gd name="connsiteY1" fmla="*/ 1526650 h 3132958"/>
              <a:gd name="connsiteX2" fmla="*/ 938913 w 938983"/>
              <a:gd name="connsiteY2" fmla="*/ 794290 h 3132958"/>
              <a:gd name="connsiteX3" fmla="*/ 348068 w 938983"/>
              <a:gd name="connsiteY3" fmla="*/ 1812751 h 3132958"/>
              <a:gd name="connsiteX4" fmla="*/ 0 w 938983"/>
              <a:gd name="connsiteY4" fmla="*/ 3132958 h 3132958"/>
              <a:gd name="connsiteX0" fmla="*/ 163793 w 979605"/>
              <a:gd name="connsiteY0" fmla="*/ 0 h 3132958"/>
              <a:gd name="connsiteX1" fmla="*/ 386430 w 979605"/>
              <a:gd name="connsiteY1" fmla="*/ 1526650 h 3132958"/>
              <a:gd name="connsiteX2" fmla="*/ 938913 w 979605"/>
              <a:gd name="connsiteY2" fmla="*/ 794290 h 3132958"/>
              <a:gd name="connsiteX3" fmla="*/ 872339 w 979605"/>
              <a:gd name="connsiteY3" fmla="*/ 905550 h 3132958"/>
              <a:gd name="connsiteX4" fmla="*/ 348068 w 979605"/>
              <a:gd name="connsiteY4" fmla="*/ 1812751 h 3132958"/>
              <a:gd name="connsiteX5" fmla="*/ 0 w 979605"/>
              <a:gd name="connsiteY5" fmla="*/ 3132958 h 3132958"/>
              <a:gd name="connsiteX0" fmla="*/ 163793 w 951786"/>
              <a:gd name="connsiteY0" fmla="*/ 0 h 3132958"/>
              <a:gd name="connsiteX1" fmla="*/ 386430 w 951786"/>
              <a:gd name="connsiteY1" fmla="*/ 1526650 h 3132958"/>
              <a:gd name="connsiteX2" fmla="*/ 938913 w 951786"/>
              <a:gd name="connsiteY2" fmla="*/ 794290 h 3132958"/>
              <a:gd name="connsiteX3" fmla="*/ 597721 w 951786"/>
              <a:gd name="connsiteY3" fmla="*/ 802848 h 3132958"/>
              <a:gd name="connsiteX4" fmla="*/ 348068 w 951786"/>
              <a:gd name="connsiteY4" fmla="*/ 1812751 h 3132958"/>
              <a:gd name="connsiteX5" fmla="*/ 0 w 951786"/>
              <a:gd name="connsiteY5" fmla="*/ 3132958 h 3132958"/>
              <a:gd name="connsiteX0" fmla="*/ 163793 w 1147112"/>
              <a:gd name="connsiteY0" fmla="*/ 0 h 3132958"/>
              <a:gd name="connsiteX1" fmla="*/ 386430 w 1147112"/>
              <a:gd name="connsiteY1" fmla="*/ 1526650 h 3132958"/>
              <a:gd name="connsiteX2" fmla="*/ 1138635 w 1147112"/>
              <a:gd name="connsiteY2" fmla="*/ 794290 h 3132958"/>
              <a:gd name="connsiteX3" fmla="*/ 597721 w 1147112"/>
              <a:gd name="connsiteY3" fmla="*/ 802848 h 3132958"/>
              <a:gd name="connsiteX4" fmla="*/ 348068 w 1147112"/>
              <a:gd name="connsiteY4" fmla="*/ 1812751 h 3132958"/>
              <a:gd name="connsiteX5" fmla="*/ 0 w 1147112"/>
              <a:gd name="connsiteY5" fmla="*/ 3132958 h 3132958"/>
              <a:gd name="connsiteX0" fmla="*/ 163793 w 1536919"/>
              <a:gd name="connsiteY0" fmla="*/ 0 h 3132958"/>
              <a:gd name="connsiteX1" fmla="*/ 386430 w 1536919"/>
              <a:gd name="connsiteY1" fmla="*/ 1526650 h 3132958"/>
              <a:gd name="connsiteX2" fmla="*/ 1138635 w 1536919"/>
              <a:gd name="connsiteY2" fmla="*/ 794290 h 3132958"/>
              <a:gd name="connsiteX3" fmla="*/ 1521436 w 1536919"/>
              <a:gd name="connsiteY3" fmla="*/ 700147 h 3132958"/>
              <a:gd name="connsiteX4" fmla="*/ 348068 w 1536919"/>
              <a:gd name="connsiteY4" fmla="*/ 1812751 h 3132958"/>
              <a:gd name="connsiteX5" fmla="*/ 0 w 1536919"/>
              <a:gd name="connsiteY5" fmla="*/ 3132958 h 3132958"/>
              <a:gd name="connsiteX0" fmla="*/ 163793 w 1527761"/>
              <a:gd name="connsiteY0" fmla="*/ 0 h 3132958"/>
              <a:gd name="connsiteX1" fmla="*/ 386430 w 1527761"/>
              <a:gd name="connsiteY1" fmla="*/ 1526650 h 3132958"/>
              <a:gd name="connsiteX2" fmla="*/ 456251 w 1527761"/>
              <a:gd name="connsiteY2" fmla="*/ 760056 h 3132958"/>
              <a:gd name="connsiteX3" fmla="*/ 1521436 w 1527761"/>
              <a:gd name="connsiteY3" fmla="*/ 700147 h 3132958"/>
              <a:gd name="connsiteX4" fmla="*/ 348068 w 1527761"/>
              <a:gd name="connsiteY4" fmla="*/ 1812751 h 3132958"/>
              <a:gd name="connsiteX5" fmla="*/ 0 w 1527761"/>
              <a:gd name="connsiteY5" fmla="*/ 3132958 h 3132958"/>
              <a:gd name="connsiteX0" fmla="*/ 163793 w 1288107"/>
              <a:gd name="connsiteY0" fmla="*/ 0 h 3132958"/>
              <a:gd name="connsiteX1" fmla="*/ 386430 w 1288107"/>
              <a:gd name="connsiteY1" fmla="*/ 1526650 h 3132958"/>
              <a:gd name="connsiteX2" fmla="*/ 456251 w 1288107"/>
              <a:gd name="connsiteY2" fmla="*/ 760056 h 3132958"/>
              <a:gd name="connsiteX3" fmla="*/ 1280105 w 1288107"/>
              <a:gd name="connsiteY3" fmla="*/ 854200 h 3132958"/>
              <a:gd name="connsiteX4" fmla="*/ 348068 w 1288107"/>
              <a:gd name="connsiteY4" fmla="*/ 1812751 h 3132958"/>
              <a:gd name="connsiteX5" fmla="*/ 0 w 1288107"/>
              <a:gd name="connsiteY5" fmla="*/ 3132958 h 3132958"/>
              <a:gd name="connsiteX0" fmla="*/ 163793 w 1288107"/>
              <a:gd name="connsiteY0" fmla="*/ 0 h 3132958"/>
              <a:gd name="connsiteX1" fmla="*/ 361465 w 1288107"/>
              <a:gd name="connsiteY1" fmla="*/ 1663586 h 3132958"/>
              <a:gd name="connsiteX2" fmla="*/ 456251 w 1288107"/>
              <a:gd name="connsiteY2" fmla="*/ 760056 h 3132958"/>
              <a:gd name="connsiteX3" fmla="*/ 1280105 w 1288107"/>
              <a:gd name="connsiteY3" fmla="*/ 854200 h 3132958"/>
              <a:gd name="connsiteX4" fmla="*/ 348068 w 1288107"/>
              <a:gd name="connsiteY4" fmla="*/ 1812751 h 3132958"/>
              <a:gd name="connsiteX5" fmla="*/ 0 w 1288107"/>
              <a:gd name="connsiteY5" fmla="*/ 3132958 h 3132958"/>
              <a:gd name="connsiteX0" fmla="*/ 163793 w 1288107"/>
              <a:gd name="connsiteY0" fmla="*/ 0 h 3132958"/>
              <a:gd name="connsiteX1" fmla="*/ 361465 w 1288107"/>
              <a:gd name="connsiteY1" fmla="*/ 1663586 h 3132958"/>
              <a:gd name="connsiteX2" fmla="*/ 456251 w 1288107"/>
              <a:gd name="connsiteY2" fmla="*/ 760056 h 3132958"/>
              <a:gd name="connsiteX3" fmla="*/ 1280105 w 1288107"/>
              <a:gd name="connsiteY3" fmla="*/ 854200 h 3132958"/>
              <a:gd name="connsiteX4" fmla="*/ 647651 w 1288107"/>
              <a:gd name="connsiteY4" fmla="*/ 1795634 h 3132958"/>
              <a:gd name="connsiteX5" fmla="*/ 0 w 1288107"/>
              <a:gd name="connsiteY5" fmla="*/ 3132958 h 3132958"/>
              <a:gd name="connsiteX0" fmla="*/ 163793 w 1288107"/>
              <a:gd name="connsiteY0" fmla="*/ 0 h 3132958"/>
              <a:gd name="connsiteX1" fmla="*/ 361465 w 1288107"/>
              <a:gd name="connsiteY1" fmla="*/ 1663586 h 3132958"/>
              <a:gd name="connsiteX2" fmla="*/ 456251 w 1288107"/>
              <a:gd name="connsiteY2" fmla="*/ 760056 h 3132958"/>
              <a:gd name="connsiteX3" fmla="*/ 1280105 w 1288107"/>
              <a:gd name="connsiteY3" fmla="*/ 854200 h 3132958"/>
              <a:gd name="connsiteX4" fmla="*/ 647651 w 1288107"/>
              <a:gd name="connsiteY4" fmla="*/ 1795634 h 3132958"/>
              <a:gd name="connsiteX5" fmla="*/ 0 w 1288107"/>
              <a:gd name="connsiteY5" fmla="*/ 3132958 h 3132958"/>
              <a:gd name="connsiteX0" fmla="*/ 163793 w 1288107"/>
              <a:gd name="connsiteY0" fmla="*/ 0 h 3132958"/>
              <a:gd name="connsiteX1" fmla="*/ 361465 w 1288107"/>
              <a:gd name="connsiteY1" fmla="*/ 1663586 h 3132958"/>
              <a:gd name="connsiteX2" fmla="*/ 456251 w 1288107"/>
              <a:gd name="connsiteY2" fmla="*/ 760056 h 3132958"/>
              <a:gd name="connsiteX3" fmla="*/ 1280105 w 1288107"/>
              <a:gd name="connsiteY3" fmla="*/ 854200 h 3132958"/>
              <a:gd name="connsiteX4" fmla="*/ 647651 w 1288107"/>
              <a:gd name="connsiteY4" fmla="*/ 1795634 h 3132958"/>
              <a:gd name="connsiteX5" fmla="*/ 0 w 1288107"/>
              <a:gd name="connsiteY5" fmla="*/ 3132958 h 3132958"/>
              <a:gd name="connsiteX0" fmla="*/ 163793 w 878724"/>
              <a:gd name="connsiteY0" fmla="*/ 0 h 3132958"/>
              <a:gd name="connsiteX1" fmla="*/ 361465 w 878724"/>
              <a:gd name="connsiteY1" fmla="*/ 1663586 h 3132958"/>
              <a:gd name="connsiteX2" fmla="*/ 456251 w 878724"/>
              <a:gd name="connsiteY2" fmla="*/ 760056 h 3132958"/>
              <a:gd name="connsiteX3" fmla="*/ 864016 w 878724"/>
              <a:gd name="connsiteY3" fmla="*/ 785732 h 3132958"/>
              <a:gd name="connsiteX4" fmla="*/ 647651 w 878724"/>
              <a:gd name="connsiteY4" fmla="*/ 1795634 h 3132958"/>
              <a:gd name="connsiteX5" fmla="*/ 0 w 878724"/>
              <a:gd name="connsiteY5" fmla="*/ 3132958 h 3132958"/>
              <a:gd name="connsiteX0" fmla="*/ 163793 w 864016"/>
              <a:gd name="connsiteY0" fmla="*/ 0 h 3132958"/>
              <a:gd name="connsiteX1" fmla="*/ 361465 w 864016"/>
              <a:gd name="connsiteY1" fmla="*/ 1663586 h 3132958"/>
              <a:gd name="connsiteX2" fmla="*/ 456251 w 864016"/>
              <a:gd name="connsiteY2" fmla="*/ 760056 h 3132958"/>
              <a:gd name="connsiteX3" fmla="*/ 864016 w 864016"/>
              <a:gd name="connsiteY3" fmla="*/ 785732 h 3132958"/>
              <a:gd name="connsiteX4" fmla="*/ 647651 w 864016"/>
              <a:gd name="connsiteY4" fmla="*/ 1795634 h 3132958"/>
              <a:gd name="connsiteX5" fmla="*/ 0 w 864016"/>
              <a:gd name="connsiteY5" fmla="*/ 3132958 h 3132958"/>
              <a:gd name="connsiteX0" fmla="*/ 163793 w 870645"/>
              <a:gd name="connsiteY0" fmla="*/ 0 h 3132958"/>
              <a:gd name="connsiteX1" fmla="*/ 361465 w 870645"/>
              <a:gd name="connsiteY1" fmla="*/ 1663586 h 3132958"/>
              <a:gd name="connsiteX2" fmla="*/ 456251 w 870645"/>
              <a:gd name="connsiteY2" fmla="*/ 760056 h 3132958"/>
              <a:gd name="connsiteX3" fmla="*/ 864016 w 870645"/>
              <a:gd name="connsiteY3" fmla="*/ 785732 h 3132958"/>
              <a:gd name="connsiteX4" fmla="*/ 647651 w 870645"/>
              <a:gd name="connsiteY4" fmla="*/ 1795634 h 3132958"/>
              <a:gd name="connsiteX5" fmla="*/ 0 w 870645"/>
              <a:gd name="connsiteY5" fmla="*/ 3132958 h 3132958"/>
              <a:gd name="connsiteX0" fmla="*/ 163793 w 870645"/>
              <a:gd name="connsiteY0" fmla="*/ 0 h 3132958"/>
              <a:gd name="connsiteX1" fmla="*/ 361465 w 870645"/>
              <a:gd name="connsiteY1" fmla="*/ 1663586 h 3132958"/>
              <a:gd name="connsiteX2" fmla="*/ 456251 w 870645"/>
              <a:gd name="connsiteY2" fmla="*/ 760056 h 3132958"/>
              <a:gd name="connsiteX3" fmla="*/ 864016 w 870645"/>
              <a:gd name="connsiteY3" fmla="*/ 785732 h 3132958"/>
              <a:gd name="connsiteX4" fmla="*/ 647651 w 870645"/>
              <a:gd name="connsiteY4" fmla="*/ 1795634 h 3132958"/>
              <a:gd name="connsiteX5" fmla="*/ 0 w 870645"/>
              <a:gd name="connsiteY5" fmla="*/ 3132958 h 313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645" h="3132958">
                <a:moveTo>
                  <a:pt x="163793" y="0"/>
                </a:moveTo>
                <a:cubicBezTo>
                  <a:pt x="126024" y="610262"/>
                  <a:pt x="179573" y="1673846"/>
                  <a:pt x="361465" y="1663586"/>
                </a:cubicBezTo>
                <a:cubicBezTo>
                  <a:pt x="543357" y="1653326"/>
                  <a:pt x="375266" y="863573"/>
                  <a:pt x="456251" y="760056"/>
                </a:cubicBezTo>
                <a:cubicBezTo>
                  <a:pt x="537236" y="656539"/>
                  <a:pt x="804377" y="684457"/>
                  <a:pt x="864016" y="785732"/>
                </a:cubicBezTo>
                <a:cubicBezTo>
                  <a:pt x="898690" y="955475"/>
                  <a:pt x="793041" y="1424399"/>
                  <a:pt x="647651" y="1795634"/>
                </a:cubicBezTo>
                <a:cubicBezTo>
                  <a:pt x="583246" y="2063352"/>
                  <a:pt x="58011" y="2912924"/>
                  <a:pt x="0" y="3132958"/>
                </a:cubicBezTo>
              </a:path>
            </a:pathLst>
          </a:custGeom>
          <a:ln>
            <a:headEnd type="none"/>
            <a:tailEnd type="triangl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solidFill>
                <a:prstClr val="black"/>
              </a:solidFill>
            </a:endParaRPr>
          </a:p>
        </p:txBody>
      </p:sp>
      <p:sp>
        <p:nvSpPr>
          <p:cNvPr id="32" name="Freeform 31"/>
          <p:cNvSpPr/>
          <p:nvPr/>
        </p:nvSpPr>
        <p:spPr>
          <a:xfrm>
            <a:off x="9014886" y="2457498"/>
            <a:ext cx="171406" cy="3187895"/>
          </a:xfrm>
          <a:custGeom>
            <a:avLst/>
            <a:gdLst>
              <a:gd name="connsiteX0" fmla="*/ 25327 w 3865955"/>
              <a:gd name="connsiteY0" fmla="*/ 0 h 3166760"/>
              <a:gd name="connsiteX1" fmla="*/ 247964 w 3865955"/>
              <a:gd name="connsiteY1" fmla="*/ 1526650 h 3166760"/>
              <a:gd name="connsiteX2" fmla="*/ 1814371 w 3865955"/>
              <a:gd name="connsiteY2" fmla="*/ 1836751 h 3166760"/>
              <a:gd name="connsiteX3" fmla="*/ 1162364 w 3865955"/>
              <a:gd name="connsiteY3" fmla="*/ 1948069 h 3166760"/>
              <a:gd name="connsiteX4" fmla="*/ 41230 w 3865955"/>
              <a:gd name="connsiteY4" fmla="*/ 1948069 h 3166760"/>
              <a:gd name="connsiteX5" fmla="*/ 391087 w 3865955"/>
              <a:gd name="connsiteY5" fmla="*/ 2234316 h 3166760"/>
              <a:gd name="connsiteX6" fmla="*/ 1218023 w 3865955"/>
              <a:gd name="connsiteY6" fmla="*/ 2218413 h 3166760"/>
              <a:gd name="connsiteX7" fmla="*/ 1989299 w 3865955"/>
              <a:gd name="connsiteY7" fmla="*/ 2138900 h 3166760"/>
              <a:gd name="connsiteX8" fmla="*/ 3269459 w 3865955"/>
              <a:gd name="connsiteY8" fmla="*/ 2091193 h 3166760"/>
              <a:gd name="connsiteX9" fmla="*/ 3818099 w 3865955"/>
              <a:gd name="connsiteY9" fmla="*/ 2997641 h 3166760"/>
              <a:gd name="connsiteX10" fmla="*/ 3802197 w 3865955"/>
              <a:gd name="connsiteY10" fmla="*/ 3164619 h 3166760"/>
              <a:gd name="connsiteX0" fmla="*/ 25327 w 3819504"/>
              <a:gd name="connsiteY0" fmla="*/ 0 h 3164695"/>
              <a:gd name="connsiteX1" fmla="*/ 247964 w 3819504"/>
              <a:gd name="connsiteY1" fmla="*/ 1526650 h 3164695"/>
              <a:gd name="connsiteX2" fmla="*/ 1814371 w 3819504"/>
              <a:gd name="connsiteY2" fmla="*/ 1836751 h 3164695"/>
              <a:gd name="connsiteX3" fmla="*/ 1162364 w 3819504"/>
              <a:gd name="connsiteY3" fmla="*/ 1948069 h 3164695"/>
              <a:gd name="connsiteX4" fmla="*/ 41230 w 3819504"/>
              <a:gd name="connsiteY4" fmla="*/ 1948069 h 3164695"/>
              <a:gd name="connsiteX5" fmla="*/ 391087 w 3819504"/>
              <a:gd name="connsiteY5" fmla="*/ 2234316 h 3164695"/>
              <a:gd name="connsiteX6" fmla="*/ 1218023 w 3819504"/>
              <a:gd name="connsiteY6" fmla="*/ 2218413 h 3164695"/>
              <a:gd name="connsiteX7" fmla="*/ 1989299 w 3819504"/>
              <a:gd name="connsiteY7" fmla="*/ 2138900 h 3164695"/>
              <a:gd name="connsiteX8" fmla="*/ 3269459 w 3819504"/>
              <a:gd name="connsiteY8" fmla="*/ 2091193 h 3164695"/>
              <a:gd name="connsiteX9" fmla="*/ 3690878 w 3819504"/>
              <a:gd name="connsiteY9" fmla="*/ 2647783 h 3164695"/>
              <a:gd name="connsiteX10" fmla="*/ 3802197 w 3819504"/>
              <a:gd name="connsiteY10" fmla="*/ 3164619 h 3164695"/>
              <a:gd name="connsiteX0" fmla="*/ 25327 w 3690878"/>
              <a:gd name="connsiteY0" fmla="*/ 0 h 2647783"/>
              <a:gd name="connsiteX1" fmla="*/ 247964 w 3690878"/>
              <a:gd name="connsiteY1" fmla="*/ 1526650 h 2647783"/>
              <a:gd name="connsiteX2" fmla="*/ 1814371 w 3690878"/>
              <a:gd name="connsiteY2" fmla="*/ 1836751 h 2647783"/>
              <a:gd name="connsiteX3" fmla="*/ 1162364 w 3690878"/>
              <a:gd name="connsiteY3" fmla="*/ 1948069 h 2647783"/>
              <a:gd name="connsiteX4" fmla="*/ 41230 w 3690878"/>
              <a:gd name="connsiteY4" fmla="*/ 1948069 h 2647783"/>
              <a:gd name="connsiteX5" fmla="*/ 391087 w 3690878"/>
              <a:gd name="connsiteY5" fmla="*/ 2234316 h 2647783"/>
              <a:gd name="connsiteX6" fmla="*/ 1218023 w 3690878"/>
              <a:gd name="connsiteY6" fmla="*/ 2218413 h 2647783"/>
              <a:gd name="connsiteX7" fmla="*/ 1989299 w 3690878"/>
              <a:gd name="connsiteY7" fmla="*/ 2138900 h 2647783"/>
              <a:gd name="connsiteX8" fmla="*/ 3269459 w 3690878"/>
              <a:gd name="connsiteY8" fmla="*/ 2091193 h 2647783"/>
              <a:gd name="connsiteX9" fmla="*/ 3690878 w 3690878"/>
              <a:gd name="connsiteY9" fmla="*/ 2647783 h 2647783"/>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933694 w 4599245"/>
              <a:gd name="connsiteY0" fmla="*/ 0 h 2886322"/>
              <a:gd name="connsiteX1" fmla="*/ 1156331 w 4599245"/>
              <a:gd name="connsiteY1" fmla="*/ 1526650 h 2886322"/>
              <a:gd name="connsiteX2" fmla="*/ 2722738 w 4599245"/>
              <a:gd name="connsiteY2" fmla="*/ 1836751 h 2886322"/>
              <a:gd name="connsiteX3" fmla="*/ 2070731 w 4599245"/>
              <a:gd name="connsiteY3" fmla="*/ 1948069 h 2886322"/>
              <a:gd name="connsiteX4" fmla="*/ 10704 w 4599245"/>
              <a:gd name="connsiteY4" fmla="*/ 1948069 h 2886322"/>
              <a:gd name="connsiteX5" fmla="*/ 1299454 w 4599245"/>
              <a:gd name="connsiteY5" fmla="*/ 2234316 h 2886322"/>
              <a:gd name="connsiteX6" fmla="*/ 2126390 w 4599245"/>
              <a:gd name="connsiteY6" fmla="*/ 2218413 h 2886322"/>
              <a:gd name="connsiteX7" fmla="*/ 2897666 w 4599245"/>
              <a:gd name="connsiteY7" fmla="*/ 2138900 h 2886322"/>
              <a:gd name="connsiteX8" fmla="*/ 4177826 w 4599245"/>
              <a:gd name="connsiteY8" fmla="*/ 2091193 h 2886322"/>
              <a:gd name="connsiteX9" fmla="*/ 4599245 w 4599245"/>
              <a:gd name="connsiteY9" fmla="*/ 2886322 h 2886322"/>
              <a:gd name="connsiteX0" fmla="*/ 1064544 w 4730095"/>
              <a:gd name="connsiteY0" fmla="*/ 0 h 2886322"/>
              <a:gd name="connsiteX1" fmla="*/ 1287181 w 4730095"/>
              <a:gd name="connsiteY1" fmla="*/ 1526650 h 2886322"/>
              <a:gd name="connsiteX2" fmla="*/ 2853588 w 4730095"/>
              <a:gd name="connsiteY2" fmla="*/ 1836751 h 2886322"/>
              <a:gd name="connsiteX3" fmla="*/ 2201581 w 4730095"/>
              <a:gd name="connsiteY3" fmla="*/ 1948069 h 2886322"/>
              <a:gd name="connsiteX4" fmla="*/ 141554 w 4730095"/>
              <a:gd name="connsiteY4" fmla="*/ 1948069 h 2886322"/>
              <a:gd name="connsiteX5" fmla="*/ 409768 w 4730095"/>
              <a:gd name="connsiteY5" fmla="*/ 2234316 h 2886322"/>
              <a:gd name="connsiteX6" fmla="*/ 2257240 w 4730095"/>
              <a:gd name="connsiteY6" fmla="*/ 2218413 h 2886322"/>
              <a:gd name="connsiteX7" fmla="*/ 3028516 w 4730095"/>
              <a:gd name="connsiteY7" fmla="*/ 2138900 h 2886322"/>
              <a:gd name="connsiteX8" fmla="*/ 4308676 w 4730095"/>
              <a:gd name="connsiteY8" fmla="*/ 2091193 h 2886322"/>
              <a:gd name="connsiteX9" fmla="*/ 4730095 w 4730095"/>
              <a:gd name="connsiteY9" fmla="*/ 2886322 h 2886322"/>
              <a:gd name="connsiteX0" fmla="*/ 1064544 w 4730095"/>
              <a:gd name="connsiteY0" fmla="*/ 0 h 2886322"/>
              <a:gd name="connsiteX1" fmla="*/ 1287181 w 4730095"/>
              <a:gd name="connsiteY1" fmla="*/ 1526650 h 2886322"/>
              <a:gd name="connsiteX2" fmla="*/ 2201581 w 4730095"/>
              <a:gd name="connsiteY2" fmla="*/ 1948069 h 2886322"/>
              <a:gd name="connsiteX3" fmla="*/ 141554 w 4730095"/>
              <a:gd name="connsiteY3" fmla="*/ 1948069 h 2886322"/>
              <a:gd name="connsiteX4" fmla="*/ 409768 w 4730095"/>
              <a:gd name="connsiteY4" fmla="*/ 2234316 h 2886322"/>
              <a:gd name="connsiteX5" fmla="*/ 2257240 w 4730095"/>
              <a:gd name="connsiteY5" fmla="*/ 2218413 h 2886322"/>
              <a:gd name="connsiteX6" fmla="*/ 3028516 w 4730095"/>
              <a:gd name="connsiteY6" fmla="*/ 2138900 h 2886322"/>
              <a:gd name="connsiteX7" fmla="*/ 4308676 w 4730095"/>
              <a:gd name="connsiteY7" fmla="*/ 2091193 h 2886322"/>
              <a:gd name="connsiteX8" fmla="*/ 4730095 w 4730095"/>
              <a:gd name="connsiteY8" fmla="*/ 2886322 h 2886322"/>
              <a:gd name="connsiteX0" fmla="*/ 996815 w 4662366"/>
              <a:gd name="connsiteY0" fmla="*/ 0 h 2886322"/>
              <a:gd name="connsiteX1" fmla="*/ 1219452 w 4662366"/>
              <a:gd name="connsiteY1" fmla="*/ 1526650 h 2886322"/>
              <a:gd name="connsiteX2" fmla="*/ 73825 w 4662366"/>
              <a:gd name="connsiteY2" fmla="*/ 1948069 h 2886322"/>
              <a:gd name="connsiteX3" fmla="*/ 342039 w 4662366"/>
              <a:gd name="connsiteY3" fmla="*/ 2234316 h 2886322"/>
              <a:gd name="connsiteX4" fmla="*/ 2189511 w 4662366"/>
              <a:gd name="connsiteY4" fmla="*/ 2218413 h 2886322"/>
              <a:gd name="connsiteX5" fmla="*/ 2960787 w 4662366"/>
              <a:gd name="connsiteY5" fmla="*/ 2138900 h 2886322"/>
              <a:gd name="connsiteX6" fmla="*/ 4240947 w 4662366"/>
              <a:gd name="connsiteY6" fmla="*/ 2091193 h 2886322"/>
              <a:gd name="connsiteX7" fmla="*/ 4662366 w 4662366"/>
              <a:gd name="connsiteY7"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2637571 w 4339150"/>
              <a:gd name="connsiteY4" fmla="*/ 2138900 h 2886322"/>
              <a:gd name="connsiteX5" fmla="*/ 3917731 w 4339150"/>
              <a:gd name="connsiteY5" fmla="*/ 2091193 h 2886322"/>
              <a:gd name="connsiteX6" fmla="*/ 4339150 w 4339150"/>
              <a:gd name="connsiteY6"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3917731 w 4339150"/>
              <a:gd name="connsiteY4" fmla="*/ 2091193 h 2886322"/>
              <a:gd name="connsiteX5" fmla="*/ 4339150 w 4339150"/>
              <a:gd name="connsiteY5"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4339150 w 4339150"/>
              <a:gd name="connsiteY4" fmla="*/ 2886322 h 2886322"/>
              <a:gd name="connsiteX0" fmla="*/ 796881 w 4462432"/>
              <a:gd name="connsiteY0" fmla="*/ 0 h 2886322"/>
              <a:gd name="connsiteX1" fmla="*/ 1019518 w 4462432"/>
              <a:gd name="connsiteY1" fmla="*/ 1526650 h 2886322"/>
              <a:gd name="connsiteX2" fmla="*/ 142105 w 4462432"/>
              <a:gd name="connsiteY2" fmla="*/ 2234316 h 2886322"/>
              <a:gd name="connsiteX3" fmla="*/ 4462432 w 4462432"/>
              <a:gd name="connsiteY3" fmla="*/ 2886322 h 2886322"/>
              <a:gd name="connsiteX0" fmla="*/ 796881 w 1039756"/>
              <a:gd name="connsiteY0" fmla="*/ 0 h 2234316"/>
              <a:gd name="connsiteX1" fmla="*/ 1019518 w 1039756"/>
              <a:gd name="connsiteY1" fmla="*/ 1526650 h 2234316"/>
              <a:gd name="connsiteX2" fmla="*/ 142105 w 1039756"/>
              <a:gd name="connsiteY2" fmla="*/ 2234316 h 2234316"/>
              <a:gd name="connsiteX0" fmla="*/ 350011 w 574478"/>
              <a:gd name="connsiteY0" fmla="*/ 0 h 3132958"/>
              <a:gd name="connsiteX1" fmla="*/ 572648 w 574478"/>
              <a:gd name="connsiteY1" fmla="*/ 1526650 h 3132958"/>
              <a:gd name="connsiteX2" fmla="*/ 186218 w 574478"/>
              <a:gd name="connsiteY2" fmla="*/ 3132958 h 3132958"/>
              <a:gd name="connsiteX0" fmla="*/ 163793 w 388260"/>
              <a:gd name="connsiteY0" fmla="*/ 0 h 3132958"/>
              <a:gd name="connsiteX1" fmla="*/ 386430 w 388260"/>
              <a:gd name="connsiteY1" fmla="*/ 1526650 h 3132958"/>
              <a:gd name="connsiteX2" fmla="*/ 0 w 388260"/>
              <a:gd name="connsiteY2" fmla="*/ 3132958 h 3132958"/>
              <a:gd name="connsiteX0" fmla="*/ 163793 w 163793"/>
              <a:gd name="connsiteY0" fmla="*/ 0 h 3132958"/>
              <a:gd name="connsiteX1" fmla="*/ 145099 w 163793"/>
              <a:gd name="connsiteY1" fmla="*/ 1526650 h 3132958"/>
              <a:gd name="connsiteX2" fmla="*/ 0 w 163793"/>
              <a:gd name="connsiteY2" fmla="*/ 3132958 h 3132958"/>
            </a:gdLst>
            <a:ahLst/>
            <a:cxnLst>
              <a:cxn ang="0">
                <a:pos x="connsiteX0" y="connsiteY0"/>
              </a:cxn>
              <a:cxn ang="0">
                <a:pos x="connsiteX1" y="connsiteY1"/>
              </a:cxn>
              <a:cxn ang="0">
                <a:pos x="connsiteX2" y="connsiteY2"/>
              </a:cxn>
            </a:cxnLst>
            <a:rect l="l" t="t" r="r" b="b"/>
            <a:pathLst>
              <a:path w="163793" h="3132958">
                <a:moveTo>
                  <a:pt x="163793" y="0"/>
                </a:moveTo>
                <a:cubicBezTo>
                  <a:pt x="126024" y="610262"/>
                  <a:pt x="172398" y="1004490"/>
                  <a:pt x="145099" y="1526650"/>
                </a:cubicBezTo>
                <a:cubicBezTo>
                  <a:pt x="117800" y="2048810"/>
                  <a:pt x="381" y="2632473"/>
                  <a:pt x="0" y="3132958"/>
                </a:cubicBezTo>
              </a:path>
            </a:pathLst>
          </a:custGeom>
          <a:ln>
            <a:headEnd type="triangle"/>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dirty="0">
              <a:solidFill>
                <a:prstClr val="black"/>
              </a:solidFill>
            </a:endParaRPr>
          </a:p>
        </p:txBody>
      </p:sp>
      <p:sp>
        <p:nvSpPr>
          <p:cNvPr id="34" name="Freeform 33"/>
          <p:cNvSpPr/>
          <p:nvPr/>
        </p:nvSpPr>
        <p:spPr>
          <a:xfrm>
            <a:off x="9957694" y="3424194"/>
            <a:ext cx="223952" cy="701003"/>
          </a:xfrm>
          <a:custGeom>
            <a:avLst/>
            <a:gdLst>
              <a:gd name="connsiteX0" fmla="*/ 25327 w 3865955"/>
              <a:gd name="connsiteY0" fmla="*/ 0 h 3166760"/>
              <a:gd name="connsiteX1" fmla="*/ 247964 w 3865955"/>
              <a:gd name="connsiteY1" fmla="*/ 1526650 h 3166760"/>
              <a:gd name="connsiteX2" fmla="*/ 1814371 w 3865955"/>
              <a:gd name="connsiteY2" fmla="*/ 1836751 h 3166760"/>
              <a:gd name="connsiteX3" fmla="*/ 1162364 w 3865955"/>
              <a:gd name="connsiteY3" fmla="*/ 1948069 h 3166760"/>
              <a:gd name="connsiteX4" fmla="*/ 41230 w 3865955"/>
              <a:gd name="connsiteY4" fmla="*/ 1948069 h 3166760"/>
              <a:gd name="connsiteX5" fmla="*/ 391087 w 3865955"/>
              <a:gd name="connsiteY5" fmla="*/ 2234316 h 3166760"/>
              <a:gd name="connsiteX6" fmla="*/ 1218023 w 3865955"/>
              <a:gd name="connsiteY6" fmla="*/ 2218413 h 3166760"/>
              <a:gd name="connsiteX7" fmla="*/ 1989299 w 3865955"/>
              <a:gd name="connsiteY7" fmla="*/ 2138900 h 3166760"/>
              <a:gd name="connsiteX8" fmla="*/ 3269459 w 3865955"/>
              <a:gd name="connsiteY8" fmla="*/ 2091193 h 3166760"/>
              <a:gd name="connsiteX9" fmla="*/ 3818099 w 3865955"/>
              <a:gd name="connsiteY9" fmla="*/ 2997641 h 3166760"/>
              <a:gd name="connsiteX10" fmla="*/ 3802197 w 3865955"/>
              <a:gd name="connsiteY10" fmla="*/ 3164619 h 3166760"/>
              <a:gd name="connsiteX0" fmla="*/ 25327 w 3819504"/>
              <a:gd name="connsiteY0" fmla="*/ 0 h 3164695"/>
              <a:gd name="connsiteX1" fmla="*/ 247964 w 3819504"/>
              <a:gd name="connsiteY1" fmla="*/ 1526650 h 3164695"/>
              <a:gd name="connsiteX2" fmla="*/ 1814371 w 3819504"/>
              <a:gd name="connsiteY2" fmla="*/ 1836751 h 3164695"/>
              <a:gd name="connsiteX3" fmla="*/ 1162364 w 3819504"/>
              <a:gd name="connsiteY3" fmla="*/ 1948069 h 3164695"/>
              <a:gd name="connsiteX4" fmla="*/ 41230 w 3819504"/>
              <a:gd name="connsiteY4" fmla="*/ 1948069 h 3164695"/>
              <a:gd name="connsiteX5" fmla="*/ 391087 w 3819504"/>
              <a:gd name="connsiteY5" fmla="*/ 2234316 h 3164695"/>
              <a:gd name="connsiteX6" fmla="*/ 1218023 w 3819504"/>
              <a:gd name="connsiteY6" fmla="*/ 2218413 h 3164695"/>
              <a:gd name="connsiteX7" fmla="*/ 1989299 w 3819504"/>
              <a:gd name="connsiteY7" fmla="*/ 2138900 h 3164695"/>
              <a:gd name="connsiteX8" fmla="*/ 3269459 w 3819504"/>
              <a:gd name="connsiteY8" fmla="*/ 2091193 h 3164695"/>
              <a:gd name="connsiteX9" fmla="*/ 3690878 w 3819504"/>
              <a:gd name="connsiteY9" fmla="*/ 2647783 h 3164695"/>
              <a:gd name="connsiteX10" fmla="*/ 3802197 w 3819504"/>
              <a:gd name="connsiteY10" fmla="*/ 3164619 h 3164695"/>
              <a:gd name="connsiteX0" fmla="*/ 25327 w 3690878"/>
              <a:gd name="connsiteY0" fmla="*/ 0 h 2647783"/>
              <a:gd name="connsiteX1" fmla="*/ 247964 w 3690878"/>
              <a:gd name="connsiteY1" fmla="*/ 1526650 h 2647783"/>
              <a:gd name="connsiteX2" fmla="*/ 1814371 w 3690878"/>
              <a:gd name="connsiteY2" fmla="*/ 1836751 h 2647783"/>
              <a:gd name="connsiteX3" fmla="*/ 1162364 w 3690878"/>
              <a:gd name="connsiteY3" fmla="*/ 1948069 h 2647783"/>
              <a:gd name="connsiteX4" fmla="*/ 41230 w 3690878"/>
              <a:gd name="connsiteY4" fmla="*/ 1948069 h 2647783"/>
              <a:gd name="connsiteX5" fmla="*/ 391087 w 3690878"/>
              <a:gd name="connsiteY5" fmla="*/ 2234316 h 2647783"/>
              <a:gd name="connsiteX6" fmla="*/ 1218023 w 3690878"/>
              <a:gd name="connsiteY6" fmla="*/ 2218413 h 2647783"/>
              <a:gd name="connsiteX7" fmla="*/ 1989299 w 3690878"/>
              <a:gd name="connsiteY7" fmla="*/ 2138900 h 2647783"/>
              <a:gd name="connsiteX8" fmla="*/ 3269459 w 3690878"/>
              <a:gd name="connsiteY8" fmla="*/ 2091193 h 2647783"/>
              <a:gd name="connsiteX9" fmla="*/ 3690878 w 3690878"/>
              <a:gd name="connsiteY9" fmla="*/ 2647783 h 2647783"/>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25327 w 3690878"/>
              <a:gd name="connsiteY0" fmla="*/ 0 h 2886322"/>
              <a:gd name="connsiteX1" fmla="*/ 247964 w 3690878"/>
              <a:gd name="connsiteY1" fmla="*/ 1526650 h 2886322"/>
              <a:gd name="connsiteX2" fmla="*/ 1814371 w 3690878"/>
              <a:gd name="connsiteY2" fmla="*/ 1836751 h 2886322"/>
              <a:gd name="connsiteX3" fmla="*/ 1162364 w 3690878"/>
              <a:gd name="connsiteY3" fmla="*/ 1948069 h 2886322"/>
              <a:gd name="connsiteX4" fmla="*/ 41230 w 3690878"/>
              <a:gd name="connsiteY4" fmla="*/ 1948069 h 2886322"/>
              <a:gd name="connsiteX5" fmla="*/ 391087 w 3690878"/>
              <a:gd name="connsiteY5" fmla="*/ 2234316 h 2886322"/>
              <a:gd name="connsiteX6" fmla="*/ 1218023 w 3690878"/>
              <a:gd name="connsiteY6" fmla="*/ 2218413 h 2886322"/>
              <a:gd name="connsiteX7" fmla="*/ 1989299 w 3690878"/>
              <a:gd name="connsiteY7" fmla="*/ 2138900 h 2886322"/>
              <a:gd name="connsiteX8" fmla="*/ 3269459 w 3690878"/>
              <a:gd name="connsiteY8" fmla="*/ 2091193 h 2886322"/>
              <a:gd name="connsiteX9" fmla="*/ 3690878 w 3690878"/>
              <a:gd name="connsiteY9" fmla="*/ 2886322 h 2886322"/>
              <a:gd name="connsiteX0" fmla="*/ 933694 w 4599245"/>
              <a:gd name="connsiteY0" fmla="*/ 0 h 2886322"/>
              <a:gd name="connsiteX1" fmla="*/ 1156331 w 4599245"/>
              <a:gd name="connsiteY1" fmla="*/ 1526650 h 2886322"/>
              <a:gd name="connsiteX2" fmla="*/ 2722738 w 4599245"/>
              <a:gd name="connsiteY2" fmla="*/ 1836751 h 2886322"/>
              <a:gd name="connsiteX3" fmla="*/ 2070731 w 4599245"/>
              <a:gd name="connsiteY3" fmla="*/ 1948069 h 2886322"/>
              <a:gd name="connsiteX4" fmla="*/ 10704 w 4599245"/>
              <a:gd name="connsiteY4" fmla="*/ 1948069 h 2886322"/>
              <a:gd name="connsiteX5" fmla="*/ 1299454 w 4599245"/>
              <a:gd name="connsiteY5" fmla="*/ 2234316 h 2886322"/>
              <a:gd name="connsiteX6" fmla="*/ 2126390 w 4599245"/>
              <a:gd name="connsiteY6" fmla="*/ 2218413 h 2886322"/>
              <a:gd name="connsiteX7" fmla="*/ 2897666 w 4599245"/>
              <a:gd name="connsiteY7" fmla="*/ 2138900 h 2886322"/>
              <a:gd name="connsiteX8" fmla="*/ 4177826 w 4599245"/>
              <a:gd name="connsiteY8" fmla="*/ 2091193 h 2886322"/>
              <a:gd name="connsiteX9" fmla="*/ 4599245 w 4599245"/>
              <a:gd name="connsiteY9" fmla="*/ 2886322 h 2886322"/>
              <a:gd name="connsiteX0" fmla="*/ 1064544 w 4730095"/>
              <a:gd name="connsiteY0" fmla="*/ 0 h 2886322"/>
              <a:gd name="connsiteX1" fmla="*/ 1287181 w 4730095"/>
              <a:gd name="connsiteY1" fmla="*/ 1526650 h 2886322"/>
              <a:gd name="connsiteX2" fmla="*/ 2853588 w 4730095"/>
              <a:gd name="connsiteY2" fmla="*/ 1836751 h 2886322"/>
              <a:gd name="connsiteX3" fmla="*/ 2201581 w 4730095"/>
              <a:gd name="connsiteY3" fmla="*/ 1948069 h 2886322"/>
              <a:gd name="connsiteX4" fmla="*/ 141554 w 4730095"/>
              <a:gd name="connsiteY4" fmla="*/ 1948069 h 2886322"/>
              <a:gd name="connsiteX5" fmla="*/ 409768 w 4730095"/>
              <a:gd name="connsiteY5" fmla="*/ 2234316 h 2886322"/>
              <a:gd name="connsiteX6" fmla="*/ 2257240 w 4730095"/>
              <a:gd name="connsiteY6" fmla="*/ 2218413 h 2886322"/>
              <a:gd name="connsiteX7" fmla="*/ 3028516 w 4730095"/>
              <a:gd name="connsiteY7" fmla="*/ 2138900 h 2886322"/>
              <a:gd name="connsiteX8" fmla="*/ 4308676 w 4730095"/>
              <a:gd name="connsiteY8" fmla="*/ 2091193 h 2886322"/>
              <a:gd name="connsiteX9" fmla="*/ 4730095 w 4730095"/>
              <a:gd name="connsiteY9" fmla="*/ 2886322 h 2886322"/>
              <a:gd name="connsiteX0" fmla="*/ 1064544 w 4730095"/>
              <a:gd name="connsiteY0" fmla="*/ 0 h 2886322"/>
              <a:gd name="connsiteX1" fmla="*/ 1287181 w 4730095"/>
              <a:gd name="connsiteY1" fmla="*/ 1526650 h 2886322"/>
              <a:gd name="connsiteX2" fmla="*/ 2201581 w 4730095"/>
              <a:gd name="connsiteY2" fmla="*/ 1948069 h 2886322"/>
              <a:gd name="connsiteX3" fmla="*/ 141554 w 4730095"/>
              <a:gd name="connsiteY3" fmla="*/ 1948069 h 2886322"/>
              <a:gd name="connsiteX4" fmla="*/ 409768 w 4730095"/>
              <a:gd name="connsiteY4" fmla="*/ 2234316 h 2886322"/>
              <a:gd name="connsiteX5" fmla="*/ 2257240 w 4730095"/>
              <a:gd name="connsiteY5" fmla="*/ 2218413 h 2886322"/>
              <a:gd name="connsiteX6" fmla="*/ 3028516 w 4730095"/>
              <a:gd name="connsiteY6" fmla="*/ 2138900 h 2886322"/>
              <a:gd name="connsiteX7" fmla="*/ 4308676 w 4730095"/>
              <a:gd name="connsiteY7" fmla="*/ 2091193 h 2886322"/>
              <a:gd name="connsiteX8" fmla="*/ 4730095 w 4730095"/>
              <a:gd name="connsiteY8" fmla="*/ 2886322 h 2886322"/>
              <a:gd name="connsiteX0" fmla="*/ 996815 w 4662366"/>
              <a:gd name="connsiteY0" fmla="*/ 0 h 2886322"/>
              <a:gd name="connsiteX1" fmla="*/ 1219452 w 4662366"/>
              <a:gd name="connsiteY1" fmla="*/ 1526650 h 2886322"/>
              <a:gd name="connsiteX2" fmla="*/ 73825 w 4662366"/>
              <a:gd name="connsiteY2" fmla="*/ 1948069 h 2886322"/>
              <a:gd name="connsiteX3" fmla="*/ 342039 w 4662366"/>
              <a:gd name="connsiteY3" fmla="*/ 2234316 h 2886322"/>
              <a:gd name="connsiteX4" fmla="*/ 2189511 w 4662366"/>
              <a:gd name="connsiteY4" fmla="*/ 2218413 h 2886322"/>
              <a:gd name="connsiteX5" fmla="*/ 2960787 w 4662366"/>
              <a:gd name="connsiteY5" fmla="*/ 2138900 h 2886322"/>
              <a:gd name="connsiteX6" fmla="*/ 4240947 w 4662366"/>
              <a:gd name="connsiteY6" fmla="*/ 2091193 h 2886322"/>
              <a:gd name="connsiteX7" fmla="*/ 4662366 w 4662366"/>
              <a:gd name="connsiteY7"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2637571 w 4339150"/>
              <a:gd name="connsiteY4" fmla="*/ 2138900 h 2886322"/>
              <a:gd name="connsiteX5" fmla="*/ 3917731 w 4339150"/>
              <a:gd name="connsiteY5" fmla="*/ 2091193 h 2886322"/>
              <a:gd name="connsiteX6" fmla="*/ 4339150 w 4339150"/>
              <a:gd name="connsiteY6"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3917731 w 4339150"/>
              <a:gd name="connsiteY4" fmla="*/ 2091193 h 2886322"/>
              <a:gd name="connsiteX5" fmla="*/ 4339150 w 4339150"/>
              <a:gd name="connsiteY5" fmla="*/ 2886322 h 2886322"/>
              <a:gd name="connsiteX0" fmla="*/ 673599 w 4339150"/>
              <a:gd name="connsiteY0" fmla="*/ 0 h 2886322"/>
              <a:gd name="connsiteX1" fmla="*/ 896236 w 4339150"/>
              <a:gd name="connsiteY1" fmla="*/ 1526650 h 2886322"/>
              <a:gd name="connsiteX2" fmla="*/ 18823 w 4339150"/>
              <a:gd name="connsiteY2" fmla="*/ 2234316 h 2886322"/>
              <a:gd name="connsiteX3" fmla="*/ 1866295 w 4339150"/>
              <a:gd name="connsiteY3" fmla="*/ 2218413 h 2886322"/>
              <a:gd name="connsiteX4" fmla="*/ 4339150 w 4339150"/>
              <a:gd name="connsiteY4" fmla="*/ 2886322 h 2886322"/>
              <a:gd name="connsiteX0" fmla="*/ 796881 w 4462432"/>
              <a:gd name="connsiteY0" fmla="*/ 0 h 2886322"/>
              <a:gd name="connsiteX1" fmla="*/ 1019518 w 4462432"/>
              <a:gd name="connsiteY1" fmla="*/ 1526650 h 2886322"/>
              <a:gd name="connsiteX2" fmla="*/ 142105 w 4462432"/>
              <a:gd name="connsiteY2" fmla="*/ 2234316 h 2886322"/>
              <a:gd name="connsiteX3" fmla="*/ 4462432 w 4462432"/>
              <a:gd name="connsiteY3" fmla="*/ 2886322 h 2886322"/>
              <a:gd name="connsiteX0" fmla="*/ 796881 w 1039756"/>
              <a:gd name="connsiteY0" fmla="*/ 0 h 2234316"/>
              <a:gd name="connsiteX1" fmla="*/ 1019518 w 1039756"/>
              <a:gd name="connsiteY1" fmla="*/ 1526650 h 2234316"/>
              <a:gd name="connsiteX2" fmla="*/ 142105 w 1039756"/>
              <a:gd name="connsiteY2" fmla="*/ 2234316 h 2234316"/>
              <a:gd name="connsiteX0" fmla="*/ 350011 w 574478"/>
              <a:gd name="connsiteY0" fmla="*/ 0 h 3132958"/>
              <a:gd name="connsiteX1" fmla="*/ 572648 w 574478"/>
              <a:gd name="connsiteY1" fmla="*/ 1526650 h 3132958"/>
              <a:gd name="connsiteX2" fmla="*/ 186218 w 574478"/>
              <a:gd name="connsiteY2" fmla="*/ 3132958 h 3132958"/>
              <a:gd name="connsiteX0" fmla="*/ 163793 w 388260"/>
              <a:gd name="connsiteY0" fmla="*/ 0 h 3132958"/>
              <a:gd name="connsiteX1" fmla="*/ 386430 w 388260"/>
              <a:gd name="connsiteY1" fmla="*/ 1526650 h 3132958"/>
              <a:gd name="connsiteX2" fmla="*/ 0 w 388260"/>
              <a:gd name="connsiteY2" fmla="*/ 3132958 h 3132958"/>
              <a:gd name="connsiteX0" fmla="*/ 163793 w 163793"/>
              <a:gd name="connsiteY0" fmla="*/ 0 h 3132958"/>
              <a:gd name="connsiteX1" fmla="*/ 145099 w 163793"/>
              <a:gd name="connsiteY1" fmla="*/ 1526650 h 3132958"/>
              <a:gd name="connsiteX2" fmla="*/ 0 w 163793"/>
              <a:gd name="connsiteY2" fmla="*/ 3132958 h 3132958"/>
            </a:gdLst>
            <a:ahLst/>
            <a:cxnLst>
              <a:cxn ang="0">
                <a:pos x="connsiteX0" y="connsiteY0"/>
              </a:cxn>
              <a:cxn ang="0">
                <a:pos x="connsiteX1" y="connsiteY1"/>
              </a:cxn>
              <a:cxn ang="0">
                <a:pos x="connsiteX2" y="connsiteY2"/>
              </a:cxn>
            </a:cxnLst>
            <a:rect l="l" t="t" r="r" b="b"/>
            <a:pathLst>
              <a:path w="163793" h="3132958">
                <a:moveTo>
                  <a:pt x="163793" y="0"/>
                </a:moveTo>
                <a:cubicBezTo>
                  <a:pt x="126024" y="610262"/>
                  <a:pt x="172398" y="1004490"/>
                  <a:pt x="145099" y="1526650"/>
                </a:cubicBezTo>
                <a:cubicBezTo>
                  <a:pt x="117800" y="2048810"/>
                  <a:pt x="381" y="2632473"/>
                  <a:pt x="0" y="3132958"/>
                </a:cubicBezTo>
              </a:path>
            </a:pathLst>
          </a:custGeom>
          <a:ln>
            <a:headEnd type="none"/>
            <a:tailEnd type="triangle"/>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solidFill>
                <a:prstClr val="black"/>
              </a:solidFill>
            </a:endParaRPr>
          </a:p>
        </p:txBody>
      </p:sp>
    </p:spTree>
    <p:extLst>
      <p:ext uri="{BB962C8B-B14F-4D97-AF65-F5344CB8AC3E}">
        <p14:creationId xmlns:p14="http://schemas.microsoft.com/office/powerpoint/2010/main" val="108495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4" grpId="0" animBg="1"/>
    </p:bldLst>
  </p:timing>
</p:sld>
</file>

<file path=ppt/theme/theme1.xml><?xml version="1.0" encoding="utf-8"?>
<a:theme xmlns:a="http://schemas.openxmlformats.org/drawingml/2006/main" name="2_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theme>
</file>

<file path=ppt/theme/theme2.xml><?xml version="1.0" encoding="utf-8"?>
<a:theme xmlns:a="http://schemas.openxmlformats.org/drawingml/2006/main" name="1_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3.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27774</TotalTime>
  <Words>536</Words>
  <Application>Microsoft Macintosh PowerPoint</Application>
  <PresentationFormat>Widescreen</PresentationFormat>
  <Paragraphs>203</Paragraphs>
  <Slides>10</Slides>
  <Notes>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Calibri</vt:lpstr>
      <vt:lpstr>Intel Clear</vt:lpstr>
      <vt:lpstr>Intel Clear Light</vt:lpstr>
      <vt:lpstr>Intel Clear Pro</vt:lpstr>
      <vt:lpstr>Microsoft Sans Serif</vt:lpstr>
      <vt:lpstr>Times New Roman</vt:lpstr>
      <vt:lpstr>Wingdings</vt:lpstr>
      <vt:lpstr>2_Int_PPT Template_ClearPro_16x9</vt:lpstr>
      <vt:lpstr>1_Int_PPT Template_ClearPro_16x9</vt:lpstr>
      <vt:lpstr>Int_PPT Template_ClearPro_16x9</vt:lpstr>
      <vt:lpstr>All or Nothing The Challenge of Hardware Offload</vt:lpstr>
      <vt:lpstr>Feature Log</vt:lpstr>
      <vt:lpstr>HW Offload (First Attempt)</vt:lpstr>
      <vt:lpstr>Following the Rules</vt:lpstr>
      <vt:lpstr>PowerPoint Presentation</vt:lpstr>
      <vt:lpstr>PowerPoint Presentation</vt:lpstr>
      <vt:lpstr>OVS Programming Interface</vt:lpstr>
      <vt:lpstr>Megaflow Based Offload – Architecture</vt:lpstr>
      <vt:lpstr>Megaflow Based Offload - Advantages</vt:lpstr>
      <vt:lpstr>An Exact Match of the Data Plane </vt:lpstr>
    </vt:vector>
  </TitlesOfParts>
  <Company>Intel Corporation</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Lang</dc:creator>
  <cp:keywords>CTPClassification=CTP_IC:VisualMarkings=, CTPClassification=CTP_IC</cp:keywords>
  <cp:lastModifiedBy>Leonard Ybarra</cp:lastModifiedBy>
  <cp:revision>462</cp:revision>
  <dcterms:created xsi:type="dcterms:W3CDTF">2016-04-08T19:09:04Z</dcterms:created>
  <dcterms:modified xsi:type="dcterms:W3CDTF">2018-12-05T23:00:20Z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d5c970c9-d9bc-4e25-885b-8412c140761e</vt:lpwstr>
  </property>
  <property fmtid="{D5CDD505-2E9C-101B-9397-08002B2CF9AE}" pid="3" name="CTP_BU">
    <vt:lpwstr>CONNECTIVITY GROUP</vt:lpwstr>
  </property>
  <property fmtid="{D5CDD505-2E9C-101B-9397-08002B2CF9AE}" pid="4" name="CTP_TimeStamp">
    <vt:lpwstr>2018-12-05 20:52:45Z</vt:lpwstr>
  </property>
  <property fmtid="{D5CDD505-2E9C-101B-9397-08002B2CF9AE}" pid="5" name="CTPClassification">
    <vt:lpwstr>CTP_IC</vt:lpwstr>
  </property>
</Properties>
</file>