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700" r:id="rId3"/>
    <p:sldId id="581" r:id="rId4"/>
    <p:sldId id="408" r:id="rId5"/>
    <p:sldId id="974" r:id="rId6"/>
    <p:sldId id="975" r:id="rId7"/>
    <p:sldId id="432" r:id="rId8"/>
    <p:sldId id="400" r:id="rId9"/>
    <p:sldId id="404" r:id="rId10"/>
    <p:sldId id="9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S 2018" id="{3CF90149-F30A-4B90-B6C5-38EC66A82D26}">
          <p14:sldIdLst>
            <p14:sldId id="256"/>
            <p14:sldId id="700"/>
            <p14:sldId id="581"/>
            <p14:sldId id="408"/>
            <p14:sldId id="974"/>
            <p14:sldId id="975"/>
            <p14:sldId id="432"/>
            <p14:sldId id="400"/>
            <p14:sldId id="404"/>
            <p14:sldId id="9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1" clrIdx="0"/>
  <p:cmAuthor id="2" name="Deval, Manasi" initials="DM" lastIdx="2" clrIdx="1">
    <p:extLst>
      <p:ext uri="{19B8F6BF-5375-455C-9EA6-DF929625EA0E}">
        <p15:presenceInfo xmlns:p15="http://schemas.microsoft.com/office/powerpoint/2012/main" userId="S-1-5-21-725345543-602162358-527237240-1445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054"/>
    <a:srgbClr val="0860A8"/>
    <a:srgbClr val="3B3E43"/>
    <a:srgbClr val="2F353B"/>
    <a:srgbClr val="868E94"/>
    <a:srgbClr val="003C71"/>
    <a:srgbClr val="5F5991"/>
    <a:srgbClr val="1461A6"/>
    <a:srgbClr val="002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1" autoAdjust="0"/>
    <p:restoredTop sz="94716" autoAdjust="0"/>
  </p:normalViewPr>
  <p:slideViewPr>
    <p:cSldViewPr snapToGrid="0">
      <p:cViewPr varScale="1">
        <p:scale>
          <a:sx n="82" d="100"/>
          <a:sy n="82" d="100"/>
        </p:scale>
        <p:origin x="136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894B8-9B87-4016-843F-C19D16189A9B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C413F-DEE2-4F30-9C3F-707707DBA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17F1D-7437-4F5C-9626-4B4817B8E2B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52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D1FAB-A61E-463E-B002-077A673198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30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01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42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1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7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radial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4734" y="6432516"/>
            <a:ext cx="450937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89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2362201"/>
            <a:ext cx="10950515" cy="2413722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radial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4734" y="6432516"/>
            <a:ext cx="450937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42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086936" y="6626246"/>
            <a:ext cx="28448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>
                <a:latin typeface="Intel Clear"/>
                <a:cs typeface="Intel Clear"/>
              </a:rPr>
              <a:pPr/>
              <a:t>‹#›</a:t>
            </a:fld>
            <a:endParaRPr lang="en-US" dirty="0"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338104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086936" y="6626246"/>
            <a:ext cx="28448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>
                <a:latin typeface="Intel Clear"/>
                <a:cs typeface="Intel Clear"/>
              </a:rPr>
              <a:pPr/>
              <a:t>‹#›</a:t>
            </a:fld>
            <a:endParaRPr lang="en-US" dirty="0"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5264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4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086936" y="6626246"/>
            <a:ext cx="28448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>
                <a:latin typeface="Intel Clear"/>
                <a:cs typeface="Intel Clear"/>
              </a:rPr>
              <a:pPr/>
              <a:t>‹#›</a:t>
            </a:fld>
            <a:endParaRPr lang="en-US" dirty="0">
              <a:latin typeface="Intel Clear"/>
              <a:cs typeface="Intel Clea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6F204-1115-F340-99F8-30FFCCEF65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95542" y="620900"/>
            <a:ext cx="1685281" cy="841109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88769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45936"/>
            <a:ext cx="12192000" cy="51206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/>
              <a:t>14pt Intel Clear fifth level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734" y="6432516"/>
            <a:ext cx="45093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50" b="0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pPr defTabSz="609585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85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1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</p:sldLayoutIdLst>
  <p:hf hdr="0" ft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rgbClr val="003C71"/>
          </a:solidFill>
          <a:latin typeface="Intel Clear"/>
          <a:ea typeface="Intel Clear Light" panose="020B0404020203020204" pitchFamily="34" charset="0"/>
          <a:cs typeface="Intel Clear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4pPr>
      <a:lvl5pPr marL="1454115" marR="0" indent="0" algn="l" defTabSz="60958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Intel Clear" panose="020B0604020203020204" pitchFamily="34" charset="0"/>
        <a:buNone/>
        <a:tabLst/>
        <a:defRPr sz="1867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5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7484" y="2337176"/>
            <a:ext cx="11355916" cy="2126182"/>
          </a:xfrm>
        </p:spPr>
        <p:txBody>
          <a:bodyPr/>
          <a:lstStyle/>
          <a:p>
            <a:r>
              <a:rPr lang="en-US" sz="8000" dirty="0"/>
              <a:t>Reprogrammable packet processing pipeline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07484" y="4657344"/>
            <a:ext cx="8440283" cy="1591056"/>
          </a:xfrm>
        </p:spPr>
        <p:txBody>
          <a:bodyPr/>
          <a:lstStyle/>
          <a:p>
            <a:r>
              <a:rPr lang="en-US" dirty="0"/>
              <a:t>__________________________________</a:t>
            </a:r>
          </a:p>
          <a:p>
            <a:r>
              <a:rPr lang="en-US" dirty="0"/>
              <a:t>December 5, 2018</a:t>
            </a:r>
          </a:p>
          <a:p>
            <a:r>
              <a:rPr lang="en-US" dirty="0" err="1"/>
              <a:t>Debashis</a:t>
            </a:r>
            <a:r>
              <a:rPr lang="en-US" dirty="0"/>
              <a:t> Chatterjee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815" y="255226"/>
            <a:ext cx="1585872" cy="10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CD3750-FFC4-984B-8078-62B5B0286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815" y="255226"/>
            <a:ext cx="1585872" cy="10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2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191657" y="1192666"/>
            <a:ext cx="7518400" cy="48162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200" dirty="0"/>
              <a:t>Intro to Glaciers </a:t>
            </a:r>
          </a:p>
          <a:p>
            <a:pPr marL="342900" indent="-342900">
              <a:buAutoNum type="arabicPeriod"/>
            </a:pPr>
            <a:r>
              <a:rPr lang="en-US" sz="2200" dirty="0"/>
              <a:t>A network parse graph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sz="2200" dirty="0"/>
              <a:t>Need for programmable packet processing pipeline </a:t>
            </a:r>
          </a:p>
          <a:p>
            <a:pPr marL="342900" indent="-342900">
              <a:buAutoNum type="arabicPeriod"/>
            </a:pPr>
            <a:r>
              <a:rPr lang="en-US" sz="2200" dirty="0"/>
              <a:t>Intel’s reprogrammable parser</a:t>
            </a:r>
          </a:p>
          <a:p>
            <a:pPr marL="342900" indent="-342900">
              <a:buAutoNum type="arabicPeriod"/>
            </a:pPr>
            <a:r>
              <a:rPr lang="en-US" sz="2200" dirty="0"/>
              <a:t>Parser tools flow</a:t>
            </a:r>
          </a:p>
          <a:p>
            <a:pPr marL="342900" indent="-342900">
              <a:buAutoNum type="arabicPeriod"/>
            </a:pPr>
            <a:r>
              <a:rPr lang="en-US" sz="2200" dirty="0"/>
              <a:t>Intel’s reprogrammable modifier</a:t>
            </a:r>
          </a:p>
          <a:p>
            <a:pPr marL="342900" indent="-342900">
              <a:buAutoNum type="arabicPeriod"/>
            </a:pPr>
            <a:r>
              <a:rPr lang="en-US" sz="2200" dirty="0"/>
              <a:t>SDK and SW stack</a:t>
            </a:r>
          </a:p>
          <a:p>
            <a:pPr marL="342900" indent="-342900">
              <a:buAutoNum type="arabicPeriod"/>
            </a:pPr>
            <a:r>
              <a:rPr lang="en-US" sz="2200" dirty="0"/>
              <a:t>Q&amp;A</a:t>
            </a:r>
          </a:p>
          <a:p>
            <a:r>
              <a:rPr lang="en-US" sz="1575" dirty="0"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87959-4006-944B-A0BD-85A502D0F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815" y="255226"/>
            <a:ext cx="1585872" cy="10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2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90383" y="1066320"/>
            <a:ext cx="8229600" cy="55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+mj-lt"/>
                <a:ea typeface="Intel Clear"/>
                <a:cs typeface="Arial" panose="020B0604020202020204" pitchFamily="34" charset="0"/>
              </a:defRPr>
            </a:lvl1pPr>
          </a:lstStyle>
          <a:p>
            <a:r>
              <a:rPr lang="en-US" sz="2700" dirty="0">
                <a:solidFill>
                  <a:srgbClr val="003C71"/>
                </a:solidFill>
              </a:rPr>
              <a:t>Mt Kiska product family - Cascade Glacier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279590">
            <a:off x="7968538" y="4378738"/>
            <a:ext cx="935814" cy="60771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7" name="Rectangle 36"/>
          <p:cNvSpPr/>
          <p:nvPr/>
        </p:nvSpPr>
        <p:spPr>
          <a:xfrm>
            <a:off x="2087671" y="1725943"/>
            <a:ext cx="4426912" cy="3408617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 indent="-284163" defTabSz="914310" eaLnBrk="0" fontAlgn="base" hangingPunct="0">
              <a:spcBef>
                <a:spcPts val="300"/>
              </a:spcBef>
            </a:pPr>
            <a:r>
              <a:rPr lang="en-US" sz="2000" kern="0" dirty="0">
                <a:solidFill>
                  <a:srgbClr val="0070C0"/>
                </a:solidFill>
                <a:cs typeface="Arial" charset="0"/>
              </a:rPr>
              <a:t>Programmable vSwitch Offload</a:t>
            </a:r>
          </a:p>
          <a:p>
            <a:pPr marL="346075" lvl="1" indent="-173038" defTabSz="914310" eaLnBrk="0" fontAlgn="base" hangingPunct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i="1" kern="0" dirty="0">
                <a:solidFill>
                  <a:srgbClr val="002060"/>
                </a:solidFill>
                <a:cs typeface="Arial" charset="0"/>
              </a:rPr>
              <a:t>Open </a:t>
            </a:r>
            <a:r>
              <a:rPr lang="en-US" sz="1600" i="1" kern="0" dirty="0" err="1">
                <a:solidFill>
                  <a:srgbClr val="002060"/>
                </a:solidFill>
                <a:cs typeface="Arial" charset="0"/>
              </a:rPr>
              <a:t>vSwitch</a:t>
            </a:r>
            <a:r>
              <a:rPr lang="en-US" sz="1600" i="1" kern="0" dirty="0">
                <a:solidFill>
                  <a:srgbClr val="002060"/>
                </a:solidFill>
                <a:cs typeface="Arial" charset="0"/>
              </a:rPr>
              <a:t> and other </a:t>
            </a:r>
            <a:r>
              <a:rPr lang="en-US" sz="1600" i="1" kern="0" dirty="0" err="1">
                <a:solidFill>
                  <a:srgbClr val="002060"/>
                </a:solidFill>
                <a:cs typeface="Arial" charset="0"/>
              </a:rPr>
              <a:t>vSwitches</a:t>
            </a:r>
            <a:endParaRPr lang="en-US" sz="1600" i="1" kern="0" dirty="0">
              <a:solidFill>
                <a:srgbClr val="002060"/>
              </a:solidFill>
              <a:cs typeface="Arial" charset="0"/>
            </a:endParaRPr>
          </a:p>
          <a:p>
            <a:pPr marL="346075" lvl="1" indent="-173038" defTabSz="914310" eaLnBrk="0" fontAlgn="base" hangingPunct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2060"/>
                </a:solidFill>
                <a:cs typeface="Arial" charset="0"/>
              </a:rPr>
              <a:t>High speed  Internal Switch Fabric</a:t>
            </a:r>
          </a:p>
          <a:p>
            <a:pPr marL="346075" lvl="1" indent="-173038" defTabSz="914310" eaLnBrk="0" fontAlgn="base" hangingPunct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2060"/>
                </a:solidFill>
                <a:cs typeface="Arial" charset="0"/>
              </a:rPr>
              <a:t>Millions of flows</a:t>
            </a:r>
          </a:p>
          <a:p>
            <a:pPr marL="346075" lvl="1" indent="-173038" defTabSz="914310" eaLnBrk="0" fontAlgn="base" hangingPunct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2060"/>
                </a:solidFill>
                <a:cs typeface="Arial" charset="0"/>
              </a:rPr>
              <a:t>Connection tracking &amp; other features</a:t>
            </a:r>
          </a:p>
          <a:p>
            <a:pPr indent="-284163" defTabSz="914310" eaLnBrk="0" fontAlgn="base" hangingPunct="0">
              <a:spcBef>
                <a:spcPts val="300"/>
              </a:spcBef>
            </a:pPr>
            <a:r>
              <a:rPr lang="en-US" sz="2000" kern="0" dirty="0">
                <a:solidFill>
                  <a:srgbClr val="0070C0"/>
                </a:solidFill>
                <a:cs typeface="Arial" charset="0"/>
              </a:rPr>
              <a:t>Embedded CPU Cores</a:t>
            </a:r>
          </a:p>
          <a:p>
            <a:pPr marL="346075" lvl="1" indent="-173038" defTabSz="914310" eaLnBrk="0" fontAlgn="base" hangingPunct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i="1" kern="0" dirty="0">
                <a:solidFill>
                  <a:srgbClr val="002060"/>
                </a:solidFill>
                <a:cs typeface="Arial" charset="0"/>
              </a:rPr>
              <a:t>vSwitch slow path &amp; NIC management</a:t>
            </a:r>
            <a:endParaRPr lang="en-US" sz="2000" kern="0" dirty="0">
              <a:solidFill>
                <a:srgbClr val="0070C0"/>
              </a:solidFill>
              <a:cs typeface="Arial" charset="0"/>
            </a:endParaRPr>
          </a:p>
          <a:p>
            <a:pPr defTabSz="914310" eaLnBrk="0" fontAlgn="base" hangingPunct="0">
              <a:spcBef>
                <a:spcPts val="600"/>
              </a:spcBef>
              <a:defRPr/>
            </a:pPr>
            <a:r>
              <a:rPr lang="en-US" sz="2000" kern="0" dirty="0">
                <a:solidFill>
                  <a:srgbClr val="0070C0"/>
                </a:solidFill>
                <a:cs typeface="Arial" charset="0"/>
              </a:rPr>
              <a:t>Virtio-net Hardware Offload</a:t>
            </a:r>
          </a:p>
          <a:p>
            <a:pPr marL="346075" lvl="1" indent="-173038" defTabSz="914310" eaLnBrk="0" fontAlgn="base" hangingPunct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i="1" kern="0" dirty="0">
                <a:solidFill>
                  <a:srgbClr val="002060"/>
                </a:solidFill>
                <a:cs typeface="Arial" charset="0"/>
              </a:rPr>
              <a:t>Supports Existing Linux &amp; DPDK VMs</a:t>
            </a:r>
          </a:p>
          <a:p>
            <a:pPr marL="346075" lvl="1" indent="-173038" defTabSz="914310" eaLnBrk="0" fontAlgn="base" hangingPunct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2060"/>
                </a:solidFill>
                <a:cs typeface="Arial" charset="0"/>
              </a:rPr>
              <a:t>Multiple queues per device</a:t>
            </a:r>
          </a:p>
          <a:p>
            <a:pPr marL="346075" lvl="1" indent="-173038" defTabSz="914310" eaLnBrk="0" fontAlgn="base" hangingPunct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2060"/>
                </a:solidFill>
                <a:cs typeface="Arial" charset="0"/>
              </a:rPr>
              <a:t>Live migration between HW &amp; SW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743645" y="1508056"/>
            <a:ext cx="2964085" cy="2664396"/>
            <a:chOff x="5829243" y="1814387"/>
            <a:chExt cx="2964085" cy="2664396"/>
          </a:xfrm>
        </p:grpSpPr>
        <p:sp>
          <p:nvSpPr>
            <p:cNvPr id="38" name="Rectangle 37"/>
            <p:cNvSpPr/>
            <p:nvPr/>
          </p:nvSpPr>
          <p:spPr>
            <a:xfrm>
              <a:off x="5944077" y="1922846"/>
              <a:ext cx="2849251" cy="24535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515246" y="2056735"/>
              <a:ext cx="1181175" cy="2979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prstClr val="white"/>
                  </a:solidFill>
                </a:rPr>
                <a:t>PCI,  SR-IOV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893692" y="3875080"/>
              <a:ext cx="728711" cy="3922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prstClr val="white"/>
                  </a:solidFill>
                </a:rPr>
                <a:t>25GbE</a:t>
              </a:r>
            </a:p>
            <a:p>
              <a:pPr algn="ctr"/>
              <a:r>
                <a:rPr lang="en-US" sz="1000" dirty="0">
                  <a:solidFill>
                    <a:prstClr val="white"/>
                  </a:solidFill>
                </a:rPr>
                <a:t>Ethernet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973135" y="3875080"/>
              <a:ext cx="723286" cy="3922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prstClr val="white"/>
                  </a:solidFill>
                </a:rPr>
                <a:t>25GbE</a:t>
              </a:r>
            </a:p>
            <a:p>
              <a:pPr algn="ctr"/>
              <a:r>
                <a:rPr lang="en-US" sz="1000" dirty="0">
                  <a:solidFill>
                    <a:prstClr val="white"/>
                  </a:solidFill>
                </a:rPr>
                <a:t>Ethernet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527531" y="2536758"/>
              <a:ext cx="472583" cy="3555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vNIC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VF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33404" y="2536758"/>
              <a:ext cx="472583" cy="3555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vNIC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VF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8059187" y="2710957"/>
              <a:ext cx="112141" cy="0"/>
            </a:xfrm>
            <a:prstGeom prst="line">
              <a:avLst/>
            </a:prstGeom>
            <a:ln>
              <a:solidFill>
                <a:schemeClr val="tx2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6893692" y="3085933"/>
              <a:ext cx="1802729" cy="6031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Programmable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>
                  <a:solidFill>
                    <a:schemeClr val="bg1"/>
                  </a:solidFill>
                </a:rPr>
                <a:t>vSwitch Pipeline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5551635" y="3063228"/>
              <a:ext cx="1380052" cy="32711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prstClr val="white"/>
                  </a:solidFill>
                </a:rPr>
                <a:t>DDR4 Memory Controller</a:t>
              </a:r>
            </a:p>
          </p:txBody>
        </p:sp>
        <p:sp>
          <p:nvSpPr>
            <p:cNvPr id="47" name="Left-Right Arrow 46"/>
            <p:cNvSpPr/>
            <p:nvPr/>
          </p:nvSpPr>
          <p:spPr>
            <a:xfrm>
              <a:off x="6405217" y="3332422"/>
              <a:ext cx="488475" cy="117896"/>
            </a:xfrm>
            <a:prstGeom prst="leftRightArrow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8" name="Up-Down Arrow 47"/>
            <p:cNvSpPr/>
            <p:nvPr/>
          </p:nvSpPr>
          <p:spPr>
            <a:xfrm>
              <a:off x="7090601" y="2892323"/>
              <a:ext cx="85328" cy="193610"/>
            </a:xfrm>
            <a:prstGeom prst="upDownArrow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9" name="Up-Down Arrow 48"/>
            <p:cNvSpPr/>
            <p:nvPr/>
          </p:nvSpPr>
          <p:spPr>
            <a:xfrm>
              <a:off x="7727184" y="2894690"/>
              <a:ext cx="85328" cy="193610"/>
            </a:xfrm>
            <a:prstGeom prst="upDownArrow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0" name="Up-Down Arrow 49"/>
            <p:cNvSpPr/>
            <p:nvPr/>
          </p:nvSpPr>
          <p:spPr>
            <a:xfrm>
              <a:off x="8448629" y="2893568"/>
              <a:ext cx="85328" cy="193610"/>
            </a:xfrm>
            <a:prstGeom prst="upDownArrow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1" name="Up-Down Arrow 50"/>
            <p:cNvSpPr/>
            <p:nvPr/>
          </p:nvSpPr>
          <p:spPr>
            <a:xfrm>
              <a:off x="7171830" y="3687447"/>
              <a:ext cx="85328" cy="193610"/>
            </a:xfrm>
            <a:prstGeom prst="upDownArrow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2" name="Up-Down Arrow 51"/>
            <p:cNvSpPr/>
            <p:nvPr/>
          </p:nvSpPr>
          <p:spPr>
            <a:xfrm>
              <a:off x="8245528" y="3685258"/>
              <a:ext cx="85328" cy="193610"/>
            </a:xfrm>
            <a:prstGeom prst="upDownArrow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3" name="Up-Down Arrow 52"/>
            <p:cNvSpPr/>
            <p:nvPr/>
          </p:nvSpPr>
          <p:spPr>
            <a:xfrm>
              <a:off x="7727184" y="2352598"/>
              <a:ext cx="85328" cy="193610"/>
            </a:xfrm>
            <a:prstGeom prst="upDownArrow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4" name="Up-Down Arrow 53"/>
            <p:cNvSpPr/>
            <p:nvPr/>
          </p:nvSpPr>
          <p:spPr>
            <a:xfrm>
              <a:off x="8448629" y="2351682"/>
              <a:ext cx="85328" cy="193610"/>
            </a:xfrm>
            <a:prstGeom prst="upDownArrow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5" name="Up-Down Arrow 54"/>
            <p:cNvSpPr/>
            <p:nvPr/>
          </p:nvSpPr>
          <p:spPr>
            <a:xfrm>
              <a:off x="8026425" y="1814387"/>
              <a:ext cx="144904" cy="245807"/>
            </a:xfrm>
            <a:prstGeom prst="upDownArrow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6" name="Left-Right Arrow 55"/>
            <p:cNvSpPr/>
            <p:nvPr/>
          </p:nvSpPr>
          <p:spPr>
            <a:xfrm>
              <a:off x="5829243" y="2973660"/>
              <a:ext cx="248862" cy="177025"/>
            </a:xfrm>
            <a:prstGeom prst="leftRightArrow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74990" y="1959298"/>
              <a:ext cx="1101264" cy="36933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rgbClr val="003C71"/>
                  </a:solidFill>
                </a:rPr>
                <a:t>Cascade Glacier</a:t>
              </a:r>
            </a:p>
            <a:p>
              <a:r>
                <a:rPr lang="en-US" sz="1200" dirty="0">
                  <a:solidFill>
                    <a:srgbClr val="003C71"/>
                  </a:solidFill>
                </a:rPr>
                <a:t>FPGA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742615" y="2545355"/>
              <a:ext cx="672462" cy="34696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prstClr val="white"/>
                  </a:solidFill>
                </a:rPr>
                <a:t>ARM</a:t>
              </a:r>
            </a:p>
          </p:txBody>
        </p:sp>
        <p:sp>
          <p:nvSpPr>
            <p:cNvPr id="59" name="Left-Right Arrow 58"/>
            <p:cNvSpPr/>
            <p:nvPr/>
          </p:nvSpPr>
          <p:spPr>
            <a:xfrm>
              <a:off x="6405217" y="2662445"/>
              <a:ext cx="337398" cy="112785"/>
            </a:xfrm>
            <a:prstGeom prst="leftRightArrow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60" name="Up-Down Arrow 59"/>
            <p:cNvSpPr/>
            <p:nvPr/>
          </p:nvSpPr>
          <p:spPr>
            <a:xfrm>
              <a:off x="7171830" y="4273702"/>
              <a:ext cx="85328" cy="204381"/>
            </a:xfrm>
            <a:prstGeom prst="upDownArrow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61" name="Up-Down Arrow 60"/>
            <p:cNvSpPr/>
            <p:nvPr/>
          </p:nvSpPr>
          <p:spPr>
            <a:xfrm>
              <a:off x="8245528" y="4274402"/>
              <a:ext cx="85328" cy="204381"/>
            </a:xfrm>
            <a:prstGeom prst="upDownArrow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56B32F95-4454-8A42-B0E9-D4EED52ED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1815" y="255226"/>
            <a:ext cx="1585872" cy="10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3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sosceles Triangle 84"/>
          <p:cNvSpPr/>
          <p:nvPr/>
        </p:nvSpPr>
        <p:spPr>
          <a:xfrm>
            <a:off x="4471753" y="2514602"/>
            <a:ext cx="3254790" cy="2145565"/>
          </a:xfrm>
          <a:custGeom>
            <a:avLst/>
            <a:gdLst>
              <a:gd name="connsiteX0" fmla="*/ 0 w 3225948"/>
              <a:gd name="connsiteY0" fmla="*/ 2002690 h 2002690"/>
              <a:gd name="connsiteX1" fmla="*/ 9258 w 3225948"/>
              <a:gd name="connsiteY1" fmla="*/ 0 h 2002690"/>
              <a:gd name="connsiteX2" fmla="*/ 3225948 w 3225948"/>
              <a:gd name="connsiteY2" fmla="*/ 2002690 h 2002690"/>
              <a:gd name="connsiteX3" fmla="*/ 0 w 3225948"/>
              <a:gd name="connsiteY3" fmla="*/ 2002690 h 2002690"/>
              <a:gd name="connsiteX0" fmla="*/ 28842 w 3254790"/>
              <a:gd name="connsiteY0" fmla="*/ 2145565 h 2145565"/>
              <a:gd name="connsiteX1" fmla="*/ 0 w 3254790"/>
              <a:gd name="connsiteY1" fmla="*/ 0 h 2145565"/>
              <a:gd name="connsiteX2" fmla="*/ 3254790 w 3254790"/>
              <a:gd name="connsiteY2" fmla="*/ 2145565 h 2145565"/>
              <a:gd name="connsiteX3" fmla="*/ 28842 w 3254790"/>
              <a:gd name="connsiteY3" fmla="*/ 2145565 h 2145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4790" h="2145565">
                <a:moveTo>
                  <a:pt x="28842" y="2145565"/>
                </a:moveTo>
                <a:lnTo>
                  <a:pt x="0" y="0"/>
                </a:lnTo>
                <a:lnTo>
                  <a:pt x="3254790" y="2145565"/>
                </a:lnTo>
                <a:lnTo>
                  <a:pt x="28842" y="21455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493757" y="4642782"/>
            <a:ext cx="3232786" cy="7809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1600673" y="2706393"/>
            <a:ext cx="2795117" cy="358844"/>
          </a:xfrm>
          <a:custGeom>
            <a:avLst/>
            <a:gdLst>
              <a:gd name="connsiteX0" fmla="*/ 0 w 2795117"/>
              <a:gd name="connsiteY0" fmla="*/ 330269 h 330269"/>
              <a:gd name="connsiteX1" fmla="*/ 1793710 w 2795117"/>
              <a:gd name="connsiteY1" fmla="*/ 0 h 330269"/>
              <a:gd name="connsiteX2" fmla="*/ 2795117 w 2795117"/>
              <a:gd name="connsiteY2" fmla="*/ 330269 h 330269"/>
              <a:gd name="connsiteX3" fmla="*/ 0 w 2795117"/>
              <a:gd name="connsiteY3" fmla="*/ 330269 h 330269"/>
              <a:gd name="connsiteX0" fmla="*/ 0 w 2795117"/>
              <a:gd name="connsiteY0" fmla="*/ 358844 h 358844"/>
              <a:gd name="connsiteX1" fmla="*/ 1993735 w 2795117"/>
              <a:gd name="connsiteY1" fmla="*/ 0 h 358844"/>
              <a:gd name="connsiteX2" fmla="*/ 2795117 w 2795117"/>
              <a:gd name="connsiteY2" fmla="*/ 358844 h 358844"/>
              <a:gd name="connsiteX3" fmla="*/ 0 w 2795117"/>
              <a:gd name="connsiteY3" fmla="*/ 358844 h 35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5117" h="358844">
                <a:moveTo>
                  <a:pt x="0" y="358844"/>
                </a:moveTo>
                <a:lnTo>
                  <a:pt x="1993735" y="0"/>
                </a:lnTo>
                <a:lnTo>
                  <a:pt x="2795117" y="358844"/>
                </a:lnTo>
                <a:lnTo>
                  <a:pt x="0" y="3588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10315" y="3060805"/>
            <a:ext cx="2785475" cy="2517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processing parse graph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87128" y="1767206"/>
            <a:ext cx="860347" cy="1162144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Packet Parser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65218" y="1766716"/>
            <a:ext cx="780924" cy="1162144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Packet Filters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3947475" y="2347788"/>
            <a:ext cx="317745" cy="4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30937" y="3100687"/>
            <a:ext cx="1912383" cy="338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003C71"/>
                </a:solidFill>
              </a:rPr>
              <a:t>What packet is this? </a:t>
            </a:r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TCP or UDP or TCP in VXLAN?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850736" y="3495645"/>
            <a:ext cx="2472780" cy="1595973"/>
            <a:chOff x="653198" y="2638580"/>
            <a:chExt cx="2472780" cy="1595973"/>
          </a:xfrm>
        </p:grpSpPr>
        <p:sp>
          <p:nvSpPr>
            <p:cNvPr id="23" name="Oval 22"/>
            <p:cNvSpPr/>
            <p:nvPr/>
          </p:nvSpPr>
          <p:spPr>
            <a:xfrm>
              <a:off x="1645567" y="2638580"/>
              <a:ext cx="216213" cy="198195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1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1996162" y="2969482"/>
              <a:ext cx="216213" cy="19819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3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270198" y="2960677"/>
              <a:ext cx="216213" cy="198195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2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382792" y="3293051"/>
              <a:ext cx="216213" cy="19819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5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709756" y="3293051"/>
              <a:ext cx="216213" cy="19819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4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715298" y="3738238"/>
              <a:ext cx="216213" cy="19819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10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2053217" y="3738237"/>
              <a:ext cx="216213" cy="19819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83552" y="2684644"/>
              <a:ext cx="301365" cy="9233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600" dirty="0">
                  <a:solidFill>
                    <a:srgbClr val="003C71"/>
                  </a:solidFill>
                </a:rPr>
                <a:t>Ethernet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97640" y="3010394"/>
              <a:ext cx="68930" cy="9233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600" dirty="0">
                  <a:solidFill>
                    <a:srgbClr val="003C71"/>
                  </a:solidFill>
                </a:rPr>
                <a:t>IP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23323" y="3022591"/>
              <a:ext cx="193964" cy="9233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600" dirty="0">
                  <a:solidFill>
                    <a:srgbClr val="003C71"/>
                  </a:solidFill>
                </a:rPr>
                <a:t>VLAN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1273" y="3345981"/>
              <a:ext cx="153888" cy="9233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600" dirty="0">
                  <a:solidFill>
                    <a:srgbClr val="003C71"/>
                  </a:solidFill>
                </a:rPr>
                <a:t>IPv4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62841" y="3345980"/>
              <a:ext cx="153888" cy="9233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600" dirty="0">
                  <a:solidFill>
                    <a:srgbClr val="003C71"/>
                  </a:solidFill>
                </a:rPr>
                <a:t>IPv6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83310" y="3791167"/>
              <a:ext cx="142668" cy="9233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600" dirty="0">
                  <a:solidFill>
                    <a:srgbClr val="003C71"/>
                  </a:solidFill>
                </a:rPr>
                <a:t>TCP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05848" y="3789366"/>
              <a:ext cx="155492" cy="9233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600" dirty="0">
                  <a:solidFill>
                    <a:srgbClr val="003C71"/>
                  </a:solidFill>
                </a:rPr>
                <a:t>UDP</a:t>
              </a:r>
            </a:p>
          </p:txBody>
        </p:sp>
        <p:cxnSp>
          <p:nvCxnSpPr>
            <p:cNvPr id="39" name="Straight Arrow Connector 38"/>
            <p:cNvCxnSpPr>
              <a:stCxn id="23" idx="3"/>
              <a:endCxn id="25" idx="7"/>
            </p:cNvCxnSpPr>
            <p:nvPr/>
          </p:nvCxnSpPr>
          <p:spPr>
            <a:xfrm flipH="1">
              <a:off x="1454747" y="2807750"/>
              <a:ext cx="222484" cy="1819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3" idx="5"/>
              <a:endCxn id="24" idx="1"/>
            </p:cNvCxnSpPr>
            <p:nvPr/>
          </p:nvCxnSpPr>
          <p:spPr>
            <a:xfrm>
              <a:off x="1830116" y="2807750"/>
              <a:ext cx="197710" cy="190757"/>
            </a:xfrm>
            <a:prstGeom prst="straightConnector1">
              <a:avLst/>
            </a:prstGeom>
            <a:ln w="9525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4" idx="3"/>
              <a:endCxn id="27" idx="7"/>
            </p:cNvCxnSpPr>
            <p:nvPr/>
          </p:nvCxnSpPr>
          <p:spPr>
            <a:xfrm flipH="1">
              <a:off x="1894305" y="3138652"/>
              <a:ext cx="133521" cy="183424"/>
            </a:xfrm>
            <a:prstGeom prst="straightConnector1">
              <a:avLst/>
            </a:prstGeom>
            <a:ln w="9525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4" idx="5"/>
              <a:endCxn id="26" idx="1"/>
            </p:cNvCxnSpPr>
            <p:nvPr/>
          </p:nvCxnSpPr>
          <p:spPr>
            <a:xfrm>
              <a:off x="2180711" y="3138652"/>
              <a:ext cx="233745" cy="183424"/>
            </a:xfrm>
            <a:prstGeom prst="straightConnector1">
              <a:avLst/>
            </a:prstGeom>
            <a:ln w="9525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6" idx="3"/>
              <a:endCxn id="30" idx="0"/>
            </p:cNvCxnSpPr>
            <p:nvPr/>
          </p:nvCxnSpPr>
          <p:spPr>
            <a:xfrm flipH="1">
              <a:off x="2161324" y="3462221"/>
              <a:ext cx="253132" cy="276016"/>
            </a:xfrm>
            <a:prstGeom prst="straightConnector1">
              <a:avLst/>
            </a:prstGeom>
            <a:ln w="9525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5"/>
              <a:endCxn id="29" idx="0"/>
            </p:cNvCxnSpPr>
            <p:nvPr/>
          </p:nvCxnSpPr>
          <p:spPr>
            <a:xfrm>
              <a:off x="2567341" y="3462221"/>
              <a:ext cx="256064" cy="276017"/>
            </a:xfrm>
            <a:prstGeom prst="straightConnector1">
              <a:avLst/>
            </a:prstGeom>
            <a:ln w="9525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939604" y="3267602"/>
              <a:ext cx="216213" cy="198195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6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1326234" y="3591171"/>
              <a:ext cx="216213" cy="198195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8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653198" y="3591171"/>
              <a:ext cx="216213" cy="19819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7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1658740" y="4036358"/>
              <a:ext cx="216213" cy="19819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12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996659" y="4036357"/>
              <a:ext cx="216213" cy="198195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11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41082" y="3308514"/>
              <a:ext cx="68930" cy="9233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600" dirty="0">
                  <a:solidFill>
                    <a:srgbClr val="003C71"/>
                  </a:solidFill>
                </a:rPr>
                <a:t>IP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34715" y="3644101"/>
              <a:ext cx="153888" cy="9233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600" dirty="0">
                  <a:solidFill>
                    <a:srgbClr val="003C71"/>
                  </a:solidFill>
                </a:rPr>
                <a:t>IPv4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06283" y="3644100"/>
              <a:ext cx="153888" cy="9233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600" dirty="0">
                  <a:solidFill>
                    <a:srgbClr val="003C71"/>
                  </a:solidFill>
                </a:rPr>
                <a:t>IPv6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26752" y="4089287"/>
              <a:ext cx="142668" cy="9233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600" dirty="0">
                  <a:solidFill>
                    <a:srgbClr val="003C71"/>
                  </a:solidFill>
                </a:rPr>
                <a:t>TCP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49290" y="4087486"/>
              <a:ext cx="155492" cy="9233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600" dirty="0">
                  <a:solidFill>
                    <a:srgbClr val="003C71"/>
                  </a:solidFill>
                </a:rPr>
                <a:t>UDP</a:t>
              </a:r>
            </a:p>
          </p:txBody>
        </p:sp>
        <p:cxnSp>
          <p:nvCxnSpPr>
            <p:cNvPr id="68" name="Straight Arrow Connector 67"/>
            <p:cNvCxnSpPr>
              <a:stCxn id="58" idx="3"/>
              <a:endCxn id="60" idx="7"/>
            </p:cNvCxnSpPr>
            <p:nvPr/>
          </p:nvCxnSpPr>
          <p:spPr>
            <a:xfrm flipH="1">
              <a:off x="837747" y="3436772"/>
              <a:ext cx="133521" cy="183424"/>
            </a:xfrm>
            <a:prstGeom prst="straightConnector1">
              <a:avLst/>
            </a:prstGeom>
            <a:ln w="9525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8" idx="5"/>
              <a:endCxn id="59" idx="1"/>
            </p:cNvCxnSpPr>
            <p:nvPr/>
          </p:nvCxnSpPr>
          <p:spPr>
            <a:xfrm>
              <a:off x="1124153" y="3436772"/>
              <a:ext cx="233745" cy="1834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9" idx="3"/>
              <a:endCxn id="62" idx="0"/>
            </p:cNvCxnSpPr>
            <p:nvPr/>
          </p:nvCxnSpPr>
          <p:spPr>
            <a:xfrm flipH="1">
              <a:off x="1104766" y="3760341"/>
              <a:ext cx="253132" cy="27601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9" idx="5"/>
              <a:endCxn id="61" idx="0"/>
            </p:cNvCxnSpPr>
            <p:nvPr/>
          </p:nvCxnSpPr>
          <p:spPr>
            <a:xfrm>
              <a:off x="1510783" y="3760341"/>
              <a:ext cx="256064" cy="276017"/>
            </a:xfrm>
            <a:prstGeom prst="straightConnector1">
              <a:avLst/>
            </a:prstGeom>
            <a:ln w="9525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5" idx="3"/>
              <a:endCxn id="58" idx="7"/>
            </p:cNvCxnSpPr>
            <p:nvPr/>
          </p:nvCxnSpPr>
          <p:spPr>
            <a:xfrm flipH="1">
              <a:off x="1124153" y="3129847"/>
              <a:ext cx="177709" cy="1667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1698616" y="5221235"/>
            <a:ext cx="2806890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3C71"/>
                </a:solidFill>
              </a:rPr>
              <a:t>Packet type = 1-&gt;2-&gt;6-&gt;8-&gt;11 = Some number ‘P1’</a:t>
            </a:r>
          </a:p>
        </p:txBody>
      </p:sp>
      <p:cxnSp>
        <p:nvCxnSpPr>
          <p:cNvPr id="100" name="Straight Arrow Connector 99"/>
          <p:cNvCxnSpPr>
            <a:cxnSpLocks/>
            <a:stCxn id="102" idx="3"/>
          </p:cNvCxnSpPr>
          <p:nvPr/>
        </p:nvCxnSpPr>
        <p:spPr>
          <a:xfrm>
            <a:off x="7483028" y="2344510"/>
            <a:ext cx="1193183" cy="200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" idx="3"/>
            <a:endCxn id="99" idx="1"/>
          </p:cNvCxnSpPr>
          <p:nvPr/>
        </p:nvCxnSpPr>
        <p:spPr>
          <a:xfrm flipV="1">
            <a:off x="5046144" y="2344510"/>
            <a:ext cx="317745" cy="32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cxnSpLocks/>
            <a:stCxn id="99" idx="3"/>
            <a:endCxn id="102" idx="1"/>
          </p:cNvCxnSpPr>
          <p:nvPr/>
        </p:nvCxnSpPr>
        <p:spPr>
          <a:xfrm>
            <a:off x="6189626" y="2344510"/>
            <a:ext cx="31774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802011" y="4527047"/>
            <a:ext cx="474489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Table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96354" y="4150114"/>
          <a:ext cx="1853709" cy="8338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5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973">
                <a:tc>
                  <a:txBody>
                    <a:bodyPr/>
                    <a:lstStyle/>
                    <a:p>
                      <a:r>
                        <a:rPr lang="en-US" sz="600" dirty="0"/>
                        <a:t>Forward = To</a:t>
                      </a:r>
                      <a:r>
                        <a:rPr lang="en-US" sz="600" baseline="0" dirty="0"/>
                        <a:t> VSI, Mirror</a:t>
                      </a:r>
                      <a:endParaRPr lang="en-US" sz="600" dirty="0"/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Crypto = IPsec Tunnel mode, Transport, DTLS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Encap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 = VXLAN, NVGRE, MPLS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9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Update = IP TTL, Checksum, NAT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9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Telemetry= packets, bytes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9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Sample = To PF, remote system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605490" y="4705751"/>
          <a:ext cx="3050988" cy="646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2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Packet type</a:t>
                      </a:r>
                    </a:p>
                  </a:txBody>
                  <a:tcPr marL="4572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Header Fields</a:t>
                      </a:r>
                    </a:p>
                  </a:txBody>
                  <a:tcPr marL="4572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marL="4572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2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4572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VLAN, SIP, DPORT </a:t>
                      </a:r>
                    </a:p>
                  </a:txBody>
                  <a:tcPr marL="4572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VF(4), RATE LIMIT</a:t>
                      </a:r>
                    </a:p>
                  </a:txBody>
                  <a:tcPr marL="4572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2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4572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VLAN, SIP, DPORT </a:t>
                      </a:r>
                    </a:p>
                  </a:txBody>
                  <a:tcPr marL="4572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VF(14),</a:t>
                      </a:r>
                      <a:r>
                        <a:rPr lang="en-US" sz="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RATE LIMIT, SAMPLE</a:t>
                      </a:r>
                      <a:endParaRPr 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2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 marL="4572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VLAN, DIP, DPORT, SPORT </a:t>
                      </a:r>
                    </a:p>
                  </a:txBody>
                  <a:tcPr marL="4572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DROP, SAMPLE</a:t>
                      </a:r>
                    </a:p>
                  </a:txBody>
                  <a:tcPr marL="4572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2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 marL="4572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VLAN, SIP, DPORT </a:t>
                      </a:r>
                    </a:p>
                  </a:txBody>
                  <a:tcPr marL="4572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VF(112), MIRROR</a:t>
                      </a:r>
                    </a:p>
                  </a:txBody>
                  <a:tcPr marL="4572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>
            <a:off x="2765082" y="2347663"/>
            <a:ext cx="32204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195902" y="2025227"/>
            <a:ext cx="267702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003C71"/>
                </a:solidFill>
              </a:rPr>
              <a:t>wire</a:t>
            </a:r>
          </a:p>
        </p:txBody>
      </p:sp>
      <p:pic>
        <p:nvPicPr>
          <p:cNvPr id="1028" name="Picture 4" descr="Image result for xeon cp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726" y="1990922"/>
            <a:ext cx="938442" cy="722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9247882" y="1811579"/>
            <a:ext cx="282130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003C71"/>
                </a:solidFill>
              </a:rPr>
              <a:t>host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53049">
            <a:off x="1882195" y="2080970"/>
            <a:ext cx="815799" cy="5425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6" name="Isosceles Triangle 85"/>
          <p:cNvSpPr/>
          <p:nvPr/>
        </p:nvSpPr>
        <p:spPr>
          <a:xfrm>
            <a:off x="5029209" y="2797894"/>
            <a:ext cx="3232786" cy="565521"/>
          </a:xfrm>
          <a:custGeom>
            <a:avLst/>
            <a:gdLst>
              <a:gd name="connsiteX0" fmla="*/ 0 w 3232786"/>
              <a:gd name="connsiteY0" fmla="*/ 594096 h 594096"/>
              <a:gd name="connsiteX1" fmla="*/ 600070 w 3232786"/>
              <a:gd name="connsiteY1" fmla="*/ 0 h 594096"/>
              <a:gd name="connsiteX2" fmla="*/ 3232786 w 3232786"/>
              <a:gd name="connsiteY2" fmla="*/ 594096 h 594096"/>
              <a:gd name="connsiteX3" fmla="*/ 0 w 3232786"/>
              <a:gd name="connsiteY3" fmla="*/ 594096 h 594096"/>
              <a:gd name="connsiteX0" fmla="*/ 0 w 3232786"/>
              <a:gd name="connsiteY0" fmla="*/ 565521 h 565521"/>
              <a:gd name="connsiteX1" fmla="*/ 609595 w 3232786"/>
              <a:gd name="connsiteY1" fmla="*/ 0 h 565521"/>
              <a:gd name="connsiteX2" fmla="*/ 3232786 w 3232786"/>
              <a:gd name="connsiteY2" fmla="*/ 565521 h 565521"/>
              <a:gd name="connsiteX3" fmla="*/ 0 w 3232786"/>
              <a:gd name="connsiteY3" fmla="*/ 565521 h 56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2786" h="565521">
                <a:moveTo>
                  <a:pt x="0" y="565521"/>
                </a:moveTo>
                <a:lnTo>
                  <a:pt x="609595" y="0"/>
                </a:lnTo>
                <a:lnTo>
                  <a:pt x="3232786" y="565521"/>
                </a:lnTo>
                <a:lnTo>
                  <a:pt x="0" y="5655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029209" y="3347111"/>
            <a:ext cx="3232786" cy="780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5349932" y="3225052"/>
            <a:ext cx="474489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Table 2</a:t>
            </a: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/>
          </p:nvPr>
        </p:nvGraphicFramePr>
        <p:xfrm>
          <a:off x="5123561" y="3397866"/>
          <a:ext cx="3078840" cy="646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2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Packet type</a:t>
                      </a:r>
                    </a:p>
                  </a:txBody>
                  <a:tcPr marL="4572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Header Fields</a:t>
                      </a:r>
                    </a:p>
                  </a:txBody>
                  <a:tcPr marL="4572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marL="4572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2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4572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DIP, SIP, DPORT </a:t>
                      </a:r>
                    </a:p>
                  </a:txBody>
                  <a:tcPr marL="4572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ENCRYPT, ENCAP</a:t>
                      </a:r>
                    </a:p>
                  </a:txBody>
                  <a:tcPr marL="4572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2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 marL="4572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SIP, DPORT,SPORT </a:t>
                      </a:r>
                      <a:endParaRPr 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ENCRYPT, ENCAP, NAT</a:t>
                      </a:r>
                    </a:p>
                  </a:txBody>
                  <a:tcPr marL="4572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2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 marL="4572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SIP, DPORT,SPORT </a:t>
                      </a:r>
                      <a:endParaRPr 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ENCRYPT, ENCAP, NAT</a:t>
                      </a:r>
                    </a:p>
                  </a:txBody>
                  <a:tcPr marL="4572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2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P7</a:t>
                      </a:r>
                    </a:p>
                  </a:txBody>
                  <a:tcPr marL="4572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SIP, DPORT,SPORT , SMAC</a:t>
                      </a:r>
                      <a:endParaRPr 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ENCAP, SAMPLE</a:t>
                      </a:r>
                    </a:p>
                  </a:txBody>
                  <a:tcPr marL="4572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9" name="Rounded Rectangle 98"/>
          <p:cNvSpPr/>
          <p:nvPr/>
        </p:nvSpPr>
        <p:spPr>
          <a:xfrm>
            <a:off x="5363889" y="1763438"/>
            <a:ext cx="825737" cy="1162144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Packet Modifier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6507371" y="1763438"/>
            <a:ext cx="975657" cy="1162144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Egress</a:t>
            </a:r>
          </a:p>
          <a:p>
            <a:pPr algn="ctr"/>
            <a:r>
              <a:rPr lang="en-US" sz="1050" dirty="0"/>
              <a:t>Scheduler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04B464D-86A6-8D40-A50F-B75C8A70B048}"/>
              </a:ext>
            </a:extLst>
          </p:cNvPr>
          <p:cNvSpPr txBox="1"/>
          <p:nvPr/>
        </p:nvSpPr>
        <p:spPr>
          <a:xfrm>
            <a:off x="1698616" y="5385240"/>
            <a:ext cx="2806890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3C71"/>
                </a:solidFill>
              </a:rPr>
              <a:t>Packet type = 1-&gt;2-&gt;6-&gt;8-&gt;12 = Some number ‘P2’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1547355A-A754-E542-97F4-1CC28B784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1815" y="255226"/>
            <a:ext cx="1585872" cy="10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6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280D-F6C1-4340-B95F-FD8DE63FA3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79613" y="1314149"/>
            <a:ext cx="8228012" cy="4567767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OpenFlow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packet classifier uses values of different header fields for state transitions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hardened ASIC implementation of an OpenFlow classifier would have to go through anywhere from a multi-layer change to just a metal fix to accommodate these. Cost of even a metal fix at 14 nm could be hundreds of thousands of 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CSPs often experiment with pre-RFC protocols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Overriding header fields with new interpretations is also not uncommon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1175" lvl="1" indent="-285750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ECBCCD-C481-454E-A6B3-06789143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9" y="255226"/>
            <a:ext cx="10972800" cy="735078"/>
          </a:xfrm>
        </p:spPr>
        <p:txBody>
          <a:bodyPr/>
          <a:lstStyle/>
          <a:p>
            <a:r>
              <a:rPr lang="en-US" dirty="0"/>
              <a:t>Need for programmable packet processing pipeline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DF55019-0A09-1040-A7BB-3A2131C797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2913" y="1979341"/>
          <a:ext cx="6342744" cy="1743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0657">
                  <a:extLst>
                    <a:ext uri="{9D8B030D-6E8A-4147-A177-3AD203B41FA5}">
                      <a16:colId xmlns:a16="http://schemas.microsoft.com/office/drawing/2014/main" val="2286085964"/>
                    </a:ext>
                  </a:extLst>
                </a:gridCol>
                <a:gridCol w="921189">
                  <a:extLst>
                    <a:ext uri="{9D8B030D-6E8A-4147-A177-3AD203B41FA5}">
                      <a16:colId xmlns:a16="http://schemas.microsoft.com/office/drawing/2014/main" val="3169316429"/>
                    </a:ext>
                  </a:extLst>
                </a:gridCol>
                <a:gridCol w="4410898">
                  <a:extLst>
                    <a:ext uri="{9D8B030D-6E8A-4147-A177-3AD203B41FA5}">
                      <a16:colId xmlns:a16="http://schemas.microsoft.com/office/drawing/2014/main" val="126154955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Header Fields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9317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Version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6259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OF 1.0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Dec-09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 fields (Ethernet, TCP/IPv4)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33648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OF 1.1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Feb-11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15 fields (MPLS, inter-table metadata)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92782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OF 1.2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Dec-11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36 fields (ARP, ICMP, IPv6, etc.)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69286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OF 1.3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Jun-12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40 fields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2402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OF 1.4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Oct-13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41 fields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250235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6BF3338-223C-A34F-8E47-E5C821EAE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815" y="255226"/>
            <a:ext cx="1585872" cy="10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9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EB09-35B5-8F4E-9327-3BC29C12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3" y="411798"/>
            <a:ext cx="8229600" cy="821917"/>
          </a:xfrm>
        </p:spPr>
        <p:txBody>
          <a:bodyPr/>
          <a:lstStyle/>
          <a:p>
            <a:r>
              <a:rPr lang="en-US" dirty="0"/>
              <a:t>Intel’s reprogrammable parser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E11A3C-DD2E-174C-97AA-E3F93673F87D}"/>
              </a:ext>
            </a:extLst>
          </p:cNvPr>
          <p:cNvSpPr/>
          <p:nvPr/>
        </p:nvSpPr>
        <p:spPr>
          <a:xfrm>
            <a:off x="2220685" y="2973917"/>
            <a:ext cx="870858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632675-EBD1-B942-BB95-E88099A0FD10}"/>
              </a:ext>
            </a:extLst>
          </p:cNvPr>
          <p:cNvSpPr/>
          <p:nvPr/>
        </p:nvSpPr>
        <p:spPr>
          <a:xfrm>
            <a:off x="3548742" y="1907117"/>
            <a:ext cx="950687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IPv4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D3B9E3-E648-5A4F-9D1E-4C549D205550}"/>
              </a:ext>
            </a:extLst>
          </p:cNvPr>
          <p:cNvSpPr/>
          <p:nvPr/>
        </p:nvSpPr>
        <p:spPr>
          <a:xfrm>
            <a:off x="3708400" y="3779460"/>
            <a:ext cx="928916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IPv6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509265-5250-264B-89CA-B21D49DDD86E}"/>
              </a:ext>
            </a:extLst>
          </p:cNvPr>
          <p:cNvCxnSpPr>
            <a:cxnSpLocks/>
          </p:cNvCxnSpPr>
          <p:nvPr/>
        </p:nvCxnSpPr>
        <p:spPr>
          <a:xfrm flipV="1">
            <a:off x="2995119" y="2611407"/>
            <a:ext cx="729876" cy="534565"/>
          </a:xfrm>
          <a:prstGeom prst="straightConnector1">
            <a:avLst/>
          </a:prstGeom>
          <a:ln w="85725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5B1F8F-E347-6245-B3A1-4FCCBA400C39}"/>
              </a:ext>
            </a:extLst>
          </p:cNvPr>
          <p:cNvCxnSpPr>
            <a:cxnSpLocks/>
          </p:cNvCxnSpPr>
          <p:nvPr/>
        </p:nvCxnSpPr>
        <p:spPr>
          <a:xfrm>
            <a:off x="3040744" y="3596522"/>
            <a:ext cx="776515" cy="406139"/>
          </a:xfrm>
          <a:prstGeom prst="straightConnector1">
            <a:avLst/>
          </a:prstGeom>
          <a:ln w="85725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F99FB1-B455-E04D-84C4-98B460B74C68}"/>
              </a:ext>
            </a:extLst>
          </p:cNvPr>
          <p:cNvSpPr txBox="1"/>
          <p:nvPr/>
        </p:nvSpPr>
        <p:spPr>
          <a:xfrm rot="19168947">
            <a:off x="2395405" y="2291949"/>
            <a:ext cx="1190172" cy="27248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 err="1">
                <a:solidFill>
                  <a:srgbClr val="003C71"/>
                </a:solidFill>
              </a:rPr>
              <a:t>Ethtype</a:t>
            </a:r>
            <a:r>
              <a:rPr lang="en-US" sz="1100" dirty="0">
                <a:solidFill>
                  <a:srgbClr val="003C71"/>
                </a:solidFill>
              </a:rPr>
              <a:t> = 0x800?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725DBB-1BFC-E54E-A543-2B3D71B494A4}"/>
              </a:ext>
            </a:extLst>
          </p:cNvPr>
          <p:cNvSpPr txBox="1"/>
          <p:nvPr/>
        </p:nvSpPr>
        <p:spPr>
          <a:xfrm rot="1871964">
            <a:off x="2644542" y="4171672"/>
            <a:ext cx="1341909" cy="2785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 err="1">
                <a:solidFill>
                  <a:srgbClr val="003C71"/>
                </a:solidFill>
              </a:rPr>
              <a:t>Ethtype</a:t>
            </a:r>
            <a:r>
              <a:rPr lang="en-US" sz="1100" dirty="0">
                <a:solidFill>
                  <a:srgbClr val="003C71"/>
                </a:solidFill>
              </a:rPr>
              <a:t> = 0x86DD?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EF9965-779E-4840-A2AF-083170ED1936}"/>
              </a:ext>
            </a:extLst>
          </p:cNvPr>
          <p:cNvSpPr/>
          <p:nvPr/>
        </p:nvSpPr>
        <p:spPr>
          <a:xfrm>
            <a:off x="5223555" y="1183086"/>
            <a:ext cx="870858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6AB1A5-2F98-D148-AFBF-91E596BDA3B2}"/>
              </a:ext>
            </a:extLst>
          </p:cNvPr>
          <p:cNvSpPr/>
          <p:nvPr/>
        </p:nvSpPr>
        <p:spPr>
          <a:xfrm>
            <a:off x="5280025" y="2553349"/>
            <a:ext cx="975632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UDP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F62201-0B6F-2C43-AE38-9B7832BC215A}"/>
              </a:ext>
            </a:extLst>
          </p:cNvPr>
          <p:cNvSpPr txBox="1"/>
          <p:nvPr/>
        </p:nvSpPr>
        <p:spPr>
          <a:xfrm rot="19168947">
            <a:off x="4131677" y="1424204"/>
            <a:ext cx="1190172" cy="2476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Protocol = 0x6?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A48538-BB1A-B840-8392-F88735268E81}"/>
              </a:ext>
            </a:extLst>
          </p:cNvPr>
          <p:cNvSpPr txBox="1"/>
          <p:nvPr/>
        </p:nvSpPr>
        <p:spPr>
          <a:xfrm rot="1820259">
            <a:off x="4214539" y="2913343"/>
            <a:ext cx="1190172" cy="27248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Protocol = 0x11?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C73823-9ADE-9B4F-97C1-88D59E6ED0D9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4480487" y="1640286"/>
            <a:ext cx="743069" cy="598930"/>
          </a:xfrm>
          <a:prstGeom prst="straightConnector1">
            <a:avLst/>
          </a:prstGeom>
          <a:ln w="85725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AC1F53-9F92-964E-A33E-E856A9855C62}"/>
              </a:ext>
            </a:extLst>
          </p:cNvPr>
          <p:cNvCxnSpPr>
            <a:cxnSpLocks/>
          </p:cNvCxnSpPr>
          <p:nvPr/>
        </p:nvCxnSpPr>
        <p:spPr>
          <a:xfrm>
            <a:off x="4472405" y="2415378"/>
            <a:ext cx="919634" cy="463310"/>
          </a:xfrm>
          <a:prstGeom prst="straightConnector1">
            <a:avLst/>
          </a:prstGeom>
          <a:ln w="85725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586E2CF8-66A5-814F-9674-C440D842F1E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357257" y="4693860"/>
          <a:ext cx="3962400" cy="1634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9044807" imgH="3581295" progId="Visio.Drawing.15">
                  <p:embed/>
                </p:oleObj>
              </mc:Choice>
              <mc:Fallback>
                <p:oleObj r:id="rId3" imgW="9044807" imgH="3581295" progId="Visio.Drawing.15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586E2CF8-66A5-814F-9674-C440D842F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257" y="4693860"/>
                        <a:ext cx="3962400" cy="16343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8F58B2FC-6F2C-2847-9E4E-A8C9B53CE8EE}"/>
              </a:ext>
            </a:extLst>
          </p:cNvPr>
          <p:cNvSpPr/>
          <p:nvPr/>
        </p:nvSpPr>
        <p:spPr>
          <a:xfrm>
            <a:off x="1907934" y="4564630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sz="1100" dirty="0"/>
              <a:t>@</a:t>
            </a:r>
            <a:r>
              <a:rPr lang="en-US" sz="1100" dirty="0" err="1"/>
              <a:t>protocol_id</a:t>
            </a:r>
            <a:r>
              <a:rPr lang="en-US" sz="1100" dirty="0"/>
              <a:t>("IPV4") @name("parse_ipv4") state parse_ipv4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packet.extract</a:t>
            </a:r>
            <a:r>
              <a:rPr lang="en-US" sz="1100" dirty="0"/>
              <a:t>(hdr.ipv4[0]);</a:t>
            </a:r>
          </a:p>
          <a:p>
            <a:r>
              <a:rPr lang="en-US" sz="1100" dirty="0"/>
              <a:t>        transition select(hdr.ipv4[0].protocol) {</a:t>
            </a:r>
          </a:p>
          <a:p>
            <a:r>
              <a:rPr lang="en-US" sz="1100" dirty="0"/>
              <a:t>            8w0x11: </a:t>
            </a:r>
            <a:r>
              <a:rPr lang="en-US" sz="1100" dirty="0" err="1"/>
              <a:t>parse_udp</a:t>
            </a:r>
            <a:r>
              <a:rPr lang="en-US" sz="1100" dirty="0"/>
              <a:t>;</a:t>
            </a:r>
          </a:p>
          <a:p>
            <a:r>
              <a:rPr lang="en-US" sz="1100" dirty="0"/>
              <a:t>            8w0x6: </a:t>
            </a:r>
            <a:r>
              <a:rPr lang="en-US" sz="1100" dirty="0" err="1"/>
              <a:t>parse_tcp</a:t>
            </a:r>
            <a:r>
              <a:rPr lang="en-US" sz="1100" dirty="0"/>
              <a:t>;</a:t>
            </a:r>
          </a:p>
          <a:p>
            <a:r>
              <a:rPr lang="en-US" sz="1100" dirty="0"/>
              <a:t>            8w0x1: </a:t>
            </a:r>
            <a:r>
              <a:rPr lang="en-US" sz="1100" dirty="0" err="1"/>
              <a:t>parse_icmp</a:t>
            </a:r>
            <a:r>
              <a:rPr lang="en-US" sz="1100" dirty="0"/>
              <a:t>;</a:t>
            </a:r>
          </a:p>
          <a:p>
            <a:r>
              <a:rPr lang="en-US" sz="1100" dirty="0"/>
              <a:t>            8w0x2f: </a:t>
            </a:r>
            <a:r>
              <a:rPr lang="en-US" sz="1100" dirty="0" err="1"/>
              <a:t>parse_gre</a:t>
            </a:r>
            <a:r>
              <a:rPr lang="en-US" sz="1100" dirty="0"/>
              <a:t>;</a:t>
            </a:r>
          </a:p>
          <a:p>
            <a:r>
              <a:rPr lang="en-US" sz="1100" dirty="0"/>
              <a:t>            default: accept;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}</a:t>
            </a:r>
            <a:endParaRPr lang="en-US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5194475-649F-284E-AC86-6BF75EC90A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44854" y="2631424"/>
          <a:ext cx="4005435" cy="1458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205">
                  <a:extLst>
                    <a:ext uri="{9D8B030D-6E8A-4147-A177-3AD203B41FA5}">
                      <a16:colId xmlns:a16="http://schemas.microsoft.com/office/drawing/2014/main" val="4289349804"/>
                    </a:ext>
                  </a:extLst>
                </a:gridCol>
                <a:gridCol w="572205">
                  <a:extLst>
                    <a:ext uri="{9D8B030D-6E8A-4147-A177-3AD203B41FA5}">
                      <a16:colId xmlns:a16="http://schemas.microsoft.com/office/drawing/2014/main" val="2276423287"/>
                    </a:ext>
                  </a:extLst>
                </a:gridCol>
                <a:gridCol w="572205">
                  <a:extLst>
                    <a:ext uri="{9D8B030D-6E8A-4147-A177-3AD203B41FA5}">
                      <a16:colId xmlns:a16="http://schemas.microsoft.com/office/drawing/2014/main" val="1842421713"/>
                    </a:ext>
                  </a:extLst>
                </a:gridCol>
                <a:gridCol w="572205">
                  <a:extLst>
                    <a:ext uri="{9D8B030D-6E8A-4147-A177-3AD203B41FA5}">
                      <a16:colId xmlns:a16="http://schemas.microsoft.com/office/drawing/2014/main" val="1498688948"/>
                    </a:ext>
                  </a:extLst>
                </a:gridCol>
                <a:gridCol w="572205">
                  <a:extLst>
                    <a:ext uri="{9D8B030D-6E8A-4147-A177-3AD203B41FA5}">
                      <a16:colId xmlns:a16="http://schemas.microsoft.com/office/drawing/2014/main" val="3718738043"/>
                    </a:ext>
                  </a:extLst>
                </a:gridCol>
                <a:gridCol w="572205">
                  <a:extLst>
                    <a:ext uri="{9D8B030D-6E8A-4147-A177-3AD203B41FA5}">
                      <a16:colId xmlns:a16="http://schemas.microsoft.com/office/drawing/2014/main" val="1229069937"/>
                    </a:ext>
                  </a:extLst>
                </a:gridCol>
                <a:gridCol w="572205">
                  <a:extLst>
                    <a:ext uri="{9D8B030D-6E8A-4147-A177-3AD203B41FA5}">
                      <a16:colId xmlns:a16="http://schemas.microsoft.com/office/drawing/2014/main" val="2782352018"/>
                    </a:ext>
                  </a:extLst>
                </a:gridCol>
              </a:tblGrid>
              <a:tr h="236344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 err="1">
                          <a:effectLst/>
                        </a:rPr>
                        <a:t>hdrOffset</a:t>
                      </a:r>
                      <a:endParaRPr lang="en-US" sz="7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 err="1">
                          <a:effectLst/>
                        </a:rPr>
                        <a:t>cmpFldType</a:t>
                      </a:r>
                      <a:endParaRPr lang="en-US" sz="7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cmpFldEn[0]</a:t>
                      </a:r>
                      <a:endParaRPr lang="en-US" sz="7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cmdFldOffset[0]</a:t>
                      </a:r>
                      <a:endParaRPr lang="en-US" sz="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cmpFldEn[1]</a:t>
                      </a:r>
                      <a:endParaRPr lang="en-US" sz="7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cmdFldOffset[1]</a:t>
                      </a:r>
                      <a:endParaRPr lang="en-US" sz="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747624"/>
                  </a:ext>
                </a:extLst>
              </a:tr>
              <a:tr h="179754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CMP_VLAN</a:t>
                      </a:r>
                      <a:endParaRPr lang="en-US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36</a:t>
                      </a:r>
                      <a:endParaRPr lang="en-US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2634254"/>
                  </a:ext>
                </a:extLst>
              </a:tr>
              <a:tr h="210085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 err="1">
                          <a:effectLst/>
                        </a:rPr>
                        <a:t>cmpFldIdx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cmpFldType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cmpFldEn[0]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cmpFld[0]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cmpFldMask[0]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cmpFldEn[1]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cmpFld[1]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18661048"/>
                  </a:ext>
                </a:extLst>
              </a:tr>
              <a:tr h="236344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CMP_VLAN</a:t>
                      </a:r>
                      <a:endParaRPr lang="en-US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0x800(ipv4)</a:t>
                      </a:r>
                      <a:endParaRPr lang="en-US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0xFFFF</a:t>
                      </a:r>
                      <a:endParaRPr lang="en-US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70612013"/>
                  </a:ext>
                </a:extLst>
              </a:tr>
              <a:tr h="236344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CMP_VLAN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0x86dd(ipv6)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0xFFFF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1278527"/>
                  </a:ext>
                </a:extLst>
              </a:tr>
              <a:tr h="179754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CMP_VLAN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0x806(arp)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0xFFFF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9088456"/>
                  </a:ext>
                </a:extLst>
              </a:tr>
              <a:tr h="179754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>
                          <a:effectLst/>
                        </a:rPr>
                        <a:t>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CMP_VLAN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20651216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B50388FC-A594-5A4A-A593-77F81867A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1815" y="255226"/>
            <a:ext cx="1585872" cy="10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0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tools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5" y="1859685"/>
            <a:ext cx="1069875" cy="1998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744" y="1973944"/>
            <a:ext cx="1021170" cy="1842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552" y="2166893"/>
            <a:ext cx="1367424" cy="1173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519" y="2236965"/>
            <a:ext cx="789327" cy="912621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2846712" y="2790780"/>
            <a:ext cx="50608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4627835" y="2751823"/>
            <a:ext cx="47751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6579184" y="2736797"/>
            <a:ext cx="551395" cy="123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8084457" y="2736797"/>
            <a:ext cx="595086" cy="123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/>
          <p:cNvSpPr/>
          <p:nvPr/>
        </p:nvSpPr>
        <p:spPr>
          <a:xfrm>
            <a:off x="3470571" y="4196442"/>
            <a:ext cx="909828" cy="306324"/>
          </a:xfrm>
          <a:prstGeom prst="wedgeRoundRectCallout">
            <a:avLst>
              <a:gd name="adj1" fmla="val -26863"/>
              <a:gd name="adj2" fmla="val -168879"/>
              <a:gd name="adj3" fmla="val 16667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P4 source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5134975" y="4557008"/>
            <a:ext cx="959438" cy="752854"/>
          </a:xfrm>
          <a:prstGeom prst="wedgeRoundRectCallout">
            <a:avLst>
              <a:gd name="adj1" fmla="val -14153"/>
              <a:gd name="adj2" fmla="val -150077"/>
              <a:gd name="adj3" fmla="val 16667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P4 to parser binary generator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7076585" y="3602295"/>
            <a:ext cx="909828" cy="358003"/>
          </a:xfrm>
          <a:prstGeom prst="wedgeRoundRectCallout">
            <a:avLst>
              <a:gd name="adj1" fmla="val -27366"/>
              <a:gd name="adj2" fmla="val -148446"/>
              <a:gd name="adj3" fmla="val 16667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Binary Table</a:t>
            </a:r>
          </a:p>
        </p:txBody>
      </p:sp>
      <p:sp>
        <p:nvSpPr>
          <p:cNvPr id="52" name="Rounded Rectangular Callout 51"/>
          <p:cNvSpPr/>
          <p:nvPr/>
        </p:nvSpPr>
        <p:spPr>
          <a:xfrm>
            <a:off x="8263733" y="4334184"/>
            <a:ext cx="1361820" cy="720223"/>
          </a:xfrm>
          <a:prstGeom prst="wedgeRoundRectCallout">
            <a:avLst>
              <a:gd name="adj1" fmla="val -27320"/>
              <a:gd name="adj2" fmla="val -158214"/>
              <a:gd name="adj3" fmla="val 16667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Optional Virtual platform to test and debug</a:t>
            </a:r>
          </a:p>
        </p:txBody>
      </p:sp>
      <p:sp>
        <p:nvSpPr>
          <p:cNvPr id="54" name="Rounded Rectangular Callout 53"/>
          <p:cNvSpPr/>
          <p:nvPr/>
        </p:nvSpPr>
        <p:spPr>
          <a:xfrm>
            <a:off x="1938490" y="4181021"/>
            <a:ext cx="909828" cy="306324"/>
          </a:xfrm>
          <a:prstGeom prst="wedgeRoundRectCallout">
            <a:avLst>
              <a:gd name="adj1" fmla="val -26863"/>
              <a:gd name="adj2" fmla="val -168879"/>
              <a:gd name="adj3" fmla="val 16667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</a:t>
            </a:r>
          </a:p>
        </p:txBody>
      </p:sp>
      <p:sp>
        <p:nvSpPr>
          <p:cNvPr id="70" name="Rounded Rectangular Callout 69">
            <a:extLst>
              <a:ext uri="{FF2B5EF4-FFF2-40B4-BE49-F238E27FC236}">
                <a16:creationId xmlns:a16="http://schemas.microsoft.com/office/drawing/2014/main" id="{351AA1CD-99E3-6A4D-9708-A0603EF0ED9E}"/>
              </a:ext>
            </a:extLst>
          </p:cNvPr>
          <p:cNvSpPr/>
          <p:nvPr/>
        </p:nvSpPr>
        <p:spPr>
          <a:xfrm>
            <a:off x="9097860" y="3533934"/>
            <a:ext cx="909828" cy="358003"/>
          </a:xfrm>
          <a:prstGeom prst="wedgeRoundRectCallout">
            <a:avLst>
              <a:gd name="adj1" fmla="val -27366"/>
              <a:gd name="adj2" fmla="val -148446"/>
              <a:gd name="adj3" fmla="val 16667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Cascade Glacier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528B4D28-6AC8-2D47-A9C1-E198EC4157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156" y="2110976"/>
            <a:ext cx="1632137" cy="1164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49ED5F-57E9-2E4D-B7F2-D018FA99AD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1815" y="255226"/>
            <a:ext cx="1585872" cy="10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8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979615" y="1721477"/>
            <a:ext cx="4006851" cy="1746768"/>
          </a:xfrm>
        </p:spPr>
        <p:txBody>
          <a:bodyPr/>
          <a:lstStyle/>
          <a:p>
            <a:pPr defTabSz="914310" eaLnBrk="0" fontAlgn="base" hangingPunct="0">
              <a:spcBef>
                <a:spcPts val="6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cs typeface="Arial" charset="0"/>
              </a:rPr>
              <a:t>General</a:t>
            </a:r>
          </a:p>
          <a:p>
            <a:pPr marL="346075" lvl="1" indent="-173038" defTabSz="914310" eaLnBrk="0" fontAlgn="base" hangingPunct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srgbClr val="002060"/>
                </a:solidFill>
                <a:cs typeface="Arial" charset="0"/>
              </a:rPr>
              <a:t>Designed like a programmable CPU, with opcodes representing actions such as DEC_TTL, ENCAP, DECAP, CKSUM </a:t>
            </a:r>
            <a:r>
              <a:rPr lang="en-US" sz="1100" kern="0" dirty="0" err="1">
                <a:solidFill>
                  <a:srgbClr val="002060"/>
                </a:solidFill>
                <a:cs typeface="Arial" charset="0"/>
              </a:rPr>
              <a:t>etc</a:t>
            </a:r>
            <a:endParaRPr lang="en-US" sz="1100" kern="0" dirty="0">
              <a:solidFill>
                <a:srgbClr val="002060"/>
              </a:solidFill>
              <a:cs typeface="Arial" charset="0"/>
            </a:endParaRPr>
          </a:p>
          <a:p>
            <a:pPr marL="346075" lvl="1" indent="-173038" defTabSz="914310" eaLnBrk="0" fontAlgn="base" hangingPunct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srgbClr val="002060"/>
                </a:solidFill>
                <a:cs typeface="Arial" charset="0"/>
              </a:rPr>
              <a:t>A modifier action template has the action to be taken along with associated data</a:t>
            </a:r>
          </a:p>
          <a:p>
            <a:pPr marL="346075" lvl="1" indent="-173038" defTabSz="914310" eaLnBrk="0" fontAlgn="base" hangingPunct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srgbClr val="002060"/>
                </a:solidFill>
                <a:cs typeface="Arial" charset="0"/>
              </a:rPr>
              <a:t>Modifier templates are downloaded to modifier memory by a tool similar to parser tool</a:t>
            </a:r>
          </a:p>
          <a:p>
            <a:pPr defTabSz="914310" eaLnBrk="0" fontAlgn="base" hangingPunct="0">
              <a:spcBef>
                <a:spcPts val="600"/>
              </a:spcBef>
              <a:defRPr/>
            </a:pPr>
            <a:r>
              <a:rPr lang="en-US" sz="1400" kern="0" dirty="0" err="1">
                <a:solidFill>
                  <a:srgbClr val="0070C0"/>
                </a:solidFill>
                <a:cs typeface="Arial" charset="0"/>
              </a:rPr>
              <a:t>Decap</a:t>
            </a:r>
            <a:endParaRPr lang="en-US" sz="1400" kern="0" dirty="0">
              <a:solidFill>
                <a:srgbClr val="0070C0"/>
              </a:solidFill>
              <a:cs typeface="Arial" charset="0"/>
            </a:endParaRPr>
          </a:p>
          <a:p>
            <a:pPr marL="346075" lvl="1" indent="-173038" defTabSz="914310" eaLnBrk="0" fontAlgn="base" hangingPunct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srgbClr val="002060"/>
                </a:solidFill>
                <a:cs typeface="Arial" charset="0"/>
              </a:rPr>
              <a:t>Driven by a ‘template’ provided by the classifier</a:t>
            </a:r>
          </a:p>
          <a:p>
            <a:pPr marL="346075" lvl="1" indent="-173038" defTabSz="914310" eaLnBrk="0" fontAlgn="base" hangingPunct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srgbClr val="002060"/>
                </a:solidFill>
                <a:cs typeface="Arial" charset="0"/>
              </a:rPr>
              <a:t>Removes some number of bytes from header</a:t>
            </a:r>
          </a:p>
          <a:p>
            <a:pPr marL="346075" lvl="1" indent="-173038" defTabSz="914310" eaLnBrk="0" fontAlgn="base" hangingPunct="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100" kern="0" dirty="0">
              <a:solidFill>
                <a:srgbClr val="002060"/>
              </a:solidFill>
              <a:cs typeface="Arial" charset="0"/>
            </a:endParaRP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3"/>
          </p:nvPr>
        </p:nvSpPr>
        <p:spPr>
          <a:xfrm>
            <a:off x="6281283" y="1735323"/>
            <a:ext cx="4005264" cy="2293309"/>
          </a:xfrm>
        </p:spPr>
        <p:txBody>
          <a:bodyPr/>
          <a:lstStyle/>
          <a:p>
            <a:pPr defTabSz="914310" eaLnBrk="0" fontAlgn="base" hangingPunct="0">
              <a:spcBef>
                <a:spcPts val="6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cs typeface="Arial" charset="0"/>
              </a:rPr>
              <a:t>Mod</a:t>
            </a:r>
          </a:p>
          <a:p>
            <a:pPr marL="346075" lvl="1" indent="-173038" defTabSz="914310" eaLnBrk="0" fontAlgn="base" hangingPunct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srgbClr val="002060"/>
                </a:solidFill>
                <a:cs typeface="Arial" charset="0"/>
              </a:rPr>
              <a:t>Pulls data from DDR4 and small on-die tables</a:t>
            </a:r>
          </a:p>
          <a:p>
            <a:pPr marL="346075" lvl="1" indent="-173038" defTabSz="914310" eaLnBrk="0" fontAlgn="base" hangingPunct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srgbClr val="002060"/>
                </a:solidFill>
                <a:cs typeface="Arial" charset="0"/>
              </a:rPr>
              <a:t>Driven by a ‘template’ provided by the classifier</a:t>
            </a:r>
          </a:p>
          <a:p>
            <a:pPr marL="346075" lvl="1" indent="-173038" defTabSz="914310" eaLnBrk="0" fontAlgn="base" hangingPunct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srgbClr val="002060"/>
                </a:solidFill>
                <a:cs typeface="Arial" charset="0"/>
              </a:rPr>
              <a:t>Updates some number of bytes in the header</a:t>
            </a:r>
          </a:p>
          <a:p>
            <a:pPr marL="346075" lvl="1" indent="-173038" defTabSz="914310" eaLnBrk="0" fontAlgn="base" hangingPunct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srgbClr val="002060"/>
                </a:solidFill>
                <a:cs typeface="Arial" charset="0"/>
              </a:rPr>
              <a:t>Provides checksums, length adjustments for IP/L4</a:t>
            </a:r>
          </a:p>
          <a:p>
            <a:pPr defTabSz="914310" eaLnBrk="0" fontAlgn="base" hangingPunct="0">
              <a:spcBef>
                <a:spcPts val="6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cs typeface="Arial" charset="0"/>
              </a:rPr>
              <a:t>Encap</a:t>
            </a:r>
          </a:p>
          <a:p>
            <a:pPr marL="346075" lvl="1" indent="-173038" defTabSz="914310" eaLnBrk="0" fontAlgn="base" hangingPunct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srgbClr val="002060"/>
                </a:solidFill>
                <a:cs typeface="Arial" charset="0"/>
              </a:rPr>
              <a:t>Pulls data from DDR4 &amp; small on-die tables</a:t>
            </a:r>
          </a:p>
          <a:p>
            <a:pPr marL="346075" lvl="1" indent="-173038" defTabSz="914310" eaLnBrk="0" fontAlgn="base" hangingPunct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srgbClr val="002060"/>
                </a:solidFill>
                <a:cs typeface="Arial" charset="0"/>
              </a:rPr>
              <a:t>Driven by a ‘template’ provided by the classifier</a:t>
            </a:r>
          </a:p>
          <a:p>
            <a:pPr marL="346075" lvl="1" indent="-173038" defTabSz="914310" eaLnBrk="0" fontAlgn="base" hangingPunct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srgbClr val="002060"/>
                </a:solidFill>
                <a:cs typeface="Arial" charset="0"/>
              </a:rPr>
              <a:t>Adds some number of bytes to the header</a:t>
            </a:r>
          </a:p>
          <a:p>
            <a:pPr marL="346075" lvl="1" indent="-173038" defTabSz="914310" eaLnBrk="0" fontAlgn="base" hangingPunct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srgbClr val="002060"/>
                </a:solidFill>
                <a:cs typeface="Arial" charset="0"/>
              </a:rPr>
              <a:t>Provides checksums, length adjustments for new IP/L4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reprogrammable modifier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773" y="4335517"/>
            <a:ext cx="5423338" cy="1239760"/>
          </a:xfrm>
          <a:prstGeom prst="rect">
            <a:avLst/>
          </a:prstGeom>
        </p:spPr>
      </p:pic>
      <p:sp>
        <p:nvSpPr>
          <p:cNvPr id="8" name="Footer Placeholder 2"/>
          <p:cNvSpPr txBox="1">
            <a:spLocks/>
          </p:cNvSpPr>
          <p:nvPr/>
        </p:nvSpPr>
        <p:spPr>
          <a:xfrm>
            <a:off x="1591085" y="5681639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Intel Confidential - </a:t>
            </a:r>
            <a:r>
              <a:rPr lang="en-US" sz="900" dirty="0"/>
              <a:t>Presented Under CNDA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3501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216503" y="2620266"/>
            <a:ext cx="4245935" cy="24168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69933" y="423809"/>
            <a:ext cx="8532496" cy="5979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+mj-lt"/>
                <a:ea typeface="Intel Clear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Cascade Glacier SDK and SW stack</a:t>
            </a:r>
            <a:endParaRPr lang="en-US" sz="16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66482" y="4557298"/>
            <a:ext cx="3059740" cy="270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Linux </a:t>
            </a:r>
          </a:p>
        </p:txBody>
      </p:sp>
      <p:sp>
        <p:nvSpPr>
          <p:cNvPr id="26" name="Up-Down Arrow 25"/>
          <p:cNvSpPr/>
          <p:nvPr/>
        </p:nvSpPr>
        <p:spPr>
          <a:xfrm>
            <a:off x="7155713" y="3175130"/>
            <a:ext cx="139397" cy="586676"/>
          </a:xfrm>
          <a:prstGeom prst="upDownArrow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61708" y="3253977"/>
            <a:ext cx="618759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Flow APIs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66482" y="4143585"/>
            <a:ext cx="3059740" cy="270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Standard </a:t>
            </a:r>
            <a:r>
              <a:rPr lang="en-US" sz="1400" dirty="0" err="1"/>
              <a:t>Virtio</a:t>
            </a:r>
            <a:r>
              <a:rPr lang="en-US" sz="1400" dirty="0"/>
              <a:t>-net driver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66482" y="3754718"/>
            <a:ext cx="3059740" cy="270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/>
              <a:t>Mgmt</a:t>
            </a:r>
            <a:r>
              <a:rPr lang="en-US" sz="1400" dirty="0"/>
              <a:t> driver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8273187" y="3177047"/>
            <a:ext cx="139397" cy="586676"/>
          </a:xfrm>
          <a:prstGeom prst="upDownArrow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479182" y="3255894"/>
            <a:ext cx="617157" cy="5078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NIC Tools</a:t>
            </a:r>
          </a:p>
          <a:p>
            <a:r>
              <a:rPr lang="en-US" sz="1100" dirty="0">
                <a:solidFill>
                  <a:srgbClr val="003C71"/>
                </a:solidFill>
              </a:rPr>
              <a:t>iproute2</a:t>
            </a:r>
            <a:br>
              <a:rPr lang="en-US" sz="1100" dirty="0">
                <a:solidFill>
                  <a:srgbClr val="003C71"/>
                </a:solidFill>
              </a:rPr>
            </a:br>
            <a:r>
              <a:rPr lang="en-US" sz="1100" dirty="0" err="1">
                <a:solidFill>
                  <a:srgbClr val="003C71"/>
                </a:solidFill>
              </a:rPr>
              <a:t>ethtool</a:t>
            </a:r>
            <a:endParaRPr lang="en-US" sz="1100" dirty="0">
              <a:solidFill>
                <a:srgbClr val="003C71"/>
              </a:solidFill>
            </a:endParaRPr>
          </a:p>
        </p:txBody>
      </p:sp>
      <p:sp>
        <p:nvSpPr>
          <p:cNvPr id="21" name="Up-Down Arrow 20"/>
          <p:cNvSpPr/>
          <p:nvPr/>
        </p:nvSpPr>
        <p:spPr>
          <a:xfrm>
            <a:off x="9365466" y="3177047"/>
            <a:ext cx="139397" cy="586676"/>
          </a:xfrm>
          <a:prstGeom prst="upDownArrow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571461" y="3255894"/>
            <a:ext cx="618759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SDK  APIs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50565" y="2696803"/>
            <a:ext cx="1340105" cy="47832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Open vSwitch </a:t>
            </a:r>
            <a:br>
              <a:rPr lang="en-US" sz="1400" dirty="0"/>
            </a:br>
            <a:r>
              <a:rPr lang="en-US" sz="1400" dirty="0"/>
              <a:t>or Custom</a:t>
            </a:r>
          </a:p>
        </p:txBody>
      </p:sp>
      <p:sp>
        <p:nvSpPr>
          <p:cNvPr id="27" name="Up-Down Arrow 26"/>
          <p:cNvSpPr/>
          <p:nvPr/>
        </p:nvSpPr>
        <p:spPr>
          <a:xfrm>
            <a:off x="7123121" y="1839544"/>
            <a:ext cx="123167" cy="855017"/>
          </a:xfrm>
          <a:prstGeom prst="upDownArrow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550563" y="1579784"/>
            <a:ext cx="3578720" cy="28046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OpenStack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25360" y="2690047"/>
            <a:ext cx="2103925" cy="47832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OpenStack Agent </a:t>
            </a:r>
            <a:br>
              <a:rPr lang="en-US" sz="1400" dirty="0"/>
            </a:br>
            <a:r>
              <a:rPr lang="en-US" sz="1400" dirty="0"/>
              <a:t>or Custom</a:t>
            </a:r>
          </a:p>
        </p:txBody>
      </p:sp>
      <p:sp>
        <p:nvSpPr>
          <p:cNvPr id="32" name="Up-Down Arrow 31"/>
          <p:cNvSpPr/>
          <p:nvPr/>
        </p:nvSpPr>
        <p:spPr>
          <a:xfrm>
            <a:off x="8973172" y="1856595"/>
            <a:ext cx="123167" cy="855017"/>
          </a:xfrm>
          <a:prstGeom prst="upDownArrow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n 2"/>
          <p:cNvSpPr/>
          <p:nvPr/>
        </p:nvSpPr>
        <p:spPr>
          <a:xfrm>
            <a:off x="2062843" y="1645106"/>
            <a:ext cx="1077686" cy="3718830"/>
          </a:xfrm>
          <a:prstGeom prst="ca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CG</a:t>
            </a:r>
          </a:p>
          <a:p>
            <a:pPr algn="ctr"/>
            <a:r>
              <a:rPr lang="en-US" sz="2400" dirty="0"/>
              <a:t>SDK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127954" y="1796218"/>
            <a:ext cx="2056509" cy="318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PF driver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140531" y="2627528"/>
            <a:ext cx="2056509" cy="318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Firmware binaries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109880" y="4718279"/>
            <a:ext cx="2056509" cy="318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code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09880" y="3467194"/>
            <a:ext cx="2590601" cy="318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Pipeline </a:t>
            </a:r>
            <a:r>
              <a:rPr lang="en-US" sz="1400" dirty="0" err="1">
                <a:solidFill>
                  <a:schemeClr val="tx1"/>
                </a:solidFill>
              </a:rPr>
              <a:t>reconfigurator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27954" y="2199193"/>
            <a:ext cx="2056509" cy="318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Mgmt. driver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127951" y="4306860"/>
            <a:ext cx="2056509" cy="318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Diagnostic tools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127952" y="3878613"/>
            <a:ext cx="2056509" cy="318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Setup scripts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27953" y="3047361"/>
            <a:ext cx="2056509" cy="318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API library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3D1D84F-5265-634E-B6D4-9B6FF7F73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815" y="255226"/>
            <a:ext cx="1585872" cy="10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6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_Int_PPT Template_ClearPro_16x9">
  <a:themeElements>
    <a:clrScheme name="Custom 2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B7D108"/>
      </a:accent1>
      <a:accent2>
        <a:srgbClr val="0071C5"/>
      </a:accent2>
      <a:accent3>
        <a:srgbClr val="009CDA"/>
      </a:accent3>
      <a:accent4>
        <a:srgbClr val="F8D44C"/>
      </a:accent4>
      <a:accent5>
        <a:srgbClr val="FFA400"/>
      </a:accent5>
      <a:accent6>
        <a:srgbClr val="FF4E00"/>
      </a:accent6>
      <a:hlink>
        <a:srgbClr val="C3D600"/>
      </a:hlink>
      <a:folHlink>
        <a:srgbClr val="0071C5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>
            <a:lumMod val="20000"/>
            <a:lumOff val="80000"/>
          </a:schemeClr>
        </a:solidFill>
      </a:spPr>
      <a:bodyPr vert="horz" lIns="0" tIns="0" rIns="0" bIns="0" rtlCol="0">
        <a:noAutofit/>
      </a:bodyPr>
      <a:lstStyle>
        <a:defPPr>
          <a:defRPr sz="1100" dirty="0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27513</TotalTime>
  <Words>898</Words>
  <Application>Microsoft Macintosh PowerPoint</Application>
  <PresentationFormat>Widescreen</PresentationFormat>
  <Paragraphs>271</Paragraphs>
  <Slides>10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Intel Clear</vt:lpstr>
      <vt:lpstr>Intel Clear Light</vt:lpstr>
      <vt:lpstr>Intel Clear Pro</vt:lpstr>
      <vt:lpstr>Wingdings</vt:lpstr>
      <vt:lpstr>2_Int_PPT Template_ClearPro_16x9</vt:lpstr>
      <vt:lpstr>Visio.Drawing.15</vt:lpstr>
      <vt:lpstr>Reprogrammable packet processing pipeline</vt:lpstr>
      <vt:lpstr>Agenda</vt:lpstr>
      <vt:lpstr>PowerPoint Presentation</vt:lpstr>
      <vt:lpstr>Packet processing parse graph</vt:lpstr>
      <vt:lpstr>Need for programmable packet processing pipeline </vt:lpstr>
      <vt:lpstr>Intel’s reprogrammable parser</vt:lpstr>
      <vt:lpstr>Parser tools flow</vt:lpstr>
      <vt:lpstr>Intel’s reprogrammable modifier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Wong, Lang</dc:creator>
  <cp:keywords>CTPClassification=CTP_IC:VisualMarkings=, CTPClassification=CTP_IC</cp:keywords>
  <cp:lastModifiedBy>Chatterjee, Debashis</cp:lastModifiedBy>
  <cp:revision>459</cp:revision>
  <dcterms:created xsi:type="dcterms:W3CDTF">2016-04-08T19:09:04Z</dcterms:created>
  <dcterms:modified xsi:type="dcterms:W3CDTF">2018-12-05T20:05:00Z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d5c970c9-d9bc-4e25-885b-8412c140761e</vt:lpwstr>
  </property>
  <property fmtid="{D5CDD505-2E9C-101B-9397-08002B2CF9AE}" pid="3" name="CTP_BU">
    <vt:lpwstr>CONNECTIVITY GROUP</vt:lpwstr>
  </property>
  <property fmtid="{D5CDD505-2E9C-101B-9397-08002B2CF9AE}" pid="4" name="CTP_TimeStamp">
    <vt:lpwstr>2018-12-05 16:42:36Z</vt:lpwstr>
  </property>
  <property fmtid="{D5CDD505-2E9C-101B-9397-08002B2CF9AE}" pid="5" name="CTPClassification">
    <vt:lpwstr>CTP_IC</vt:lpwstr>
  </property>
</Properties>
</file>