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29" r:id="rId3"/>
    <p:sldId id="330" r:id="rId4"/>
    <p:sldId id="279" r:id="rId5"/>
    <p:sldId id="328" r:id="rId6"/>
    <p:sldId id="276" r:id="rId7"/>
    <p:sldId id="304" r:id="rId8"/>
    <p:sldId id="319" r:id="rId9"/>
    <p:sldId id="320" r:id="rId10"/>
    <p:sldId id="280" r:id="rId11"/>
    <p:sldId id="275" r:id="rId12"/>
    <p:sldId id="331" r:id="rId13"/>
    <p:sldId id="322" r:id="rId14"/>
    <p:sldId id="323" r:id="rId15"/>
    <p:sldId id="324" r:id="rId16"/>
    <p:sldId id="325" r:id="rId17"/>
    <p:sldId id="326" r:id="rId18"/>
    <p:sldId id="288" r:id="rId19"/>
    <p:sldId id="327" r:id="rId20"/>
    <p:sldId id="273" r:id="rId21"/>
    <p:sldId id="289" r:id="rId22"/>
    <p:sldId id="312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/>
    <p:restoredTop sz="86834"/>
  </p:normalViewPr>
  <p:slideViewPr>
    <p:cSldViewPr snapToGrid="0" snapToObjects="1">
      <p:cViewPr varScale="1">
        <p:scale>
          <a:sx n="90" d="100"/>
          <a:sy n="90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(Mbps)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aes256-sha256</c:v>
                </c:pt>
                <c:pt idx="1">
                  <c:v>aes-gcm</c:v>
                </c:pt>
                <c:pt idx="2">
                  <c:v>no encryption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530.6</c:v>
                </c:pt>
                <c:pt idx="1">
                  <c:v>2220.0</c:v>
                </c:pt>
                <c:pt idx="2">
                  <c:v>9410.0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F27-5E48-BE46-06C5C7750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4803552"/>
        <c:axId val="-2044800288"/>
      </c:barChart>
      <c:catAx>
        <c:axId val="-204480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4800288"/>
        <c:crosses val="autoZero"/>
        <c:auto val="1"/>
        <c:lblAlgn val="ctr"/>
        <c:lblOffset val="100"/>
        <c:noMultiLvlLbl val="0"/>
      </c:catAx>
      <c:valAx>
        <c:axId val="-204480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480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CPU Usage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iperf-client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aes256-sha256</c:v>
                </c:pt>
                <c:pt idx="1">
                  <c:v>aes-gcm</c:v>
                </c:pt>
                <c:pt idx="2">
                  <c:v>no encryption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0.96</c:v>
                </c:pt>
                <c:pt idx="2" formatCode="0.00%">
                  <c:v>0.196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09-1847-B0A1-C365F7DD36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iperf-server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aes256-sha256</c:v>
                </c:pt>
                <c:pt idx="1">
                  <c:v>aes-gcm</c:v>
                </c:pt>
                <c:pt idx="2">
                  <c:v>no encryption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0.696</c:v>
                </c:pt>
                <c:pt idx="1">
                  <c:v>0.646</c:v>
                </c:pt>
                <c:pt idx="2">
                  <c:v>0.421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409-1847-B0A1-C365F7DD3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4247152"/>
        <c:axId val="-2044243520"/>
      </c:barChart>
      <c:catAx>
        <c:axId val="-204424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4243520"/>
        <c:crosses val="autoZero"/>
        <c:auto val="1"/>
        <c:lblAlgn val="ctr"/>
        <c:lblOffset val="100"/>
        <c:noMultiLvlLbl val="0"/>
      </c:catAx>
      <c:valAx>
        <c:axId val="-204424352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424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D7BDE-F5A9-0046-A652-30E8CC6CA3E8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95C15-F8EA-9A4A-9A10-CC5B9132F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 in the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6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1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1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4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3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28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10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3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overview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 err="1"/>
              <a:t>Ipsec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4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 of the current project.</a:t>
            </a:r>
          </a:p>
          <a:p>
            <a:r>
              <a:rPr lang="en-US" dirty="0"/>
              <a:t>Both works on </a:t>
            </a:r>
            <a:r>
              <a:rPr lang="en-US" dirty="0" err="1"/>
              <a:t>LibreSwan</a:t>
            </a:r>
            <a:r>
              <a:rPr lang="en-US" dirty="0"/>
              <a:t> and </a:t>
            </a:r>
            <a:r>
              <a:rPr lang="en-US" dirty="0" err="1"/>
              <a:t>StrongSwan</a:t>
            </a:r>
            <a:r>
              <a:rPr lang="en-US" dirty="0"/>
              <a:t>.</a:t>
            </a:r>
          </a:p>
          <a:p>
            <a:r>
              <a:rPr lang="en-US" dirty="0"/>
              <a:t>Fedora and ubuntu packages.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0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72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overview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overview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overview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95C15-F8EA-9A4A-9A10-CC5B9132F3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264B-2087-2149-969F-05978ED9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395285-2849-C848-B994-21D5E7483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DF7E69-A3BE-AE46-A8FA-0DC7D001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7D98FF-238D-644E-A632-BAB9C693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ED3B4-7F1E-8C42-A508-FA1B2707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C2D56-D7EE-F549-A6EB-DCFF2715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9F687-E12B-DA4F-B36E-F2606BCC4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6BB6A7-8E34-0A4D-87D5-1D3BE721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1AF500-CDB9-B741-8932-8B381FF7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960A01-8F8B-5747-B0E7-32D63571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CE11A95-2EF1-8241-863D-AC9282EAD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7A828A-B288-D948-A794-F6E86F0C9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D91F0E-F15B-F142-910F-98C129E8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692879-4DE6-2A4F-AEC8-624B9DDB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8FD219-2BC1-5E43-AD6F-AB2F3E68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1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87F39-F455-7B45-80AD-91ED2A28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C8318F-6F70-204E-B7E2-32537623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8049CB-F6CC-1246-B6D9-64260127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B75DC9-1492-E84C-90F8-456E86C5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A1DF06-E64A-4A4E-B8A0-5751EFB1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08B7-BD80-E245-9286-FD1B7C56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76B402-DEE3-1842-9283-18F85FEF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608A4A-D7BF-AD45-92B0-D926414E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F6B6BF-30E4-0946-AC9D-46D56C9C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AA83DC-1F7F-7349-ACC6-4150FB9F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9C33C-80AE-464F-8998-5F970D06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2FE407-FD2F-3244-8243-C27B4C48E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84D859-67A6-0641-A98C-F53EECBCB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E96924-E2DC-674F-9AAE-27D530DE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E12B0B-5AE7-A14E-89B1-76EFD3A4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DFCE78-47B0-1245-B796-98C42882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B12F8-9CC3-8A4B-99A2-938888EC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84F598-F670-6F48-BA7E-CC0B1BD1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231FBF-6693-724A-93D8-AFA323648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AB55F5-88A5-9345-98F3-7AAC30BA3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8C3792-250D-6947-B60A-2439313D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554EFD-7F14-6742-B225-47BD94BC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AAFB54-2AFC-B442-8FCF-1E9E524E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D153C5-1FF4-9248-9316-E188481D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3AEA4-9E14-2B48-955B-A9A4E4EC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E50196-9C2E-3B41-870B-FECF83E5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E1891E-D55F-E64A-AB15-6E248386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8BD3DC-54AA-E145-9918-27AF62AE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642988-DD67-B64D-A115-68C076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EA7C69-20DA-314E-A601-C65C72D6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22CA9E-B312-AA47-8051-DAA5B48E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3CD7F-EBC5-764F-A0B9-E07558FB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C85F84-B844-544A-B08A-94A7ACDC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EDAF99-0218-A74F-BC0F-E1762F6FB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56CB23-D00F-0D4F-B455-F1EDCE5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CC5EE2-D610-3D4B-89D1-E7D3A963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B996C7-A541-134B-A722-98834848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E6EA4-DD15-7943-B1EB-7D44998C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31FFF9-739D-5E41-82F0-6C3680152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FF86B-8556-2443-9F92-F08FB3AE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5FF776-C5AD-6B46-9A20-DAB7B557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87059C-1D49-C14D-B95B-80B51AEF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C0D03D-F772-174A-9C8C-C0C6DBA2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318DD6-5855-8341-B0FD-FD8B6D6D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0E42D3-F66A-CA4D-A1D0-D8DC5994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0EDF5-DC1E-A845-BF3B-564751103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0496-9652-7149-8F13-62E466E542AF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3103D0-C2FB-8044-B2F7-4D8CF1FA1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5A8FE2-2914-D54C-854D-55499D696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689C-B43F-104E-883D-C597F4E7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D67D0-8CD4-8846-91A9-F068C5D3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Encrypting OVN tunnels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with IPsec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991C86-BD2E-5A43-8F96-220E4940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0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+mj-lt"/>
              </a:rPr>
              <a:t>Qiuyu Xiao</a:t>
            </a:r>
          </a:p>
          <a:p>
            <a:r>
              <a:rPr lang="en-US" sz="2800" dirty="0" err="1" smtClean="0">
                <a:latin typeface="+mj-lt"/>
              </a:rPr>
              <a:t>qiuyu.xiao.qyx@gmail.com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 University of North Carolina at Chapel Hill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9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EFAC7B3B-50AC-F546-8978-13C1FD0D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285027E-13FB-7242-A67B-7EC6D9590564}"/>
              </a:ext>
            </a:extLst>
          </p:cNvPr>
          <p:cNvSpPr/>
          <p:nvPr/>
        </p:nvSpPr>
        <p:spPr>
          <a:xfrm>
            <a:off x="868996" y="1846100"/>
            <a:ext cx="5716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Encryption and decryption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Checks integrity and authenticity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1B8CEE2-FFC5-DC4E-AD3A-6A399982AF0A}"/>
              </a:ext>
            </a:extLst>
          </p:cNvPr>
          <p:cNvCxnSpPr>
            <a:cxnSpLocks/>
          </p:cNvCxnSpPr>
          <p:nvPr/>
        </p:nvCxnSpPr>
        <p:spPr>
          <a:xfrm>
            <a:off x="7894016" y="2782110"/>
            <a:ext cx="0" cy="14591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xmlns="" id="{98660BFA-2FF2-A247-8C86-F8A497640FE5}"/>
              </a:ext>
            </a:extLst>
          </p:cNvPr>
          <p:cNvSpPr/>
          <p:nvPr/>
        </p:nvSpPr>
        <p:spPr>
          <a:xfrm>
            <a:off x="7110576" y="2051786"/>
            <a:ext cx="2009125" cy="63604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92A086B1-C307-A448-BB54-A51DF0741BD1}"/>
              </a:ext>
            </a:extLst>
          </p:cNvPr>
          <p:cNvCxnSpPr/>
          <p:nvPr/>
        </p:nvCxnSpPr>
        <p:spPr>
          <a:xfrm flipV="1">
            <a:off x="7110576" y="3076700"/>
            <a:ext cx="37860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xmlns="" id="{FC6EB946-02D8-334F-AC95-66B756397F71}"/>
              </a:ext>
            </a:extLst>
          </p:cNvPr>
          <p:cNvSpPr/>
          <p:nvPr/>
        </p:nvSpPr>
        <p:spPr>
          <a:xfrm>
            <a:off x="7110576" y="4321010"/>
            <a:ext cx="2009125" cy="831281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9D7ABC5-2331-8448-8969-25F5B865C5D6}"/>
              </a:ext>
            </a:extLst>
          </p:cNvPr>
          <p:cNvSpPr txBox="1"/>
          <p:nvPr/>
        </p:nvSpPr>
        <p:spPr>
          <a:xfrm>
            <a:off x="8024866" y="3673460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Arial" charset="0"/>
                <a:ea typeface="Arial" charset="0"/>
                <a:cs typeface="Arial" charset="0"/>
              </a:rPr>
              <a:t>security association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BBCB355-D1A0-8547-96C0-1D832B69DCD4}"/>
              </a:ext>
            </a:extLst>
          </p:cNvPr>
          <p:cNvSpPr txBox="1"/>
          <p:nvPr/>
        </p:nvSpPr>
        <p:spPr>
          <a:xfrm>
            <a:off x="8024866" y="3333687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Arial" charset="0"/>
                <a:ea typeface="Arial" charset="0"/>
                <a:cs typeface="Arial" charset="0"/>
              </a:rPr>
              <a:t>security policy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E6E31B8-AC71-CF4D-8089-FA8C8AEF0DFF}"/>
              </a:ext>
            </a:extLst>
          </p:cNvPr>
          <p:cNvCxnSpPr/>
          <p:nvPr/>
        </p:nvCxnSpPr>
        <p:spPr>
          <a:xfrm>
            <a:off x="9262321" y="2315182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B19E46D2-0691-194F-84EC-1354C4ED1A64}"/>
              </a:ext>
            </a:extLst>
          </p:cNvPr>
          <p:cNvCxnSpPr/>
          <p:nvPr/>
        </p:nvCxnSpPr>
        <p:spPr>
          <a:xfrm>
            <a:off x="9262321" y="2535676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E1B54A1-C320-B748-BEFD-323B8A142503}"/>
              </a:ext>
            </a:extLst>
          </p:cNvPr>
          <p:cNvSpPr txBox="1"/>
          <p:nvPr/>
        </p:nvSpPr>
        <p:spPr>
          <a:xfrm>
            <a:off x="9394740" y="199027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IKE protocol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9FCDE8F8-D7E8-CB49-8E1F-E6A8FF2FD712}"/>
              </a:ext>
            </a:extLst>
          </p:cNvPr>
          <p:cNvCxnSpPr/>
          <p:nvPr/>
        </p:nvCxnSpPr>
        <p:spPr>
          <a:xfrm>
            <a:off x="9288257" y="4588217"/>
            <a:ext cx="160835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9628526-7CB9-1740-9D9C-EB0D5B0B1759}"/>
              </a:ext>
            </a:extLst>
          </p:cNvPr>
          <p:cNvCxnSpPr/>
          <p:nvPr/>
        </p:nvCxnSpPr>
        <p:spPr>
          <a:xfrm>
            <a:off x="9288257" y="4808711"/>
            <a:ext cx="1608359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7092991" y="274572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7110576" y="306497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FD79493-2FEA-A742-84D7-FAD3D16D98C3}"/>
              </a:ext>
            </a:extLst>
          </p:cNvPr>
          <p:cNvSpPr txBox="1"/>
          <p:nvPr/>
        </p:nvSpPr>
        <p:spPr>
          <a:xfrm>
            <a:off x="9262321" y="4244528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ESP/AH protocol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IPsec in Linux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18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OVS IPsec Tunnel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D27190B2-079C-D34C-8F75-2FC2FB07E39D}"/>
              </a:ext>
            </a:extLst>
          </p:cNvPr>
          <p:cNvSpPr/>
          <p:nvPr/>
        </p:nvSpPr>
        <p:spPr>
          <a:xfrm>
            <a:off x="9856515" y="1974717"/>
            <a:ext cx="1525621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90EDB75F-A837-504C-80D3-1648FA867FF5}"/>
              </a:ext>
            </a:extLst>
          </p:cNvPr>
          <p:cNvSpPr/>
          <p:nvPr/>
        </p:nvSpPr>
        <p:spPr>
          <a:xfrm>
            <a:off x="9462605" y="4118899"/>
            <a:ext cx="2020150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BC9926E-CCA2-C14A-B2C8-AA27C014C55F}"/>
              </a:ext>
            </a:extLst>
          </p:cNvPr>
          <p:cNvCxnSpPr>
            <a:cxnSpLocks/>
          </p:cNvCxnSpPr>
          <p:nvPr/>
        </p:nvCxnSpPr>
        <p:spPr>
          <a:xfrm flipH="1">
            <a:off x="10527380" y="2867866"/>
            <a:ext cx="4022" cy="1164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BE995AD2-7A42-A740-9C6C-756F92408E0E}"/>
              </a:ext>
            </a:extLst>
          </p:cNvPr>
          <p:cNvSpPr/>
          <p:nvPr/>
        </p:nvSpPr>
        <p:spPr>
          <a:xfrm>
            <a:off x="5943600" y="1974717"/>
            <a:ext cx="1128428" cy="732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E8BAD0A-8066-114B-9726-814CB65C4BBB}"/>
              </a:ext>
            </a:extLst>
          </p:cNvPr>
          <p:cNvSpPr/>
          <p:nvPr/>
        </p:nvSpPr>
        <p:spPr>
          <a:xfrm>
            <a:off x="7466065" y="1974717"/>
            <a:ext cx="1926076" cy="73282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OVS IPsec daemon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9487986" y="2349355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5D1A1E25-2B37-0D40-8003-1D35E8946EDA}"/>
              </a:ext>
            </a:extLst>
          </p:cNvPr>
          <p:cNvSpPr/>
          <p:nvPr/>
        </p:nvSpPr>
        <p:spPr>
          <a:xfrm>
            <a:off x="6091155" y="4145915"/>
            <a:ext cx="1467255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datapath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72288" y="4626395"/>
            <a:ext cx="1657757" cy="15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6097658" y="5117123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9B3E03E-EFCF-F447-930E-05CE034775FF}"/>
              </a:ext>
            </a:extLst>
          </p:cNvPr>
          <p:cNvCxnSpPr>
            <a:cxnSpLocks/>
          </p:cNvCxnSpPr>
          <p:nvPr/>
        </p:nvCxnSpPr>
        <p:spPr>
          <a:xfrm>
            <a:off x="10463749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C2EE354-6255-B644-B827-C455D225CADA}"/>
              </a:ext>
            </a:extLst>
          </p:cNvPr>
          <p:cNvCxnSpPr>
            <a:cxnSpLocks/>
          </p:cNvCxnSpPr>
          <p:nvPr/>
        </p:nvCxnSpPr>
        <p:spPr>
          <a:xfrm>
            <a:off x="10686135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37FCBEC0-E450-AE4E-BEA0-3ACE6E79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5943600" y="27490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5943600" y="306611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66425" y="4409518"/>
            <a:ext cx="1657757" cy="15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7125782" y="2378660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5997039" y="3083702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OVS IPsec Tunnel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D27190B2-079C-D34C-8F75-2FC2FB07E39D}"/>
              </a:ext>
            </a:extLst>
          </p:cNvPr>
          <p:cNvSpPr/>
          <p:nvPr/>
        </p:nvSpPr>
        <p:spPr>
          <a:xfrm>
            <a:off x="9856515" y="1974717"/>
            <a:ext cx="1525621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90EDB75F-A837-504C-80D3-1648FA867FF5}"/>
              </a:ext>
            </a:extLst>
          </p:cNvPr>
          <p:cNvSpPr/>
          <p:nvPr/>
        </p:nvSpPr>
        <p:spPr>
          <a:xfrm>
            <a:off x="9462605" y="4118899"/>
            <a:ext cx="2020150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BC9926E-CCA2-C14A-B2C8-AA27C014C55F}"/>
              </a:ext>
            </a:extLst>
          </p:cNvPr>
          <p:cNvCxnSpPr>
            <a:cxnSpLocks/>
          </p:cNvCxnSpPr>
          <p:nvPr/>
        </p:nvCxnSpPr>
        <p:spPr>
          <a:xfrm flipH="1">
            <a:off x="10527380" y="2867866"/>
            <a:ext cx="4022" cy="1164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BE995AD2-7A42-A740-9C6C-756F92408E0E}"/>
              </a:ext>
            </a:extLst>
          </p:cNvPr>
          <p:cNvSpPr/>
          <p:nvPr/>
        </p:nvSpPr>
        <p:spPr>
          <a:xfrm>
            <a:off x="5943600" y="1974717"/>
            <a:ext cx="1128428" cy="732824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E8BAD0A-8066-114B-9726-814CB65C4BBB}"/>
              </a:ext>
            </a:extLst>
          </p:cNvPr>
          <p:cNvSpPr/>
          <p:nvPr/>
        </p:nvSpPr>
        <p:spPr>
          <a:xfrm>
            <a:off x="7466065" y="1974717"/>
            <a:ext cx="1926076" cy="73282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OVS IPsec daemon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9487986" y="2349355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5D1A1E25-2B37-0D40-8003-1D35E8946EDA}"/>
              </a:ext>
            </a:extLst>
          </p:cNvPr>
          <p:cNvSpPr/>
          <p:nvPr/>
        </p:nvSpPr>
        <p:spPr>
          <a:xfrm>
            <a:off x="6091155" y="4145915"/>
            <a:ext cx="1467255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datapath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72288" y="4626395"/>
            <a:ext cx="1657757" cy="15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6097658" y="5117123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9B3E03E-EFCF-F447-930E-05CE034775FF}"/>
              </a:ext>
            </a:extLst>
          </p:cNvPr>
          <p:cNvCxnSpPr>
            <a:cxnSpLocks/>
          </p:cNvCxnSpPr>
          <p:nvPr/>
        </p:nvCxnSpPr>
        <p:spPr>
          <a:xfrm>
            <a:off x="10463749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C2EE354-6255-B644-B827-C455D225CADA}"/>
              </a:ext>
            </a:extLst>
          </p:cNvPr>
          <p:cNvCxnSpPr>
            <a:cxnSpLocks/>
          </p:cNvCxnSpPr>
          <p:nvPr/>
        </p:nvCxnSpPr>
        <p:spPr>
          <a:xfrm>
            <a:off x="10686135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37FCBEC0-E450-AE4E-BEA0-3ACE6E79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5943600" y="27490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5943600" y="306611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66425" y="4409518"/>
            <a:ext cx="1657757" cy="15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7125782" y="2378660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5997039" y="3083702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F4F57D5-82EA-D54D-ABAA-F4720C42B594}"/>
              </a:ext>
            </a:extLst>
          </p:cNvPr>
          <p:cNvSpPr/>
          <p:nvPr/>
        </p:nvSpPr>
        <p:spPr>
          <a:xfrm>
            <a:off x="868181" y="1809339"/>
            <a:ext cx="48127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Configuring IPsec tunnel via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Using pre-shared key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26F53D7-F388-9542-9CD8-CF353999DC73}"/>
              </a:ext>
            </a:extLst>
          </p:cNvPr>
          <p:cNvSpPr/>
          <p:nvPr/>
        </p:nvSpPr>
        <p:spPr>
          <a:xfrm>
            <a:off x="838200" y="3404671"/>
            <a:ext cx="20660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For example</a:t>
            </a:r>
            <a:r>
              <a:rPr lang="en-US" sz="2800" dirty="0" smtClean="0"/>
              <a:t>:</a:t>
            </a:r>
          </a:p>
          <a:p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68181" y="4180784"/>
            <a:ext cx="5851594" cy="11705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$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ovs-vsctl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</a:t>
            </a:r>
            <a:r>
              <a:rPr lang="en-US" sz="2000" dirty="0" smtClean="0">
                <a:latin typeface="Osaka Regular-Mono" charset="-128"/>
                <a:ea typeface="Osaka Regular-Mono" charset="-128"/>
                <a:cs typeface="Osaka Regular-Mono" charset="-128"/>
              </a:rPr>
              <a:t>set 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interface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tun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type=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geneve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\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options:remote_ip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=10.33.79.149 \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Osaka Regular-Mono" charset="-128"/>
                <a:ea typeface="Osaka Regular-Mono" charset="-128"/>
                <a:cs typeface="Osaka Regular-Mono" charset="-128"/>
              </a:rPr>
              <a:t>options:psk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=swordfish</a:t>
            </a:r>
          </a:p>
        </p:txBody>
      </p:sp>
    </p:spTree>
    <p:extLst>
      <p:ext uri="{BB962C8B-B14F-4D97-AF65-F5344CB8AC3E}">
        <p14:creationId xmlns:p14="http://schemas.microsoft.com/office/powerpoint/2010/main" val="1042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OVS IPsec Tunnel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D27190B2-079C-D34C-8F75-2FC2FB07E39D}"/>
              </a:ext>
            </a:extLst>
          </p:cNvPr>
          <p:cNvSpPr/>
          <p:nvPr/>
        </p:nvSpPr>
        <p:spPr>
          <a:xfrm>
            <a:off x="9856515" y="1974717"/>
            <a:ext cx="1525621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90EDB75F-A837-504C-80D3-1648FA867FF5}"/>
              </a:ext>
            </a:extLst>
          </p:cNvPr>
          <p:cNvSpPr/>
          <p:nvPr/>
        </p:nvSpPr>
        <p:spPr>
          <a:xfrm>
            <a:off x="9462605" y="4118899"/>
            <a:ext cx="2020150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BC9926E-CCA2-C14A-B2C8-AA27C014C55F}"/>
              </a:ext>
            </a:extLst>
          </p:cNvPr>
          <p:cNvCxnSpPr>
            <a:cxnSpLocks/>
          </p:cNvCxnSpPr>
          <p:nvPr/>
        </p:nvCxnSpPr>
        <p:spPr>
          <a:xfrm flipH="1">
            <a:off x="10527380" y="2867866"/>
            <a:ext cx="4022" cy="1164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BE995AD2-7A42-A740-9C6C-756F92408E0E}"/>
              </a:ext>
            </a:extLst>
          </p:cNvPr>
          <p:cNvSpPr/>
          <p:nvPr/>
        </p:nvSpPr>
        <p:spPr>
          <a:xfrm>
            <a:off x="5943600" y="1974717"/>
            <a:ext cx="1128428" cy="732824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E8BAD0A-8066-114B-9726-814CB65C4BBB}"/>
              </a:ext>
            </a:extLst>
          </p:cNvPr>
          <p:cNvSpPr/>
          <p:nvPr/>
        </p:nvSpPr>
        <p:spPr>
          <a:xfrm>
            <a:off x="7466065" y="1974717"/>
            <a:ext cx="1926076" cy="73282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OVS IPsec daemon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9487986" y="2349355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5D1A1E25-2B37-0D40-8003-1D35E8946EDA}"/>
              </a:ext>
            </a:extLst>
          </p:cNvPr>
          <p:cNvSpPr/>
          <p:nvPr/>
        </p:nvSpPr>
        <p:spPr>
          <a:xfrm>
            <a:off x="6091155" y="4145915"/>
            <a:ext cx="1467255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datapath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72288" y="4626395"/>
            <a:ext cx="1657757" cy="15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6097658" y="5117123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9B3E03E-EFCF-F447-930E-05CE034775FF}"/>
              </a:ext>
            </a:extLst>
          </p:cNvPr>
          <p:cNvCxnSpPr>
            <a:cxnSpLocks/>
          </p:cNvCxnSpPr>
          <p:nvPr/>
        </p:nvCxnSpPr>
        <p:spPr>
          <a:xfrm>
            <a:off x="10463749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C2EE354-6255-B644-B827-C455D225CADA}"/>
              </a:ext>
            </a:extLst>
          </p:cNvPr>
          <p:cNvCxnSpPr>
            <a:cxnSpLocks/>
          </p:cNvCxnSpPr>
          <p:nvPr/>
        </p:nvCxnSpPr>
        <p:spPr>
          <a:xfrm>
            <a:off x="10686135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37FCBEC0-E450-AE4E-BEA0-3ACE6E79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5943600" y="27490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5943600" y="306611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66425" y="4409518"/>
            <a:ext cx="1657757" cy="15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7125782" y="2378660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5997039" y="3083702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F4F57D5-82EA-D54D-ABAA-F4720C42B594}"/>
              </a:ext>
            </a:extLst>
          </p:cNvPr>
          <p:cNvSpPr/>
          <p:nvPr/>
        </p:nvSpPr>
        <p:spPr>
          <a:xfrm>
            <a:off x="868181" y="1809339"/>
            <a:ext cx="48127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Configuring IPsec tunnel via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Using self-signed certificate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26F53D7-F388-9542-9CD8-CF353999DC73}"/>
              </a:ext>
            </a:extLst>
          </p:cNvPr>
          <p:cNvSpPr/>
          <p:nvPr/>
        </p:nvSpPr>
        <p:spPr>
          <a:xfrm>
            <a:off x="838200" y="3404671"/>
            <a:ext cx="20660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For example</a:t>
            </a:r>
            <a:r>
              <a:rPr lang="en-US" sz="2800" dirty="0" smtClean="0"/>
              <a:t>:</a:t>
            </a:r>
          </a:p>
          <a:p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68181" y="4173984"/>
            <a:ext cx="8372040" cy="21789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$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ovs-vsctl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set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Open_vSwitch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. \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Osaka Regular-Mono" charset="-128"/>
                <a:ea typeface="Osaka Regular-Mono" charset="-128"/>
                <a:cs typeface="Osaka Regular-Mono" charset="-128"/>
              </a:rPr>
              <a:t>other_config:certificate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etc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ipsec.d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/certs/vm1-cert.pem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Osaka Regular-Mono" charset="-128"/>
                <a:ea typeface="Osaka Regular-Mono" charset="-128"/>
                <a:cs typeface="Osaka Regular-Mono" charset="-128"/>
              </a:rPr>
              <a:t>other_config:private_key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etc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ipsec.d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/certs/vm1-privkey.pem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$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ovs-vsctl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set interface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tun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type=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geneve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\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options:remote_ip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=10.33.79.149 \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Osaka Regular-Mono" charset="-128"/>
                <a:ea typeface="Osaka Regular-Mono" charset="-128"/>
                <a:cs typeface="Osaka Regular-Mono" charset="-128"/>
              </a:rPr>
              <a:t>options:remote_cert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etc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ipsec.d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/certs/vm2-cert.pem</a:t>
            </a:r>
          </a:p>
        </p:txBody>
      </p:sp>
    </p:spTree>
    <p:extLst>
      <p:ext uri="{BB962C8B-B14F-4D97-AF65-F5344CB8AC3E}">
        <p14:creationId xmlns:p14="http://schemas.microsoft.com/office/powerpoint/2010/main" val="6269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OVS IPsec Tunnel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D27190B2-079C-D34C-8F75-2FC2FB07E39D}"/>
              </a:ext>
            </a:extLst>
          </p:cNvPr>
          <p:cNvSpPr/>
          <p:nvPr/>
        </p:nvSpPr>
        <p:spPr>
          <a:xfrm>
            <a:off x="9856515" y="1974717"/>
            <a:ext cx="1525621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90EDB75F-A837-504C-80D3-1648FA867FF5}"/>
              </a:ext>
            </a:extLst>
          </p:cNvPr>
          <p:cNvSpPr/>
          <p:nvPr/>
        </p:nvSpPr>
        <p:spPr>
          <a:xfrm>
            <a:off x="9462605" y="4118899"/>
            <a:ext cx="2020150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BC9926E-CCA2-C14A-B2C8-AA27C014C55F}"/>
              </a:ext>
            </a:extLst>
          </p:cNvPr>
          <p:cNvCxnSpPr>
            <a:cxnSpLocks/>
          </p:cNvCxnSpPr>
          <p:nvPr/>
        </p:nvCxnSpPr>
        <p:spPr>
          <a:xfrm flipH="1">
            <a:off x="10527380" y="2867866"/>
            <a:ext cx="4022" cy="1164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BE995AD2-7A42-A740-9C6C-756F92408E0E}"/>
              </a:ext>
            </a:extLst>
          </p:cNvPr>
          <p:cNvSpPr/>
          <p:nvPr/>
        </p:nvSpPr>
        <p:spPr>
          <a:xfrm>
            <a:off x="5943600" y="1974717"/>
            <a:ext cx="1128428" cy="732824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E8BAD0A-8066-114B-9726-814CB65C4BBB}"/>
              </a:ext>
            </a:extLst>
          </p:cNvPr>
          <p:cNvSpPr/>
          <p:nvPr/>
        </p:nvSpPr>
        <p:spPr>
          <a:xfrm>
            <a:off x="7466065" y="1974717"/>
            <a:ext cx="1926076" cy="73282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OVS IPsec daemon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9487986" y="2349355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5D1A1E25-2B37-0D40-8003-1D35E8946EDA}"/>
              </a:ext>
            </a:extLst>
          </p:cNvPr>
          <p:cNvSpPr/>
          <p:nvPr/>
        </p:nvSpPr>
        <p:spPr>
          <a:xfrm>
            <a:off x="6091155" y="4145915"/>
            <a:ext cx="1467255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datapath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72288" y="4626395"/>
            <a:ext cx="1657757" cy="15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6097658" y="5117123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9B3E03E-EFCF-F447-930E-05CE034775FF}"/>
              </a:ext>
            </a:extLst>
          </p:cNvPr>
          <p:cNvCxnSpPr>
            <a:cxnSpLocks/>
          </p:cNvCxnSpPr>
          <p:nvPr/>
        </p:nvCxnSpPr>
        <p:spPr>
          <a:xfrm>
            <a:off x="10463749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C2EE354-6255-B644-B827-C455D225CADA}"/>
              </a:ext>
            </a:extLst>
          </p:cNvPr>
          <p:cNvCxnSpPr>
            <a:cxnSpLocks/>
          </p:cNvCxnSpPr>
          <p:nvPr/>
        </p:nvCxnSpPr>
        <p:spPr>
          <a:xfrm>
            <a:off x="10686135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37FCBEC0-E450-AE4E-BEA0-3ACE6E79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5943600" y="27490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5943600" y="306611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66425" y="4409518"/>
            <a:ext cx="1657757" cy="15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7125782" y="2378660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5997039" y="3083702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F4F57D5-82EA-D54D-ABAA-F4720C42B594}"/>
              </a:ext>
            </a:extLst>
          </p:cNvPr>
          <p:cNvSpPr/>
          <p:nvPr/>
        </p:nvSpPr>
        <p:spPr>
          <a:xfrm>
            <a:off x="868181" y="1809339"/>
            <a:ext cx="48127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Configuring IPsec tunnel via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CA-signed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certificate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26F53D7-F388-9542-9CD8-CF353999DC73}"/>
              </a:ext>
            </a:extLst>
          </p:cNvPr>
          <p:cNvSpPr/>
          <p:nvPr/>
        </p:nvSpPr>
        <p:spPr>
          <a:xfrm>
            <a:off x="838200" y="3404671"/>
            <a:ext cx="20660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For example</a:t>
            </a:r>
            <a:r>
              <a:rPr lang="en-US" sz="2800" dirty="0" smtClean="0"/>
              <a:t>:</a:t>
            </a:r>
          </a:p>
          <a:p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68181" y="4173984"/>
            <a:ext cx="8372040" cy="24007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$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ovs-vsctl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set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Open_vSwitch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. \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Osaka Regular-Mono" charset="-128"/>
                <a:ea typeface="Osaka Regular-Mono" charset="-128"/>
                <a:cs typeface="Osaka Regular-Mono" charset="-128"/>
              </a:rPr>
              <a:t>other_config:certificate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etc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ipsec.d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/certs/vm1-cert.pem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Osaka Regular-Mono" charset="-128"/>
                <a:ea typeface="Osaka Regular-Mono" charset="-128"/>
                <a:cs typeface="Osaka Regular-Mono" charset="-128"/>
              </a:rPr>
              <a:t>other_config:private_key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etc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ipsec.d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/certs/vm1-privkey.pem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Osaka Regular-Mono" charset="-128"/>
                <a:ea typeface="Osaka Regular-Mono" charset="-128"/>
                <a:cs typeface="Osaka Regular-Mono" charset="-128"/>
              </a:rPr>
              <a:t>other_config:ca_cert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etc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ipsec.d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cacerts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/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cacert.pem</a:t>
            </a:r>
            <a:endParaRPr lang="en-US" sz="2000" dirty="0">
              <a:latin typeface="Osaka Regular-Mono" charset="-128"/>
              <a:ea typeface="Osaka Regular-Mono" charset="-128"/>
              <a:cs typeface="Osaka Regular-Mono" charset="-128"/>
            </a:endParaRP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$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ovs-vsctl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set interface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tun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type=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geneve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\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options:remote_ip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=10.33.79.149 \</a:t>
            </a:r>
          </a:p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 </a:t>
            </a:r>
            <a:r>
              <a:rPr lang="en-US" sz="2000" dirty="0" err="1">
                <a:solidFill>
                  <a:srgbClr val="C00000"/>
                </a:solidFill>
                <a:latin typeface="Osaka Regular-Mono" charset="-128"/>
                <a:ea typeface="Osaka Regular-Mono" charset="-128"/>
                <a:cs typeface="Osaka Regular-Mono" charset="-128"/>
              </a:rPr>
              <a:t>options:remote_name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=vm2</a:t>
            </a:r>
          </a:p>
        </p:txBody>
      </p:sp>
    </p:spTree>
    <p:extLst>
      <p:ext uri="{BB962C8B-B14F-4D97-AF65-F5344CB8AC3E}">
        <p14:creationId xmlns:p14="http://schemas.microsoft.com/office/powerpoint/2010/main" val="7523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OVS IPsec Tunnel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D27190B2-079C-D34C-8F75-2FC2FB07E39D}"/>
              </a:ext>
            </a:extLst>
          </p:cNvPr>
          <p:cNvSpPr/>
          <p:nvPr/>
        </p:nvSpPr>
        <p:spPr>
          <a:xfrm>
            <a:off x="9856515" y="1974717"/>
            <a:ext cx="1525621" cy="731520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90EDB75F-A837-504C-80D3-1648FA867FF5}"/>
              </a:ext>
            </a:extLst>
          </p:cNvPr>
          <p:cNvSpPr/>
          <p:nvPr/>
        </p:nvSpPr>
        <p:spPr>
          <a:xfrm>
            <a:off x="9462605" y="4118899"/>
            <a:ext cx="2020150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BC9926E-CCA2-C14A-B2C8-AA27C014C55F}"/>
              </a:ext>
            </a:extLst>
          </p:cNvPr>
          <p:cNvCxnSpPr>
            <a:cxnSpLocks/>
          </p:cNvCxnSpPr>
          <p:nvPr/>
        </p:nvCxnSpPr>
        <p:spPr>
          <a:xfrm flipH="1">
            <a:off x="10527380" y="2867866"/>
            <a:ext cx="4022" cy="1164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BE995AD2-7A42-A740-9C6C-756F92408E0E}"/>
              </a:ext>
            </a:extLst>
          </p:cNvPr>
          <p:cNvSpPr/>
          <p:nvPr/>
        </p:nvSpPr>
        <p:spPr>
          <a:xfrm>
            <a:off x="5943600" y="1974717"/>
            <a:ext cx="1128428" cy="732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E8BAD0A-8066-114B-9726-814CB65C4BBB}"/>
              </a:ext>
            </a:extLst>
          </p:cNvPr>
          <p:cNvSpPr/>
          <p:nvPr/>
        </p:nvSpPr>
        <p:spPr>
          <a:xfrm>
            <a:off x="7466065" y="1974717"/>
            <a:ext cx="1926076" cy="732824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OVS IPsec daemon 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9487986" y="2349355"/>
            <a:ext cx="298189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5D1A1E25-2B37-0D40-8003-1D35E8946EDA}"/>
              </a:ext>
            </a:extLst>
          </p:cNvPr>
          <p:cNvSpPr/>
          <p:nvPr/>
        </p:nvSpPr>
        <p:spPr>
          <a:xfrm>
            <a:off x="6091155" y="4145915"/>
            <a:ext cx="1467255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datapath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72288" y="4626395"/>
            <a:ext cx="1657757" cy="15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6097658" y="5117123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9B3E03E-EFCF-F447-930E-05CE034775FF}"/>
              </a:ext>
            </a:extLst>
          </p:cNvPr>
          <p:cNvCxnSpPr>
            <a:cxnSpLocks/>
          </p:cNvCxnSpPr>
          <p:nvPr/>
        </p:nvCxnSpPr>
        <p:spPr>
          <a:xfrm>
            <a:off x="10463749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C2EE354-6255-B644-B827-C455D225CADA}"/>
              </a:ext>
            </a:extLst>
          </p:cNvPr>
          <p:cNvCxnSpPr>
            <a:cxnSpLocks/>
          </p:cNvCxnSpPr>
          <p:nvPr/>
        </p:nvCxnSpPr>
        <p:spPr>
          <a:xfrm>
            <a:off x="10686135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37FCBEC0-E450-AE4E-BEA0-3ACE6E79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5943600" y="27490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5943600" y="306611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66425" y="4409518"/>
            <a:ext cx="1657757" cy="15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7125782" y="2378660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5997039" y="3083702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F4F57D5-82EA-D54D-ABAA-F4720C42B594}"/>
              </a:ext>
            </a:extLst>
          </p:cNvPr>
          <p:cNvSpPr/>
          <p:nvPr/>
        </p:nvSpPr>
        <p:spPr>
          <a:xfrm>
            <a:off x="868181" y="1809339"/>
            <a:ext cx="48127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Establishing IPsec tunnel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OVS IPsec daemon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configures IKE daemon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OVS IPsec Tunnel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D27190B2-079C-D34C-8F75-2FC2FB07E39D}"/>
              </a:ext>
            </a:extLst>
          </p:cNvPr>
          <p:cNvSpPr/>
          <p:nvPr/>
        </p:nvSpPr>
        <p:spPr>
          <a:xfrm>
            <a:off x="9856515" y="1974717"/>
            <a:ext cx="1525621" cy="731520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90EDB75F-A837-504C-80D3-1648FA867FF5}"/>
              </a:ext>
            </a:extLst>
          </p:cNvPr>
          <p:cNvSpPr/>
          <p:nvPr/>
        </p:nvSpPr>
        <p:spPr>
          <a:xfrm>
            <a:off x="9462605" y="4118899"/>
            <a:ext cx="2020150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BC9926E-CCA2-C14A-B2C8-AA27C014C55F}"/>
              </a:ext>
            </a:extLst>
          </p:cNvPr>
          <p:cNvCxnSpPr>
            <a:cxnSpLocks/>
          </p:cNvCxnSpPr>
          <p:nvPr/>
        </p:nvCxnSpPr>
        <p:spPr>
          <a:xfrm flipH="1">
            <a:off x="10527380" y="2867866"/>
            <a:ext cx="4022" cy="11644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BE995AD2-7A42-A740-9C6C-756F92408E0E}"/>
              </a:ext>
            </a:extLst>
          </p:cNvPr>
          <p:cNvSpPr/>
          <p:nvPr/>
        </p:nvSpPr>
        <p:spPr>
          <a:xfrm>
            <a:off x="5943600" y="1974717"/>
            <a:ext cx="1128428" cy="732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E8BAD0A-8066-114B-9726-814CB65C4BBB}"/>
              </a:ext>
            </a:extLst>
          </p:cNvPr>
          <p:cNvSpPr/>
          <p:nvPr/>
        </p:nvSpPr>
        <p:spPr>
          <a:xfrm>
            <a:off x="7466065" y="1974717"/>
            <a:ext cx="1926076" cy="732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OVS IPsec daemon 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9487986" y="2349355"/>
            <a:ext cx="2981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5D1A1E25-2B37-0D40-8003-1D35E8946EDA}"/>
              </a:ext>
            </a:extLst>
          </p:cNvPr>
          <p:cNvSpPr/>
          <p:nvPr/>
        </p:nvSpPr>
        <p:spPr>
          <a:xfrm>
            <a:off x="6091155" y="4145915"/>
            <a:ext cx="1467255" cy="731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datapath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72288" y="4626395"/>
            <a:ext cx="1657757" cy="15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6097658" y="5117123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9B3E03E-EFCF-F447-930E-05CE034775FF}"/>
              </a:ext>
            </a:extLst>
          </p:cNvPr>
          <p:cNvCxnSpPr>
            <a:cxnSpLocks/>
          </p:cNvCxnSpPr>
          <p:nvPr/>
        </p:nvCxnSpPr>
        <p:spPr>
          <a:xfrm>
            <a:off x="10463749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C2EE354-6255-B644-B827-C455D225CADA}"/>
              </a:ext>
            </a:extLst>
          </p:cNvPr>
          <p:cNvCxnSpPr>
            <a:cxnSpLocks/>
          </p:cNvCxnSpPr>
          <p:nvPr/>
        </p:nvCxnSpPr>
        <p:spPr>
          <a:xfrm>
            <a:off x="10686135" y="4970838"/>
            <a:ext cx="0" cy="622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37FCBEC0-E450-AE4E-BEA0-3ACE6E79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5943600" y="27490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5943600" y="306611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66425" y="4409518"/>
            <a:ext cx="1657757" cy="15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7125782" y="2378660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5997039" y="3083702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F4F57D5-82EA-D54D-ABAA-F4720C42B594}"/>
              </a:ext>
            </a:extLst>
          </p:cNvPr>
          <p:cNvSpPr/>
          <p:nvPr/>
        </p:nvSpPr>
        <p:spPr>
          <a:xfrm>
            <a:off x="868181" y="1809339"/>
            <a:ext cx="481275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Establishing IPsec tunnel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OVS IPsec daemon configures IKE daemon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 sets up security policy and security association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BD7C7D2-D60C-B340-B3AE-4A9A4C71EDF4}"/>
              </a:ext>
            </a:extLst>
          </p:cNvPr>
          <p:cNvSpPr txBox="1"/>
          <p:nvPr/>
        </p:nvSpPr>
        <p:spPr>
          <a:xfrm>
            <a:off x="8587155" y="3552041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security association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D1F484B-7939-4141-BBC6-BA943BDA2BC9}"/>
              </a:ext>
            </a:extLst>
          </p:cNvPr>
          <p:cNvSpPr txBox="1"/>
          <p:nvPr/>
        </p:nvSpPr>
        <p:spPr>
          <a:xfrm>
            <a:off x="8587155" y="3212268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security policy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5BB91D77-9636-FC4C-9A89-21840179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62" y="4407945"/>
            <a:ext cx="4308441" cy="23709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26F53D7-F388-9542-9CD8-CF353999DC73}"/>
              </a:ext>
            </a:extLst>
          </p:cNvPr>
          <p:cNvSpPr/>
          <p:nvPr/>
        </p:nvSpPr>
        <p:spPr>
          <a:xfrm>
            <a:off x="868181" y="3812240"/>
            <a:ext cx="44420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smtClean="0"/>
              <a:t>example (</a:t>
            </a:r>
            <a:r>
              <a:rPr lang="en-US" sz="2800" dirty="0" err="1" smtClean="0"/>
              <a:t>geneve</a:t>
            </a:r>
            <a:r>
              <a:rPr lang="en-US" sz="2800" dirty="0" smtClean="0"/>
              <a:t> tunnel):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89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OVS IPsec Tunnel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D27190B2-079C-D34C-8F75-2FC2FB07E39D}"/>
              </a:ext>
            </a:extLst>
          </p:cNvPr>
          <p:cNvSpPr/>
          <p:nvPr/>
        </p:nvSpPr>
        <p:spPr>
          <a:xfrm>
            <a:off x="9856515" y="1974717"/>
            <a:ext cx="1525621" cy="7315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90EDB75F-A837-504C-80D3-1648FA867FF5}"/>
              </a:ext>
            </a:extLst>
          </p:cNvPr>
          <p:cNvSpPr/>
          <p:nvPr/>
        </p:nvSpPr>
        <p:spPr>
          <a:xfrm>
            <a:off x="9462605" y="4118899"/>
            <a:ext cx="2020150" cy="731520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BC9926E-CCA2-C14A-B2C8-AA27C014C55F}"/>
              </a:ext>
            </a:extLst>
          </p:cNvPr>
          <p:cNvCxnSpPr>
            <a:cxnSpLocks/>
          </p:cNvCxnSpPr>
          <p:nvPr/>
        </p:nvCxnSpPr>
        <p:spPr>
          <a:xfrm flipH="1">
            <a:off x="10527380" y="2867866"/>
            <a:ext cx="4022" cy="1164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BE995AD2-7A42-A740-9C6C-756F92408E0E}"/>
              </a:ext>
            </a:extLst>
          </p:cNvPr>
          <p:cNvSpPr/>
          <p:nvPr/>
        </p:nvSpPr>
        <p:spPr>
          <a:xfrm>
            <a:off x="5943600" y="1974717"/>
            <a:ext cx="1128428" cy="732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E8BAD0A-8066-114B-9726-814CB65C4BBB}"/>
              </a:ext>
            </a:extLst>
          </p:cNvPr>
          <p:cNvSpPr/>
          <p:nvPr/>
        </p:nvSpPr>
        <p:spPr>
          <a:xfrm>
            <a:off x="7466065" y="1974717"/>
            <a:ext cx="1926076" cy="732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OVS IPsec daemon 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9487986" y="2349355"/>
            <a:ext cx="2981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5D1A1E25-2B37-0D40-8003-1D35E8946EDA}"/>
              </a:ext>
            </a:extLst>
          </p:cNvPr>
          <p:cNvSpPr/>
          <p:nvPr/>
        </p:nvSpPr>
        <p:spPr>
          <a:xfrm>
            <a:off x="6091155" y="4145915"/>
            <a:ext cx="1467255" cy="731520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ovs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datapath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72288" y="4626395"/>
            <a:ext cx="1657757" cy="152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6097658" y="5117123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9B3E03E-EFCF-F447-930E-05CE034775FF}"/>
              </a:ext>
            </a:extLst>
          </p:cNvPr>
          <p:cNvCxnSpPr>
            <a:cxnSpLocks/>
          </p:cNvCxnSpPr>
          <p:nvPr/>
        </p:nvCxnSpPr>
        <p:spPr>
          <a:xfrm>
            <a:off x="10463749" y="4970838"/>
            <a:ext cx="0" cy="622566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C2EE354-6255-B644-B827-C455D225CADA}"/>
              </a:ext>
            </a:extLst>
          </p:cNvPr>
          <p:cNvCxnSpPr>
            <a:cxnSpLocks/>
          </p:cNvCxnSpPr>
          <p:nvPr/>
        </p:nvCxnSpPr>
        <p:spPr>
          <a:xfrm>
            <a:off x="10686135" y="4970838"/>
            <a:ext cx="0" cy="6225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37FCBEC0-E450-AE4E-BEA0-3ACE6E79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5943600" y="27490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5943600" y="306611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9D40D5D-ABF1-A24B-8F37-EC6F9C791D67}"/>
              </a:ext>
            </a:extLst>
          </p:cNvPr>
          <p:cNvCxnSpPr>
            <a:cxnSpLocks/>
          </p:cNvCxnSpPr>
          <p:nvPr/>
        </p:nvCxnSpPr>
        <p:spPr>
          <a:xfrm>
            <a:off x="7666425" y="4409518"/>
            <a:ext cx="1657757" cy="1528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C366709-5719-2A43-9A20-F79D6C3ACF73}"/>
              </a:ext>
            </a:extLst>
          </p:cNvPr>
          <p:cNvCxnSpPr/>
          <p:nvPr/>
        </p:nvCxnSpPr>
        <p:spPr>
          <a:xfrm>
            <a:off x="7125782" y="2378660"/>
            <a:ext cx="2981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7692A02-2D72-A040-A7C0-6007CAE75D54}"/>
              </a:ext>
            </a:extLst>
          </p:cNvPr>
          <p:cNvCxnSpPr>
            <a:cxnSpLocks/>
          </p:cNvCxnSpPr>
          <p:nvPr/>
        </p:nvCxnSpPr>
        <p:spPr>
          <a:xfrm flipV="1">
            <a:off x="5997039" y="3083702"/>
            <a:ext cx="53850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F4F57D5-82EA-D54D-ABAA-F4720C42B594}"/>
              </a:ext>
            </a:extLst>
          </p:cNvPr>
          <p:cNvSpPr/>
          <p:nvPr/>
        </p:nvSpPr>
        <p:spPr>
          <a:xfrm>
            <a:off x="868181" y="1809339"/>
            <a:ext cx="52229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Encryption and decryption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Checks integrity and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authenticity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29C6640-671A-284A-9CC7-97E6A9CF98B8}"/>
              </a:ext>
            </a:extLst>
          </p:cNvPr>
          <p:cNvSpPr/>
          <p:nvPr/>
        </p:nvSpPr>
        <p:spPr>
          <a:xfrm>
            <a:off x="7778845" y="4121859"/>
            <a:ext cx="544748" cy="16343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FC683B9-2147-A443-9778-28C2A1010136}"/>
              </a:ext>
            </a:extLst>
          </p:cNvPr>
          <p:cNvSpPr/>
          <p:nvPr/>
        </p:nvSpPr>
        <p:spPr>
          <a:xfrm>
            <a:off x="8357200" y="3896176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unencrypted</a:t>
            </a:r>
          </a:p>
          <a:p>
            <a:r>
              <a:rPr lang="en-US" sz="14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packet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C9BA999-3F86-0849-8768-4293F7ADF0E2}"/>
              </a:ext>
            </a:extLst>
          </p:cNvPr>
          <p:cNvSpPr/>
          <p:nvPr/>
        </p:nvSpPr>
        <p:spPr>
          <a:xfrm>
            <a:off x="9799015" y="5262633"/>
            <a:ext cx="544748" cy="163436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27F41F0-3C44-AF43-8B3E-9C37285AF89A}"/>
              </a:ext>
            </a:extLst>
          </p:cNvPr>
          <p:cNvSpPr/>
          <p:nvPr/>
        </p:nvSpPr>
        <p:spPr>
          <a:xfrm>
            <a:off x="8812359" y="5164459"/>
            <a:ext cx="97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encrypted</a:t>
            </a:r>
          </a:p>
          <a:p>
            <a:r>
              <a:rPr lang="en-US" sz="14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packet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973EF7-9D59-2246-BE8D-05BADC29DA23}"/>
              </a:ext>
            </a:extLst>
          </p:cNvPr>
          <p:cNvSpPr/>
          <p:nvPr/>
        </p:nvSpPr>
        <p:spPr>
          <a:xfrm>
            <a:off x="5820507" y="4284287"/>
            <a:ext cx="2921575" cy="20038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OVN IPsec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2A5AEE44-88C4-3E4A-BB28-77614988D3D4}"/>
              </a:ext>
            </a:extLst>
          </p:cNvPr>
          <p:cNvSpPr/>
          <p:nvPr/>
        </p:nvSpPr>
        <p:spPr>
          <a:xfrm>
            <a:off x="7842134" y="1194640"/>
            <a:ext cx="1768794" cy="6696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northbound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db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150C8C08-4D74-7741-A95E-69ADBCB98DAC}"/>
              </a:ext>
            </a:extLst>
          </p:cNvPr>
          <p:cNvSpPr/>
          <p:nvPr/>
        </p:nvSpPr>
        <p:spPr>
          <a:xfrm>
            <a:off x="7905736" y="2139198"/>
            <a:ext cx="1586394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ovn-northd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1FD57E2F-F40E-9E4C-864E-B031EDA379E2}"/>
              </a:ext>
            </a:extLst>
          </p:cNvPr>
          <p:cNvSpPr/>
          <p:nvPr/>
        </p:nvSpPr>
        <p:spPr>
          <a:xfrm>
            <a:off x="7852682" y="2939534"/>
            <a:ext cx="1768794" cy="6348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southbound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db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D72FB3F1-1F73-AA48-AF6F-EDE72B599B2A}"/>
              </a:ext>
            </a:extLst>
          </p:cNvPr>
          <p:cNvSpPr/>
          <p:nvPr/>
        </p:nvSpPr>
        <p:spPr>
          <a:xfrm>
            <a:off x="6408424" y="4471774"/>
            <a:ext cx="1790226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-controller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313000-8A0C-D047-AC9D-95A57B123DE2}"/>
              </a:ext>
            </a:extLst>
          </p:cNvPr>
          <p:cNvSpPr txBox="1"/>
          <p:nvPr/>
        </p:nvSpPr>
        <p:spPr>
          <a:xfrm>
            <a:off x="8801937" y="45588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6E9DC171-CA36-A745-9C7E-2EFBF678B661}"/>
              </a:ext>
            </a:extLst>
          </p:cNvPr>
          <p:cNvSpPr/>
          <p:nvPr/>
        </p:nvSpPr>
        <p:spPr>
          <a:xfrm>
            <a:off x="5936982" y="5370462"/>
            <a:ext cx="980766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81B22FD9-29CE-0C45-9D73-C28626E6F948}"/>
              </a:ext>
            </a:extLst>
          </p:cNvPr>
          <p:cNvCxnSpPr>
            <a:cxnSpLocks/>
          </p:cNvCxnSpPr>
          <p:nvPr/>
        </p:nvCxnSpPr>
        <p:spPr>
          <a:xfrm>
            <a:off x="8696554" y="1889620"/>
            <a:ext cx="0" cy="249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4E642BBA-5439-764F-9D53-332466D07CB0}"/>
              </a:ext>
            </a:extLst>
          </p:cNvPr>
          <p:cNvCxnSpPr>
            <a:cxnSpLocks/>
          </p:cNvCxnSpPr>
          <p:nvPr/>
        </p:nvCxnSpPr>
        <p:spPr>
          <a:xfrm>
            <a:off x="8712764" y="2674321"/>
            <a:ext cx="0" cy="249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091DE2A5-39DD-494B-A8E9-D2FC6401A1FB}"/>
              </a:ext>
            </a:extLst>
          </p:cNvPr>
          <p:cNvCxnSpPr>
            <a:cxnSpLocks/>
          </p:cNvCxnSpPr>
          <p:nvPr/>
        </p:nvCxnSpPr>
        <p:spPr>
          <a:xfrm flipH="1">
            <a:off x="7187013" y="3669741"/>
            <a:ext cx="1161455" cy="562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17D7ECB4-5311-C24E-9C6F-E56681DF271A}"/>
              </a:ext>
            </a:extLst>
          </p:cNvPr>
          <p:cNvCxnSpPr>
            <a:cxnSpLocks/>
          </p:cNvCxnSpPr>
          <p:nvPr/>
        </p:nvCxnSpPr>
        <p:spPr>
          <a:xfrm>
            <a:off x="8896618" y="3658923"/>
            <a:ext cx="1482684" cy="54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DA731083-B386-974D-BFEE-15CEBA70E850}"/>
              </a:ext>
            </a:extLst>
          </p:cNvPr>
          <p:cNvCxnSpPr>
            <a:cxnSpLocks/>
          </p:cNvCxnSpPr>
          <p:nvPr/>
        </p:nvCxnSpPr>
        <p:spPr>
          <a:xfrm flipH="1">
            <a:off x="6604632" y="5051281"/>
            <a:ext cx="423056" cy="284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4687C27-D83E-0F48-989D-A0EEDECB8A33}"/>
              </a:ext>
            </a:extLst>
          </p:cNvPr>
          <p:cNvSpPr txBox="1"/>
          <p:nvPr/>
        </p:nvSpPr>
        <p:spPr>
          <a:xfrm>
            <a:off x="6816160" y="60048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Hypervisor 1</a:t>
            </a: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xmlns="" id="{91595653-1133-6240-B467-0A1BE105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3DB4C355-03CC-1A48-8DCE-7CF1474FA27E}"/>
              </a:ext>
            </a:extLst>
          </p:cNvPr>
          <p:cNvSpPr/>
          <p:nvPr/>
        </p:nvSpPr>
        <p:spPr>
          <a:xfrm>
            <a:off x="7304408" y="5359585"/>
            <a:ext cx="1304098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vswitchd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92E32F6-6CE6-DA4C-B25B-C03F3FF0731C}"/>
              </a:ext>
            </a:extLst>
          </p:cNvPr>
          <p:cNvCxnSpPr>
            <a:cxnSpLocks/>
          </p:cNvCxnSpPr>
          <p:nvPr/>
        </p:nvCxnSpPr>
        <p:spPr>
          <a:xfrm>
            <a:off x="7393088" y="5066634"/>
            <a:ext cx="378706" cy="232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3973EF7-9D59-2246-BE8D-05BADC29DA23}"/>
              </a:ext>
            </a:extLst>
          </p:cNvPr>
          <p:cNvSpPr/>
          <p:nvPr/>
        </p:nvSpPr>
        <p:spPr>
          <a:xfrm>
            <a:off x="9138134" y="4313592"/>
            <a:ext cx="2921575" cy="20038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xmlns="" id="{D72FB3F1-1F73-AA48-AF6F-EDE72B599B2A}"/>
              </a:ext>
            </a:extLst>
          </p:cNvPr>
          <p:cNvSpPr/>
          <p:nvPr/>
        </p:nvSpPr>
        <p:spPr>
          <a:xfrm>
            <a:off x="9726051" y="4501079"/>
            <a:ext cx="1790226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-controller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xmlns="" id="{6E9DC171-CA36-A745-9C7E-2EFBF678B661}"/>
              </a:ext>
            </a:extLst>
          </p:cNvPr>
          <p:cNvSpPr/>
          <p:nvPr/>
        </p:nvSpPr>
        <p:spPr>
          <a:xfrm>
            <a:off x="9254609" y="5399767"/>
            <a:ext cx="980766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DA731083-B386-974D-BFEE-15CEBA70E850}"/>
              </a:ext>
            </a:extLst>
          </p:cNvPr>
          <p:cNvCxnSpPr>
            <a:cxnSpLocks/>
          </p:cNvCxnSpPr>
          <p:nvPr/>
        </p:nvCxnSpPr>
        <p:spPr>
          <a:xfrm flipH="1">
            <a:off x="9922259" y="5080586"/>
            <a:ext cx="423056" cy="284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4687C27-D83E-0F48-989D-A0EEDECB8A33}"/>
              </a:ext>
            </a:extLst>
          </p:cNvPr>
          <p:cNvSpPr txBox="1"/>
          <p:nvPr/>
        </p:nvSpPr>
        <p:spPr>
          <a:xfrm>
            <a:off x="10133787" y="603414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Hypervisor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n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xmlns="" id="{3DB4C355-03CC-1A48-8DCE-7CF1474FA27E}"/>
              </a:ext>
            </a:extLst>
          </p:cNvPr>
          <p:cNvSpPr/>
          <p:nvPr/>
        </p:nvSpPr>
        <p:spPr>
          <a:xfrm>
            <a:off x="10622035" y="5388890"/>
            <a:ext cx="1304098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vswitchd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92E32F6-6CE6-DA4C-B25B-C03F3FF0731C}"/>
              </a:ext>
            </a:extLst>
          </p:cNvPr>
          <p:cNvCxnSpPr>
            <a:cxnSpLocks/>
          </p:cNvCxnSpPr>
          <p:nvPr/>
        </p:nvCxnSpPr>
        <p:spPr>
          <a:xfrm>
            <a:off x="10710715" y="5095939"/>
            <a:ext cx="378706" cy="232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973EF7-9D59-2246-BE8D-05BADC29DA23}"/>
              </a:ext>
            </a:extLst>
          </p:cNvPr>
          <p:cNvSpPr/>
          <p:nvPr/>
        </p:nvSpPr>
        <p:spPr>
          <a:xfrm>
            <a:off x="5820507" y="4284287"/>
            <a:ext cx="2921575" cy="20038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OVN IPsec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2A5AEE44-88C4-3E4A-BB28-77614988D3D4}"/>
              </a:ext>
            </a:extLst>
          </p:cNvPr>
          <p:cNvSpPr/>
          <p:nvPr/>
        </p:nvSpPr>
        <p:spPr>
          <a:xfrm>
            <a:off x="7842134" y="1194640"/>
            <a:ext cx="1768794" cy="6696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northbound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db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150C8C08-4D74-7741-A95E-69ADBCB98DAC}"/>
              </a:ext>
            </a:extLst>
          </p:cNvPr>
          <p:cNvSpPr/>
          <p:nvPr/>
        </p:nvSpPr>
        <p:spPr>
          <a:xfrm>
            <a:off x="7905736" y="2139198"/>
            <a:ext cx="1586394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ovn-northd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1FD57E2F-F40E-9E4C-864E-B031EDA379E2}"/>
              </a:ext>
            </a:extLst>
          </p:cNvPr>
          <p:cNvSpPr/>
          <p:nvPr/>
        </p:nvSpPr>
        <p:spPr>
          <a:xfrm>
            <a:off x="7852682" y="2939534"/>
            <a:ext cx="1768794" cy="6348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southbound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db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D72FB3F1-1F73-AA48-AF6F-EDE72B599B2A}"/>
              </a:ext>
            </a:extLst>
          </p:cNvPr>
          <p:cNvSpPr/>
          <p:nvPr/>
        </p:nvSpPr>
        <p:spPr>
          <a:xfrm>
            <a:off x="6408424" y="4471774"/>
            <a:ext cx="1790226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-controller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313000-8A0C-D047-AC9D-95A57B123DE2}"/>
              </a:ext>
            </a:extLst>
          </p:cNvPr>
          <p:cNvSpPr txBox="1"/>
          <p:nvPr/>
        </p:nvSpPr>
        <p:spPr>
          <a:xfrm>
            <a:off x="8801937" y="45588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6E9DC171-CA36-A745-9C7E-2EFBF678B661}"/>
              </a:ext>
            </a:extLst>
          </p:cNvPr>
          <p:cNvSpPr/>
          <p:nvPr/>
        </p:nvSpPr>
        <p:spPr>
          <a:xfrm>
            <a:off x="5936982" y="5370462"/>
            <a:ext cx="980766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81B22FD9-29CE-0C45-9D73-C28626E6F948}"/>
              </a:ext>
            </a:extLst>
          </p:cNvPr>
          <p:cNvCxnSpPr>
            <a:cxnSpLocks/>
          </p:cNvCxnSpPr>
          <p:nvPr/>
        </p:nvCxnSpPr>
        <p:spPr>
          <a:xfrm>
            <a:off x="8696554" y="1889620"/>
            <a:ext cx="0" cy="249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4E642BBA-5439-764F-9D53-332466D07CB0}"/>
              </a:ext>
            </a:extLst>
          </p:cNvPr>
          <p:cNvCxnSpPr>
            <a:cxnSpLocks/>
          </p:cNvCxnSpPr>
          <p:nvPr/>
        </p:nvCxnSpPr>
        <p:spPr>
          <a:xfrm>
            <a:off x="8712764" y="2674321"/>
            <a:ext cx="0" cy="249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091DE2A5-39DD-494B-A8E9-D2FC6401A1FB}"/>
              </a:ext>
            </a:extLst>
          </p:cNvPr>
          <p:cNvCxnSpPr>
            <a:cxnSpLocks/>
          </p:cNvCxnSpPr>
          <p:nvPr/>
        </p:nvCxnSpPr>
        <p:spPr>
          <a:xfrm flipH="1">
            <a:off x="7187013" y="3669741"/>
            <a:ext cx="1161455" cy="562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17D7ECB4-5311-C24E-9C6F-E56681DF271A}"/>
              </a:ext>
            </a:extLst>
          </p:cNvPr>
          <p:cNvCxnSpPr>
            <a:cxnSpLocks/>
          </p:cNvCxnSpPr>
          <p:nvPr/>
        </p:nvCxnSpPr>
        <p:spPr>
          <a:xfrm>
            <a:off x="8896618" y="3658923"/>
            <a:ext cx="1482684" cy="54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DA731083-B386-974D-BFEE-15CEBA70E850}"/>
              </a:ext>
            </a:extLst>
          </p:cNvPr>
          <p:cNvCxnSpPr>
            <a:cxnSpLocks/>
          </p:cNvCxnSpPr>
          <p:nvPr/>
        </p:nvCxnSpPr>
        <p:spPr>
          <a:xfrm flipH="1">
            <a:off x="6604632" y="5051281"/>
            <a:ext cx="423056" cy="284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4687C27-D83E-0F48-989D-A0EEDECB8A33}"/>
              </a:ext>
            </a:extLst>
          </p:cNvPr>
          <p:cNvSpPr txBox="1"/>
          <p:nvPr/>
        </p:nvSpPr>
        <p:spPr>
          <a:xfrm>
            <a:off x="6816160" y="60048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Hypervisor 1</a:t>
            </a: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xmlns="" id="{91595653-1133-6240-B467-0A1BE105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3DB4C355-03CC-1A48-8DCE-7CF1474FA27E}"/>
              </a:ext>
            </a:extLst>
          </p:cNvPr>
          <p:cNvSpPr/>
          <p:nvPr/>
        </p:nvSpPr>
        <p:spPr>
          <a:xfrm>
            <a:off x="7304408" y="5359585"/>
            <a:ext cx="1304098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vswitchd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92E32F6-6CE6-DA4C-B25B-C03F3FF0731C}"/>
              </a:ext>
            </a:extLst>
          </p:cNvPr>
          <p:cNvCxnSpPr>
            <a:cxnSpLocks/>
          </p:cNvCxnSpPr>
          <p:nvPr/>
        </p:nvCxnSpPr>
        <p:spPr>
          <a:xfrm>
            <a:off x="7393088" y="5066634"/>
            <a:ext cx="378706" cy="232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3973EF7-9D59-2246-BE8D-05BADC29DA23}"/>
              </a:ext>
            </a:extLst>
          </p:cNvPr>
          <p:cNvSpPr/>
          <p:nvPr/>
        </p:nvSpPr>
        <p:spPr>
          <a:xfrm>
            <a:off x="9138134" y="4313592"/>
            <a:ext cx="2921575" cy="200389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xmlns="" id="{D72FB3F1-1F73-AA48-AF6F-EDE72B599B2A}"/>
              </a:ext>
            </a:extLst>
          </p:cNvPr>
          <p:cNvSpPr/>
          <p:nvPr/>
        </p:nvSpPr>
        <p:spPr>
          <a:xfrm>
            <a:off x="9726051" y="4501079"/>
            <a:ext cx="1790226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-controller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xmlns="" id="{6E9DC171-CA36-A745-9C7E-2EFBF678B661}"/>
              </a:ext>
            </a:extLst>
          </p:cNvPr>
          <p:cNvSpPr/>
          <p:nvPr/>
        </p:nvSpPr>
        <p:spPr>
          <a:xfrm>
            <a:off x="9254609" y="5399767"/>
            <a:ext cx="980766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ovsdb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DA731083-B386-974D-BFEE-15CEBA70E850}"/>
              </a:ext>
            </a:extLst>
          </p:cNvPr>
          <p:cNvCxnSpPr>
            <a:cxnSpLocks/>
          </p:cNvCxnSpPr>
          <p:nvPr/>
        </p:nvCxnSpPr>
        <p:spPr>
          <a:xfrm flipH="1">
            <a:off x="9922259" y="5080586"/>
            <a:ext cx="423056" cy="284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4687C27-D83E-0F48-989D-A0EEDECB8A33}"/>
              </a:ext>
            </a:extLst>
          </p:cNvPr>
          <p:cNvSpPr txBox="1"/>
          <p:nvPr/>
        </p:nvSpPr>
        <p:spPr>
          <a:xfrm>
            <a:off x="10133787" y="603414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Hypervisor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n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xmlns="" id="{3DB4C355-03CC-1A48-8DCE-7CF1474FA27E}"/>
              </a:ext>
            </a:extLst>
          </p:cNvPr>
          <p:cNvSpPr/>
          <p:nvPr/>
        </p:nvSpPr>
        <p:spPr>
          <a:xfrm>
            <a:off x="10622035" y="5388890"/>
            <a:ext cx="1304098" cy="5252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vswitchd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92E32F6-6CE6-DA4C-B25B-C03F3FF0731C}"/>
              </a:ext>
            </a:extLst>
          </p:cNvPr>
          <p:cNvCxnSpPr>
            <a:cxnSpLocks/>
          </p:cNvCxnSpPr>
          <p:nvPr/>
        </p:nvCxnSpPr>
        <p:spPr>
          <a:xfrm>
            <a:off x="10710715" y="5095939"/>
            <a:ext cx="378706" cy="232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33AF2C2-C3C2-A64D-B4C1-D94BD49B5AB4}"/>
              </a:ext>
            </a:extLst>
          </p:cNvPr>
          <p:cNvSpPr/>
          <p:nvPr/>
        </p:nvSpPr>
        <p:spPr>
          <a:xfrm>
            <a:off x="863686" y="176439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 each hypervisor, configure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ovsdb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to use CA-signed certificate for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Enable IPsec by configuring northbound database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26F53D7-F388-9542-9CD8-CF353999DC73}"/>
              </a:ext>
            </a:extLst>
          </p:cNvPr>
          <p:cNvSpPr/>
          <p:nvPr/>
        </p:nvSpPr>
        <p:spPr>
          <a:xfrm>
            <a:off x="838200" y="3607061"/>
            <a:ext cx="20660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For example</a:t>
            </a:r>
            <a:r>
              <a:rPr lang="en-US" sz="2800" dirty="0" smtClean="0"/>
              <a:t>:</a:t>
            </a:r>
          </a:p>
          <a:p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868181" y="4323619"/>
            <a:ext cx="5068801" cy="5251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$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ovn-nbctl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set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nb_global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 . </a:t>
            </a:r>
            <a:r>
              <a:rPr lang="en-US" sz="2000" dirty="0" err="1">
                <a:latin typeface="Osaka Regular-Mono" charset="-128"/>
                <a:ea typeface="Osaka Regular-Mono" charset="-128"/>
                <a:cs typeface="Osaka Regular-Mono" charset="-128"/>
              </a:rPr>
              <a:t>ipsec</a:t>
            </a:r>
            <a:r>
              <a:rPr lang="en-US" sz="2000" dirty="0">
                <a:latin typeface="Osaka Regular-Mono" charset="-128"/>
                <a:ea typeface="Osaka Regular-Mono" charset="-128"/>
                <a:cs typeface="Osaka Regular-Mono" charset="-128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4762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2556FF58-FE65-7B45-9D2C-56BA29C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Motivations</a:t>
            </a:r>
            <a:endParaRPr lang="en-US" dirty="0">
              <a:latin typeface="+mn-l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0DF25F90-73D5-FF48-8780-9DF3FC7EB16C}"/>
              </a:ext>
            </a:extLst>
          </p:cNvPr>
          <p:cNvSpPr txBox="1">
            <a:spLocks/>
          </p:cNvSpPr>
          <p:nvPr/>
        </p:nvSpPr>
        <p:spPr>
          <a:xfrm>
            <a:off x="838200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do we need encryption?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VMs compute and communicate sensitive data</a:t>
            </a:r>
          </a:p>
          <a:p>
            <a:pPr marL="800100" lvl="1" indent="-342900" algn="l">
              <a:buFont typeface=".AppleSystemUIFont" charset="0"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data</a:t>
            </a:r>
          </a:p>
          <a:p>
            <a:pPr marL="800100" lvl="1" indent="-342900" algn="l">
              <a:buFont typeface=".AppleSystemUIFont" charset="0"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Health records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network devices (e.g., router, switch) cannot be trusted or might be compromised</a:t>
            </a:r>
          </a:p>
          <a:p>
            <a:pPr marL="800100" lvl="1" indent="-342900" algn="l">
              <a:buFont typeface=".AppleSystemUIFont" charset="0"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Traffic across datacenters</a:t>
            </a:r>
          </a:p>
          <a:p>
            <a:pPr marL="800100" lvl="1" indent="-342900" algn="l">
              <a:buFont typeface=".AppleSystemUIFont" charset="0"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Router misconfiguration</a:t>
            </a:r>
          </a:p>
          <a:p>
            <a:pPr marL="800100" lvl="1" indent="-342900" algn="l">
              <a:buFont typeface=".AppleSystemUIFont" charset="0"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Attackers breaking into internal network</a:t>
            </a:r>
          </a:p>
          <a:p>
            <a:pPr marL="800100" lvl="1" indent="-342900" algn="l">
              <a:buFont typeface=".AppleSystemUIFont" charset="0"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Phishing or social engineering attacks on administrators</a:t>
            </a:r>
          </a:p>
          <a:p>
            <a:pPr marL="800100" lvl="1" indent="-342900" algn="l">
              <a:buFont typeface=".AppleSystemUIFont" charset="0"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.AppleSystemUIFont" charset="0"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IPsec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C0F7C3-D090-2246-8B70-3122C52D33BF}"/>
              </a:ext>
            </a:extLst>
          </p:cNvPr>
          <p:cNvSpPr txBox="1"/>
          <p:nvPr/>
        </p:nvSpPr>
        <p:spPr>
          <a:xfrm>
            <a:off x="972767" y="1789889"/>
            <a:ext cx="10141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Environment: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StrongSwan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5.3.5, Linux 4.4.0, Intel Xeon 2 GHz, 10 Gbps 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iperf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generates TCP stream (window size: 85KB), which is encrypted in a single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3E5D2195-85FA-BA4A-9BC2-3329183B3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077282"/>
              </p:ext>
            </p:extLst>
          </p:nvPr>
        </p:nvGraphicFramePr>
        <p:xfrm>
          <a:off x="1573891" y="3200220"/>
          <a:ext cx="3988342" cy="36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720B1CF7-EA6A-F042-AC41-B508FEE3D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239698"/>
              </p:ext>
            </p:extLst>
          </p:nvPr>
        </p:nvGraphicFramePr>
        <p:xfrm>
          <a:off x="6745740" y="3200220"/>
          <a:ext cx="4799764" cy="365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71CFF964-BF19-0244-9383-2852D54A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16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Current Status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833AF2C2-C3C2-A64D-B4C1-D94BD49B5AB4}"/>
              </a:ext>
            </a:extLst>
          </p:cNvPr>
          <p:cNvSpPr/>
          <p:nvPr/>
        </p:nvSpPr>
        <p:spPr>
          <a:xfrm>
            <a:off x="863685" y="1764398"/>
            <a:ext cx="9282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Compatible with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StrongSwan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LibreSwan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IKE daemon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Packages for Ubuntu and Fedora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Tutorials on using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OVS/OVN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Need to use OVS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out-of-tree kernel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F338B55F-2FF5-A348-A754-4386E91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17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Possible Extensions</a:t>
            </a:r>
            <a:endParaRPr lang="en-US" dirty="0">
              <a:latin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833AF2C2-C3C2-A64D-B4C1-D94BD49B5AB4}"/>
              </a:ext>
            </a:extLst>
          </p:cNvPr>
          <p:cNvSpPr/>
          <p:nvPr/>
        </p:nvSpPr>
        <p:spPr>
          <a:xfrm>
            <a:off x="863685" y="1764398"/>
            <a:ext cx="9282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More flexible tunnel encryption policies: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Only encrypting tunnel traffic between certain hypervisors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Only encrypting tunnel traffic from certain logical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F338B55F-2FF5-A348-A754-4386E91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16A0BF-FF39-1D4F-9938-3954DB9B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863" y="2126708"/>
            <a:ext cx="2652273" cy="35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2556FF58-FE65-7B45-9D2C-56BA29C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Motivations</a:t>
            </a:r>
            <a:endParaRPr lang="en-US" dirty="0">
              <a:latin typeface="+mn-lt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0DF25F90-73D5-FF48-8780-9DF3FC7EB16C}"/>
              </a:ext>
            </a:extLst>
          </p:cNvPr>
          <p:cNvSpPr txBox="1">
            <a:spLocks/>
          </p:cNvSpPr>
          <p:nvPr/>
        </p:nvSpPr>
        <p:spPr>
          <a:xfrm>
            <a:off x="838200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configuration is complicated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Many configuration fields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cryptographic algorithms and parameters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configuration interfaces from different IKE daemons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Verifying security configuration is hard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.AppleSystemUIFont" charset="0"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2556FF58-FE65-7B45-9D2C-56BA29C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OVS/OVN IPsec</a:t>
            </a:r>
            <a:endParaRPr lang="en-US" dirty="0">
              <a:latin typeface="+mn-lt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xmlns="" id="{0DF25F90-73D5-FF48-8780-9DF3FC7EB16C}"/>
              </a:ext>
            </a:extLst>
          </p:cNvPr>
          <p:cNvSpPr txBox="1">
            <a:spLocks/>
          </p:cNvSpPr>
          <p:nvPr/>
        </p:nvSpPr>
        <p:spPr>
          <a:xfrm>
            <a:off x="838200" y="19030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Offer an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easy-to-use interface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configure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IPsec encryption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tunnel traffic   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D6A3437-0633-F441-8055-30068D2231FB}"/>
              </a:ext>
            </a:extLst>
          </p:cNvPr>
          <p:cNvSpPr/>
          <p:nvPr/>
        </p:nvSpPr>
        <p:spPr>
          <a:xfrm>
            <a:off x="1132151" y="2784094"/>
            <a:ext cx="1021402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Outer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1A1BA9A-1CD8-C643-A75E-DEDEE151BECD}"/>
              </a:ext>
            </a:extLst>
          </p:cNvPr>
          <p:cNvSpPr/>
          <p:nvPr/>
        </p:nvSpPr>
        <p:spPr>
          <a:xfrm>
            <a:off x="2153553" y="2784094"/>
            <a:ext cx="1021402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Outer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BAB635F7-84D5-D348-B5CE-9F1F778E1717}"/>
              </a:ext>
            </a:extLst>
          </p:cNvPr>
          <p:cNvSpPr/>
          <p:nvPr/>
        </p:nvSpPr>
        <p:spPr>
          <a:xfrm>
            <a:off x="3174955" y="2784094"/>
            <a:ext cx="2042804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Tunnel</a:t>
            </a:r>
          </a:p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Header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571CE31-9455-BC4C-9E62-D3A619377932}"/>
              </a:ext>
            </a:extLst>
          </p:cNvPr>
          <p:cNvSpPr/>
          <p:nvPr/>
        </p:nvSpPr>
        <p:spPr>
          <a:xfrm>
            <a:off x="5217759" y="2784094"/>
            <a:ext cx="1021402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Inner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AAC03C9-6150-8341-B38A-6EE56F03CF59}"/>
              </a:ext>
            </a:extLst>
          </p:cNvPr>
          <p:cNvSpPr/>
          <p:nvPr/>
        </p:nvSpPr>
        <p:spPr>
          <a:xfrm>
            <a:off x="6239161" y="2784093"/>
            <a:ext cx="1021402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Inner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7120D1F-2DE5-1043-B3D8-E2EDEE0729A5}"/>
              </a:ext>
            </a:extLst>
          </p:cNvPr>
          <p:cNvSpPr/>
          <p:nvPr/>
        </p:nvSpPr>
        <p:spPr>
          <a:xfrm>
            <a:off x="7260563" y="2784092"/>
            <a:ext cx="3526289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Payload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1F9F33D2-ACB6-D34C-ABA5-264EE480EAF3}"/>
              </a:ext>
            </a:extLst>
          </p:cNvPr>
          <p:cNvCxnSpPr/>
          <p:nvPr/>
        </p:nvCxnSpPr>
        <p:spPr>
          <a:xfrm>
            <a:off x="5217759" y="375000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F0E0223-3B72-164E-AD56-8C15590F2935}"/>
              </a:ext>
            </a:extLst>
          </p:cNvPr>
          <p:cNvSpPr txBox="1"/>
          <p:nvPr/>
        </p:nvSpPr>
        <p:spPr>
          <a:xfrm>
            <a:off x="5640920" y="3750001"/>
            <a:ext cx="238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IPsec Encryption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6901927-24AA-124E-B470-9C0F685DF26F}"/>
              </a:ext>
            </a:extLst>
          </p:cNvPr>
          <p:cNvSpPr/>
          <p:nvPr/>
        </p:nvSpPr>
        <p:spPr>
          <a:xfrm>
            <a:off x="1148359" y="4323059"/>
            <a:ext cx="1021402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Outer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212931B-2D7D-7C41-95C4-3C1B8EBBFEEE}"/>
              </a:ext>
            </a:extLst>
          </p:cNvPr>
          <p:cNvSpPr/>
          <p:nvPr/>
        </p:nvSpPr>
        <p:spPr>
          <a:xfrm>
            <a:off x="2169761" y="4323059"/>
            <a:ext cx="1021402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Outer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54C948E-D742-A244-8EB3-3C5E05932D08}"/>
              </a:ext>
            </a:extLst>
          </p:cNvPr>
          <p:cNvSpPr/>
          <p:nvPr/>
        </p:nvSpPr>
        <p:spPr>
          <a:xfrm>
            <a:off x="3191163" y="4323059"/>
            <a:ext cx="1021402" cy="8073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ESP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1630CA26-4EAC-6D48-986D-C44A57452F4A}"/>
              </a:ext>
            </a:extLst>
          </p:cNvPr>
          <p:cNvSpPr/>
          <p:nvPr/>
        </p:nvSpPr>
        <p:spPr>
          <a:xfrm>
            <a:off x="4212564" y="4323059"/>
            <a:ext cx="6574287" cy="807395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D9C2B81-BE39-BB4D-B89C-A1159D3BD666}"/>
              </a:ext>
            </a:extLst>
          </p:cNvPr>
          <p:cNvSpPr txBox="1"/>
          <p:nvPr/>
        </p:nvSpPr>
        <p:spPr>
          <a:xfrm>
            <a:off x="838200" y="5294133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Confidentiality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Authenticity</a:t>
            </a:r>
          </a:p>
        </p:txBody>
      </p:sp>
    </p:spTree>
    <p:extLst>
      <p:ext uri="{BB962C8B-B14F-4D97-AF65-F5344CB8AC3E}">
        <p14:creationId xmlns:p14="http://schemas.microsoft.com/office/powerpoint/2010/main" val="35953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2556FF58-FE65-7B45-9D2C-56BA29C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51B8CEE2-FFC5-DC4E-AD3A-6A399982AF0A}"/>
              </a:ext>
            </a:extLst>
          </p:cNvPr>
          <p:cNvCxnSpPr>
            <a:cxnSpLocks/>
          </p:cNvCxnSpPr>
          <p:nvPr/>
        </p:nvCxnSpPr>
        <p:spPr>
          <a:xfrm>
            <a:off x="7894016" y="2782110"/>
            <a:ext cx="0" cy="14591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98660BFA-2FF2-A247-8C86-F8A497640FE5}"/>
              </a:ext>
            </a:extLst>
          </p:cNvPr>
          <p:cNvSpPr/>
          <p:nvPr/>
        </p:nvSpPr>
        <p:spPr>
          <a:xfrm>
            <a:off x="7110576" y="2051786"/>
            <a:ext cx="2009125" cy="63604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92A086B1-C307-A448-BB54-A51DF0741BD1}"/>
              </a:ext>
            </a:extLst>
          </p:cNvPr>
          <p:cNvCxnSpPr/>
          <p:nvPr/>
        </p:nvCxnSpPr>
        <p:spPr>
          <a:xfrm flipV="1">
            <a:off x="7110576" y="3076700"/>
            <a:ext cx="37860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FC6EB946-02D8-334F-AC95-66B756397F71}"/>
              </a:ext>
            </a:extLst>
          </p:cNvPr>
          <p:cNvSpPr/>
          <p:nvPr/>
        </p:nvSpPr>
        <p:spPr>
          <a:xfrm>
            <a:off x="7110576" y="4321010"/>
            <a:ext cx="2009125" cy="8312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9D7ABC5-2331-8448-8969-25F5B865C5D6}"/>
              </a:ext>
            </a:extLst>
          </p:cNvPr>
          <p:cNvSpPr txBox="1"/>
          <p:nvPr/>
        </p:nvSpPr>
        <p:spPr>
          <a:xfrm>
            <a:off x="8024866" y="3673460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Arial" charset="0"/>
                <a:ea typeface="Arial" charset="0"/>
                <a:cs typeface="Arial" charset="0"/>
              </a:rPr>
              <a:t>security association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BCB355-D1A0-8547-96C0-1D832B69DCD4}"/>
              </a:ext>
            </a:extLst>
          </p:cNvPr>
          <p:cNvSpPr txBox="1"/>
          <p:nvPr/>
        </p:nvSpPr>
        <p:spPr>
          <a:xfrm>
            <a:off x="8024866" y="3333687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Arial" charset="0"/>
                <a:ea typeface="Arial" charset="0"/>
                <a:cs typeface="Arial" charset="0"/>
              </a:rPr>
              <a:t>security policy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8E6E31B8-AC71-CF4D-8089-FA8C8AEF0DFF}"/>
              </a:ext>
            </a:extLst>
          </p:cNvPr>
          <p:cNvCxnSpPr/>
          <p:nvPr/>
        </p:nvCxnSpPr>
        <p:spPr>
          <a:xfrm>
            <a:off x="9262321" y="2315182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19E46D2-0691-194F-84EC-1354C4ED1A64}"/>
              </a:ext>
            </a:extLst>
          </p:cNvPr>
          <p:cNvCxnSpPr/>
          <p:nvPr/>
        </p:nvCxnSpPr>
        <p:spPr>
          <a:xfrm>
            <a:off x="9262321" y="2535676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E1B54A1-C320-B748-BEFD-323B8A142503}"/>
              </a:ext>
            </a:extLst>
          </p:cNvPr>
          <p:cNvSpPr txBox="1"/>
          <p:nvPr/>
        </p:nvSpPr>
        <p:spPr>
          <a:xfrm>
            <a:off x="9394740" y="199027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IKE protocol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FCDE8F8-D7E8-CB49-8E1F-E6A8FF2FD712}"/>
              </a:ext>
            </a:extLst>
          </p:cNvPr>
          <p:cNvCxnSpPr/>
          <p:nvPr/>
        </p:nvCxnSpPr>
        <p:spPr>
          <a:xfrm>
            <a:off x="9288257" y="4588217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9628526-7CB9-1740-9D9C-EB0D5B0B1759}"/>
              </a:ext>
            </a:extLst>
          </p:cNvPr>
          <p:cNvCxnSpPr/>
          <p:nvPr/>
        </p:nvCxnSpPr>
        <p:spPr>
          <a:xfrm>
            <a:off x="9288257" y="4808711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7092991" y="274572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7110576" y="306497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FD79493-2FEA-A742-84D7-FAD3D16D98C3}"/>
              </a:ext>
            </a:extLst>
          </p:cNvPr>
          <p:cNvSpPr txBox="1"/>
          <p:nvPr/>
        </p:nvSpPr>
        <p:spPr>
          <a:xfrm>
            <a:off x="9262321" y="4244528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ESP/AH protocol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IPsec in Linux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7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F0B25455-07ED-8846-939B-E31F61FB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285027E-13FB-7242-A67B-7EC6D9590564}"/>
              </a:ext>
            </a:extLst>
          </p:cNvPr>
          <p:cNvSpPr/>
          <p:nvPr/>
        </p:nvSpPr>
        <p:spPr>
          <a:xfrm>
            <a:off x="868996" y="1846100"/>
            <a:ext cx="571662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Negotiates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Generates keying material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1B8CEE2-FFC5-DC4E-AD3A-6A399982AF0A}"/>
              </a:ext>
            </a:extLst>
          </p:cNvPr>
          <p:cNvCxnSpPr>
            <a:cxnSpLocks/>
          </p:cNvCxnSpPr>
          <p:nvPr/>
        </p:nvCxnSpPr>
        <p:spPr>
          <a:xfrm>
            <a:off x="7894016" y="2782110"/>
            <a:ext cx="0" cy="14591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98660BFA-2FF2-A247-8C86-F8A497640FE5}"/>
              </a:ext>
            </a:extLst>
          </p:cNvPr>
          <p:cNvSpPr/>
          <p:nvPr/>
        </p:nvSpPr>
        <p:spPr>
          <a:xfrm>
            <a:off x="7110576" y="2051786"/>
            <a:ext cx="2009125" cy="636048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2A086B1-C307-A448-BB54-A51DF0741BD1}"/>
              </a:ext>
            </a:extLst>
          </p:cNvPr>
          <p:cNvCxnSpPr/>
          <p:nvPr/>
        </p:nvCxnSpPr>
        <p:spPr>
          <a:xfrm flipV="1">
            <a:off x="7110576" y="3076700"/>
            <a:ext cx="37860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FC6EB946-02D8-334F-AC95-66B756397F71}"/>
              </a:ext>
            </a:extLst>
          </p:cNvPr>
          <p:cNvSpPr/>
          <p:nvPr/>
        </p:nvSpPr>
        <p:spPr>
          <a:xfrm>
            <a:off x="7110576" y="4321010"/>
            <a:ext cx="2009125" cy="8312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9D7ABC5-2331-8448-8969-25F5B865C5D6}"/>
              </a:ext>
            </a:extLst>
          </p:cNvPr>
          <p:cNvSpPr txBox="1"/>
          <p:nvPr/>
        </p:nvSpPr>
        <p:spPr>
          <a:xfrm>
            <a:off x="8024866" y="3673460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Arial" charset="0"/>
                <a:ea typeface="Arial" charset="0"/>
                <a:cs typeface="Arial" charset="0"/>
              </a:rPr>
              <a:t>security association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BBCB355-D1A0-8547-96C0-1D832B69DCD4}"/>
              </a:ext>
            </a:extLst>
          </p:cNvPr>
          <p:cNvSpPr txBox="1"/>
          <p:nvPr/>
        </p:nvSpPr>
        <p:spPr>
          <a:xfrm>
            <a:off x="8024866" y="3333687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Arial" charset="0"/>
                <a:ea typeface="Arial" charset="0"/>
                <a:cs typeface="Arial" charset="0"/>
              </a:rPr>
              <a:t>security policy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E6E31B8-AC71-CF4D-8089-FA8C8AEF0DFF}"/>
              </a:ext>
            </a:extLst>
          </p:cNvPr>
          <p:cNvCxnSpPr/>
          <p:nvPr/>
        </p:nvCxnSpPr>
        <p:spPr>
          <a:xfrm>
            <a:off x="9262321" y="2315182"/>
            <a:ext cx="160835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19E46D2-0691-194F-84EC-1354C4ED1A64}"/>
              </a:ext>
            </a:extLst>
          </p:cNvPr>
          <p:cNvCxnSpPr/>
          <p:nvPr/>
        </p:nvCxnSpPr>
        <p:spPr>
          <a:xfrm>
            <a:off x="9262321" y="2535676"/>
            <a:ext cx="1608359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E1B54A1-C320-B748-BEFD-323B8A142503}"/>
              </a:ext>
            </a:extLst>
          </p:cNvPr>
          <p:cNvSpPr txBox="1"/>
          <p:nvPr/>
        </p:nvSpPr>
        <p:spPr>
          <a:xfrm>
            <a:off x="9394740" y="199027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IKE protocol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FCDE8F8-D7E8-CB49-8E1F-E6A8FF2FD712}"/>
              </a:ext>
            </a:extLst>
          </p:cNvPr>
          <p:cNvCxnSpPr/>
          <p:nvPr/>
        </p:nvCxnSpPr>
        <p:spPr>
          <a:xfrm>
            <a:off x="9288257" y="4588217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9628526-7CB9-1740-9D9C-EB0D5B0B1759}"/>
              </a:ext>
            </a:extLst>
          </p:cNvPr>
          <p:cNvCxnSpPr/>
          <p:nvPr/>
        </p:nvCxnSpPr>
        <p:spPr>
          <a:xfrm>
            <a:off x="9288257" y="4808711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FD79493-2FEA-A742-84D7-FAD3D16D98C3}"/>
              </a:ext>
            </a:extLst>
          </p:cNvPr>
          <p:cNvSpPr txBox="1"/>
          <p:nvPr/>
        </p:nvSpPr>
        <p:spPr>
          <a:xfrm>
            <a:off x="9262321" y="4244528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ESP/AH protocol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7092991" y="274572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7110576" y="306497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IPsec in Linux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1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F0B25455-07ED-8846-939B-E31F61FB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285027E-13FB-7242-A67B-7EC6D9590564}"/>
              </a:ext>
            </a:extLst>
          </p:cNvPr>
          <p:cNvSpPr/>
          <p:nvPr/>
        </p:nvSpPr>
        <p:spPr>
          <a:xfrm>
            <a:off x="868996" y="1846100"/>
            <a:ext cx="571662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Negotiates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Generates keying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Installs security policy and security association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1B8CEE2-FFC5-DC4E-AD3A-6A399982AF0A}"/>
              </a:ext>
            </a:extLst>
          </p:cNvPr>
          <p:cNvCxnSpPr>
            <a:cxnSpLocks/>
          </p:cNvCxnSpPr>
          <p:nvPr/>
        </p:nvCxnSpPr>
        <p:spPr>
          <a:xfrm>
            <a:off x="7894016" y="2782110"/>
            <a:ext cx="0" cy="14591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xmlns="" id="{98660BFA-2FF2-A247-8C86-F8A497640FE5}"/>
              </a:ext>
            </a:extLst>
          </p:cNvPr>
          <p:cNvSpPr/>
          <p:nvPr/>
        </p:nvSpPr>
        <p:spPr>
          <a:xfrm>
            <a:off x="7110576" y="2051786"/>
            <a:ext cx="2009125" cy="636048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2A086B1-C307-A448-BB54-A51DF0741BD1}"/>
              </a:ext>
            </a:extLst>
          </p:cNvPr>
          <p:cNvCxnSpPr/>
          <p:nvPr/>
        </p:nvCxnSpPr>
        <p:spPr>
          <a:xfrm flipV="1">
            <a:off x="7110576" y="3076700"/>
            <a:ext cx="37860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FC6EB946-02D8-334F-AC95-66B756397F71}"/>
              </a:ext>
            </a:extLst>
          </p:cNvPr>
          <p:cNvSpPr/>
          <p:nvPr/>
        </p:nvSpPr>
        <p:spPr>
          <a:xfrm>
            <a:off x="7110576" y="4321010"/>
            <a:ext cx="2009125" cy="8312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D7ABC5-2331-8448-8969-25F5B865C5D6}"/>
              </a:ext>
            </a:extLst>
          </p:cNvPr>
          <p:cNvSpPr txBox="1"/>
          <p:nvPr/>
        </p:nvSpPr>
        <p:spPr>
          <a:xfrm>
            <a:off x="8024866" y="3673460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security association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BBCB355-D1A0-8547-96C0-1D832B69DCD4}"/>
              </a:ext>
            </a:extLst>
          </p:cNvPr>
          <p:cNvSpPr txBox="1"/>
          <p:nvPr/>
        </p:nvSpPr>
        <p:spPr>
          <a:xfrm>
            <a:off x="8024866" y="3333687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security policy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E6E31B8-AC71-CF4D-8089-FA8C8AEF0DFF}"/>
              </a:ext>
            </a:extLst>
          </p:cNvPr>
          <p:cNvCxnSpPr/>
          <p:nvPr/>
        </p:nvCxnSpPr>
        <p:spPr>
          <a:xfrm>
            <a:off x="9262321" y="2315182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B19E46D2-0691-194F-84EC-1354C4ED1A64}"/>
              </a:ext>
            </a:extLst>
          </p:cNvPr>
          <p:cNvCxnSpPr/>
          <p:nvPr/>
        </p:nvCxnSpPr>
        <p:spPr>
          <a:xfrm>
            <a:off x="9262321" y="2535676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E1B54A1-C320-B748-BEFD-323B8A142503}"/>
              </a:ext>
            </a:extLst>
          </p:cNvPr>
          <p:cNvSpPr txBox="1"/>
          <p:nvPr/>
        </p:nvSpPr>
        <p:spPr>
          <a:xfrm>
            <a:off x="9394740" y="199027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IKE protocol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FCDE8F8-D7E8-CB49-8E1F-E6A8FF2FD712}"/>
              </a:ext>
            </a:extLst>
          </p:cNvPr>
          <p:cNvCxnSpPr/>
          <p:nvPr/>
        </p:nvCxnSpPr>
        <p:spPr>
          <a:xfrm>
            <a:off x="9288257" y="4588217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E9628526-7CB9-1740-9D9C-EB0D5B0B1759}"/>
              </a:ext>
            </a:extLst>
          </p:cNvPr>
          <p:cNvCxnSpPr/>
          <p:nvPr/>
        </p:nvCxnSpPr>
        <p:spPr>
          <a:xfrm>
            <a:off x="9288257" y="4808711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FD79493-2FEA-A742-84D7-FAD3D16D98C3}"/>
              </a:ext>
            </a:extLst>
          </p:cNvPr>
          <p:cNvSpPr txBox="1"/>
          <p:nvPr/>
        </p:nvSpPr>
        <p:spPr>
          <a:xfrm>
            <a:off x="9262321" y="4244528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ESP/AH protocol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7092991" y="274572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7110576" y="306497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IPsec in Linux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19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F0B25455-07ED-8846-939B-E31F61FB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285027E-13FB-7242-A67B-7EC6D9590564}"/>
              </a:ext>
            </a:extLst>
          </p:cNvPr>
          <p:cNvSpPr/>
          <p:nvPr/>
        </p:nvSpPr>
        <p:spPr>
          <a:xfrm>
            <a:off x="868996" y="1846100"/>
            <a:ext cx="571662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Negotiates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Generates keying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Installs 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security policy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and security association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A64DB6E-9B98-D246-AD4D-F4C339AB63E9}"/>
              </a:ext>
            </a:extLst>
          </p:cNvPr>
          <p:cNvCxnSpPr/>
          <p:nvPr/>
        </p:nvCxnSpPr>
        <p:spPr>
          <a:xfrm>
            <a:off x="3026004" y="3836709"/>
            <a:ext cx="0" cy="40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DF8E16E-CF25-264F-B60E-427DFCE10ECF}"/>
              </a:ext>
            </a:extLst>
          </p:cNvPr>
          <p:cNvSpPr/>
          <p:nvPr/>
        </p:nvSpPr>
        <p:spPr>
          <a:xfrm>
            <a:off x="1603600" y="4354478"/>
            <a:ext cx="323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traffic to protect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1B8CEE2-FFC5-DC4E-AD3A-6A399982AF0A}"/>
              </a:ext>
            </a:extLst>
          </p:cNvPr>
          <p:cNvCxnSpPr>
            <a:cxnSpLocks/>
          </p:cNvCxnSpPr>
          <p:nvPr/>
        </p:nvCxnSpPr>
        <p:spPr>
          <a:xfrm>
            <a:off x="7894016" y="2782110"/>
            <a:ext cx="0" cy="14591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98660BFA-2FF2-A247-8C86-F8A497640FE5}"/>
              </a:ext>
            </a:extLst>
          </p:cNvPr>
          <p:cNvSpPr/>
          <p:nvPr/>
        </p:nvSpPr>
        <p:spPr>
          <a:xfrm>
            <a:off x="7110576" y="2051786"/>
            <a:ext cx="2009125" cy="636048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2A086B1-C307-A448-BB54-A51DF0741BD1}"/>
              </a:ext>
            </a:extLst>
          </p:cNvPr>
          <p:cNvCxnSpPr/>
          <p:nvPr/>
        </p:nvCxnSpPr>
        <p:spPr>
          <a:xfrm flipV="1">
            <a:off x="7110576" y="3076700"/>
            <a:ext cx="37860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FC6EB946-02D8-334F-AC95-66B756397F71}"/>
              </a:ext>
            </a:extLst>
          </p:cNvPr>
          <p:cNvSpPr/>
          <p:nvPr/>
        </p:nvSpPr>
        <p:spPr>
          <a:xfrm>
            <a:off x="7110576" y="4321010"/>
            <a:ext cx="2009125" cy="8312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9D7ABC5-2331-8448-8969-25F5B865C5D6}"/>
              </a:ext>
            </a:extLst>
          </p:cNvPr>
          <p:cNvSpPr txBox="1"/>
          <p:nvPr/>
        </p:nvSpPr>
        <p:spPr>
          <a:xfrm>
            <a:off x="8024866" y="3673460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security association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BBCB355-D1A0-8547-96C0-1D832B69DCD4}"/>
              </a:ext>
            </a:extLst>
          </p:cNvPr>
          <p:cNvSpPr txBox="1"/>
          <p:nvPr/>
        </p:nvSpPr>
        <p:spPr>
          <a:xfrm>
            <a:off x="8024866" y="3333687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security policy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E6E31B8-AC71-CF4D-8089-FA8C8AEF0DFF}"/>
              </a:ext>
            </a:extLst>
          </p:cNvPr>
          <p:cNvCxnSpPr/>
          <p:nvPr/>
        </p:nvCxnSpPr>
        <p:spPr>
          <a:xfrm>
            <a:off x="9262321" y="2315182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19E46D2-0691-194F-84EC-1354C4ED1A64}"/>
              </a:ext>
            </a:extLst>
          </p:cNvPr>
          <p:cNvCxnSpPr/>
          <p:nvPr/>
        </p:nvCxnSpPr>
        <p:spPr>
          <a:xfrm>
            <a:off x="9262321" y="2535676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E1B54A1-C320-B748-BEFD-323B8A142503}"/>
              </a:ext>
            </a:extLst>
          </p:cNvPr>
          <p:cNvSpPr txBox="1"/>
          <p:nvPr/>
        </p:nvSpPr>
        <p:spPr>
          <a:xfrm>
            <a:off x="9394740" y="199027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IKE protocol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FCDE8F8-D7E8-CB49-8E1F-E6A8FF2FD712}"/>
              </a:ext>
            </a:extLst>
          </p:cNvPr>
          <p:cNvCxnSpPr/>
          <p:nvPr/>
        </p:nvCxnSpPr>
        <p:spPr>
          <a:xfrm>
            <a:off x="9288257" y="4588217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9628526-7CB9-1740-9D9C-EB0D5B0B1759}"/>
              </a:ext>
            </a:extLst>
          </p:cNvPr>
          <p:cNvCxnSpPr/>
          <p:nvPr/>
        </p:nvCxnSpPr>
        <p:spPr>
          <a:xfrm>
            <a:off x="9288257" y="4808711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7092991" y="274572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7110576" y="306497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FD79493-2FEA-A742-84D7-FAD3D16D98C3}"/>
              </a:ext>
            </a:extLst>
          </p:cNvPr>
          <p:cNvSpPr txBox="1"/>
          <p:nvPr/>
        </p:nvSpPr>
        <p:spPr>
          <a:xfrm>
            <a:off x="9262321" y="4244528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ESP/AH protocol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IPsec in Linux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30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F0B25455-07ED-8846-939B-E31F61FB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622" y="631190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285027E-13FB-7242-A67B-7EC6D9590564}"/>
              </a:ext>
            </a:extLst>
          </p:cNvPr>
          <p:cNvSpPr/>
          <p:nvPr/>
        </p:nvSpPr>
        <p:spPr>
          <a:xfrm>
            <a:off x="868996" y="1846100"/>
            <a:ext cx="571662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IKE daemon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Negotiates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Generates keying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Installs security policy and 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security association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4F1A4CB-8D15-D145-920D-6D1D8410C166}"/>
              </a:ext>
            </a:extLst>
          </p:cNvPr>
          <p:cNvCxnSpPr/>
          <p:nvPr/>
        </p:nvCxnSpPr>
        <p:spPr>
          <a:xfrm>
            <a:off x="1979628" y="4241259"/>
            <a:ext cx="0" cy="40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9163AF0-218B-5E4B-911B-7D74C24C9456}"/>
              </a:ext>
            </a:extLst>
          </p:cNvPr>
          <p:cNvSpPr/>
          <p:nvPr/>
        </p:nvSpPr>
        <p:spPr>
          <a:xfrm>
            <a:off x="868996" y="4760618"/>
            <a:ext cx="4746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to protect the selected traffic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1B8CEE2-FFC5-DC4E-AD3A-6A399982AF0A}"/>
              </a:ext>
            </a:extLst>
          </p:cNvPr>
          <p:cNvCxnSpPr>
            <a:cxnSpLocks/>
          </p:cNvCxnSpPr>
          <p:nvPr/>
        </p:nvCxnSpPr>
        <p:spPr>
          <a:xfrm>
            <a:off x="7894016" y="2782110"/>
            <a:ext cx="0" cy="14591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xmlns="" id="{98660BFA-2FF2-A247-8C86-F8A497640FE5}"/>
              </a:ext>
            </a:extLst>
          </p:cNvPr>
          <p:cNvSpPr/>
          <p:nvPr/>
        </p:nvSpPr>
        <p:spPr>
          <a:xfrm>
            <a:off x="7110576" y="2051786"/>
            <a:ext cx="2009125" cy="636048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IKE daemon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2A086B1-C307-A448-BB54-A51DF0741BD1}"/>
              </a:ext>
            </a:extLst>
          </p:cNvPr>
          <p:cNvCxnSpPr/>
          <p:nvPr/>
        </p:nvCxnSpPr>
        <p:spPr>
          <a:xfrm flipV="1">
            <a:off x="7110576" y="3076700"/>
            <a:ext cx="37860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FC6EB946-02D8-334F-AC95-66B756397F71}"/>
              </a:ext>
            </a:extLst>
          </p:cNvPr>
          <p:cNvSpPr/>
          <p:nvPr/>
        </p:nvSpPr>
        <p:spPr>
          <a:xfrm>
            <a:off x="7110576" y="4321010"/>
            <a:ext cx="2009125" cy="8312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IPsec kernel 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9D7ABC5-2331-8448-8969-25F5B865C5D6}"/>
              </a:ext>
            </a:extLst>
          </p:cNvPr>
          <p:cNvSpPr txBox="1"/>
          <p:nvPr/>
        </p:nvSpPr>
        <p:spPr>
          <a:xfrm>
            <a:off x="8024866" y="3673460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security association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BBCB355-D1A0-8547-96C0-1D832B69DCD4}"/>
              </a:ext>
            </a:extLst>
          </p:cNvPr>
          <p:cNvSpPr txBox="1"/>
          <p:nvPr/>
        </p:nvSpPr>
        <p:spPr>
          <a:xfrm>
            <a:off x="8024866" y="3333687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security policy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E6E31B8-AC71-CF4D-8089-FA8C8AEF0DFF}"/>
              </a:ext>
            </a:extLst>
          </p:cNvPr>
          <p:cNvCxnSpPr/>
          <p:nvPr/>
        </p:nvCxnSpPr>
        <p:spPr>
          <a:xfrm>
            <a:off x="9262321" y="2315182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19E46D2-0691-194F-84EC-1354C4ED1A64}"/>
              </a:ext>
            </a:extLst>
          </p:cNvPr>
          <p:cNvCxnSpPr/>
          <p:nvPr/>
        </p:nvCxnSpPr>
        <p:spPr>
          <a:xfrm>
            <a:off x="9262321" y="2535676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E1B54A1-C320-B748-BEFD-323B8A142503}"/>
              </a:ext>
            </a:extLst>
          </p:cNvPr>
          <p:cNvSpPr txBox="1"/>
          <p:nvPr/>
        </p:nvSpPr>
        <p:spPr>
          <a:xfrm>
            <a:off x="9394740" y="199027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IKE protocol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FCDE8F8-D7E8-CB49-8E1F-E6A8FF2FD712}"/>
              </a:ext>
            </a:extLst>
          </p:cNvPr>
          <p:cNvCxnSpPr/>
          <p:nvPr/>
        </p:nvCxnSpPr>
        <p:spPr>
          <a:xfrm>
            <a:off x="9288257" y="4588217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9628526-7CB9-1740-9D9C-EB0D5B0B1759}"/>
              </a:ext>
            </a:extLst>
          </p:cNvPr>
          <p:cNvCxnSpPr/>
          <p:nvPr/>
        </p:nvCxnSpPr>
        <p:spPr>
          <a:xfrm>
            <a:off x="9288257" y="4808711"/>
            <a:ext cx="16083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86F006B-C8C5-404A-A1FD-FC67DB7A62F6}"/>
              </a:ext>
            </a:extLst>
          </p:cNvPr>
          <p:cNvSpPr txBox="1"/>
          <p:nvPr/>
        </p:nvSpPr>
        <p:spPr>
          <a:xfrm>
            <a:off x="7092991" y="274572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User 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C379A94-2498-B141-B30A-C2A8A1A050B8}"/>
              </a:ext>
            </a:extLst>
          </p:cNvPr>
          <p:cNvSpPr txBox="1"/>
          <p:nvPr/>
        </p:nvSpPr>
        <p:spPr>
          <a:xfrm>
            <a:off x="7110576" y="306497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Kernel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FD79493-2FEA-A742-84D7-FAD3D16D98C3}"/>
              </a:ext>
            </a:extLst>
          </p:cNvPr>
          <p:cNvSpPr txBox="1"/>
          <p:nvPr/>
        </p:nvSpPr>
        <p:spPr>
          <a:xfrm>
            <a:off x="9262321" y="4244528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ESP/AH protocol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FB21AE22-F5BE-D24A-A152-4067EC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IPsec in Linux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8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832</Words>
  <Application>Microsoft Macintosh PowerPoint</Application>
  <PresentationFormat>Widescreen</PresentationFormat>
  <Paragraphs>338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.AppleSystemUIFont</vt:lpstr>
      <vt:lpstr>Arial</vt:lpstr>
      <vt:lpstr>Calibri</vt:lpstr>
      <vt:lpstr>Calibri Light</vt:lpstr>
      <vt:lpstr>Osaka Regular-Mono</vt:lpstr>
      <vt:lpstr>Wingdings</vt:lpstr>
      <vt:lpstr>Office Theme</vt:lpstr>
      <vt:lpstr>Encrypting OVN tunnels  with IPsec</vt:lpstr>
      <vt:lpstr>Motivations</vt:lpstr>
      <vt:lpstr>Motivations</vt:lpstr>
      <vt:lpstr>OVS/OVN IPsec</vt:lpstr>
      <vt:lpstr>IPsec in Linux</vt:lpstr>
      <vt:lpstr>IPsec in Linux</vt:lpstr>
      <vt:lpstr>IPsec in Linux</vt:lpstr>
      <vt:lpstr>IPsec in Linux</vt:lpstr>
      <vt:lpstr>IPsec in Linux</vt:lpstr>
      <vt:lpstr>IPsec in Linux</vt:lpstr>
      <vt:lpstr>OVS IPsec Tunnel</vt:lpstr>
      <vt:lpstr>OVS IPsec Tunnel</vt:lpstr>
      <vt:lpstr>OVS IPsec Tunnel</vt:lpstr>
      <vt:lpstr>OVS IPsec Tunnel</vt:lpstr>
      <vt:lpstr>OVS IPsec Tunnel</vt:lpstr>
      <vt:lpstr>OVS IPsec Tunnel</vt:lpstr>
      <vt:lpstr>OVS IPsec Tunnel</vt:lpstr>
      <vt:lpstr>OVN IPsec</vt:lpstr>
      <vt:lpstr>OVN IPsec</vt:lpstr>
      <vt:lpstr>IPsec Evaluation</vt:lpstr>
      <vt:lpstr>Current Status</vt:lpstr>
      <vt:lpstr>Possible Extensions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Encrypting OVN tunnels  with IPsec</dc:title>
  <dc:creator>Qiuyu Xiao</dc:creator>
  <cp:lastModifiedBy>Microsoft Office User</cp:lastModifiedBy>
  <cp:revision>460</cp:revision>
  <dcterms:created xsi:type="dcterms:W3CDTF">2018-08-06T15:33:25Z</dcterms:created>
  <dcterms:modified xsi:type="dcterms:W3CDTF">2018-12-06T16:24:15Z</dcterms:modified>
</cp:coreProperties>
</file>