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7023100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69"/>
  </p:normalViewPr>
  <p:slideViewPr>
    <p:cSldViewPr snapToGrid="0">
      <p:cViewPr varScale="1">
        <p:scale>
          <a:sx n="117" d="100"/>
          <a:sy n="117" d="100"/>
        </p:scale>
        <p:origin x="82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9757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3645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93fb01cb7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000" cy="34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93fb01cb7_2_39:notes"/>
          <p:cNvSpPr txBox="1">
            <a:spLocks noGrp="1"/>
          </p:cNvSpPr>
          <p:nvPr>
            <p:ph type="body" idx="1"/>
          </p:nvPr>
        </p:nvSpPr>
        <p:spPr>
          <a:xfrm>
            <a:off x="936414" y="4421823"/>
            <a:ext cx="5150400" cy="41892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493fb01cb7_2_39:notes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200" cy="465600"/>
          </a:xfrm>
          <a:prstGeom prst="rect">
            <a:avLst/>
          </a:prstGeom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4" name="Google Shape;184;p3:notes"/>
          <p:cNvSpPr txBox="1">
            <a:spLocks noGrp="1"/>
          </p:cNvSpPr>
          <p:nvPr>
            <p:ph type="body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:notes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3fb01cb7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000" cy="34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3fb01cb7_2_9:notes"/>
          <p:cNvSpPr txBox="1">
            <a:spLocks noGrp="1"/>
          </p:cNvSpPr>
          <p:nvPr>
            <p:ph type="body" idx="1"/>
          </p:nvPr>
        </p:nvSpPr>
        <p:spPr>
          <a:xfrm>
            <a:off x="936414" y="4421823"/>
            <a:ext cx="5150400" cy="41892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493fb01cb7_2_9:notes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200" cy="465600"/>
          </a:xfrm>
          <a:prstGeom prst="rect">
            <a:avLst/>
          </a:prstGeom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3fb01c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000" cy="34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3fb01cb7_0_0:notes"/>
          <p:cNvSpPr txBox="1">
            <a:spLocks noGrp="1"/>
          </p:cNvSpPr>
          <p:nvPr>
            <p:ph type="body" idx="1"/>
          </p:nvPr>
        </p:nvSpPr>
        <p:spPr>
          <a:xfrm>
            <a:off x="936414" y="4421823"/>
            <a:ext cx="5150400" cy="41892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493fb01cb7_0_0:notes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200" cy="465600"/>
          </a:xfrm>
          <a:prstGeom prst="rect">
            <a:avLst/>
          </a:prstGeom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3fb01cb7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3fb01cb7_3_23:notes"/>
          <p:cNvSpPr txBox="1">
            <a:spLocks noGrp="1"/>
          </p:cNvSpPr>
          <p:nvPr>
            <p:ph type="body" idx="1"/>
          </p:nvPr>
        </p:nvSpPr>
        <p:spPr>
          <a:xfrm>
            <a:off x="936414" y="4421823"/>
            <a:ext cx="5150400" cy="41892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493fb01cb7_3_23:notes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200" cy="465600"/>
          </a:xfrm>
          <a:prstGeom prst="rect">
            <a:avLst/>
          </a:prstGeom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3fb01cb7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3fb01cb7_2_21:notes"/>
          <p:cNvSpPr txBox="1">
            <a:spLocks noGrp="1"/>
          </p:cNvSpPr>
          <p:nvPr>
            <p:ph type="body" idx="1"/>
          </p:nvPr>
        </p:nvSpPr>
        <p:spPr>
          <a:xfrm>
            <a:off x="936414" y="4421823"/>
            <a:ext cx="5150400" cy="41892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493fb01cb7_2_21:notes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200" cy="465600"/>
          </a:xfrm>
          <a:prstGeom prst="rect">
            <a:avLst/>
          </a:prstGeom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93fb01cb7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000" cy="34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93fb01cb7_2_27:notes"/>
          <p:cNvSpPr txBox="1">
            <a:spLocks noGrp="1"/>
          </p:cNvSpPr>
          <p:nvPr>
            <p:ph type="body" idx="1"/>
          </p:nvPr>
        </p:nvSpPr>
        <p:spPr>
          <a:xfrm>
            <a:off x="936414" y="4421823"/>
            <a:ext cx="5150400" cy="41892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493fb01cb7_2_27:notes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200" cy="465600"/>
          </a:xfrm>
          <a:prstGeom prst="rect">
            <a:avLst/>
          </a:prstGeom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93fb01cb7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000" cy="34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93fb01cb7_2_33:notes"/>
          <p:cNvSpPr txBox="1">
            <a:spLocks noGrp="1"/>
          </p:cNvSpPr>
          <p:nvPr>
            <p:ph type="body" idx="1"/>
          </p:nvPr>
        </p:nvSpPr>
        <p:spPr>
          <a:xfrm>
            <a:off x="936414" y="4421823"/>
            <a:ext cx="5150400" cy="41892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493fb01cb7_2_33:notes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200" cy="465600"/>
          </a:xfrm>
          <a:prstGeom prst="rect">
            <a:avLst/>
          </a:prstGeom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93fb01cb7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000" cy="349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93fb01cb7_2_94:notes"/>
          <p:cNvSpPr txBox="1">
            <a:spLocks noGrp="1"/>
          </p:cNvSpPr>
          <p:nvPr>
            <p:ph type="body" idx="1"/>
          </p:nvPr>
        </p:nvSpPr>
        <p:spPr>
          <a:xfrm>
            <a:off x="936414" y="4421823"/>
            <a:ext cx="5150400" cy="4189200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493fb01cb7_2_94:notes"/>
          <p:cNvSpPr txBox="1">
            <a:spLocks noGrp="1"/>
          </p:cNvSpPr>
          <p:nvPr>
            <p:ph type="sldNum" idx="12"/>
          </p:nvPr>
        </p:nvSpPr>
        <p:spPr>
          <a:xfrm>
            <a:off x="3979757" y="8843645"/>
            <a:ext cx="3043200" cy="465600"/>
          </a:xfrm>
          <a:prstGeom prst="rect">
            <a:avLst/>
          </a:prstGeom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 descr="Man_Walking_42-25460876-med-res.jpg"/>
          <p:cNvPicPr preferRelativeResize="0"/>
          <p:nvPr/>
        </p:nvPicPr>
        <p:blipFill rotWithShape="1">
          <a:blip r:embed="rId2">
            <a:alphaModFix/>
          </a:blip>
          <a:srcRect b="-389"/>
          <a:stretch/>
        </p:blipFill>
        <p:spPr>
          <a:xfrm>
            <a:off x="0" y="0"/>
            <a:ext cx="9144000" cy="516792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895600" y="3479800"/>
            <a:ext cx="57912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None/>
              <a:defRPr sz="1800" b="0" i="0" u="none" strike="noStrike" cap="none">
                <a:solidFill>
                  <a:srgbClr val="FFC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Merriweather Sans"/>
              <a:buChar char="▶"/>
              <a:defRPr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25"/>
              <a:buFont typeface="Merriweather Sans"/>
              <a:buChar char="-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2895600" y="2116667"/>
            <a:ext cx="5791200" cy="112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0" y="4900033"/>
            <a:ext cx="411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© 2018 NETRONOME SYSTEMS, INC.</a:t>
            </a:r>
            <a:endParaRPr sz="8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" descr="Netronome_logo_reversed_clea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5250" y="537443"/>
            <a:ext cx="2621550" cy="332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130751" y="-6350"/>
            <a:ext cx="8842391" cy="55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27000" y="0"/>
            <a:ext cx="66548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52400" y="666750"/>
            <a:ext cx="8763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336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Merriweather Sans"/>
              <a:buChar char="▶"/>
              <a:defRPr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90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25"/>
              <a:buFont typeface="Merriweather Sans"/>
              <a:buChar char="-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27000" y="0"/>
            <a:ext cx="66548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52400" y="666750"/>
            <a:ext cx="8763000" cy="349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336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Merriweather Sans"/>
              <a:buChar char="▶"/>
              <a:defRPr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90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25"/>
              <a:buFont typeface="Merriweather Sans"/>
              <a:buChar char="-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0" y="4478299"/>
            <a:ext cx="9144000" cy="387350"/>
          </a:xfrm>
          <a:prstGeom prst="rect">
            <a:avLst/>
          </a:prstGeom>
          <a:solidFill>
            <a:srgbClr val="003C90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336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Merriweather Sans"/>
              <a:buChar char="▶"/>
              <a:defRPr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90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25"/>
              <a:buFont typeface="Merriweather Sans"/>
              <a:buChar char="-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6070600" y="546100"/>
            <a:ext cx="3117850" cy="4597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127000" y="0"/>
            <a:ext cx="66548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8686800" y="486965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27000" y="0"/>
            <a:ext cx="66548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52400" y="666750"/>
            <a:ext cx="4364039" cy="3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336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Merriweather Sans"/>
              <a:buChar char="▶"/>
              <a:defRPr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90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25"/>
              <a:buFont typeface="Merriweather Sans"/>
              <a:buChar char="-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668838" y="666750"/>
            <a:ext cx="4246562" cy="3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336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Merriweather Sans"/>
              <a:buChar char="▶"/>
              <a:defRPr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90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25"/>
              <a:buFont typeface="Merriweather Sans"/>
              <a:buChar char="-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26250" y="6350"/>
            <a:ext cx="6674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26250" y="0"/>
            <a:ext cx="66746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0" y="4478299"/>
            <a:ext cx="9144000" cy="387350"/>
          </a:xfrm>
          <a:prstGeom prst="rect">
            <a:avLst/>
          </a:prstGeom>
          <a:solidFill>
            <a:srgbClr val="003C90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336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Merriweather Sans"/>
              <a:buChar char="▶"/>
              <a:defRPr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90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25"/>
              <a:buFont typeface="Merriweather Sans"/>
              <a:buChar char="-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"/>
            <a:ext cx="9144000" cy="53958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 descr="Netronome_logo_reversed_clear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086600" y="133350"/>
            <a:ext cx="1888180" cy="239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27000" y="0"/>
            <a:ext cx="66548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52400" y="666750"/>
            <a:ext cx="8763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336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Merriweather Sans"/>
              <a:buChar char="▶"/>
              <a:defRPr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908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25"/>
              <a:buFont typeface="Merriweather Sans"/>
              <a:buChar char="-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imes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76200" y="4869656"/>
            <a:ext cx="1828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2018 NETRONOME SYSTEMS, INC.</a:t>
            </a:r>
            <a:endParaRPr sz="7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8686800" y="4869656"/>
            <a:ext cx="30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1"/>
          <p:cNvCxnSpPr/>
          <p:nvPr/>
        </p:nvCxnSpPr>
        <p:spPr>
          <a:xfrm>
            <a:off x="6934200" y="133350"/>
            <a:ext cx="0" cy="228600"/>
          </a:xfrm>
          <a:prstGeom prst="straightConnector1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 txBox="1"/>
          <p:nvPr/>
        </p:nvSpPr>
        <p:spPr>
          <a:xfrm>
            <a:off x="3749402" y="4859330"/>
            <a:ext cx="1828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2895600" y="3479800"/>
            <a:ext cx="57912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Times"/>
              <a:buNone/>
            </a:pPr>
            <a:r>
              <a:rPr lang="en-US"/>
              <a:t>John Hurley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Times"/>
              <a:buNone/>
            </a:pPr>
            <a:r>
              <a:rPr lang="en-US"/>
              <a:t>Open vSwitch 2018 Fall Conference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"/>
              <a:buNone/>
            </a:pPr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title"/>
          </p:nvPr>
        </p:nvSpPr>
        <p:spPr>
          <a:xfrm>
            <a:off x="2895600" y="2116667"/>
            <a:ext cx="5791200" cy="112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Offloading Linux LAG devices Via Open vSwitch and TC</a:t>
            </a:r>
            <a:endParaRPr>
              <a:solidFill>
                <a:schemeClr val="lt1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3344" t="18276" b="16915"/>
          <a:stretch/>
        </p:blipFill>
        <p:spPr>
          <a:xfrm>
            <a:off x="6853300" y="1125025"/>
            <a:ext cx="1084625" cy="7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127000" y="0"/>
            <a:ext cx="6654900" cy="53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Open vSwitch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152400" y="666750"/>
            <a:ext cx="2967000" cy="40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333333"/>
                </a:solidFill>
              </a:rPr>
              <a:t>Open vSwitch 2.10</a:t>
            </a:r>
            <a:endParaRPr sz="1400" b="1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33"/>
                </a:solidFill>
              </a:rPr>
              <a:t>[Patch 0/6] offload Linux LAG devices to the TC datapath</a:t>
            </a:r>
            <a:endParaRPr sz="1400">
              <a:solidFill>
                <a:srgbClr val="333333"/>
              </a:solidFill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-US" sz="1400">
                <a:solidFill>
                  <a:srgbClr val="333333"/>
                </a:solidFill>
              </a:rPr>
              <a:t>Add shared block ID support to OVS-TC API</a:t>
            </a:r>
            <a:endParaRPr sz="1400">
              <a:solidFill>
                <a:srgbClr val="333333"/>
              </a:solidFill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-US" sz="1400">
                <a:solidFill>
                  <a:srgbClr val="333333"/>
                </a:solidFill>
              </a:rPr>
              <a:t>Track Linux kernel netdevs and record LAG info </a:t>
            </a:r>
            <a:endParaRPr sz="1400">
              <a:solidFill>
                <a:srgbClr val="333333"/>
              </a:solidFill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-US" sz="1400">
                <a:solidFill>
                  <a:srgbClr val="333333"/>
                </a:solidFill>
              </a:rPr>
              <a:t>If a LAG upper dev is added to the OVS bridge, assign its qdisc a unique block ID</a:t>
            </a:r>
            <a:endParaRPr sz="1400">
              <a:solidFill>
                <a:srgbClr val="333333"/>
              </a:solidFill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-US" sz="1400">
                <a:solidFill>
                  <a:srgbClr val="333333"/>
                </a:solidFill>
              </a:rPr>
              <a:t>If a lower dev’s related upper dev is on the OVS bridge then associate it with the upper devices block</a:t>
            </a:r>
            <a:endParaRPr sz="140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"/>
              </a:spcAft>
              <a:buNone/>
            </a:pP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4108983" y="581025"/>
            <a:ext cx="4183800" cy="4701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ovs-vswitchd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4119237" y="1269584"/>
            <a:ext cx="4183800" cy="1704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 Datapath</a:t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5267729" y="1706164"/>
            <a:ext cx="1866600" cy="3699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Upper Dev Qdisc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4662650" y="2319775"/>
            <a:ext cx="1384200" cy="470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Lower Dev 1 Qdisc</a:t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6334350" y="2319775"/>
            <a:ext cx="1384200" cy="470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Lower Dev 2 Qdisc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4119318" y="3184112"/>
            <a:ext cx="4183800" cy="369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NFP Driver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4119076" y="3830685"/>
            <a:ext cx="4183800" cy="1015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NFP SmartNIC</a:t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3673875" y="1546675"/>
            <a:ext cx="4973400" cy="1485600"/>
          </a:xfrm>
          <a:prstGeom prst="ellipse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8761D"/>
                </a:solidFill>
              </a:rPr>
              <a:t>Block X</a:t>
            </a:r>
            <a:endParaRPr b="1">
              <a:solidFill>
                <a:srgbClr val="38761D"/>
              </a:solidFill>
            </a:endParaRPr>
          </a:p>
        </p:txBody>
      </p:sp>
      <p:cxnSp>
        <p:nvCxnSpPr>
          <p:cNvPr id="171" name="Google Shape;171;p21"/>
          <p:cNvCxnSpPr>
            <a:stCxn id="163" idx="2"/>
            <a:endCxn id="165" idx="0"/>
          </p:cNvCxnSpPr>
          <p:nvPr/>
        </p:nvCxnSpPr>
        <p:spPr>
          <a:xfrm>
            <a:off x="6200883" y="1051125"/>
            <a:ext cx="0" cy="6549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dash"/>
            <a:round/>
            <a:headEnd type="triangle" w="med" len="med"/>
            <a:tailEnd type="triangle" w="med" len="med"/>
          </a:ln>
        </p:spPr>
      </p:cxnSp>
      <p:cxnSp>
        <p:nvCxnSpPr>
          <p:cNvPr id="172" name="Google Shape;172;p21"/>
          <p:cNvCxnSpPr>
            <a:stCxn id="166" idx="2"/>
          </p:cNvCxnSpPr>
          <p:nvPr/>
        </p:nvCxnSpPr>
        <p:spPr>
          <a:xfrm flipH="1">
            <a:off x="5349350" y="2789875"/>
            <a:ext cx="5400" cy="10908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173" name="Google Shape;173;p21"/>
          <p:cNvSpPr/>
          <p:nvPr/>
        </p:nvSpPr>
        <p:spPr>
          <a:xfrm>
            <a:off x="4355088" y="4158170"/>
            <a:ext cx="3681600" cy="201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Lower Device 1 filters/stats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4355088" y="4494053"/>
            <a:ext cx="3681600" cy="201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Lower Device 2 filters/stats</a:t>
            </a:r>
            <a:endParaRPr/>
          </a:p>
        </p:txBody>
      </p:sp>
      <p:cxnSp>
        <p:nvCxnSpPr>
          <p:cNvPr id="175" name="Google Shape;175;p21"/>
          <p:cNvCxnSpPr/>
          <p:nvPr/>
        </p:nvCxnSpPr>
        <p:spPr>
          <a:xfrm>
            <a:off x="3268123" y="1177216"/>
            <a:ext cx="5526600" cy="2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Dot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1"/>
          <p:cNvCxnSpPr/>
          <p:nvPr/>
        </p:nvCxnSpPr>
        <p:spPr>
          <a:xfrm rot="10800000" flipH="1">
            <a:off x="3268123" y="3651044"/>
            <a:ext cx="5540400" cy="11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7" name="Google Shape;177;p21"/>
          <p:cNvSpPr txBox="1"/>
          <p:nvPr/>
        </p:nvSpPr>
        <p:spPr>
          <a:xfrm>
            <a:off x="3119475" y="818822"/>
            <a:ext cx="59064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User Space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Kernel</a:t>
            </a:r>
            <a:endParaRPr sz="1200"/>
          </a:p>
        </p:txBody>
      </p:sp>
      <p:sp>
        <p:nvSpPr>
          <p:cNvPr id="178" name="Google Shape;178;p21"/>
          <p:cNvSpPr txBox="1"/>
          <p:nvPr/>
        </p:nvSpPr>
        <p:spPr>
          <a:xfrm>
            <a:off x="3119475" y="3380550"/>
            <a:ext cx="59064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SmartNIC</a:t>
            </a:r>
            <a:r>
              <a:rPr lang="en-US" sz="1000"/>
              <a:t>    </a:t>
            </a:r>
            <a:endParaRPr sz="1000"/>
          </a:p>
        </p:txBody>
      </p:sp>
      <p:sp>
        <p:nvSpPr>
          <p:cNvPr id="179" name="Google Shape;179;p21"/>
          <p:cNvSpPr/>
          <p:nvPr/>
        </p:nvSpPr>
        <p:spPr>
          <a:xfrm>
            <a:off x="3951625" y="2263150"/>
            <a:ext cx="4526400" cy="2639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3951625" y="563625"/>
            <a:ext cx="4526400" cy="1570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1" name="Google Shape;181;p21"/>
          <p:cNvCxnSpPr/>
          <p:nvPr/>
        </p:nvCxnSpPr>
        <p:spPr>
          <a:xfrm flipH="1">
            <a:off x="7025750" y="2789875"/>
            <a:ext cx="5400" cy="10908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dash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ctrTitle" idx="4294967295"/>
          </p:nvPr>
        </p:nvSpPr>
        <p:spPr>
          <a:xfrm>
            <a:off x="2985755" y="2936875"/>
            <a:ext cx="572477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7000" y="0"/>
            <a:ext cx="66549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Offloading Flows With TC Flower</a:t>
            </a: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676325" y="717425"/>
            <a:ext cx="3044700" cy="6756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ovs-vswitchd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676325" y="1532950"/>
            <a:ext cx="1367400" cy="675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 Flower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352725" y="1532950"/>
            <a:ext cx="1367400" cy="675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OVS Datapath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676325" y="2348475"/>
            <a:ext cx="3044700" cy="64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Nic Driver (NFP)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(nfp_p0)   (nfp_p1)   (nfp_v0.0)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977" y="2917844"/>
            <a:ext cx="2799320" cy="215293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4000025" y="717425"/>
            <a:ext cx="1120800" cy="675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VM 1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5295425" y="717425"/>
            <a:ext cx="1120800" cy="6756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VM 2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1243025" y="1352550"/>
            <a:ext cx="2001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2919425" y="1352550"/>
            <a:ext cx="2001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243025" y="2190750"/>
            <a:ext cx="200100" cy="24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098625" y="2957525"/>
            <a:ext cx="200100" cy="600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 rot="-3990628">
            <a:off x="2563345" y="2520392"/>
            <a:ext cx="2808208" cy="21496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 rot="-2907123">
            <a:off x="2777486" y="2616711"/>
            <a:ext cx="3635752" cy="21485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4283250" y="1833275"/>
            <a:ext cx="4660200" cy="323750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 err="1"/>
              <a:t>ovs-dpctl</a:t>
            </a:r>
            <a:r>
              <a:rPr lang="en-US" sz="1100" b="1" dirty="0"/>
              <a:t> dump-flows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/>
              <a:t>in_port</a:t>
            </a:r>
            <a:r>
              <a:rPr lang="en-US" sz="1100" dirty="0"/>
              <a:t>(2),</a:t>
            </a:r>
            <a:r>
              <a:rPr lang="en-US" sz="1100" dirty="0" err="1"/>
              <a:t>eth_type</a:t>
            </a:r>
            <a:r>
              <a:rPr lang="en-US" sz="1100" dirty="0"/>
              <a:t>(0x0800),ipv4(proto=6,frag=no), packets:98, bytes:14316, used:5.351s, actions:3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 err="1"/>
              <a:t>tc</a:t>
            </a:r>
            <a:r>
              <a:rPr lang="en-US" sz="1100" b="1" dirty="0"/>
              <a:t> -s filter show dev nfp_v0.0  ingress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filter protocol </a:t>
            </a: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pref</a:t>
            </a:r>
            <a:r>
              <a:rPr lang="en-US" sz="1100" dirty="0"/>
              <a:t> 1 flower chain 0 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filter protocol </a:t>
            </a:r>
            <a:r>
              <a:rPr lang="en-US" sz="1100" dirty="0" err="1"/>
              <a:t>ip</a:t>
            </a:r>
            <a:r>
              <a:rPr lang="en-US" sz="1100" dirty="0"/>
              <a:t> </a:t>
            </a:r>
            <a:r>
              <a:rPr lang="en-US" sz="1100" dirty="0" err="1"/>
              <a:t>pref</a:t>
            </a:r>
            <a:r>
              <a:rPr lang="en-US" sz="1100" dirty="0"/>
              <a:t> 1 flower chain 0 handle 0x1 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  </a:t>
            </a:r>
            <a:r>
              <a:rPr lang="en-US" sz="1100" dirty="0" err="1"/>
              <a:t>eth_type</a:t>
            </a:r>
            <a:r>
              <a:rPr lang="en-US" sz="1100" dirty="0"/>
              <a:t> ipv4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  </a:t>
            </a:r>
            <a:r>
              <a:rPr lang="en-US" sz="1100" dirty="0" err="1"/>
              <a:t>ip_proto</a:t>
            </a:r>
            <a:r>
              <a:rPr lang="en-US" sz="1100" dirty="0"/>
              <a:t> </a:t>
            </a:r>
            <a:r>
              <a:rPr lang="en-US" sz="1100" dirty="0" err="1"/>
              <a:t>tcp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  </a:t>
            </a:r>
            <a:r>
              <a:rPr lang="en-US" sz="1100" dirty="0" err="1"/>
              <a:t>ip_flags</a:t>
            </a:r>
            <a:r>
              <a:rPr lang="en-US" sz="1100" dirty="0"/>
              <a:t> </a:t>
            </a:r>
            <a:r>
              <a:rPr lang="en-US" sz="1100" dirty="0" err="1"/>
              <a:t>nofrag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  </a:t>
            </a:r>
            <a:r>
              <a:rPr lang="en-US" sz="1100" dirty="0" err="1"/>
              <a:t>in_hw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	action order 1: </a:t>
            </a:r>
            <a:r>
              <a:rPr lang="en-US" sz="1100" dirty="0" err="1"/>
              <a:t>mirred</a:t>
            </a:r>
            <a:r>
              <a:rPr lang="en-US" sz="1100" dirty="0"/>
              <a:t> (Egress Redirect to device nfp_p0) stolen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 	index 1 ref 1 bind 1 installed 12 sec used 11 sec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 	Action statistics: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	Sent 14316 bytes 98 </a:t>
            </a:r>
            <a:r>
              <a:rPr lang="en-US" sz="1100" dirty="0" err="1"/>
              <a:t>pkt</a:t>
            </a:r>
            <a:r>
              <a:rPr lang="en-US" sz="1100" dirty="0"/>
              <a:t> (dropped 0, </a:t>
            </a:r>
            <a:r>
              <a:rPr lang="en-US" sz="1100" dirty="0" err="1"/>
              <a:t>overlimits</a:t>
            </a:r>
            <a:r>
              <a:rPr lang="en-US" sz="1100" dirty="0"/>
              <a:t> 0 requeues 0) 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	backlog 0b 0p requeues 0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127000" y="0"/>
            <a:ext cx="6654900" cy="53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Offload Performance on SmartNIC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3">
            <a:alphaModFix/>
          </a:blip>
          <a:srcRect l="109" r="99"/>
          <a:stretch/>
        </p:blipFill>
        <p:spPr>
          <a:xfrm>
            <a:off x="304800" y="615900"/>
            <a:ext cx="5953125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6559500" y="1186025"/>
            <a:ext cx="2290500" cy="3095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>
                <a:solidFill>
                  <a:schemeClr val="dk2"/>
                </a:solidFill>
              </a:rPr>
              <a:t>VXLAN encapsulated traffic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>
                <a:solidFill>
                  <a:schemeClr val="dk2"/>
                </a:solidFill>
              </a:rPr>
              <a:t>Open vSwitch rules offloaded to SmartNIC via TC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>
                <a:solidFill>
                  <a:schemeClr val="dk2"/>
                </a:solidFill>
              </a:rPr>
              <a:t>Traffic sent in physical port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>
                <a:solidFill>
                  <a:schemeClr val="dk2"/>
                </a:solidFill>
              </a:rPr>
              <a:t>Forwarded to VM and bounced back on different port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27000" y="0"/>
            <a:ext cx="6654900" cy="53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LAG Devices and Representors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152400" y="666750"/>
            <a:ext cx="8763000" cy="40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Link Aggregation (LAG) - combine multiple ports to act as single</a:t>
            </a:r>
            <a:endParaRPr/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SzPts val="1020"/>
              <a:buChar char="○"/>
            </a:pPr>
            <a:r>
              <a:rPr lang="en-US"/>
              <a:t>Load balance to increase bandwidth</a:t>
            </a:r>
            <a:endParaRPr/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SzPts val="1020"/>
              <a:buChar char="○"/>
            </a:pPr>
            <a:r>
              <a:rPr lang="en-US"/>
              <a:t>Active/backup failover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Open vSwitch bonds</a:t>
            </a:r>
            <a:endParaRPr/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SzPts val="1020"/>
              <a:buChar char="○"/>
            </a:pPr>
            <a:r>
              <a:rPr lang="en-US"/>
              <a:t>Combination of OvS kernel, OvS bond, LACP, high throughput - link flapping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Linux LAG devices</a:t>
            </a:r>
            <a:endParaRPr/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SzPts val="1020"/>
              <a:buChar char="○"/>
            </a:pPr>
            <a:r>
              <a:rPr lang="en-US"/>
              <a:t>Linux bond, Team</a:t>
            </a:r>
            <a:endParaRPr/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SzPts val="1020"/>
              <a:buChar char="○"/>
            </a:pPr>
            <a:r>
              <a:rPr lang="en-US"/>
              <a:t>Deployed in OpenStack environments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/>
              <a:t>What if a Linux LAG upper device has ‘offloadable’ lower devices and is added to an OVS bridge?</a:t>
            </a:r>
            <a:endParaRPr b="1"/>
          </a:p>
        </p:txBody>
      </p:sp>
      <p:sp>
        <p:nvSpPr>
          <p:cNvPr id="89" name="Google Shape;89;p15"/>
          <p:cNvSpPr txBox="1"/>
          <p:nvPr/>
        </p:nvSpPr>
        <p:spPr>
          <a:xfrm>
            <a:off x="431800" y="3706650"/>
            <a:ext cx="8286300" cy="1055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ip link show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35: bond0: &lt;BROADCAST,MULTICAST,</a:t>
            </a:r>
            <a:r>
              <a:rPr lang="en-US" sz="1200" b="1">
                <a:solidFill>
                  <a:srgbClr val="FF0000"/>
                </a:solidFill>
              </a:rPr>
              <a:t>MASTER</a:t>
            </a:r>
            <a:r>
              <a:rPr lang="en-US" sz="1200"/>
              <a:t>,UP,LOWER_UP&gt; mtu 1500 qdisc noqueue state UP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37: nfp_p0: &lt;BROADCAST,MULTICAST,</a:t>
            </a:r>
            <a:r>
              <a:rPr lang="en-US" sz="1200" b="1">
                <a:solidFill>
                  <a:srgbClr val="FF0000"/>
                </a:solidFill>
              </a:rPr>
              <a:t>SLAVE</a:t>
            </a:r>
            <a:r>
              <a:rPr lang="en-US" sz="1200"/>
              <a:t>,UP</a:t>
            </a:r>
            <a:r>
              <a:rPr lang="en-US" sz="1200">
                <a:solidFill>
                  <a:schemeClr val="dk1"/>
                </a:solidFill>
              </a:rPr>
              <a:t>,LOWER_UP</a:t>
            </a:r>
            <a:r>
              <a:rPr lang="en-US" sz="1200"/>
              <a:t>&gt; mtu 1500 qdisc pfifo_fast </a:t>
            </a:r>
            <a:r>
              <a:rPr lang="en-US" sz="1200" b="1">
                <a:solidFill>
                  <a:srgbClr val="FF0000"/>
                </a:solidFill>
              </a:rPr>
              <a:t>master bond0</a:t>
            </a:r>
            <a:r>
              <a:rPr lang="en-US" sz="1200"/>
              <a:t> state UP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38: nfp_p1: &lt;BROADCAST,MULTICAST,</a:t>
            </a:r>
            <a:r>
              <a:rPr lang="en-US" sz="1200" b="1">
                <a:solidFill>
                  <a:srgbClr val="FF0000"/>
                </a:solidFill>
              </a:rPr>
              <a:t>SLAVE</a:t>
            </a:r>
            <a:r>
              <a:rPr lang="en-US" sz="1200"/>
              <a:t>,UP</a:t>
            </a:r>
            <a:r>
              <a:rPr lang="en-US" sz="1200">
                <a:solidFill>
                  <a:schemeClr val="dk1"/>
                </a:solidFill>
              </a:rPr>
              <a:t>,LOWER_UP</a:t>
            </a:r>
            <a:r>
              <a:rPr lang="en-US" sz="1200"/>
              <a:t>&gt; mtu 1500 qdisc pfifo_fast </a:t>
            </a:r>
            <a:r>
              <a:rPr lang="en-US" sz="1200" b="1">
                <a:solidFill>
                  <a:srgbClr val="FF0000"/>
                </a:solidFill>
              </a:rPr>
              <a:t>master bond0</a:t>
            </a:r>
            <a:r>
              <a:rPr lang="en-US" sz="1200"/>
              <a:t> state UP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5455400" y="2845475"/>
            <a:ext cx="236100" cy="19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805200" y="2137700"/>
            <a:ext cx="7802100" cy="1117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Kernel</a:t>
            </a:r>
            <a:endParaRPr sz="1200" b="1"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127000" y="0"/>
            <a:ext cx="6654900" cy="53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Egress Offload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52400" y="3332850"/>
            <a:ext cx="8763000" cy="137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NETDEV_CHANGELOWERSTATE</a:t>
            </a:r>
            <a:endParaRPr sz="17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Record active/backup port states</a:t>
            </a:r>
            <a:endParaRPr sz="16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NETDEV_CHANGEUPPER</a:t>
            </a:r>
            <a:endParaRPr sz="17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Track new LAG upper and lower devs</a:t>
            </a:r>
            <a:endParaRPr sz="16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Packet hash on NIC gets egress port</a:t>
            </a:r>
            <a:endParaRPr sz="1700"/>
          </a:p>
        </p:txBody>
      </p:sp>
      <p:sp>
        <p:nvSpPr>
          <p:cNvPr id="99" name="Google Shape;99;p16"/>
          <p:cNvSpPr txBox="1"/>
          <p:nvPr/>
        </p:nvSpPr>
        <p:spPr>
          <a:xfrm>
            <a:off x="1565525" y="666750"/>
            <a:ext cx="5740200" cy="1372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</a:rPr>
              <a:t>tc</a:t>
            </a:r>
            <a:r>
              <a:rPr lang="en-US" b="1" dirty="0">
                <a:solidFill>
                  <a:schemeClr val="dk1"/>
                </a:solidFill>
              </a:rPr>
              <a:t> -s filter show dev </a:t>
            </a:r>
            <a:r>
              <a:rPr lang="en-US" b="1" dirty="0">
                <a:solidFill>
                  <a:srgbClr val="FF0000"/>
                </a:solidFill>
              </a:rPr>
              <a:t>nfp_v0.0</a:t>
            </a:r>
            <a:r>
              <a:rPr lang="en-US" b="1" dirty="0">
                <a:solidFill>
                  <a:schemeClr val="dk1"/>
                </a:solidFill>
              </a:rPr>
              <a:t> ingress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filter protocol </a:t>
            </a:r>
            <a:r>
              <a:rPr lang="en-US" dirty="0" err="1">
                <a:solidFill>
                  <a:schemeClr val="dk1"/>
                </a:solidFill>
              </a:rPr>
              <a:t>ip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pref</a:t>
            </a:r>
            <a:r>
              <a:rPr lang="en-US" dirty="0">
                <a:solidFill>
                  <a:schemeClr val="dk1"/>
                </a:solidFill>
              </a:rPr>
              <a:t> 49152 flower chain 0 handle 0x1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</a:t>
            </a:r>
            <a:r>
              <a:rPr lang="en-US" dirty="0" err="1">
                <a:solidFill>
                  <a:schemeClr val="dk1"/>
                </a:solidFill>
              </a:rPr>
              <a:t>eth_type</a:t>
            </a:r>
            <a:r>
              <a:rPr lang="en-US" dirty="0">
                <a:solidFill>
                  <a:schemeClr val="dk1"/>
                </a:solidFill>
              </a:rPr>
              <a:t> ipv4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</a:t>
            </a:r>
            <a:r>
              <a:rPr lang="en-US" dirty="0" err="1">
                <a:solidFill>
                  <a:schemeClr val="dk1"/>
                </a:solidFill>
              </a:rPr>
              <a:t>in_hw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	</a:t>
            </a:r>
            <a:r>
              <a:rPr lang="en-US" sz="1200" dirty="0">
                <a:solidFill>
                  <a:schemeClr val="dk1"/>
                </a:solidFill>
              </a:rPr>
              <a:t>action order 1: </a:t>
            </a:r>
            <a:r>
              <a:rPr lang="en-US" sz="1200" dirty="0" err="1">
                <a:solidFill>
                  <a:schemeClr val="dk1"/>
                </a:solidFill>
              </a:rPr>
              <a:t>mirred</a:t>
            </a:r>
            <a:r>
              <a:rPr lang="en-US" sz="1200" dirty="0">
                <a:solidFill>
                  <a:schemeClr val="dk1"/>
                </a:solidFill>
              </a:rPr>
              <a:t> (Egress Redirect to device </a:t>
            </a:r>
            <a:r>
              <a:rPr lang="en-US" sz="1200" dirty="0">
                <a:solidFill>
                  <a:srgbClr val="FF0000"/>
                </a:solidFill>
              </a:rPr>
              <a:t>bond0</a:t>
            </a:r>
            <a:r>
              <a:rPr lang="en-US" sz="1200" dirty="0">
                <a:solidFill>
                  <a:schemeClr val="dk1"/>
                </a:solidFill>
              </a:rPr>
              <a:t>) stolen</a:t>
            </a:r>
            <a:endParaRPr sz="1200" dirty="0"/>
          </a:p>
        </p:txBody>
      </p:sp>
      <p:sp>
        <p:nvSpPr>
          <p:cNvPr id="100" name="Google Shape;100;p16"/>
          <p:cNvSpPr/>
          <p:nvPr/>
        </p:nvSpPr>
        <p:spPr>
          <a:xfrm>
            <a:off x="2782000" y="2516500"/>
            <a:ext cx="950100" cy="626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Team</a:t>
            </a:r>
            <a:endParaRPr sz="1200"/>
          </a:p>
        </p:txBody>
      </p:sp>
      <p:sp>
        <p:nvSpPr>
          <p:cNvPr id="101" name="Google Shape;101;p16"/>
          <p:cNvSpPr/>
          <p:nvPr/>
        </p:nvSpPr>
        <p:spPr>
          <a:xfrm>
            <a:off x="4305325" y="2746175"/>
            <a:ext cx="4178100" cy="396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NFP</a:t>
            </a:r>
            <a:endParaRPr sz="1200"/>
          </a:p>
        </p:txBody>
      </p:sp>
      <p:sp>
        <p:nvSpPr>
          <p:cNvPr id="102" name="Google Shape;102;p16"/>
          <p:cNvSpPr/>
          <p:nvPr/>
        </p:nvSpPr>
        <p:spPr>
          <a:xfrm>
            <a:off x="6534925" y="2271773"/>
            <a:ext cx="1948500" cy="319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TC</a:t>
            </a:r>
            <a:endParaRPr sz="1200"/>
          </a:p>
        </p:txBody>
      </p:sp>
      <p:sp>
        <p:nvSpPr>
          <p:cNvPr id="103" name="Google Shape;103;p16"/>
          <p:cNvSpPr/>
          <p:nvPr/>
        </p:nvSpPr>
        <p:spPr>
          <a:xfrm>
            <a:off x="5053275" y="3429150"/>
            <a:ext cx="3644100" cy="1422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SmartNIC</a:t>
            </a:r>
            <a:endParaRPr sz="1200" b="1"/>
          </a:p>
        </p:txBody>
      </p:sp>
      <p:sp>
        <p:nvSpPr>
          <p:cNvPr id="104" name="Google Shape;104;p16"/>
          <p:cNvSpPr/>
          <p:nvPr/>
        </p:nvSpPr>
        <p:spPr>
          <a:xfrm>
            <a:off x="1334200" y="2516500"/>
            <a:ext cx="950100" cy="626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Bond</a:t>
            </a:r>
            <a:endParaRPr sz="1200"/>
          </a:p>
        </p:txBody>
      </p:sp>
      <p:cxnSp>
        <p:nvCxnSpPr>
          <p:cNvPr id="105" name="Google Shape;105;p16"/>
          <p:cNvCxnSpPr>
            <a:stCxn id="104" idx="0"/>
            <a:endCxn id="95" idx="0"/>
          </p:cNvCxnSpPr>
          <p:nvPr/>
        </p:nvCxnSpPr>
        <p:spPr>
          <a:xfrm rot="-5400000" flipH="1">
            <a:off x="3526750" y="799000"/>
            <a:ext cx="329100" cy="3764100"/>
          </a:xfrm>
          <a:prstGeom prst="curvedConnector3">
            <a:avLst>
              <a:gd name="adj1" fmla="val -723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6"/>
          <p:cNvCxnSpPr>
            <a:stCxn id="100" idx="0"/>
            <a:endCxn id="95" idx="0"/>
          </p:cNvCxnSpPr>
          <p:nvPr/>
        </p:nvCxnSpPr>
        <p:spPr>
          <a:xfrm rot="-5400000" flipH="1">
            <a:off x="4250650" y="1522900"/>
            <a:ext cx="329100" cy="2316300"/>
          </a:xfrm>
          <a:prstGeom prst="curvedConnector3">
            <a:avLst>
              <a:gd name="adj1" fmla="val -7235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6"/>
          <p:cNvSpPr/>
          <p:nvPr/>
        </p:nvSpPr>
        <p:spPr>
          <a:xfrm>
            <a:off x="7926975" y="3640800"/>
            <a:ext cx="652500" cy="999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/>
              <a:t>Group 1:</a:t>
            </a:r>
            <a:br>
              <a:rPr lang="en-US" sz="800" b="1"/>
            </a:br>
            <a:r>
              <a:rPr lang="en-US" sz="800" b="1"/>
              <a:t>nfp_p0</a:t>
            </a:r>
            <a:br>
              <a:rPr lang="en-US" sz="800" b="1"/>
            </a:br>
            <a:r>
              <a:rPr lang="en-US" sz="800" b="1"/>
              <a:t>nfp_p1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/>
              <a:t>_______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/>
              <a:t>Group 2: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/>
              <a:t>…...</a:t>
            </a:r>
            <a:endParaRPr sz="800" b="1"/>
          </a:p>
        </p:txBody>
      </p:sp>
      <p:cxnSp>
        <p:nvCxnSpPr>
          <p:cNvPr id="108" name="Google Shape;108;p16"/>
          <p:cNvCxnSpPr>
            <a:stCxn id="95" idx="0"/>
            <a:endCxn id="107" idx="0"/>
          </p:cNvCxnSpPr>
          <p:nvPr/>
        </p:nvCxnSpPr>
        <p:spPr>
          <a:xfrm rot="-5400000" flipH="1">
            <a:off x="6515750" y="1903175"/>
            <a:ext cx="795300" cy="2679900"/>
          </a:xfrm>
          <a:prstGeom prst="curvedConnector3">
            <a:avLst>
              <a:gd name="adj1" fmla="val 786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6"/>
          <p:cNvSpPr/>
          <p:nvPr/>
        </p:nvSpPr>
        <p:spPr>
          <a:xfrm>
            <a:off x="5157375" y="4025650"/>
            <a:ext cx="2339100" cy="298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match: nfp_v0.0, ipv4, action: Group 1</a:t>
            </a:r>
            <a:endParaRPr sz="1000"/>
          </a:p>
        </p:txBody>
      </p:sp>
      <p:cxnSp>
        <p:nvCxnSpPr>
          <p:cNvPr id="110" name="Google Shape;110;p16"/>
          <p:cNvCxnSpPr>
            <a:stCxn id="109" idx="3"/>
          </p:cNvCxnSpPr>
          <p:nvPr/>
        </p:nvCxnSpPr>
        <p:spPr>
          <a:xfrm rot="10800000" flipH="1">
            <a:off x="7496475" y="3977200"/>
            <a:ext cx="430500" cy="19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1" name="Google Shape;111;p16"/>
          <p:cNvCxnSpPr>
            <a:stCxn id="102" idx="2"/>
            <a:endCxn id="109" idx="0"/>
          </p:cNvCxnSpPr>
          <p:nvPr/>
        </p:nvCxnSpPr>
        <p:spPr>
          <a:xfrm rot="5400000">
            <a:off x="6200725" y="2717123"/>
            <a:ext cx="1434600" cy="11823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152400" y="666750"/>
            <a:ext cx="8763000" cy="40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SmartNIC is not aware of LAG devices (in-kernel representation)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‘bond0’ contains offloadable ports there is a need to:</a:t>
            </a:r>
            <a:endParaRPr/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SzPts val="1020"/>
              <a:buChar char="○"/>
            </a:pPr>
            <a:r>
              <a:rPr lang="en-US"/>
              <a:t>Distribute filters to all lower devices</a:t>
            </a:r>
            <a:endParaRPr/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SzPts val="1020"/>
              <a:buChar char="○"/>
            </a:pPr>
            <a:r>
              <a:rPr lang="en-US"/>
              <a:t>Combine stats from all lower device offload to LAG upper device/flower rule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 offload callback in the LAG drivers</a:t>
            </a:r>
            <a:endParaRPr/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SzPts val="1020"/>
              <a:buChar char="○"/>
            </a:pPr>
            <a:r>
              <a:rPr lang="en-US"/>
              <a:t>Difficult for SmartNIC driver to track changes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Are there any TC features we can make use of to solve this?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"/>
              </a:spcAft>
              <a:buNone/>
            </a:pP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27000" y="0"/>
            <a:ext cx="6654900" cy="53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Ingress Offload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1503675" y="819150"/>
            <a:ext cx="5919300" cy="1372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</a:rPr>
              <a:t>tc</a:t>
            </a:r>
            <a:r>
              <a:rPr lang="en-US" b="1" dirty="0">
                <a:solidFill>
                  <a:schemeClr val="dk1"/>
                </a:solidFill>
              </a:rPr>
              <a:t> -s filter show dev </a:t>
            </a:r>
            <a:r>
              <a:rPr lang="en-US" b="1" dirty="0">
                <a:solidFill>
                  <a:srgbClr val="FF0000"/>
                </a:solidFill>
              </a:rPr>
              <a:t>bond0</a:t>
            </a:r>
            <a:r>
              <a:rPr lang="en-US" b="1" dirty="0">
                <a:solidFill>
                  <a:schemeClr val="dk1"/>
                </a:solidFill>
              </a:rPr>
              <a:t> ingress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filter protocol </a:t>
            </a:r>
            <a:r>
              <a:rPr lang="en-US" dirty="0" err="1">
                <a:solidFill>
                  <a:schemeClr val="dk1"/>
                </a:solidFill>
              </a:rPr>
              <a:t>ip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pref</a:t>
            </a:r>
            <a:r>
              <a:rPr lang="en-US" dirty="0">
                <a:solidFill>
                  <a:schemeClr val="dk1"/>
                </a:solidFill>
              </a:rPr>
              <a:t> 49152 flower chain 0 handle 0x1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</a:t>
            </a:r>
            <a:r>
              <a:rPr lang="en-US" dirty="0" err="1">
                <a:solidFill>
                  <a:schemeClr val="dk1"/>
                </a:solidFill>
              </a:rPr>
              <a:t>eth_type</a:t>
            </a:r>
            <a:r>
              <a:rPr lang="en-US" dirty="0">
                <a:solidFill>
                  <a:schemeClr val="dk1"/>
                </a:solidFill>
              </a:rPr>
              <a:t> ipv4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 </a:t>
            </a:r>
            <a:r>
              <a:rPr lang="en-US" dirty="0" err="1">
                <a:solidFill>
                  <a:schemeClr val="dk1"/>
                </a:solidFill>
              </a:rPr>
              <a:t>not_in_hw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	</a:t>
            </a:r>
            <a:r>
              <a:rPr lang="en-US" sz="1200" dirty="0">
                <a:solidFill>
                  <a:schemeClr val="dk1"/>
                </a:solidFill>
              </a:rPr>
              <a:t>action order 1: </a:t>
            </a:r>
            <a:r>
              <a:rPr lang="en-US" sz="1200" dirty="0" err="1">
                <a:solidFill>
                  <a:schemeClr val="dk1"/>
                </a:solidFill>
              </a:rPr>
              <a:t>mirred</a:t>
            </a:r>
            <a:r>
              <a:rPr lang="en-US" sz="1200" dirty="0">
                <a:solidFill>
                  <a:schemeClr val="dk1"/>
                </a:solidFill>
              </a:rPr>
              <a:t> (Egress Redirect to device </a:t>
            </a:r>
            <a:r>
              <a:rPr lang="en-US" sz="1200" dirty="0">
                <a:solidFill>
                  <a:srgbClr val="FF0000"/>
                </a:solidFill>
              </a:rPr>
              <a:t>nfp_v0.0</a:t>
            </a:r>
            <a:r>
              <a:rPr lang="en-US" sz="1200" dirty="0">
                <a:solidFill>
                  <a:schemeClr val="dk1"/>
                </a:solidFill>
              </a:rPr>
              <a:t>) stolen</a:t>
            </a:r>
            <a:endParaRPr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337450" y="2660575"/>
            <a:ext cx="3726000" cy="18183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127000" y="0"/>
            <a:ext cx="6654900" cy="53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 Shared Blocks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152400" y="666750"/>
            <a:ext cx="8763000" cy="167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Introduced in Kernel 4.16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Each ingress qdisc has its own set of chains and filters called ‘blocks’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Shared blocks allow multiple qdiscs/netdevs to use the same chains/filters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Prevent duplicating rules which may not scale on, say, TCAM device offload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Each qdisc/netdev on block reports same filters and stats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671475" y="3387950"/>
            <a:ext cx="1306200" cy="638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nfp_p0</a:t>
            </a:r>
            <a:br>
              <a:rPr lang="en-US"/>
            </a:br>
            <a:r>
              <a:rPr lang="en-US"/>
              <a:t>ingress qdisc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424075" y="3387950"/>
            <a:ext cx="1306200" cy="638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nfp_p1</a:t>
            </a:r>
            <a:br>
              <a:rPr lang="en-US"/>
            </a:br>
            <a:r>
              <a:rPr lang="en-US"/>
              <a:t>ingress qdisc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1747650" y="2760525"/>
            <a:ext cx="9276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Block X</a:t>
            </a:r>
            <a:endParaRPr b="1"/>
          </a:p>
        </p:txBody>
      </p:sp>
      <p:sp>
        <p:nvSpPr>
          <p:cNvPr id="131" name="Google Shape;131;p18"/>
          <p:cNvSpPr txBox="1"/>
          <p:nvPr/>
        </p:nvSpPr>
        <p:spPr>
          <a:xfrm>
            <a:off x="4391675" y="2777100"/>
            <a:ext cx="4523700" cy="167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tc qdisc add dev nfp_p0 ingress_block 22 ingress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tc qdisc add dev nfp_p1 ingress_block 22 ingress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tc filter add block 22 protocol ip parent ffff: flower ip_proto tcp skip_sw action drop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127000" y="0"/>
            <a:ext cx="6654900" cy="53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 Shared Block as LAG Representations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152400" y="666750"/>
            <a:ext cx="8763000" cy="125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Grouping LAG lower devices in shared blocks along with their upper device</a:t>
            </a:r>
            <a:endParaRPr/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SzPts val="1020"/>
              <a:buChar char="○"/>
            </a:pPr>
            <a:r>
              <a:rPr lang="en-US"/>
              <a:t>LAG netdev hierarchy not influenced outside the TC layer</a:t>
            </a:r>
            <a:endParaRPr/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SzPts val="1020"/>
              <a:buChar char="○"/>
            </a:pPr>
            <a:r>
              <a:rPr lang="en-US"/>
              <a:t>All lower devices receive same filters applied to master</a:t>
            </a:r>
            <a:endParaRPr/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SzPts val="1020"/>
              <a:buChar char="○"/>
            </a:pPr>
            <a:r>
              <a:rPr lang="en-US"/>
              <a:t>Effective distribution of offloaded filters - all offload ports get callback</a:t>
            </a:r>
            <a:endParaRPr/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SzPts val="1020"/>
              <a:buChar char="○"/>
            </a:pPr>
            <a:r>
              <a:rPr lang="en-US"/>
              <a:t>Stats correctly handled by default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100"/>
              </a:spcAft>
              <a:buNone/>
            </a:pP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4572000" y="2052600"/>
            <a:ext cx="4247100" cy="26733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6243450" y="2150925"/>
            <a:ext cx="9276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Block X</a:t>
            </a:r>
            <a:endParaRPr b="1"/>
          </a:p>
        </p:txBody>
      </p:sp>
      <p:sp>
        <p:nvSpPr>
          <p:cNvPr id="141" name="Google Shape;141;p19"/>
          <p:cNvSpPr/>
          <p:nvPr/>
        </p:nvSpPr>
        <p:spPr>
          <a:xfrm>
            <a:off x="577325" y="3790950"/>
            <a:ext cx="1306200" cy="638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nfp_p0</a:t>
            </a:r>
            <a:br>
              <a:rPr lang="en-US"/>
            </a:br>
            <a:r>
              <a:rPr lang="en-US"/>
              <a:t>lower netdev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2329925" y="3790950"/>
            <a:ext cx="1306200" cy="638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nfp_p1</a:t>
            </a:r>
            <a:br>
              <a:rPr lang="en-US"/>
            </a:br>
            <a:r>
              <a:rPr lang="en-US"/>
              <a:t>lower netdev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1427375" y="2571750"/>
            <a:ext cx="1349100" cy="638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bond0</a:t>
            </a:r>
            <a:br>
              <a:rPr lang="en-US"/>
            </a:br>
            <a:r>
              <a:rPr lang="en-US"/>
              <a:t>upper netdev</a:t>
            </a:r>
            <a:endParaRPr/>
          </a:p>
        </p:txBody>
      </p:sp>
      <p:cxnSp>
        <p:nvCxnSpPr>
          <p:cNvPr id="144" name="Google Shape;144;p19"/>
          <p:cNvCxnSpPr>
            <a:stCxn id="143" idx="2"/>
            <a:endCxn id="142" idx="0"/>
          </p:cNvCxnSpPr>
          <p:nvPr/>
        </p:nvCxnSpPr>
        <p:spPr>
          <a:xfrm rot="-5400000" flipH="1">
            <a:off x="2252075" y="3060000"/>
            <a:ext cx="580800" cy="881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>
            <a:stCxn id="143" idx="2"/>
            <a:endCxn id="141" idx="0"/>
          </p:cNvCxnSpPr>
          <p:nvPr/>
        </p:nvCxnSpPr>
        <p:spPr>
          <a:xfrm rot="5400000">
            <a:off x="1375775" y="3064800"/>
            <a:ext cx="580800" cy="87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19"/>
          <p:cNvSpPr/>
          <p:nvPr/>
        </p:nvSpPr>
        <p:spPr>
          <a:xfrm>
            <a:off x="5149325" y="3562350"/>
            <a:ext cx="1306200" cy="638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nfp_p0</a:t>
            </a:r>
            <a:br>
              <a:rPr lang="en-US"/>
            </a:br>
            <a:r>
              <a:rPr lang="en-US"/>
              <a:t>lower netdev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6901925" y="3562350"/>
            <a:ext cx="1306200" cy="638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nfp_p1</a:t>
            </a:r>
            <a:br>
              <a:rPr lang="en-US"/>
            </a:br>
            <a:r>
              <a:rPr lang="en-US"/>
              <a:t>lower netdev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5999375" y="2724150"/>
            <a:ext cx="1349100" cy="638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bond0</a:t>
            </a:r>
            <a:br>
              <a:rPr lang="en-US"/>
            </a:br>
            <a:r>
              <a:rPr lang="en-US"/>
              <a:t>upper netdev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127000" y="0"/>
            <a:ext cx="6654900" cy="53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 Shared Block Offload and Re-offload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152400" y="666750"/>
            <a:ext cx="8763000" cy="40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TC shared blocks call offload hook for each netdev per filter</a:t>
            </a:r>
            <a:endParaRPr/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SzPts val="1020"/>
              <a:buChar char="○"/>
            </a:pPr>
            <a:r>
              <a:rPr lang="en-US"/>
              <a:t>Cannot (in 4.16 - 4.18) add new qdiscs/netdevs to block if it has offloaded rules</a:t>
            </a:r>
            <a:endParaRPr/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SzPts val="1020"/>
              <a:buChar char="○"/>
            </a:pPr>
            <a:r>
              <a:rPr lang="en-US"/>
              <a:t>Filter deletion offload hooks are only triggered on block deletion</a:t>
            </a:r>
            <a:endParaRPr/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SzPts val="1020"/>
              <a:buChar char="○"/>
            </a:pPr>
            <a:r>
              <a:rPr lang="en-US"/>
              <a:t>Removing a netdev from a shared block may still leave offloaded rules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LAG devices by their nature require flexible addition/removal of netdevs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[PATCH 0/7] </a:t>
            </a:r>
            <a:r>
              <a:rPr lang="en-US" b="1"/>
              <a:t>net: sched: support replay of filter offload when binding to block</a:t>
            </a:r>
            <a:r>
              <a:rPr lang="en-US"/>
              <a:t> (kernel 4.19)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 the ability to replay offloaded filters when a new callback is registered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Replay ‘delete’ filter messages for each netdev on block withdrawal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ronome_Corp_PPT_Template_2018">
  <a:themeElements>
    <a:clrScheme name="Custom 122">
      <a:dk1>
        <a:srgbClr val="000000"/>
      </a:dk1>
      <a:lt1>
        <a:srgbClr val="FFFFFF"/>
      </a:lt1>
      <a:dk2>
        <a:srgbClr val="003C90"/>
      </a:dk2>
      <a:lt2>
        <a:srgbClr val="AFAFAF"/>
      </a:lt2>
      <a:accent1>
        <a:srgbClr val="FFC804"/>
      </a:accent1>
      <a:accent2>
        <a:srgbClr val="00296A"/>
      </a:accent2>
      <a:accent3>
        <a:srgbClr val="D8D8D8"/>
      </a:accent3>
      <a:accent4>
        <a:srgbClr val="0A92D9"/>
      </a:accent4>
      <a:accent5>
        <a:srgbClr val="F0872A"/>
      </a:accent5>
      <a:accent6>
        <a:srgbClr val="187068"/>
      </a:accent6>
      <a:hlink>
        <a:srgbClr val="C24902"/>
      </a:hlink>
      <a:folHlink>
        <a:srgbClr val="118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924</Words>
  <Application>Microsoft Macintosh PowerPoint</Application>
  <PresentationFormat>On-screen Show (16:9)</PresentationFormat>
  <Paragraphs>161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Merriweather Sans</vt:lpstr>
      <vt:lpstr>Noto Sans Symbols</vt:lpstr>
      <vt:lpstr>Times</vt:lpstr>
      <vt:lpstr>Netronome_Corp_PPT_Template_2018</vt:lpstr>
      <vt:lpstr>Offloading Linux LAG devices Via Open vSwitch and TC </vt:lpstr>
      <vt:lpstr>Offloading Flows With TC Flower</vt:lpstr>
      <vt:lpstr>Offload Performance on SmartNIC</vt:lpstr>
      <vt:lpstr>LAG Devices and Representors</vt:lpstr>
      <vt:lpstr>Egress Offload</vt:lpstr>
      <vt:lpstr>Ingress Offload</vt:lpstr>
      <vt:lpstr>TC Shared Blocks</vt:lpstr>
      <vt:lpstr>TC Shared Block as LAG Representations</vt:lpstr>
      <vt:lpstr>TC Shared Block Offload and Re-offload</vt:lpstr>
      <vt:lpstr>Working with Open vSwitch</vt:lpstr>
      <vt:lpstr>Thank You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Offloading Linux LAG devices Via Open vSwitch and TC </dc:title>
  <cp:lastModifiedBy/>
  <cp:revision>1</cp:revision>
  <dcterms:modified xsi:type="dcterms:W3CDTF">2018-12-05T18:34:22Z</dcterms:modified>
</cp:coreProperties>
</file>