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299" r:id="rId4"/>
  </p:sldMasterIdLst>
  <p:notesMasterIdLst>
    <p:notesMasterId r:id="rId28"/>
  </p:notesMasterIdLst>
  <p:handoutMasterIdLst>
    <p:handoutMasterId r:id="rId29"/>
  </p:handoutMasterIdLst>
  <p:sldIdLst>
    <p:sldId id="757" r:id="rId5"/>
    <p:sldId id="758" r:id="rId6"/>
    <p:sldId id="791" r:id="rId7"/>
    <p:sldId id="768" r:id="rId8"/>
    <p:sldId id="760" r:id="rId9"/>
    <p:sldId id="764" r:id="rId10"/>
    <p:sldId id="765" r:id="rId11"/>
    <p:sldId id="766" r:id="rId12"/>
    <p:sldId id="769" r:id="rId13"/>
    <p:sldId id="790" r:id="rId14"/>
    <p:sldId id="779" r:id="rId15"/>
    <p:sldId id="777" r:id="rId16"/>
    <p:sldId id="792" r:id="rId17"/>
    <p:sldId id="795" r:id="rId18"/>
    <p:sldId id="794" r:id="rId19"/>
    <p:sldId id="796" r:id="rId20"/>
    <p:sldId id="789" r:id="rId21"/>
    <p:sldId id="799" r:id="rId22"/>
    <p:sldId id="800" r:id="rId23"/>
    <p:sldId id="798" r:id="rId24"/>
    <p:sldId id="797" r:id="rId25"/>
    <p:sldId id="793" r:id="rId26"/>
    <p:sldId id="756" r:id="rId27"/>
  </p:sldIdLst>
  <p:sldSz cx="14630400" cy="82296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52462" indent="-195262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304925" indent="-390525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958974" indent="-587374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611438" indent="-782638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5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C5377"/>
    <a:srgbClr val="E28810"/>
    <a:srgbClr val="FFA829"/>
    <a:srgbClr val="00669B"/>
    <a:srgbClr val="508CB4"/>
    <a:srgbClr val="0000FF"/>
    <a:srgbClr val="CC0099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3" autoAdjust="0"/>
    <p:restoredTop sz="86795" autoAdjust="0"/>
  </p:normalViewPr>
  <p:slideViewPr>
    <p:cSldViewPr snapToGrid="0">
      <p:cViewPr varScale="1">
        <p:scale>
          <a:sx n="93" d="100"/>
          <a:sy n="93" d="100"/>
        </p:scale>
        <p:origin x="778" y="72"/>
      </p:cViewPr>
      <p:guideLst>
        <p:guide orient="horz" pos="2592"/>
        <p:guide pos="5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0"/>
    </p:cViewPr>
  </p:sorterViewPr>
  <p:notesViewPr>
    <p:cSldViewPr snapToGrid="0">
      <p:cViewPr varScale="1">
        <p:scale>
          <a:sx n="112" d="100"/>
          <a:sy n="112" d="100"/>
        </p:scale>
        <p:origin x="20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769"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118" y="0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769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8095EEA3-525F-7F4B-8B73-3F9E7D9982C6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443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769"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118" y="6658443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1769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ED2BC3-F589-CD45-B2EF-3C13F1507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47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769"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118" y="0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769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E831723-7541-DC4C-9A30-FC10FB29D011}" type="datetime1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2988" y="527050"/>
            <a:ext cx="46720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378" y="3329222"/>
            <a:ext cx="7439646" cy="315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443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769">
              <a:defRPr sz="1200" b="0"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118" y="6658443"/>
            <a:ext cx="4027178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1769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023F7C0-8181-5241-967D-41CF93AC32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652462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3pPr>
    <a:lvl4pPr marL="195897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5pPr>
    <a:lvl6pPr marL="3265389" algn="l" defTabSz="1306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466" algn="l" defTabSz="1306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542" algn="l" defTabSz="1306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621" algn="l" defTabSz="13061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577629"/>
            <a:ext cx="11092513" cy="63878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1613" y="5929182"/>
            <a:ext cx="9381490" cy="389254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lnSpc>
                <a:spcPts val="3000"/>
              </a:lnSpc>
              <a:buClr>
                <a:schemeClr val="accent1"/>
              </a:buClr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0219" y="6360242"/>
            <a:ext cx="4848226" cy="3338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Month</a:t>
            </a:r>
            <a:r>
              <a:rPr lang="he-IL" dirty="0"/>
              <a:t> </a:t>
            </a:r>
            <a:r>
              <a:rPr lang="he-IL" dirty="0" err="1"/>
              <a:t>Y</a:t>
            </a:r>
            <a:r>
              <a:rPr lang="en-US" dirty="0"/>
              <a:t>ear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4303988"/>
            <a:ext cx="6161155" cy="1545881"/>
          </a:xfrm>
          <a:prstGeom prst="rect">
            <a:avLst/>
          </a:prstGeom>
        </p:spPr>
        <p:txBody>
          <a:bodyPr anchor="b"/>
          <a:lstStyle>
            <a:lvl1pPr>
              <a:lnSpc>
                <a:spcPts val="5800"/>
              </a:lnSpc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Presentation Name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568563" y="6749875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8563" y="7440021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002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3483829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568328" y="5696997"/>
            <a:ext cx="12609790" cy="453403"/>
          </a:xfrm>
          <a:prstGeom prst="rect">
            <a:avLst/>
          </a:prstGeom>
          <a:solidFill>
            <a:srgbClr val="005A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8" y="1721223"/>
            <a:ext cx="13436600" cy="1648099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8" y="3942124"/>
            <a:ext cx="13436600" cy="1638313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568328" y="6150400"/>
            <a:ext cx="13436600" cy="1648098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9911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40111111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a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0800000">
            <a:off x="1033281" y="3459413"/>
            <a:ext cx="4402578" cy="4419654"/>
            <a:chOff x="8876201" y="2009795"/>
            <a:chExt cx="3150551" cy="31627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8913916" y="972583"/>
            <a:ext cx="4402578" cy="4419654"/>
            <a:chOff x="8876201" y="2009795"/>
            <a:chExt cx="3150551" cy="31627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564966" y="4083555"/>
            <a:ext cx="3030394" cy="5900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6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Visual</a:t>
            </a:r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896192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382138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4669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568563" y="6568118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8563" y="7258264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1159709"/>
            <a:ext cx="11092513" cy="6387883"/>
          </a:xfrm>
          <a:prstGeom prst="rect">
            <a:avLst/>
          </a:prstGeom>
        </p:spPr>
      </p:pic>
      <p:sp>
        <p:nvSpPr>
          <p:cNvPr id="24" name="Title 3"/>
          <p:cNvSpPr txBox="1">
            <a:spLocks/>
          </p:cNvSpPr>
          <p:nvPr/>
        </p:nvSpPr>
        <p:spPr>
          <a:xfrm>
            <a:off x="479134" y="5703798"/>
            <a:ext cx="4875658" cy="85135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31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ts val="5700"/>
              </a:lnSpc>
            </a:pPr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8936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592" y="-106326"/>
            <a:ext cx="14642992" cy="6527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" y="6278664"/>
            <a:ext cx="14628226" cy="195043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3323" y="7281889"/>
            <a:ext cx="9381490" cy="38925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3323" y="7755256"/>
            <a:ext cx="4848225" cy="38925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CONFERENCE NAME  I  YEAR DATE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73323" y="6324402"/>
            <a:ext cx="9392037" cy="8668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8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6" y="0"/>
            <a:ext cx="11798301" cy="10503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6961" y="1247338"/>
            <a:ext cx="13436948" cy="6395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4247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592" y="-106326"/>
            <a:ext cx="14642992" cy="6527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" y="6278664"/>
            <a:ext cx="14628226" cy="195043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591015" y="6773915"/>
            <a:ext cx="5118410" cy="10156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en-US" sz="6600" b="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15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1054099"/>
            <a:ext cx="14630400" cy="7175501"/>
          </a:xfrm>
          <a:prstGeom prst="rect">
            <a:avLst/>
          </a:prstGeom>
          <a:solidFill>
            <a:srgbClr val="26395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4316096"/>
            <a:ext cx="14630400" cy="85597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Clr>
                <a:schemeClr val="accent1"/>
              </a:buClr>
              <a:buNone/>
              <a:defRPr sz="3200">
                <a:solidFill>
                  <a:schemeClr val="bg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63326"/>
            <a:ext cx="14630400" cy="105033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56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3289844"/>
            <a:ext cx="7101182" cy="173638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800"/>
              </a:lnSpc>
              <a:defRPr sz="60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Name Here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8563" y="5026231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8563" y="5716377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34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85056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761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plit-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6741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plit-v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4345550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plit2-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5861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plit-o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108176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4522818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762167"/>
            <a:ext cx="13436600" cy="2492225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5" y="5003518"/>
            <a:ext cx="13436600" cy="246181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0076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0000"/>
              </a:schemeClr>
            </a:gs>
            <a:gs pos="100000">
              <a:schemeClr val="bg1">
                <a:lumMod val="85000"/>
                <a:alpha val="6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4268780" y="7922837"/>
            <a:ext cx="323651" cy="30870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4122400" y="7936191"/>
            <a:ext cx="531095" cy="30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1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1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301149" y="7920894"/>
            <a:ext cx="2907856" cy="308706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Arial" charset="0"/>
              </a:rPr>
              <a:t> © 2018 Mellanox Technologies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7897427"/>
            <a:ext cx="14630400" cy="3321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306" r:id="rId7"/>
    <p:sldLayoutId id="2147485307" r:id="rId8"/>
    <p:sldLayoutId id="2147485308" r:id="rId9"/>
    <p:sldLayoutId id="2147485309" r:id="rId10"/>
    <p:sldLayoutId id="2147485310" r:id="rId11"/>
    <p:sldLayoutId id="2147485311" r:id="rId12"/>
    <p:sldLayoutId id="2147485312" r:id="rId13"/>
    <p:sldLayoutId id="2147485313" r:id="rId14"/>
    <p:sldLayoutId id="2147485314" r:id="rId15"/>
    <p:sldLayoutId id="2147485315" r:id="rId16"/>
    <p:sldLayoutId id="2147485316" r:id="rId17"/>
    <p:sldLayoutId id="2147485288" r:id="rId18"/>
  </p:sldLayoutIdLst>
  <p:hf sldNum="0" hdr="0" ftr="0" dt="0"/>
  <p:txStyles>
    <p:titleStyle>
      <a:lvl1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3100" b="0" baseline="0">
          <a:solidFill>
            <a:schemeClr val="bg1"/>
          </a:solidFill>
          <a:latin typeface="+mj-lt"/>
          <a:ea typeface="Arial" pitchFamily="34" charset="0"/>
          <a:cs typeface="Arial" pitchFamily="34" charset="0"/>
        </a:defRPr>
      </a:lvl1pPr>
      <a:lvl2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2pPr>
      <a:lvl3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3pPr>
      <a:lvl4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4pPr>
      <a:lvl5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5pPr>
      <a:lvl6pPr marL="651093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1302191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95328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2604378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7903" indent="-246126" algn="l" rtl="0" eaLnBrk="1" fontAlgn="base" hangingPunct="1">
        <a:spcBef>
          <a:spcPts val="600"/>
        </a:spcBef>
        <a:spcAft>
          <a:spcPct val="0"/>
        </a:spcAft>
        <a:buClr>
          <a:schemeClr val="bg2">
            <a:lumMod val="75000"/>
          </a:schemeClr>
        </a:buClr>
        <a:buSzPct val="110000"/>
        <a:buFont typeface="Wingdings" charset="0"/>
        <a:buChar char="§"/>
        <a:defRPr sz="2400">
          <a:solidFill>
            <a:schemeClr val="tx2"/>
          </a:solidFill>
          <a:latin typeface="+mn-lt"/>
          <a:ea typeface="ＭＳ Ｐゴシック" charset="0"/>
          <a:cs typeface="Arial" pitchFamily="-108" charset="0"/>
        </a:defRPr>
      </a:lvl1pPr>
      <a:lvl2pPr marL="566587" indent="-254804" algn="l" rtl="0" eaLnBrk="1" fontAlgn="base" hangingPunct="1">
        <a:spcBef>
          <a:spcPts val="426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5000"/>
        <a:buFont typeface="Arial" charset="0"/>
        <a:buChar char="•"/>
        <a:defRPr sz="21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2pPr>
      <a:lvl3pPr marL="819885" indent="-238982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4000"/>
        <a:buFont typeface="Lucida Grande" charset="0"/>
        <a:buChar char="-"/>
        <a:defRPr sz="19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3pPr>
      <a:lvl4pPr marL="1093927" indent="-273505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Wingdings" charset="0"/>
        <a:buChar char="§"/>
        <a:defRPr sz="19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4pPr>
      <a:lvl5pPr marL="1312727" indent="-209701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Lucida Grande" charset="0"/>
        <a:buChar char="›"/>
        <a:defRPr sz="14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5pPr>
      <a:lvl6pPr marL="3580951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6pPr>
      <a:lvl7pPr marL="4232077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7pPr>
      <a:lvl8pPr marL="4883164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8pPr>
      <a:lvl9pPr marL="5534259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1093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191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3287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4378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5452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53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7626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875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devconf.org/2.2/session.html?efraim-extendtctoct-talk" TargetMode="Externa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Rony Efraim, Guy Shattah [Mellanox]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Oct 2018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3325" y="4303988"/>
            <a:ext cx="8044599" cy="15458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TC With Connection Tracking [and offload too :]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0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Guy Shattah, Rony Efraim [Mellanox]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Oct 2018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3325" y="4303988"/>
            <a:ext cx="8690553" cy="15458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Connection Tracking HW offload</a:t>
            </a:r>
            <a:r>
              <a:rPr lang="he-IL" b="1" dirty="0"/>
              <a:t> </a:t>
            </a:r>
            <a:r>
              <a:rPr lang="en-US" b="1" dirty="0"/>
              <a:t>and more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Example for an offloaded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54679" y="1641620"/>
            <a:ext cx="13436600" cy="5791200"/>
          </a:xfrm>
        </p:spPr>
        <p:txBody>
          <a:bodyPr/>
          <a:lstStyle/>
          <a:p>
            <a:pPr marL="826133" lvl="1" indent="-514350">
              <a:buFont typeface="+mj-lt"/>
              <a:buAutoNum type="arabicPeriod"/>
            </a:pPr>
            <a:r>
              <a:rPr lang="en-US" sz="3200" b="1" dirty="0"/>
              <a:t>Establishment</a:t>
            </a:r>
            <a:r>
              <a:rPr lang="en-US" sz="3200" dirty="0"/>
              <a:t>: managed by software.</a:t>
            </a:r>
            <a:br>
              <a:rPr lang="en-US" sz="3200" dirty="0"/>
            </a:br>
            <a:r>
              <a:rPr lang="en-US" sz="3200" dirty="0"/>
              <a:t>Kernel receives packets from ‘origin’ and ‘reply’ sides with SYN flag.</a:t>
            </a:r>
          </a:p>
          <a:p>
            <a:pPr marL="826133" lvl="1" indent="-514350">
              <a:buFont typeface="+mj-lt"/>
              <a:buAutoNum type="arabicPeriod"/>
            </a:pPr>
            <a:r>
              <a:rPr lang="en-US" sz="3200" b="1" dirty="0"/>
              <a:t>Offload </a:t>
            </a:r>
            <a:r>
              <a:rPr lang="en-US" sz="3200" dirty="0"/>
              <a:t>: Kernel transfers flow to hardware.</a:t>
            </a:r>
          </a:p>
          <a:p>
            <a:pPr marL="1353473" lvl="3" indent="-514350">
              <a:buFont typeface="+mj-lt"/>
              <a:buAutoNum type="arabicPeriod"/>
            </a:pPr>
            <a:r>
              <a:rPr lang="en-US" sz="3200" dirty="0"/>
              <a:t>Kernel makes a decision to offload a specific flow</a:t>
            </a:r>
          </a:p>
          <a:p>
            <a:pPr marL="1353473" lvl="3" indent="-514350">
              <a:buFont typeface="+mj-lt"/>
              <a:buAutoNum type="arabicPeriod"/>
            </a:pPr>
            <a:r>
              <a:rPr lang="en-US" sz="3200" dirty="0"/>
              <a:t>Kernel sends a tuple to hardware.</a:t>
            </a:r>
          </a:p>
          <a:p>
            <a:pPr marL="839123" lvl="3" indent="0">
              <a:buNone/>
            </a:pPr>
            <a:r>
              <a:rPr lang="en-US" sz="3200" dirty="0"/>
              <a:t> (hardware maintains a list of offloaded tuples per direction)</a:t>
            </a:r>
          </a:p>
          <a:p>
            <a:pPr marL="826133" lvl="1" indent="-514350">
              <a:buFont typeface="+mj-lt"/>
              <a:buAutoNum type="arabicPeriod"/>
            </a:pPr>
            <a:r>
              <a:rPr lang="en-US" sz="3200" b="1" dirty="0"/>
              <a:t>Termination</a:t>
            </a:r>
            <a:r>
              <a:rPr lang="en-US" sz="3200" dirty="0"/>
              <a:t>: managed by software</a:t>
            </a:r>
          </a:p>
          <a:p>
            <a:pPr marL="1353473" lvl="3" indent="-514350">
              <a:buFont typeface="+mj-lt"/>
              <a:buAutoNum type="arabicPeriod"/>
            </a:pPr>
            <a:r>
              <a:rPr lang="en-US" sz="3200" u="sng" dirty="0"/>
              <a:t>Graceful termination: </a:t>
            </a:r>
            <a:r>
              <a:rPr lang="en-US" sz="3200" dirty="0"/>
              <a:t>FIN - Remove a flow but keep receiving late (out of order) packets for a short period.</a:t>
            </a:r>
          </a:p>
          <a:p>
            <a:pPr marL="1353473" lvl="3" indent="-514350">
              <a:buFont typeface="+mj-lt"/>
              <a:buAutoNum type="arabicPeriod"/>
            </a:pPr>
            <a:r>
              <a:rPr lang="en-US" sz="3200" u="sng" dirty="0"/>
              <a:t>Immediate termination</a:t>
            </a:r>
            <a:r>
              <a:rPr lang="en-US" sz="3200" dirty="0"/>
              <a:t>: RST – remove a flow at once. </a:t>
            </a:r>
          </a:p>
          <a:p>
            <a:pPr marL="1353473" lvl="3" indent="-514350">
              <a:buFont typeface="+mj-lt"/>
              <a:buAutoNum type="arabicPeriod"/>
            </a:pPr>
            <a:r>
              <a:rPr lang="en-US" sz="3200" u="sng" dirty="0"/>
              <a:t>Expiration: </a:t>
            </a:r>
            <a:r>
              <a:rPr lang="en-US" sz="3200" dirty="0"/>
              <a:t>packets not seen during a predefined  period trigger flow removal.</a:t>
            </a:r>
          </a:p>
          <a:p>
            <a:pPr marL="826133" lvl="1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75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CT HW offload (short 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TC will be using </a:t>
            </a:r>
            <a:r>
              <a:rPr lang="en-US" dirty="0" err="1"/>
              <a:t>Netfilter</a:t>
            </a:r>
            <a:r>
              <a:rPr lang="en-US" dirty="0"/>
              <a:t> to offload TCP connections</a:t>
            </a:r>
          </a:p>
          <a:p>
            <a:r>
              <a:rPr lang="en-US" dirty="0" err="1"/>
              <a:t>Netfilter</a:t>
            </a:r>
            <a:r>
              <a:rPr lang="en-US" dirty="0"/>
              <a:t> already has ‘flow offload’ infrastructure for software ‘offload’ of connections.</a:t>
            </a:r>
          </a:p>
          <a:p>
            <a:pPr lvl="1"/>
            <a:r>
              <a:rPr lang="en-US" dirty="0"/>
              <a:t>List of offloaded connections: </a:t>
            </a:r>
            <a:r>
              <a:rPr lang="en-US" b="1" i="1" dirty="0"/>
              <a:t>struct </a:t>
            </a:r>
            <a:r>
              <a:rPr lang="en-US" b="1" i="1" dirty="0" err="1"/>
              <a:t>nf_flowtable</a:t>
            </a:r>
            <a:r>
              <a:rPr lang="en-US" b="1" i="1" dirty="0"/>
              <a:t> *</a:t>
            </a:r>
            <a:r>
              <a:rPr lang="en-US" b="1" i="1" dirty="0" err="1"/>
              <a:t>flowtable</a:t>
            </a:r>
            <a:endParaRPr lang="en-US" i="1" dirty="0"/>
          </a:p>
          <a:p>
            <a:pPr lvl="1"/>
            <a:r>
              <a:rPr lang="en-US" dirty="0"/>
              <a:t>Each offloaded connection is defined by: </a:t>
            </a:r>
            <a:r>
              <a:rPr lang="en-US" b="1" i="1" dirty="0"/>
              <a:t>struct </a:t>
            </a:r>
            <a:r>
              <a:rPr lang="en-US" b="1" i="1" dirty="0" err="1"/>
              <a:t>flow_offload</a:t>
            </a:r>
            <a:r>
              <a:rPr lang="en-US" b="1" i="1" dirty="0"/>
              <a:t> *flow</a:t>
            </a:r>
            <a:r>
              <a:rPr lang="en-US" dirty="0"/>
              <a:t>;</a:t>
            </a:r>
          </a:p>
          <a:p>
            <a:r>
              <a:rPr lang="en-US" dirty="0"/>
              <a:t>The hardware also has to maintain a list of offloaded connections. </a:t>
            </a:r>
          </a:p>
          <a:p>
            <a:pPr lvl="1"/>
            <a:r>
              <a:rPr lang="en-US" dirty="0"/>
              <a:t>List in hardware is basically the same List of offloaded connections as in SW. </a:t>
            </a:r>
          </a:p>
          <a:p>
            <a:r>
              <a:rPr lang="en-US" dirty="0"/>
              <a:t>Work started by: Pablo Neira Ayuso </a:t>
            </a:r>
            <a:r>
              <a:rPr lang="en-US" dirty="0" err="1"/>
              <a:t>netfilter</a:t>
            </a:r>
            <a:r>
              <a:rPr lang="en-US" dirty="0"/>
              <a:t> maintainer</a:t>
            </a:r>
            <a:br>
              <a:rPr lang="en-US" dirty="0"/>
            </a:br>
            <a:r>
              <a:rPr lang="en-US" dirty="0"/>
              <a:t>Flow offload infrastructure already upstream.</a:t>
            </a:r>
            <a:endParaRPr lang="en-US" b="1" dirty="0"/>
          </a:p>
          <a:p>
            <a:pPr lvl="1"/>
            <a:r>
              <a:rPr lang="en-US" b="1" dirty="0"/>
              <a:t>Hardware offloading code</a:t>
            </a:r>
            <a:r>
              <a:rPr lang="en-US" dirty="0"/>
              <a:t> is yet to be upstream</a:t>
            </a:r>
          </a:p>
          <a:p>
            <a:pPr lvl="1"/>
            <a:r>
              <a:rPr lang="en-US" dirty="0"/>
              <a:t>We suggest to use </a:t>
            </a:r>
            <a:r>
              <a:rPr lang="en-US" dirty="0" err="1"/>
              <a:t>ndo_setup_tc</a:t>
            </a:r>
            <a:r>
              <a:rPr lang="en-US" dirty="0"/>
              <a:t> from </a:t>
            </a:r>
            <a:r>
              <a:rPr lang="en-US" dirty="0" err="1"/>
              <a:t>netfilter</a:t>
            </a:r>
            <a:r>
              <a:rPr lang="en-US" dirty="0"/>
              <a:t> to offload </a:t>
            </a:r>
            <a:br>
              <a:rPr lang="en-US" dirty="0"/>
            </a:br>
            <a:r>
              <a:rPr lang="en-US" dirty="0"/>
              <a:t>the connection (i.e. add entry hardware offload list)</a:t>
            </a:r>
          </a:p>
          <a:p>
            <a:pPr lvl="1"/>
            <a:r>
              <a:rPr lang="en-US" dirty="0"/>
              <a:t>Requires additional work.</a:t>
            </a:r>
            <a:endParaRPr lang="he-IL" dirty="0"/>
          </a:p>
          <a:p>
            <a:r>
              <a:rPr lang="en-US" dirty="0"/>
              <a:t>Missing support: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Hardware capabilities</a:t>
            </a:r>
          </a:p>
          <a:p>
            <a:pPr lvl="1"/>
            <a:r>
              <a:rPr lang="en-US" dirty="0"/>
              <a:t>Fallback from hardware to software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7777B5-DCC2-4054-91FB-E2170322D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33953"/>
              </p:ext>
            </p:extLst>
          </p:nvPr>
        </p:nvGraphicFramePr>
        <p:xfrm>
          <a:off x="9253330" y="3743712"/>
          <a:ext cx="4544852" cy="373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Visio" r:id="rId3" imgW="6305820" imgH="5175931" progId="Visio.Drawing.15">
                  <p:embed/>
                </p:oleObj>
              </mc:Choice>
              <mc:Fallback>
                <p:oleObj name="Visio" r:id="rId3" imgW="6305820" imgH="5175931" progId="Visio.Drawing.15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3330" y="3743712"/>
                        <a:ext cx="4544852" cy="3739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7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Offloading CT_STATE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3600" dirty="0" err="1"/>
              <a:t>ndo_setup_tc</a:t>
            </a:r>
            <a:r>
              <a:rPr lang="en-US" sz="3600" dirty="0"/>
              <a:t>()  - current offload interface </a:t>
            </a:r>
            <a:br>
              <a:rPr lang="en-US" sz="3600" dirty="0"/>
            </a:br>
            <a:r>
              <a:rPr lang="en-US" sz="3600" dirty="0"/>
              <a:t>Used to send a </a:t>
            </a:r>
            <a:r>
              <a:rPr lang="en-US" sz="3600" dirty="0" err="1"/>
              <a:t>tc</a:t>
            </a:r>
            <a:r>
              <a:rPr lang="en-US" sz="3600" dirty="0"/>
              <a:t> </a:t>
            </a:r>
            <a:r>
              <a:rPr lang="en-US" sz="3600" dirty="0" err="1"/>
              <a:t>chain+arguments</a:t>
            </a:r>
            <a:r>
              <a:rPr lang="en-US" sz="3600" dirty="0"/>
              <a:t> to the hardware.</a:t>
            </a:r>
          </a:p>
          <a:p>
            <a:r>
              <a:rPr lang="en-US" sz="3600" dirty="0"/>
              <a:t>Same interface used for </a:t>
            </a:r>
            <a:r>
              <a:rPr lang="en-US" sz="3600" dirty="0" err="1"/>
              <a:t>tc</a:t>
            </a:r>
            <a:r>
              <a:rPr lang="en-US" sz="3600" dirty="0"/>
              <a:t> commands containing </a:t>
            </a:r>
            <a:r>
              <a:rPr lang="en-US" sz="3600" dirty="0" err="1"/>
              <a:t>ct_state</a:t>
            </a:r>
            <a:endParaRPr lang="en-US" sz="3600" dirty="0"/>
          </a:p>
          <a:p>
            <a:r>
              <a:rPr lang="en-US" sz="3600" dirty="0"/>
              <a:t>The difference lies in the underlaying driver/hardware implementation:</a:t>
            </a:r>
          </a:p>
          <a:p>
            <a:pPr lvl="1"/>
            <a:r>
              <a:rPr lang="en-US" sz="2800" b="1" dirty="0"/>
              <a:t>It is the duty of the driver to convert arguments such as:</a:t>
            </a:r>
            <a:r>
              <a:rPr lang="en-US" sz="2800" dirty="0"/>
              <a:t> </a:t>
            </a:r>
            <a:r>
              <a:rPr lang="en-US" sz="2800" dirty="0" err="1"/>
              <a:t>ct_zone</a:t>
            </a:r>
            <a:r>
              <a:rPr lang="en-US" sz="2800" dirty="0"/>
              <a:t>=</a:t>
            </a:r>
            <a:r>
              <a:rPr lang="en-US" sz="2800" dirty="0" err="1"/>
              <a:t>XX,ct_mark</a:t>
            </a:r>
            <a:r>
              <a:rPr lang="en-US" sz="2800" dirty="0"/>
              <a:t>=XX,,</a:t>
            </a:r>
            <a:r>
              <a:rPr lang="en-US" sz="2800" dirty="0" err="1"/>
              <a:t>ct_label</a:t>
            </a:r>
            <a:r>
              <a:rPr lang="en-US" sz="2800" dirty="0"/>
              <a:t>=</a:t>
            </a:r>
            <a:r>
              <a:rPr lang="en-US" sz="2800" dirty="0" err="1"/>
              <a:t>XX,ct_state</a:t>
            </a:r>
            <a:r>
              <a:rPr lang="en-US" sz="2800" dirty="0"/>
              <a:t>=±</a:t>
            </a:r>
            <a:r>
              <a:rPr lang="en-US" sz="2800" dirty="0" err="1"/>
              <a:t>trk</a:t>
            </a:r>
            <a:r>
              <a:rPr lang="en-US" sz="2800" dirty="0"/>
              <a:t>,±new,±</a:t>
            </a:r>
            <a:r>
              <a:rPr lang="en-US" sz="2800" dirty="0" err="1"/>
              <a:t>est</a:t>
            </a:r>
            <a:r>
              <a:rPr lang="en-US" sz="2800" dirty="0"/>
              <a:t>,±</a:t>
            </a:r>
            <a:r>
              <a:rPr lang="en-US" sz="2800" dirty="0" err="1"/>
              <a:t>dnat</a:t>
            </a:r>
            <a:r>
              <a:rPr lang="en-US" sz="2800" dirty="0"/>
              <a:t>,±</a:t>
            </a:r>
            <a:r>
              <a:rPr lang="en-US" sz="2800" dirty="0" err="1"/>
              <a:t>snat</a:t>
            </a:r>
            <a:r>
              <a:rPr lang="en-US" sz="2800" dirty="0"/>
              <a:t>,±</a:t>
            </a:r>
            <a:r>
              <a:rPr lang="en-US" sz="2800" dirty="0" err="1"/>
              <a:t>inv</a:t>
            </a:r>
            <a:r>
              <a:rPr lang="en-US" sz="2800" dirty="0"/>
              <a:t>,±</a:t>
            </a:r>
            <a:r>
              <a:rPr lang="en-US" sz="2800" dirty="0" err="1"/>
              <a:t>rel</a:t>
            </a:r>
            <a:r>
              <a:rPr lang="en-US" sz="2800" dirty="0"/>
              <a:t>,±</a:t>
            </a:r>
            <a:r>
              <a:rPr lang="en-US" sz="2800" dirty="0" err="1"/>
              <a:t>rpl</a:t>
            </a:r>
            <a:r>
              <a:rPr lang="en-US" sz="2800" dirty="0"/>
              <a:t>  properly to the hardware/driver interface.</a:t>
            </a:r>
          </a:p>
          <a:p>
            <a:pPr lvl="1"/>
            <a:r>
              <a:rPr lang="en-US" sz="2800" b="1" dirty="0"/>
              <a:t>It is the duty of the driver </a:t>
            </a:r>
            <a:r>
              <a:rPr lang="en-US" sz="2800" dirty="0"/>
              <a:t>to make sure that in case of ambiguity (where </a:t>
            </a:r>
            <a:br>
              <a:rPr lang="en-US" sz="2800" dirty="0"/>
            </a:br>
            <a:r>
              <a:rPr lang="en-US" sz="2800" dirty="0"/>
              <a:t>hardware is not capable of making a decision on a packet path) to send </a:t>
            </a:r>
            <a:br>
              <a:rPr lang="en-US" sz="2800" dirty="0"/>
            </a:br>
            <a:r>
              <a:rPr lang="en-US" sz="2800" dirty="0"/>
              <a:t>packet to </a:t>
            </a:r>
            <a:r>
              <a:rPr lang="en-US" sz="2800" dirty="0" err="1"/>
              <a:t>tc</a:t>
            </a:r>
            <a:r>
              <a:rPr lang="en-US" sz="2800" dirty="0"/>
              <a:t> for further processing.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Offloading CT ACTION and changes in TC data-path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3200" dirty="0"/>
              <a:t>Making the decision to offload:</a:t>
            </a:r>
            <a:br>
              <a:rPr lang="en-US" sz="3200" dirty="0"/>
            </a:br>
            <a:r>
              <a:rPr lang="en-US" sz="3200" dirty="0"/>
              <a:t>if CT returns ‘established’ – the connection has to be offloaded.</a:t>
            </a:r>
          </a:p>
          <a:p>
            <a:r>
              <a:rPr lang="en-US" sz="3200" dirty="0"/>
              <a:t>Offloading is done via ‘flow offload’ infrastructure developed by Pablo</a:t>
            </a:r>
          </a:p>
          <a:p>
            <a:pPr lvl="1"/>
            <a:r>
              <a:rPr lang="en-US" sz="2800" dirty="0"/>
              <a:t>Infrastructure has to be enhanced to support Hardware offload.</a:t>
            </a:r>
          </a:p>
          <a:p>
            <a:r>
              <a:rPr lang="en-US" sz="3200" dirty="0"/>
              <a:t>Pablo’s infrastructure is the component to do the CT ACTION, by receiving additional data, such as:</a:t>
            </a:r>
          </a:p>
          <a:p>
            <a:pPr lvl="2"/>
            <a:r>
              <a:rPr lang="en-US" sz="2400" dirty="0"/>
              <a:t>Struct _</a:t>
            </a:r>
            <a:r>
              <a:rPr lang="en-US" sz="2400" dirty="0" err="1"/>
              <a:t>nfct</a:t>
            </a:r>
            <a:r>
              <a:rPr lang="en-US" sz="2400" dirty="0"/>
              <a:t> (</a:t>
            </a:r>
            <a:r>
              <a:rPr lang="en-US" sz="2400" dirty="0" err="1"/>
              <a:t>ct_zone</a:t>
            </a:r>
            <a:r>
              <a:rPr lang="en-US" sz="2400" dirty="0"/>
              <a:t>, state, TCP window information,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</a:p>
          <a:p>
            <a:pPr lvl="2"/>
            <a:r>
              <a:rPr lang="en-US" sz="2400" dirty="0"/>
              <a:t>Chain ID</a:t>
            </a:r>
          </a:p>
          <a:p>
            <a:pPr lvl="2"/>
            <a:r>
              <a:rPr lang="en-US" sz="2400" dirty="0"/>
              <a:t>Timeouts?</a:t>
            </a:r>
          </a:p>
          <a:p>
            <a:pPr lvl="2"/>
            <a:r>
              <a:rPr lang="en-US" sz="2400" dirty="0"/>
              <a:t>Other?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Suggested </a:t>
            </a:r>
            <a:r>
              <a:rPr lang="en-US" sz="3200" b="1" dirty="0" err="1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NetFilter</a:t>
            </a:r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 Changes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2800" dirty="0"/>
              <a:t>Infrastructure has to be enhanced to support Hardware offload</a:t>
            </a:r>
            <a:br>
              <a:rPr lang="en-US" sz="2800" dirty="0"/>
            </a:br>
            <a:r>
              <a:rPr lang="en-US" sz="2800" dirty="0"/>
              <a:t>(see previous slide)</a:t>
            </a:r>
          </a:p>
          <a:p>
            <a:r>
              <a:rPr lang="en-US" sz="2800" dirty="0"/>
              <a:t>Hardware Flow offload code will use the same </a:t>
            </a:r>
            <a:r>
              <a:rPr lang="en-US" sz="2800" i="1" dirty="0" err="1"/>
              <a:t>ndo_setup_tc</a:t>
            </a:r>
            <a:r>
              <a:rPr lang="en-US" sz="2800" i="1" dirty="0"/>
              <a:t>()</a:t>
            </a:r>
            <a:r>
              <a:rPr lang="en-US" sz="2800" dirty="0"/>
              <a:t> to offload.</a:t>
            </a:r>
            <a:endParaRPr lang="en-US" sz="2500" dirty="0"/>
          </a:p>
          <a:p>
            <a:pPr lvl="1"/>
            <a:r>
              <a:rPr lang="en-US" sz="2500" dirty="0"/>
              <a:t>Future Suggestion: rename </a:t>
            </a:r>
            <a:r>
              <a:rPr lang="en-US" sz="2500" i="1" dirty="0" err="1"/>
              <a:t>ndo_setup_tc</a:t>
            </a:r>
            <a:r>
              <a:rPr lang="en-US" sz="2500" i="1" dirty="0"/>
              <a:t>()</a:t>
            </a:r>
            <a:r>
              <a:rPr lang="en-US" sz="2500" dirty="0"/>
              <a:t> to </a:t>
            </a:r>
            <a:r>
              <a:rPr lang="en-US" sz="2500" i="1" dirty="0" err="1"/>
              <a:t>ndo_offload</a:t>
            </a:r>
            <a:r>
              <a:rPr lang="en-US" sz="2500" i="1" dirty="0"/>
              <a:t>()</a:t>
            </a:r>
            <a:endParaRPr lang="en-US" sz="2800" i="1" dirty="0"/>
          </a:p>
          <a:p>
            <a:r>
              <a:rPr lang="en-US" sz="2800" dirty="0" err="1"/>
              <a:t>Netfilter</a:t>
            </a:r>
            <a:r>
              <a:rPr lang="en-US" sz="2800" dirty="0"/>
              <a:t> to maintain two separate lists of offloaded connections:</a:t>
            </a:r>
          </a:p>
          <a:p>
            <a:pPr lvl="1"/>
            <a:r>
              <a:rPr lang="en-US" sz="2500" dirty="0"/>
              <a:t>A list of ‘soft’ offloaded connections. </a:t>
            </a:r>
            <a:r>
              <a:rPr lang="en-US" sz="2500" b="1" dirty="0" err="1"/>
              <a:t>Netfilter</a:t>
            </a:r>
            <a:r>
              <a:rPr lang="en-US" sz="2500" b="1" dirty="0"/>
              <a:t> is responsible for flow aging </a:t>
            </a:r>
            <a:br>
              <a:rPr lang="en-US" sz="2500" b="1" dirty="0"/>
            </a:br>
            <a:r>
              <a:rPr lang="en-US" sz="2500" b="1" dirty="0"/>
              <a:t>and termination</a:t>
            </a:r>
          </a:p>
          <a:p>
            <a:pPr lvl="1"/>
            <a:r>
              <a:rPr lang="en-US" sz="2500" dirty="0"/>
              <a:t>A list of ‘hardware’ offloaded connection. This is a software representation of the psychical list representation in hardware for offloaded connections. </a:t>
            </a:r>
            <a:br>
              <a:rPr lang="en-US" sz="2500" dirty="0"/>
            </a:br>
            <a:r>
              <a:rPr lang="en-US" sz="2500" dirty="0"/>
              <a:t>The hardware/driver is responsible for flow aging and termination by using event/callback</a:t>
            </a:r>
            <a:br>
              <a:rPr lang="en-US" sz="2500" dirty="0"/>
            </a:br>
            <a:r>
              <a:rPr lang="en-US" sz="2500" dirty="0"/>
              <a:t>into </a:t>
            </a:r>
            <a:r>
              <a:rPr lang="en-US" sz="2500" dirty="0" err="1"/>
              <a:t>NetFilter</a:t>
            </a:r>
            <a:r>
              <a:rPr lang="en-US" sz="2500" dirty="0"/>
              <a:t>.</a:t>
            </a:r>
          </a:p>
          <a:p>
            <a:r>
              <a:rPr lang="en-US" sz="2600" dirty="0" err="1"/>
              <a:t>Netfilter</a:t>
            </a:r>
            <a:r>
              <a:rPr lang="en-US" sz="2600" dirty="0"/>
              <a:t> to do flow stats (currently hardware offload is missing from code)</a:t>
            </a:r>
          </a:p>
          <a:p>
            <a:r>
              <a:rPr lang="en-US" sz="2600" dirty="0" err="1"/>
              <a:t>Netfilter</a:t>
            </a:r>
            <a:r>
              <a:rPr lang="en-US" sz="2600" dirty="0"/>
              <a:t> to allow </a:t>
            </a:r>
            <a:r>
              <a:rPr lang="en-US" sz="2600" dirty="0" err="1"/>
              <a:t>MegaFlow</a:t>
            </a:r>
            <a:r>
              <a:rPr lang="en-US" sz="2600" dirty="0"/>
              <a:t> eviction (OVS).</a:t>
            </a:r>
            <a:br>
              <a:rPr lang="en-US" sz="2600" dirty="0"/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Suggested </a:t>
            </a:r>
            <a:r>
              <a:rPr lang="en-US" sz="3200" b="1" dirty="0" err="1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NetFilter</a:t>
            </a:r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 Changes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2800" dirty="0"/>
              <a:t>On reaching full hardware capacity</a:t>
            </a:r>
          </a:p>
          <a:p>
            <a:pPr lvl="1"/>
            <a:r>
              <a:rPr lang="en-US" sz="2500" dirty="0"/>
              <a:t>mark flow as ‘failed to offload’ </a:t>
            </a:r>
            <a:br>
              <a:rPr lang="en-US" sz="2500" dirty="0"/>
            </a:br>
            <a:r>
              <a:rPr lang="en-US" sz="2500" dirty="0"/>
              <a:t>(using either </a:t>
            </a:r>
            <a:r>
              <a:rPr lang="en-US" sz="2500" i="1" dirty="0"/>
              <a:t>struct </a:t>
            </a:r>
            <a:r>
              <a:rPr lang="en-US" sz="2500" i="1" dirty="0" err="1"/>
              <a:t>nf_conn</a:t>
            </a:r>
            <a:r>
              <a:rPr lang="en-US" sz="2500" i="1" dirty="0"/>
              <a:t> </a:t>
            </a:r>
            <a:r>
              <a:rPr lang="en-US" sz="2500" dirty="0"/>
              <a:t>or </a:t>
            </a:r>
            <a:r>
              <a:rPr lang="en-US" sz="2500" i="1" dirty="0"/>
              <a:t>struct </a:t>
            </a:r>
            <a:r>
              <a:rPr lang="en-US" sz="2500" i="1" dirty="0" err="1"/>
              <a:t>flow_offload</a:t>
            </a:r>
            <a:r>
              <a:rPr lang="en-US" sz="2500" i="1" dirty="0"/>
              <a:t> *flow</a:t>
            </a:r>
            <a:r>
              <a:rPr lang="en-US" sz="2500" dirty="0"/>
              <a:t>), </a:t>
            </a:r>
          </a:p>
          <a:p>
            <a:pPr lvl="1"/>
            <a:r>
              <a:rPr lang="en-US" sz="2500" dirty="0"/>
              <a:t>Put it on pending list </a:t>
            </a:r>
          </a:p>
          <a:p>
            <a:r>
              <a:rPr lang="en-US" sz="2800" dirty="0"/>
              <a:t>While deleting a flow from the hardware offloaded list</a:t>
            </a:r>
          </a:p>
          <a:p>
            <a:pPr lvl="1"/>
            <a:r>
              <a:rPr lang="en-US" sz="2500" dirty="0"/>
              <a:t>Take one item from pending list</a:t>
            </a:r>
          </a:p>
          <a:p>
            <a:pPr lvl="1"/>
            <a:r>
              <a:rPr lang="en-US" sz="2500" dirty="0"/>
              <a:t>Offload it.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6" y="535022"/>
            <a:ext cx="11798301" cy="515312"/>
          </a:xfrm>
        </p:spPr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Expiration [software]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3200" dirty="0"/>
              <a:t>Expiration in Connection Tracking</a:t>
            </a:r>
          </a:p>
          <a:p>
            <a:pPr lvl="1"/>
            <a:r>
              <a:rPr lang="en-US" sz="2900" dirty="0"/>
              <a:t>Lazy expiration: old connections are removed when new connections arrive.</a:t>
            </a:r>
          </a:p>
          <a:p>
            <a:pPr lvl="1"/>
            <a:r>
              <a:rPr lang="en-US" sz="2900" dirty="0"/>
              <a:t>Relatively long time: over 5 Days for established TCP connection</a:t>
            </a:r>
          </a:p>
          <a:p>
            <a:pPr lvl="1"/>
            <a:r>
              <a:rPr lang="en-US" sz="2900" dirty="0"/>
              <a:t>About 180 secs for UDP</a:t>
            </a:r>
          </a:p>
          <a:p>
            <a:r>
              <a:rPr lang="en-US" sz="3200" dirty="0"/>
              <a:t>Expiration in </a:t>
            </a:r>
            <a:r>
              <a:rPr lang="en-US" sz="3200" dirty="0" err="1"/>
              <a:t>Netfilter</a:t>
            </a:r>
            <a:r>
              <a:rPr lang="en-US" sz="3200" dirty="0"/>
              <a:t> flow offload </a:t>
            </a:r>
          </a:p>
          <a:p>
            <a:pPr lvl="1"/>
            <a:r>
              <a:rPr lang="en-US" sz="2900" dirty="0"/>
              <a:t>Every once in a while scan all existing offloaded flows</a:t>
            </a:r>
            <a:br>
              <a:rPr lang="en-US" sz="2900" dirty="0"/>
            </a:br>
            <a:r>
              <a:rPr lang="en-US" sz="2900" dirty="0"/>
              <a:t>and query driver to see if flow has expired</a:t>
            </a:r>
          </a:p>
          <a:p>
            <a:r>
              <a:rPr lang="en-US" sz="3200" dirty="0"/>
              <a:t>Suggested expiration algorithm</a:t>
            </a:r>
          </a:p>
          <a:p>
            <a:pPr lvl="1"/>
            <a:r>
              <a:rPr lang="en-US" sz="2600" dirty="0"/>
              <a:t>With N offloaded connections - Every K seconds</a:t>
            </a:r>
            <a:br>
              <a:rPr lang="en-US" sz="2600" dirty="0"/>
            </a:br>
            <a:r>
              <a:rPr lang="en-US" sz="2600" dirty="0"/>
              <a:t>sample N/2k of the flows in the systems.</a:t>
            </a:r>
          </a:p>
          <a:p>
            <a:pPr lvl="2"/>
            <a:r>
              <a:rPr lang="en-US" sz="2400" dirty="0"/>
              <a:t>K= 180 secs for </a:t>
            </a:r>
            <a:r>
              <a:rPr lang="en-US" sz="2400" dirty="0" err="1"/>
              <a:t>udp</a:t>
            </a:r>
            <a:r>
              <a:rPr lang="en-US" sz="2400" dirty="0"/>
              <a:t>/</a:t>
            </a:r>
            <a:r>
              <a:rPr lang="en-US" sz="2400" dirty="0" err="1"/>
              <a:t>icmp</a:t>
            </a:r>
            <a:endParaRPr lang="en-US" sz="2400" dirty="0"/>
          </a:p>
          <a:p>
            <a:pPr lvl="2"/>
            <a:r>
              <a:rPr lang="en-US" sz="2400" dirty="0"/>
              <a:t>K= 3600 secs for </a:t>
            </a:r>
            <a:r>
              <a:rPr lang="en-US" sz="2400" dirty="0" err="1"/>
              <a:t>tcp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Suggested </a:t>
            </a:r>
            <a:r>
              <a:rPr lang="en-US" sz="3200" b="1" dirty="0" err="1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NetFilter</a:t>
            </a:r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 Changes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3100" dirty="0"/>
              <a:t>With driver/hardware supporting expiration/termination: </a:t>
            </a:r>
          </a:p>
          <a:p>
            <a:pPr lvl="1"/>
            <a:r>
              <a:rPr lang="en-US" sz="2800" dirty="0"/>
              <a:t>Use callback </a:t>
            </a:r>
            <a:r>
              <a:rPr lang="en-US" sz="2800" dirty="0" err="1"/>
              <a:t>sinside</a:t>
            </a:r>
            <a:r>
              <a:rPr lang="en-US" sz="2800" dirty="0"/>
              <a:t> </a:t>
            </a:r>
            <a:r>
              <a:rPr lang="en-US" sz="2800" dirty="0" err="1"/>
              <a:t>Netfilter</a:t>
            </a:r>
            <a:r>
              <a:rPr lang="en-US" sz="2800" dirty="0"/>
              <a:t>.</a:t>
            </a:r>
          </a:p>
          <a:p>
            <a:r>
              <a:rPr lang="en-US" sz="3100" dirty="0"/>
              <a:t>Reduces existing timeouts:</a:t>
            </a:r>
          </a:p>
          <a:p>
            <a:pPr lvl="1"/>
            <a:r>
              <a:rPr lang="en-US" sz="2800" dirty="0"/>
              <a:t>Current timeouts in </a:t>
            </a:r>
            <a:r>
              <a:rPr lang="en-US" sz="2800" dirty="0" err="1"/>
              <a:t>connTrack</a:t>
            </a:r>
            <a:r>
              <a:rPr lang="en-US" sz="2800" dirty="0"/>
              <a:t> are too big (5 days for established TCP). we suggest 3600s per TCP and 180 per ICMP/UDP.</a:t>
            </a:r>
          </a:p>
          <a:p>
            <a:pPr lvl="1"/>
            <a:r>
              <a:rPr lang="en-US" sz="2800" dirty="0"/>
              <a:t>Timeouts in flow offload are only require for bi-directional flows</a:t>
            </a:r>
          </a:p>
          <a:p>
            <a:pPr lvl="1"/>
            <a:r>
              <a:rPr lang="en-US" sz="2800" dirty="0"/>
              <a:t>Constants or configurable?  We need interface for configurable</a:t>
            </a:r>
          </a:p>
          <a:p>
            <a:r>
              <a:rPr lang="en-US" sz="3100" dirty="0"/>
              <a:t>Two separate lists of offloaded connections [as already mentioned]</a:t>
            </a:r>
            <a:endParaRPr lang="en-US" sz="3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OVS rule eviction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2800" dirty="0"/>
              <a:t>OVS currently samples counter/s to see if flow/connection is still active.</a:t>
            </a:r>
          </a:p>
          <a:p>
            <a:r>
              <a:rPr lang="en-US" sz="2800" dirty="0"/>
              <a:t>As new flows are to be handled by TC. We suggest that same counters</a:t>
            </a:r>
            <a:br>
              <a:rPr lang="en-US" sz="2800" dirty="0"/>
            </a:br>
            <a:r>
              <a:rPr lang="en-US" sz="2800" dirty="0"/>
              <a:t>are used as ‘aggregate counters’. Each counter serves as a sum of  </a:t>
            </a:r>
            <a:br>
              <a:rPr lang="en-US" sz="2800" dirty="0"/>
            </a:br>
            <a:r>
              <a:rPr lang="en-US" sz="2800" dirty="0"/>
              <a:t>all counters on the same flow per OVS data-path command.</a:t>
            </a:r>
          </a:p>
          <a:p>
            <a:r>
              <a:rPr lang="en-US" sz="2800" dirty="0"/>
              <a:t>Once OVS sends a </a:t>
            </a:r>
            <a:r>
              <a:rPr lang="en-US" sz="2800" dirty="0" err="1"/>
              <a:t>netlink</a:t>
            </a:r>
            <a:r>
              <a:rPr lang="en-US" sz="2800" dirty="0"/>
              <a:t> message to TC to evict a rule</a:t>
            </a:r>
            <a:br>
              <a:rPr lang="en-US" sz="2800" dirty="0"/>
            </a:br>
            <a:r>
              <a:rPr lang="en-US" sz="2800" dirty="0"/>
              <a:t>TC will call </a:t>
            </a:r>
            <a:r>
              <a:rPr lang="en-US" sz="2800" dirty="0" err="1"/>
              <a:t>NetFilter</a:t>
            </a:r>
            <a:r>
              <a:rPr lang="en-US" sz="2800" dirty="0"/>
              <a:t> to remove all ‘offloaded flows’ which belong </a:t>
            </a:r>
            <a:br>
              <a:rPr lang="en-US" sz="2800" dirty="0"/>
            </a:br>
            <a:r>
              <a:rPr lang="en-US" sz="2800" dirty="0"/>
              <a:t>to the same chain.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Connection tracking (</a:t>
            </a:r>
            <a:r>
              <a:rPr lang="en-US" sz="3200" dirty="0" err="1"/>
              <a:t>conntrack</a:t>
            </a:r>
            <a:r>
              <a:rPr lang="en-US" sz="3200" b="1" dirty="0"/>
              <a:t>)</a:t>
            </a:r>
          </a:p>
          <a:p>
            <a:r>
              <a:rPr lang="en-US" sz="3200" dirty="0"/>
              <a:t>OVS CT (connection tracking)</a:t>
            </a:r>
          </a:p>
          <a:p>
            <a:r>
              <a:rPr lang="en-US" sz="3200" dirty="0"/>
              <a:t>CT in HW concept</a:t>
            </a:r>
          </a:p>
          <a:p>
            <a:r>
              <a:rPr lang="en-US" sz="3200" dirty="0"/>
              <a:t>Suggested changes in </a:t>
            </a:r>
            <a:br>
              <a:rPr lang="en-US" sz="3200" dirty="0"/>
            </a:br>
            <a:r>
              <a:rPr lang="en-US" sz="3200" dirty="0"/>
              <a:t>TC, </a:t>
            </a:r>
            <a:r>
              <a:rPr lang="en-US" sz="3200" dirty="0" err="1"/>
              <a:t>Netfilter</a:t>
            </a:r>
            <a:r>
              <a:rPr lang="he-IL" sz="3200" dirty="0"/>
              <a:t> </a:t>
            </a:r>
            <a:r>
              <a:rPr lang="en-US" sz="3200" dirty="0"/>
              <a:t>and OVS</a:t>
            </a:r>
          </a:p>
          <a:p>
            <a:r>
              <a:rPr lang="en-US" sz="3200" dirty="0"/>
              <a:t>Fallback and expiration</a:t>
            </a:r>
          </a:p>
        </p:txBody>
      </p:sp>
      <p:sp>
        <p:nvSpPr>
          <p:cNvPr id="4" name="AutoShape 2" descr="תוצאת תמונה עבור ‪Content‬‏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תוצאת תמונה עבור ‪Content‬‏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280" y="3437223"/>
            <a:ext cx="5760742" cy="42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6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Fallback to Software 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 case: Packet was partially processed in hardware:</a:t>
            </a:r>
          </a:p>
          <a:p>
            <a:pPr lvl="1"/>
            <a:r>
              <a:rPr lang="en-US" dirty="0"/>
              <a:t>A packet was decapsulated and then there was a miss in one of the flow-tables.</a:t>
            </a:r>
          </a:p>
          <a:p>
            <a:pPr lvl="1"/>
            <a:r>
              <a:rPr lang="en-US" dirty="0"/>
              <a:t>Packet header rewrite and then packet falls back to software?</a:t>
            </a:r>
          </a:p>
          <a:p>
            <a:pPr lvl="1"/>
            <a:r>
              <a:rPr lang="en-US" dirty="0"/>
              <a:t>Any other manipulation on the packet that hasn’t been complete.</a:t>
            </a:r>
          </a:p>
          <a:p>
            <a:r>
              <a:rPr lang="en-US" dirty="0"/>
              <a:t>Resolution: </a:t>
            </a:r>
          </a:p>
          <a:p>
            <a:pPr lvl="1"/>
            <a:r>
              <a:rPr lang="en-US" dirty="0"/>
              <a:t>Continue processing the packet in software at the same step.</a:t>
            </a:r>
          </a:p>
          <a:p>
            <a:pPr lvl="2"/>
            <a:r>
              <a:rPr lang="en-US" dirty="0"/>
              <a:t>Storage suggested for information passed (driver-&gt;</a:t>
            </a:r>
            <a:r>
              <a:rPr lang="en-US" dirty="0" err="1"/>
              <a:t>tc</a:t>
            </a:r>
            <a:r>
              <a:rPr lang="en-US" dirty="0"/>
              <a:t>, </a:t>
            </a:r>
            <a:r>
              <a:rPr lang="en-US" dirty="0" err="1"/>
              <a:t>tc</a:t>
            </a:r>
            <a:r>
              <a:rPr lang="en-US" dirty="0"/>
              <a:t>-&gt;</a:t>
            </a:r>
            <a:r>
              <a:rPr lang="en-US" dirty="0" err="1"/>
              <a:t>ovs</a:t>
            </a:r>
            <a:r>
              <a:rPr lang="en-US" dirty="0"/>
              <a:t>) is </a:t>
            </a:r>
            <a:r>
              <a:rPr lang="en-US" dirty="0" err="1"/>
              <a:t>skb</a:t>
            </a:r>
            <a:r>
              <a:rPr lang="en-US" dirty="0"/>
              <a:t>-&gt;</a:t>
            </a:r>
            <a:r>
              <a:rPr lang="en-US" dirty="0" err="1"/>
              <a:t>cb</a:t>
            </a:r>
            <a:endParaRPr lang="en-US" dirty="0"/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Driver/hardware: </a:t>
            </a:r>
          </a:p>
          <a:p>
            <a:pPr lvl="2"/>
            <a:r>
              <a:rPr lang="en-US" dirty="0"/>
              <a:t>Restore all meta-data into the packet</a:t>
            </a:r>
          </a:p>
          <a:p>
            <a:pPr lvl="2"/>
            <a:r>
              <a:rPr lang="en-US" dirty="0"/>
              <a:t>Report where was the last stop </a:t>
            </a:r>
          </a:p>
          <a:p>
            <a:pPr lvl="1"/>
            <a:r>
              <a:rPr lang="en-US" dirty="0"/>
              <a:t>TC</a:t>
            </a:r>
          </a:p>
          <a:p>
            <a:pPr lvl="2"/>
            <a:r>
              <a:rPr lang="en-US" dirty="0"/>
              <a:t>Continue processing at the same chain, sometimes in the middle of the chain </a:t>
            </a:r>
            <a:br>
              <a:rPr lang="en-US" dirty="0"/>
            </a:br>
            <a:r>
              <a:rPr lang="en-US" dirty="0"/>
              <a:t>(example: a single chain with </a:t>
            </a:r>
            <a:r>
              <a:rPr lang="en-US" dirty="0" err="1"/>
              <a:t>decap</a:t>
            </a:r>
            <a:r>
              <a:rPr lang="en-US" dirty="0"/>
              <a:t>/</a:t>
            </a:r>
            <a:r>
              <a:rPr lang="en-US" dirty="0" err="1"/>
              <a:t>nat</a:t>
            </a:r>
            <a:r>
              <a:rPr lang="en-US" dirty="0"/>
              <a:t> and </a:t>
            </a:r>
            <a:r>
              <a:rPr lang="en-US" dirty="0" err="1"/>
              <a:t>ConnTrack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Should be capable of fallback to OVS</a:t>
            </a:r>
          </a:p>
          <a:p>
            <a:pPr lvl="1"/>
            <a:r>
              <a:rPr lang="en-US" dirty="0"/>
              <a:t>OVS</a:t>
            </a:r>
          </a:p>
          <a:p>
            <a:pPr lvl="2"/>
            <a:r>
              <a:rPr lang="en-US" dirty="0"/>
              <a:t>Same as TC responsibilities</a:t>
            </a:r>
          </a:p>
          <a:p>
            <a:pPr lvl="2"/>
            <a:r>
              <a:rPr lang="en-US" dirty="0"/>
              <a:t>Note that OVS does not carry a copy of the original/unmodified packet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ea typeface="ＭＳ Ｐゴシック" charset="0"/>
                <a:cs typeface="Arial" pitchFamily="-108" charset="0"/>
              </a:rPr>
              <a:t>Suggested OVS Changes</a:t>
            </a:r>
            <a:endParaRPr lang="en-US" sz="3200" b="1" dirty="0">
              <a:solidFill>
                <a:schemeClr val="tx2"/>
              </a:solidFill>
              <a:latin typeface="+mn-lt"/>
              <a:ea typeface="ＭＳ Ｐゴシック" charset="0"/>
              <a:cs typeface="Arial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2800" dirty="0"/>
              <a:t>OVS-daemon to send </a:t>
            </a:r>
            <a:r>
              <a:rPr lang="en-US" sz="2800" dirty="0" err="1"/>
              <a:t>datapath</a:t>
            </a:r>
            <a:r>
              <a:rPr lang="en-US" sz="2800" dirty="0"/>
              <a:t> messages with </a:t>
            </a:r>
            <a:r>
              <a:rPr lang="en-US" sz="2800" dirty="0" err="1"/>
              <a:t>connTrack</a:t>
            </a:r>
            <a:r>
              <a:rPr lang="en-US" sz="2800" dirty="0"/>
              <a:t> to TC </a:t>
            </a:r>
          </a:p>
          <a:p>
            <a:r>
              <a:rPr lang="en-US" sz="2800" dirty="0"/>
              <a:t>Fallback:</a:t>
            </a:r>
          </a:p>
          <a:p>
            <a:pPr lvl="1"/>
            <a:r>
              <a:rPr lang="en-US" sz="2500" dirty="0"/>
              <a:t>Process packet in a middle of existing flow using metadata on packet to aid.</a:t>
            </a:r>
          </a:p>
          <a:p>
            <a:r>
              <a:rPr lang="en-US" sz="2800" dirty="0"/>
              <a:t>Capabilities [do be discussed at end of presentation]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Hardware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/>
          </a:bodyPr>
          <a:lstStyle/>
          <a:p>
            <a:r>
              <a:rPr lang="en-US" sz="3600" dirty="0"/>
              <a:t>Packet checksum [by layers?]</a:t>
            </a:r>
          </a:p>
          <a:p>
            <a:r>
              <a:rPr lang="en-US" sz="3600" dirty="0"/>
              <a:t>TCP-Window validation</a:t>
            </a:r>
          </a:p>
          <a:p>
            <a:pPr lvl="1"/>
            <a:r>
              <a:rPr lang="en-US" sz="3300" dirty="0"/>
              <a:t>Both items are used for –</a:t>
            </a:r>
            <a:r>
              <a:rPr lang="en-US" sz="3300" dirty="0" err="1"/>
              <a:t>inv</a:t>
            </a:r>
            <a:r>
              <a:rPr lang="en-US" sz="3300" dirty="0"/>
              <a:t>/+</a:t>
            </a:r>
            <a:r>
              <a:rPr lang="en-US" sz="3300" dirty="0" err="1"/>
              <a:t>inv</a:t>
            </a:r>
            <a:endParaRPr lang="en-US" sz="3300" dirty="0"/>
          </a:p>
          <a:p>
            <a:r>
              <a:rPr lang="en-US" sz="3600" dirty="0"/>
              <a:t>Flow statistics</a:t>
            </a:r>
          </a:p>
          <a:p>
            <a:pPr lvl="1"/>
            <a:r>
              <a:rPr lang="en-US" sz="3300" dirty="0"/>
              <a:t>What about hardware without flow counter/s?</a:t>
            </a:r>
          </a:p>
          <a:p>
            <a:r>
              <a:rPr lang="en-US" sz="3600" dirty="0"/>
              <a:t>Timeout by hardware/driver</a:t>
            </a:r>
            <a:endParaRPr lang="en-US" sz="3300" dirty="0"/>
          </a:p>
          <a:p>
            <a:r>
              <a:rPr lang="en-US" sz="3600" dirty="0"/>
              <a:t>Others?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9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Rony Efraim, Guy Shattah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Oct 2018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3325" y="4303988"/>
            <a:ext cx="7205557" cy="1545881"/>
          </a:xfrm>
        </p:spPr>
        <p:txBody>
          <a:bodyPr>
            <a:normAutofit fontScale="90000"/>
          </a:bodyPr>
          <a:lstStyle/>
          <a:p>
            <a:r>
              <a:rPr lang="en-US" dirty="0"/>
              <a:t>TC </a:t>
            </a:r>
            <a:r>
              <a:rPr lang="he-IL" dirty="0"/>
              <a:t>+</a:t>
            </a:r>
            <a:r>
              <a:rPr lang="en-US" dirty="0"/>
              <a:t> </a:t>
            </a:r>
            <a:r>
              <a:rPr lang="en-US"/>
              <a:t>CT - </a:t>
            </a:r>
            <a:r>
              <a:rPr lang="en-US" dirty="0"/>
              <a:t>command line +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649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Connection tracking (</a:t>
            </a:r>
            <a:r>
              <a:rPr lang="en-US" sz="3200" b="1" dirty="0" err="1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conntrack</a:t>
            </a:r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Tracks connections and stores information about the state of connections.</a:t>
            </a:r>
          </a:p>
          <a:p>
            <a:r>
              <a:rPr lang="en-US" sz="3200" dirty="0"/>
              <a:t>For each packet </a:t>
            </a:r>
          </a:p>
          <a:p>
            <a:pPr lvl="1"/>
            <a:r>
              <a:rPr lang="en-US" sz="2800" dirty="0"/>
              <a:t>Finds the connection in DB or creates a new entry.</a:t>
            </a:r>
          </a:p>
          <a:p>
            <a:pPr lvl="1"/>
            <a:r>
              <a:rPr lang="en-US" sz="2800" dirty="0"/>
              <a:t>Validates the packets.</a:t>
            </a:r>
          </a:p>
          <a:p>
            <a:pPr lvl="2"/>
            <a:r>
              <a:rPr lang="en-US" sz="2400" dirty="0"/>
              <a:t>TCP – validates that the packets are within the current TCP </a:t>
            </a:r>
            <a:br>
              <a:rPr lang="en-US" sz="2400" dirty="0"/>
            </a:br>
            <a:r>
              <a:rPr lang="en-US" sz="2400" dirty="0"/>
              <a:t>window and updates the window according to the ACKs</a:t>
            </a:r>
          </a:p>
          <a:p>
            <a:pPr lvl="2"/>
            <a:endParaRPr lang="en-US" sz="2400" dirty="0"/>
          </a:p>
          <a:p>
            <a:r>
              <a:rPr lang="en-US" sz="3200" dirty="0"/>
              <a:t>CT state for every packet can be </a:t>
            </a:r>
          </a:p>
          <a:p>
            <a:pPr lvl="1"/>
            <a:r>
              <a:rPr lang="en-US" sz="2800" b="1" dirty="0"/>
              <a:t>New</a:t>
            </a:r>
            <a:r>
              <a:rPr lang="en-US" sz="2800" dirty="0"/>
              <a:t> – The connection is starting (SYN for TCP)</a:t>
            </a:r>
          </a:p>
          <a:p>
            <a:pPr lvl="1"/>
            <a:r>
              <a:rPr lang="en-US" sz="2800" b="1" dirty="0"/>
              <a:t>Established</a:t>
            </a:r>
            <a:r>
              <a:rPr lang="en-US" sz="2800" dirty="0"/>
              <a:t> – The connection has already been established</a:t>
            </a:r>
          </a:p>
          <a:p>
            <a:pPr lvl="1"/>
            <a:r>
              <a:rPr lang="en-US" sz="2800" b="1" dirty="0"/>
              <a:t>Related</a:t>
            </a:r>
            <a:r>
              <a:rPr lang="en-US" sz="2800" dirty="0"/>
              <a:t> - The connection is related to an establish connection.</a:t>
            </a:r>
          </a:p>
          <a:p>
            <a:pPr lvl="1"/>
            <a:r>
              <a:rPr lang="en-US" sz="2800" b="1" dirty="0"/>
              <a:t>Invalid</a:t>
            </a:r>
            <a:r>
              <a:rPr lang="en-US" sz="2800" dirty="0"/>
              <a:t> - packets do not follow the expected behavior of a connection</a:t>
            </a:r>
          </a:p>
          <a:p>
            <a:pPr lvl="2"/>
            <a:endParaRPr lang="en-US" sz="2400" dirty="0"/>
          </a:p>
          <a:p>
            <a:endParaRPr lang="en-US" sz="3200" dirty="0"/>
          </a:p>
        </p:txBody>
      </p:sp>
      <p:pic>
        <p:nvPicPr>
          <p:cNvPr id="2050" name="Picture 2" descr="http://2.bp.blogspot.com/-dIa6Y5gavNk/TghJmkvJKUI/AAAAAAAARlY/ptZxvLkf7ms/s1600/Best_Linux_BSD_Firewall_Distribu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2" y="4052922"/>
            <a:ext cx="4296747" cy="18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1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06" y="1348045"/>
            <a:ext cx="7205623" cy="5871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OVS CT (connection tracking)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6748240" cy="639544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OVS CT using the same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Conntrack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 of the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IpTables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.</a:t>
            </a:r>
          </a:p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There is an OVS action to go to the CT</a:t>
            </a:r>
          </a:p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After CT it continues the steering with the CT state:</a:t>
            </a:r>
            <a:b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</a:b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New, established, related ,reply or invalid</a:t>
            </a: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37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New feature for TC (kernel)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1" y="1247338"/>
            <a:ext cx="5454944" cy="639544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OVS Recirc ID = TC chain ID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New </a:t>
            </a:r>
            <a:r>
              <a:rPr lang="en-US" sz="3200" b="1" dirty="0"/>
              <a:t>action</a:t>
            </a:r>
            <a:r>
              <a:rPr lang="en-US" sz="3200" dirty="0"/>
              <a:t> “</a:t>
            </a:r>
            <a:r>
              <a:rPr lang="en-US" sz="3200" dirty="0" err="1"/>
              <a:t>ct</a:t>
            </a:r>
            <a:r>
              <a:rPr lang="en-US" sz="3200" dirty="0"/>
              <a:t>” will be added in order to forward the packet to </a:t>
            </a:r>
            <a:r>
              <a:rPr lang="en-US" sz="3200" dirty="0" err="1"/>
              <a:t>nf_ct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New </a:t>
            </a:r>
            <a:r>
              <a:rPr lang="en-US" sz="3200" b="1" dirty="0"/>
              <a:t>match</a:t>
            </a:r>
            <a:r>
              <a:rPr lang="en-US" sz="3200" dirty="0"/>
              <a:t> “</a:t>
            </a:r>
            <a:r>
              <a:rPr lang="en-US" sz="3200" dirty="0" err="1"/>
              <a:t>ct_state</a:t>
            </a:r>
            <a:r>
              <a:rPr lang="en-US" sz="3200" dirty="0"/>
              <a:t>” will be added to flower classifier, to classify the connection state. </a:t>
            </a:r>
          </a:p>
          <a:p>
            <a:endParaRPr lang="en-US" sz="3200" dirty="0"/>
          </a:p>
          <a:p>
            <a:r>
              <a:rPr lang="en-US" sz="3200" dirty="0"/>
              <a:t>Presented on </a:t>
            </a:r>
            <a:r>
              <a:rPr lang="en-US" sz="3200" dirty="0" err="1"/>
              <a:t>Netdev</a:t>
            </a:r>
            <a:r>
              <a:rPr lang="en-US" sz="3200" dirty="0"/>
              <a:t> Conference : 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https://www.netdevconf.org/2.2/session.html?efraim-extendtctoct-talk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467476" y="1451731"/>
          <a:ext cx="7320767" cy="602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Visio" r:id="rId4" imgW="6305820" imgH="5175931" progId="Visio.Drawing.15">
                  <p:embed/>
                </p:oleObj>
              </mc:Choice>
              <mc:Fallback>
                <p:oleObj name="Visio" r:id="rId4" imgW="6305820" imgH="517593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6" y="1451731"/>
                        <a:ext cx="7320767" cy="6024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69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New feature for TC (kernel)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1" y="1247338"/>
            <a:ext cx="11649848" cy="6395446"/>
          </a:xfrm>
        </p:spPr>
        <p:txBody>
          <a:bodyPr>
            <a:normAutofit/>
          </a:bodyPr>
          <a:lstStyle/>
          <a:p>
            <a:r>
              <a:rPr lang="en-US" sz="3200" b="1" dirty="0"/>
              <a:t>New action </a:t>
            </a:r>
            <a:r>
              <a:rPr lang="en-US" sz="3200" dirty="0"/>
              <a:t>“</a:t>
            </a:r>
            <a:r>
              <a:rPr lang="en-US" sz="3200" dirty="0" err="1"/>
              <a:t>ct</a:t>
            </a:r>
            <a:r>
              <a:rPr lang="en-US" sz="3200" dirty="0"/>
              <a:t>” will be added in order to call the </a:t>
            </a:r>
            <a:r>
              <a:rPr lang="en-US" sz="3200" dirty="0" err="1"/>
              <a:t>nf_ct</a:t>
            </a:r>
            <a:r>
              <a:rPr lang="en-US" sz="3200" dirty="0"/>
              <a:t>.</a:t>
            </a:r>
          </a:p>
          <a:p>
            <a:r>
              <a:rPr lang="en-US" sz="3200" dirty="0"/>
              <a:t>The new </a:t>
            </a:r>
            <a:r>
              <a:rPr lang="en-US" sz="3200" dirty="0" err="1"/>
              <a:t>ct</a:t>
            </a:r>
            <a:r>
              <a:rPr lang="en-US" sz="3200" dirty="0"/>
              <a:t> action has the following optional parameters:</a:t>
            </a:r>
          </a:p>
          <a:p>
            <a:pPr lvl="1"/>
            <a:r>
              <a:rPr lang="en-US" sz="2800" dirty="0"/>
              <a:t>Commit</a:t>
            </a:r>
          </a:p>
          <a:p>
            <a:pPr lvl="2"/>
            <a:r>
              <a:rPr lang="en-US" sz="2600" dirty="0"/>
              <a:t>Commit the connection</a:t>
            </a:r>
          </a:p>
          <a:p>
            <a:pPr lvl="1"/>
            <a:r>
              <a:rPr lang="en-US" sz="2800" dirty="0"/>
              <a:t>Zone &lt;number&gt; </a:t>
            </a:r>
          </a:p>
          <a:p>
            <a:pPr lvl="2"/>
            <a:r>
              <a:rPr lang="en-US" sz="2600" dirty="0"/>
              <a:t> Zone number in CT to use (u16)</a:t>
            </a:r>
          </a:p>
          <a:p>
            <a:pPr lvl="1"/>
            <a:r>
              <a:rPr lang="en-US" sz="2800" dirty="0"/>
              <a:t>NAT</a:t>
            </a:r>
          </a:p>
          <a:p>
            <a:pPr lvl="1"/>
            <a:r>
              <a:rPr lang="en-US" sz="2800" dirty="0"/>
              <a:t>Set variables:</a:t>
            </a:r>
            <a:br>
              <a:rPr lang="en-US" sz="2800" dirty="0"/>
            </a:br>
            <a:r>
              <a:rPr lang="en-US" sz="2800" dirty="0" err="1"/>
              <a:t>ct_mark</a:t>
            </a:r>
            <a:br>
              <a:rPr lang="en-US" sz="2800" dirty="0"/>
            </a:br>
            <a:r>
              <a:rPr lang="en-US" sz="2800" dirty="0" err="1"/>
              <a:t>ct_label</a:t>
            </a:r>
            <a:br>
              <a:rPr lang="en-US" sz="2800" dirty="0"/>
            </a:br>
            <a:r>
              <a:rPr lang="en-US" sz="2800" dirty="0" err="1"/>
              <a:t>ct_zone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168296" y="4714248"/>
          <a:ext cx="7437190" cy="284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Visio" r:id="rId3" imgW="6314628" imgH="2415451" progId="Visio.Drawing.15">
                  <p:embed/>
                </p:oleObj>
              </mc:Choice>
              <mc:Fallback>
                <p:oleObj name="Visio" r:id="rId3" imgW="6314628" imgH="241545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8296" y="4714248"/>
                        <a:ext cx="7437190" cy="284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9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New feature for TC (kernel)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6960" y="1247338"/>
            <a:ext cx="13372323" cy="639544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New match </a:t>
            </a:r>
            <a:r>
              <a:rPr lang="en-US" sz="3200" dirty="0"/>
              <a:t>will be added to flower classifier call “</a:t>
            </a:r>
            <a:r>
              <a:rPr lang="en-US" sz="3200" dirty="0" err="1"/>
              <a:t>ct_state</a:t>
            </a:r>
            <a:r>
              <a:rPr lang="en-US" sz="3200" dirty="0"/>
              <a:t>”, to classify using the connection state.</a:t>
            </a:r>
          </a:p>
          <a:p>
            <a:r>
              <a:rPr lang="en-US" sz="3200" dirty="0" err="1"/>
              <a:t>ct_state</a:t>
            </a:r>
            <a:r>
              <a:rPr lang="en-US" sz="3200" dirty="0"/>
              <a:t> flags should be either set or clear</a:t>
            </a:r>
          </a:p>
          <a:p>
            <a:pPr lvl="1"/>
            <a:r>
              <a:rPr lang="en-US" sz="2900" dirty="0"/>
              <a:t>Set by using “+” </a:t>
            </a:r>
          </a:p>
          <a:p>
            <a:pPr lvl="1"/>
            <a:r>
              <a:rPr lang="en-US" sz="2900" dirty="0"/>
              <a:t>Clear by using “-“</a:t>
            </a:r>
          </a:p>
          <a:p>
            <a:pPr lvl="1"/>
            <a:r>
              <a:rPr lang="en-US" sz="2900" dirty="0"/>
              <a:t>All other modifiers will be ignored. </a:t>
            </a:r>
          </a:p>
          <a:p>
            <a:r>
              <a:rPr lang="en-US" sz="3200" dirty="0"/>
              <a:t>The flags are:</a:t>
            </a:r>
          </a:p>
          <a:p>
            <a:pPr lvl="1"/>
            <a:r>
              <a:rPr lang="en-US" sz="2800" dirty="0" err="1"/>
              <a:t>trk</a:t>
            </a:r>
            <a:r>
              <a:rPr lang="en-US" sz="2800" dirty="0"/>
              <a:t>   - Tracked - Been through the connection tracker</a:t>
            </a:r>
          </a:p>
          <a:p>
            <a:pPr lvl="1"/>
            <a:r>
              <a:rPr lang="en-US" sz="2800" dirty="0" err="1"/>
              <a:t>inv</a:t>
            </a:r>
            <a:r>
              <a:rPr lang="en-US" sz="2800" dirty="0"/>
              <a:t>   - Invalid</a:t>
            </a:r>
          </a:p>
          <a:p>
            <a:pPr lvl="1"/>
            <a:r>
              <a:rPr lang="en-US" sz="2800" dirty="0"/>
              <a:t>new - New connection</a:t>
            </a:r>
          </a:p>
          <a:p>
            <a:pPr lvl="1"/>
            <a:r>
              <a:rPr lang="en-US" sz="2800" dirty="0" err="1"/>
              <a:t>est</a:t>
            </a:r>
            <a:r>
              <a:rPr lang="en-US" sz="2800" dirty="0"/>
              <a:t>   - Established connection</a:t>
            </a:r>
          </a:p>
          <a:p>
            <a:pPr lvl="1"/>
            <a:r>
              <a:rPr lang="en-US" sz="2800" dirty="0" err="1"/>
              <a:t>rpl</a:t>
            </a:r>
            <a:r>
              <a:rPr lang="en-US" sz="2800" dirty="0"/>
              <a:t>    - Packet is in reply direction</a:t>
            </a:r>
          </a:p>
          <a:p>
            <a:pPr lvl="1"/>
            <a:r>
              <a:rPr lang="en-US" sz="2800" dirty="0" err="1"/>
              <a:t>rel</a:t>
            </a:r>
            <a:r>
              <a:rPr lang="en-US" sz="2800" dirty="0"/>
              <a:t>    - Related - ICMP, </a:t>
            </a:r>
            <a:r>
              <a:rPr lang="en-US" sz="2800" dirty="0" err="1"/>
              <a:t>eg</a:t>
            </a:r>
            <a:r>
              <a:rPr lang="en-US" sz="2800" dirty="0"/>
              <a:t> “</a:t>
            </a:r>
            <a:r>
              <a:rPr lang="en-US" sz="2800" dirty="0" err="1"/>
              <a:t>dst_unreach</a:t>
            </a:r>
            <a:r>
              <a:rPr lang="en-US" sz="2800" dirty="0"/>
              <a:t>” response or helper “related” connection</a:t>
            </a:r>
          </a:p>
          <a:p>
            <a:pPr lvl="1"/>
            <a:r>
              <a:rPr lang="en-US" sz="2800" dirty="0" err="1"/>
              <a:t>snat</a:t>
            </a:r>
            <a:r>
              <a:rPr lang="en-US" sz="2800" dirty="0"/>
              <a:t>, </a:t>
            </a:r>
            <a:r>
              <a:rPr lang="en-US" sz="2800" dirty="0" err="1"/>
              <a:t>dnat</a:t>
            </a:r>
            <a:r>
              <a:rPr lang="en-US" sz="2800" dirty="0"/>
              <a:t> – packet header was modified due to NAT action (source/</a:t>
            </a:r>
            <a:r>
              <a:rPr lang="en-US" sz="2800" dirty="0" err="1"/>
              <a:t>dest</a:t>
            </a:r>
            <a:r>
              <a:rPr lang="en-US" sz="2800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9442" y="1406012"/>
            <a:ext cx="17296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0000"/>
              </a:schemeClr>
            </a:gs>
            <a:gs pos="100000">
              <a:schemeClr val="bg1">
                <a:lumMod val="85000"/>
                <a:alpha val="6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  <a:ea typeface="ＭＳ Ｐゴシック" charset="0"/>
                <a:cs typeface="Arial" pitchFamily="-108" charset="0"/>
              </a:rPr>
              <a:t>OVS CT (connection tracking)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7568" y="1217520"/>
            <a:ext cx="13414854" cy="6395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Example of OVS-D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datapath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 kernel rules :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root@dev-r-vrt-234-005 ~]# ovs-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dpctl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 dump-flows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recirc_id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(0),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in_port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(6),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ct_state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trk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),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eth_type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(0x0800),ipv4(frag=no), packets:4, bytes:300, used:2.230s,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flags:P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.,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actions:ct,recirc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(0x9)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recirc_id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(0x9),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in_port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(5),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ct_state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(+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est+trk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),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eth_type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(0x0800),ipv4(frag=no), packets:4, bytes:300, used:2.230s,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flags:P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Arial" pitchFamily="36" charset="0"/>
              </a:rPr>
              <a:t>., actions:6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ea typeface="Arial" pitchFamily="36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9E7FF-FC17-430A-9F1E-C01E8222E5FB}"/>
              </a:ext>
            </a:extLst>
          </p:cNvPr>
          <p:cNvSpPr/>
          <p:nvPr/>
        </p:nvSpPr>
        <p:spPr>
          <a:xfrm>
            <a:off x="467568" y="4314953"/>
            <a:ext cx="13059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/>
              <a:t> </a:t>
            </a:r>
          </a:p>
          <a:p>
            <a:pPr marL="0" indent="0">
              <a:buNone/>
            </a:pPr>
            <a:r>
              <a:rPr lang="en-US" b="0" i="1" dirty="0" err="1"/>
              <a:t>tc</a:t>
            </a:r>
            <a:r>
              <a:rPr lang="en-US" b="0" i="1" dirty="0"/>
              <a:t> filter add dev eth6 protocol </a:t>
            </a:r>
            <a:r>
              <a:rPr lang="en-US" b="0" i="1" dirty="0" err="1"/>
              <a:t>ip</a:t>
            </a:r>
            <a:r>
              <a:rPr lang="en-US" b="0" i="1" dirty="0"/>
              <a:t> parent </a:t>
            </a:r>
            <a:r>
              <a:rPr lang="en-US" b="0" i="1" dirty="0" err="1"/>
              <a:t>ffff</a:t>
            </a:r>
            <a:r>
              <a:rPr lang="en-US" b="0" i="1" dirty="0"/>
              <a:t>: </a:t>
            </a:r>
            <a:r>
              <a:rPr lang="en-US" b="0" i="1" u="sng" dirty="0"/>
              <a:t>chain 0</a:t>
            </a:r>
            <a:r>
              <a:rPr lang="en-US" b="0" i="1" dirty="0"/>
              <a:t> flower </a:t>
            </a:r>
            <a:r>
              <a:rPr lang="en-US" b="0" i="1" u="sng" dirty="0" err="1"/>
              <a:t>ct_state</a:t>
            </a:r>
            <a:r>
              <a:rPr lang="en-US" b="0" i="1" u="sng" dirty="0"/>
              <a:t> –</a:t>
            </a:r>
            <a:r>
              <a:rPr lang="en-US" b="0" i="1" u="sng" dirty="0" err="1"/>
              <a:t>trk</a:t>
            </a:r>
            <a:r>
              <a:rPr lang="en-US" b="0" i="1" u="sng" dirty="0"/>
              <a:t> action </a:t>
            </a:r>
            <a:r>
              <a:rPr lang="en-US" b="0" i="1" u="sng" dirty="0" err="1"/>
              <a:t>ct</a:t>
            </a:r>
            <a:r>
              <a:rPr lang="en-US" b="0" i="1" u="sng" dirty="0"/>
              <a:t> </a:t>
            </a:r>
          </a:p>
          <a:p>
            <a:pPr marL="0" indent="0">
              <a:buNone/>
            </a:pPr>
            <a:r>
              <a:rPr lang="en-US" b="0" i="1" dirty="0"/>
              <a:t>   action </a:t>
            </a:r>
            <a:r>
              <a:rPr lang="en-US" b="0" i="1" dirty="0" err="1"/>
              <a:t>goto</a:t>
            </a:r>
            <a:r>
              <a:rPr lang="en-US" b="0" i="1" dirty="0"/>
              <a:t> chain 9</a:t>
            </a:r>
          </a:p>
          <a:p>
            <a:pPr marL="0" indent="0">
              <a:buNone/>
            </a:pPr>
            <a:r>
              <a:rPr lang="en-US" b="0" i="1" dirty="0"/>
              <a:t> </a:t>
            </a:r>
          </a:p>
          <a:p>
            <a:pPr marL="0" indent="0">
              <a:buNone/>
            </a:pPr>
            <a:r>
              <a:rPr lang="en-US" b="0" i="1" dirty="0" err="1"/>
              <a:t>tc</a:t>
            </a:r>
            <a:r>
              <a:rPr lang="en-US" b="0" i="1" dirty="0"/>
              <a:t> filter add dev eth5 protocol </a:t>
            </a:r>
            <a:r>
              <a:rPr lang="en-US" b="0" i="1" dirty="0" err="1"/>
              <a:t>ip</a:t>
            </a:r>
            <a:r>
              <a:rPr lang="en-US" b="0" i="1" dirty="0"/>
              <a:t> parent </a:t>
            </a:r>
            <a:r>
              <a:rPr lang="en-US" b="0" i="1" dirty="0" err="1"/>
              <a:t>ffff</a:t>
            </a:r>
            <a:r>
              <a:rPr lang="en-US" b="0" i="1" dirty="0"/>
              <a:t>: </a:t>
            </a:r>
            <a:r>
              <a:rPr lang="en-US" b="0" i="1" u="sng" dirty="0"/>
              <a:t>chain 9 </a:t>
            </a:r>
            <a:r>
              <a:rPr lang="en-US" b="0" i="1" dirty="0"/>
              <a:t>flower </a:t>
            </a:r>
            <a:r>
              <a:rPr lang="en-US" b="0" i="1" u="sng" dirty="0" err="1"/>
              <a:t>ct_state</a:t>
            </a:r>
            <a:r>
              <a:rPr lang="en-US" b="0" i="1" u="sng" dirty="0"/>
              <a:t> +</a:t>
            </a:r>
            <a:r>
              <a:rPr lang="en-US" b="0" i="1" u="sng" dirty="0" err="1"/>
              <a:t>trk</a:t>
            </a:r>
            <a:r>
              <a:rPr lang="en-US" b="0" i="1" u="sng" dirty="0"/>
              <a:t> +</a:t>
            </a:r>
            <a:r>
              <a:rPr lang="en-US" b="0" i="1" u="sng" dirty="0" err="1"/>
              <a:t>est</a:t>
            </a:r>
            <a:endParaRPr lang="en-US" b="0" i="1" u="sng" dirty="0"/>
          </a:p>
          <a:p>
            <a:pPr marL="0" indent="0">
              <a:buNone/>
            </a:pPr>
            <a:r>
              <a:rPr lang="en-US" b="0" i="1" dirty="0"/>
              <a:t>   action </a:t>
            </a:r>
            <a:r>
              <a:rPr lang="en-US" b="0" i="1" dirty="0" err="1"/>
              <a:t>mirred</a:t>
            </a:r>
            <a:r>
              <a:rPr lang="en-US" b="0" i="1" dirty="0"/>
              <a:t> egress redirect dev eth6</a:t>
            </a:r>
          </a:p>
        </p:txBody>
      </p:sp>
    </p:spTree>
    <p:extLst>
      <p:ext uri="{BB962C8B-B14F-4D97-AF65-F5344CB8AC3E}">
        <p14:creationId xmlns:p14="http://schemas.microsoft.com/office/powerpoint/2010/main" val="4058455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llanoxTheme">
  <a:themeElements>
    <a:clrScheme name="Custom 1">
      <a:dk1>
        <a:srgbClr val="000000"/>
      </a:dk1>
      <a:lt1>
        <a:srgbClr val="FFFFFF"/>
      </a:lt1>
      <a:dk2>
        <a:srgbClr val="002B60"/>
      </a:dk2>
      <a:lt2>
        <a:srgbClr val="50A1D6"/>
      </a:lt2>
      <a:accent1>
        <a:srgbClr val="00518E"/>
      </a:accent1>
      <a:accent2>
        <a:srgbClr val="5DA533"/>
      </a:accent2>
      <a:accent3>
        <a:srgbClr val="EF9314"/>
      </a:accent3>
      <a:accent4>
        <a:srgbClr val="FF5A00"/>
      </a:accent4>
      <a:accent5>
        <a:srgbClr val="E33D12"/>
      </a:accent5>
      <a:accent6>
        <a:srgbClr val="49305F"/>
      </a:accent6>
      <a:hlink>
        <a:srgbClr val="00518E"/>
      </a:hlink>
      <a:folHlink>
        <a:srgbClr val="4E57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ellanox Template JAN2018 (004)" id="{2C78E2E4-B16E-4044-AE9F-393874944357}" vid="{17C8F753-5DA9-44BD-AC67-F68F5D42F9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2B60"/>
    </a:dk2>
    <a:lt2>
      <a:srgbClr val="50A1D6"/>
    </a:lt2>
    <a:accent1>
      <a:srgbClr val="00518E"/>
    </a:accent1>
    <a:accent2>
      <a:srgbClr val="5DA533"/>
    </a:accent2>
    <a:accent3>
      <a:srgbClr val="EF9314"/>
    </a:accent3>
    <a:accent4>
      <a:srgbClr val="FF5A00"/>
    </a:accent4>
    <a:accent5>
      <a:srgbClr val="E33D12"/>
    </a:accent5>
    <a:accent6>
      <a:srgbClr val="49305F"/>
    </a:accent6>
    <a:hlink>
      <a:srgbClr val="00518E"/>
    </a:hlink>
    <a:folHlink>
      <a:srgbClr val="4E575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FCCA7B91F784499C61C36915354D9" ma:contentTypeVersion="5" ma:contentTypeDescription="Create a new document." ma:contentTypeScope="" ma:versionID="bfda2f6b9a05b9569d4856aab0b45d49">
  <xsd:schema xmlns:xsd="http://www.w3.org/2001/XMLSchema" xmlns:xs="http://www.w3.org/2001/XMLSchema" xmlns:p="http://schemas.microsoft.com/office/2006/metadata/properties" xmlns:ns2="7fe58ccc-c805-4973-b5c1-cce5d2b7d596" targetNamespace="http://schemas.microsoft.com/office/2006/metadata/properties" ma:root="true" ma:fieldsID="a086a9c8f8c96aacc567c2f122673e30" ns2:_="">
    <xsd:import namespace="7fe58ccc-c805-4973-b5c1-cce5d2b7d596"/>
    <xsd:element name="properties">
      <xsd:complexType>
        <xsd:sequence>
          <xsd:element name="documentManagement">
            <xsd:complexType>
              <xsd:all>
                <xsd:element ref="ns2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58ccc-c805-4973-b5c1-cce5d2b7d596" elementFormDefault="qualified">
    <xsd:import namespace="http://schemas.microsoft.com/office/2006/documentManagement/types"/>
    <xsd:import namespace="http://schemas.microsoft.com/office/infopath/2007/PartnerControls"/>
    <xsd:element name="Order0" ma:index="4" nillable="true" ma:displayName="Order" ma:decimals="1" ma:indexed="true" ma:internalName="Order0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7fe58ccc-c805-4973-b5c1-cce5d2b7d596">2</Order0>
  </documentManagement>
</p:properties>
</file>

<file path=customXml/itemProps1.xml><?xml version="1.0" encoding="utf-8"?>
<ds:datastoreItem xmlns:ds="http://schemas.openxmlformats.org/officeDocument/2006/customXml" ds:itemID="{3D209927-1B39-41D9-9FDA-F8C3127877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F5189-E370-48A7-93ED-9C695B869F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e58ccc-c805-4973-b5c1-cce5d2b7d5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79CA02-A863-4D82-A013-E5D92B4E9144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fe58ccc-c805-4973-b5c1-cce5d2b7d59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63783</TotalTime>
  <Words>1026</Words>
  <Application>Microsoft Office PowerPoint</Application>
  <PresentationFormat>Custom</PresentationFormat>
  <Paragraphs>188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Arial Narrow Bold</vt:lpstr>
      <vt:lpstr>Calibri</vt:lpstr>
      <vt:lpstr>Calibri Light</vt:lpstr>
      <vt:lpstr>Lucida Grande</vt:lpstr>
      <vt:lpstr>Wingdings</vt:lpstr>
      <vt:lpstr>MellanoxTheme</vt:lpstr>
      <vt:lpstr>Visio</vt:lpstr>
      <vt:lpstr>TC With Connection Tracking [and offload too :]</vt:lpstr>
      <vt:lpstr>Contents</vt:lpstr>
      <vt:lpstr>TC + CT - command line + implementation</vt:lpstr>
      <vt:lpstr>Connection tracking (conntrack)</vt:lpstr>
      <vt:lpstr>OVS CT (connection tracking)</vt:lpstr>
      <vt:lpstr>New feature for TC (kernel)</vt:lpstr>
      <vt:lpstr>New feature for TC (kernel)</vt:lpstr>
      <vt:lpstr>New feature for TC (kernel)</vt:lpstr>
      <vt:lpstr>OVS CT (connection tracking) Example </vt:lpstr>
      <vt:lpstr>Connection Tracking HW offload and more changes</vt:lpstr>
      <vt:lpstr>Example for an offloaded flow</vt:lpstr>
      <vt:lpstr>CT HW offload (short summary)</vt:lpstr>
      <vt:lpstr>Offloading CT_STATE matches</vt:lpstr>
      <vt:lpstr>Offloading CT ACTION and changes in TC data-path</vt:lpstr>
      <vt:lpstr>Suggested NetFilter Changes</vt:lpstr>
      <vt:lpstr>Suggested NetFilter Changes</vt:lpstr>
      <vt:lpstr>Expiration [software]</vt:lpstr>
      <vt:lpstr>Suggested NetFilter Changes</vt:lpstr>
      <vt:lpstr>OVS rule eviction</vt:lpstr>
      <vt:lpstr>Fallback to Software </vt:lpstr>
      <vt:lpstr>Suggested OVS Changes</vt:lpstr>
      <vt:lpstr>Hardware Capabilities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EVENTS ONLY - PowerPoint Template</dc:title>
  <dc:creator>IR@mellanox.com</dc:creator>
  <cp:lastModifiedBy>Guy Shattah</cp:lastModifiedBy>
  <cp:revision>2383</cp:revision>
  <cp:lastPrinted>2012-11-12T23:29:59Z</cp:lastPrinted>
  <dcterms:created xsi:type="dcterms:W3CDTF">2011-02-19T01:27:26Z</dcterms:created>
  <dcterms:modified xsi:type="dcterms:W3CDTF">2018-10-23T15:15:31Z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cf54f5d3-2bb2-4e59-a2bf-ca559c45d02c</vt:lpwstr>
  </property>
  <property fmtid="{D5CDD505-2E9C-101B-9397-08002B2CF9AE}" pid="3" name="ContentTypeId">
    <vt:lpwstr>0x010100E20FCCA7B91F784499C61C36915354D9</vt:lpwstr>
  </property>
</Properties>
</file>