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7" r:id="rId7"/>
    <p:sldId id="268" r:id="rId8"/>
    <p:sldId id="270" r:id="rId9"/>
    <p:sldId id="266" r:id="rId10"/>
    <p:sldId id="269" r:id="rId11"/>
    <p:sldId id="263" r:id="rId12"/>
    <p:sldId id="275" r:id="rId13"/>
    <p:sldId id="264" r:id="rId14"/>
    <p:sldId id="265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6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57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A8C13-75B8-6E4F-826F-FF8B1A53F1F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7DB4-C915-8646-AE59-D31312A5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77DB4-C915-8646-AE59-D31312A54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77DB4-C915-8646-AE59-D31312A547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77DB4-C915-8646-AE59-D31312A547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6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tu/flow-rus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gtRAbE1nBM&amp;t=3222s" TargetMode="External"/><Relationship Id="rId3" Type="http://schemas.openxmlformats.org/officeDocument/2006/relationships/hyperlink" Target="https://opensource.com/article/19/3/rust-virtual-machine" TargetMode="External"/><Relationship Id="rId7" Type="http://schemas.openxmlformats.org/officeDocument/2006/relationships/hyperlink" Target="https://ldpreload.com/p/kernel-modules-in-rust-lssna2019.pdf" TargetMode="External"/><Relationship Id="rId2" Type="http://schemas.openxmlformats.org/officeDocument/2006/relationships/hyperlink" Target="https://github.com/rust-vm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2rust.com/" TargetMode="External"/><Relationship Id="rId5" Type="http://schemas.openxmlformats.org/officeDocument/2006/relationships/hyperlink" Target="https://people.gnome.org/~federico/blog/a-rust-api-for-librsvg.html" TargetMode="External"/><Relationship Id="rId4" Type="http://schemas.openxmlformats.org/officeDocument/2006/relationships/hyperlink" Target="https://firecracker-microvm.github.io/" TargetMode="External"/><Relationship Id="rId9" Type="http://schemas.openxmlformats.org/officeDocument/2006/relationships/hyperlink" Target="https://www.youtube.com/watch?v=SKGVItFlK3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il.openvswitch.org/pipermail/ovs-announce/2016-March/000082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openvswitch.org/pipermail/ovs-announce/2016-March/000082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memory safe OVS in Rust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William Tu, Yi-Hung Wei</a:t>
            </a:r>
            <a:br>
              <a:rPr lang="en-US" dirty="0"/>
            </a:br>
            <a:r>
              <a:rPr lang="en-US" dirty="0"/>
              <a:t>VMWare Inc.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6096-9097-0540-9702-B157F1AC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7262-CB37-5E44-B098-2F3DE5D3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1800" dirty="0"/>
              <a:t>Testbed</a:t>
            </a:r>
          </a:p>
          <a:p>
            <a:pPr lvl="1" fontAlgn="base"/>
            <a:r>
              <a:rPr lang="en-US" sz="1400" dirty="0"/>
              <a:t>Two servers</a:t>
            </a:r>
          </a:p>
          <a:p>
            <a:pPr lvl="2" fontAlgn="base"/>
            <a:r>
              <a:rPr lang="en-US" sz="1400" dirty="0"/>
              <a:t>Intel Xeon E5 2240 v2 1.9GHz</a:t>
            </a:r>
          </a:p>
          <a:p>
            <a:pPr lvl="2" fontAlgn="base"/>
            <a:r>
              <a:rPr lang="en-US" sz="1400" dirty="0"/>
              <a:t>Intel X540-AT2 10Gbps NIC</a:t>
            </a:r>
          </a:p>
          <a:p>
            <a:pPr fontAlgn="base"/>
            <a:r>
              <a:rPr lang="en-US" sz="1800" dirty="0"/>
              <a:t>One server runs traffic generator using DPDK, 64-byte UDP traffic</a:t>
            </a:r>
          </a:p>
          <a:p>
            <a:pPr fontAlgn="base"/>
            <a:r>
              <a:rPr lang="en-US" sz="1800" dirty="0"/>
              <a:t>DUT runs OVS with simple port forwarding</a:t>
            </a:r>
          </a:p>
          <a:p>
            <a:pPr fontAlgn="base"/>
            <a:r>
              <a:rPr lang="en-US" sz="1800" dirty="0"/>
              <a:t>Measure single core performance</a:t>
            </a:r>
          </a:p>
          <a:p>
            <a:fld id="{0A450867-A37F-8B4A-AAF6-015C4F392BE6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E69C6E-90A9-BC41-85BC-07E6F1CC6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44169"/>
              </p:ext>
            </p:extLst>
          </p:nvPr>
        </p:nvGraphicFramePr>
        <p:xfrm>
          <a:off x="877573" y="3158986"/>
          <a:ext cx="3196856" cy="113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28">
                  <a:extLst>
                    <a:ext uri="{9D8B030D-6E8A-4147-A177-3AD203B41FA5}">
                      <a16:colId xmlns:a16="http://schemas.microsoft.com/office/drawing/2014/main" val="4042609581"/>
                    </a:ext>
                  </a:extLst>
                </a:gridCol>
                <a:gridCol w="1598428">
                  <a:extLst>
                    <a:ext uri="{9D8B030D-6E8A-4147-A177-3AD203B41FA5}">
                      <a16:colId xmlns:a16="http://schemas.microsoft.com/office/drawing/2014/main" val="694779784"/>
                    </a:ext>
                  </a:extLst>
                </a:gridCol>
              </a:tblGrid>
              <a:tr h="492664">
                <a:tc>
                  <a:txBody>
                    <a:bodyPr/>
                    <a:lstStyle/>
                    <a:p>
                      <a:r>
                        <a:rPr lang="en-US" dirty="0"/>
                        <a:t>AF_XDP datapath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AF_XDP +</a:t>
                      </a:r>
                      <a:br>
                        <a:rPr lang="en-US" dirty="0"/>
                      </a:br>
                      <a:r>
                        <a:rPr lang="en-US" dirty="0"/>
                        <a:t>Flow 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4236"/>
                  </a:ext>
                </a:extLst>
              </a:tr>
              <a:tr h="492664">
                <a:tc>
                  <a:txBody>
                    <a:bodyPr/>
                    <a:lstStyle/>
                    <a:p>
                      <a:r>
                        <a:rPr lang="en-US" dirty="0"/>
                        <a:t>6 MPPS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 MPPS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6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6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2F04-C517-DB49-91CE-9AFE203E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9002-4F17-2342-8C4B-0979C4B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is a memory safe system programming language</a:t>
            </a:r>
          </a:p>
          <a:p>
            <a:r>
              <a:rPr lang="en-US" dirty="0"/>
              <a:t>Implement flow extract function with Rust and integrate it with </a:t>
            </a:r>
            <a:r>
              <a:rPr lang="en-US" dirty="0" err="1"/>
              <a:t>ovs-vswitchd</a:t>
            </a: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Rust other OVS code / New feature with Rust</a:t>
            </a:r>
          </a:p>
          <a:p>
            <a:pPr lvl="1"/>
            <a:r>
              <a:rPr lang="en-US" dirty="0"/>
              <a:t>Using Rust’s thread safety feature in OVS</a:t>
            </a:r>
          </a:p>
          <a:p>
            <a:pPr lvl="1"/>
            <a:r>
              <a:rPr lang="en-US" dirty="0"/>
              <a:t>Writing OVS kernel </a:t>
            </a:r>
            <a:r>
              <a:rPr lang="en-US" dirty="0" err="1"/>
              <a:t>datapath</a:t>
            </a:r>
            <a:r>
              <a:rPr lang="en-US" dirty="0"/>
              <a:t> module using Rust</a:t>
            </a:r>
          </a:p>
          <a:p>
            <a:pPr lvl="1"/>
            <a:r>
              <a:rPr lang="en-US" dirty="0"/>
              <a:t>Reduce unsafe code</a:t>
            </a:r>
          </a:p>
          <a:p>
            <a:pPr lvl="1"/>
            <a:r>
              <a:rPr lang="en-US" dirty="0"/>
              <a:t>Performance tuning</a:t>
            </a:r>
          </a:p>
          <a:p>
            <a:r>
              <a:rPr lang="en-US" dirty="0"/>
              <a:t>Try it out</a:t>
            </a:r>
          </a:p>
          <a:p>
            <a:pPr lvl="1"/>
            <a:r>
              <a:rPr lang="en-US" sz="1800" dirty="0">
                <a:hlinkClick r:id="rId2"/>
              </a:rPr>
              <a:t>https://github.com/williamtu/flow-rust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61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051-F3E8-2644-8C31-DA491A468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C448-903E-DC49-974E-68941D9BB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1D183-62F5-F749-B653-0271FC288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202015-1575-E740-B3AB-A78B9959B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2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87E8-ECBC-FA48-8D3D-BEB59632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Safety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D4730-83E5-7C41-8AFF-EB2AE188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At any given time, you can have </a:t>
            </a:r>
            <a:r>
              <a:rPr lang="en-US" i="1" dirty="0"/>
              <a:t>either</a:t>
            </a:r>
            <a:endParaRPr lang="en-US" dirty="0"/>
          </a:p>
          <a:p>
            <a:pPr lvl="1" fontAlgn="base"/>
            <a:r>
              <a:rPr lang="en-US" dirty="0"/>
              <a:t>one mutable reference</a:t>
            </a:r>
          </a:p>
          <a:p>
            <a:pPr lvl="1" fontAlgn="base"/>
            <a:r>
              <a:rPr lang="en-US" dirty="0"/>
              <a:t>any number of immutable references.</a:t>
            </a:r>
          </a:p>
          <a:p>
            <a:pPr fontAlgn="base"/>
            <a:r>
              <a:rPr lang="en-US" dirty="0"/>
              <a:t>References must always be valid.</a:t>
            </a:r>
          </a:p>
          <a:p>
            <a:pPr fontAlgn="base"/>
            <a:r>
              <a:rPr lang="en-US" dirty="0"/>
              <a:t>No null pointer, only Option type</a:t>
            </a:r>
          </a:p>
          <a:p>
            <a:pPr fontAlgn="base"/>
            <a:r>
              <a:rPr lang="en-US" dirty="0"/>
              <a:t>Out-of-bounds access</a:t>
            </a:r>
          </a:p>
          <a:p>
            <a:pPr lvl="1" fontAlgn="base"/>
            <a:r>
              <a:rPr lang="en-US" dirty="0"/>
              <a:t>At runtime, program stops</a:t>
            </a:r>
          </a:p>
          <a:p>
            <a:pPr fontAlgn="base"/>
            <a:r>
              <a:rPr lang="en-US" dirty="0"/>
              <a:t>Ownership rules apply across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35673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7C88-965C-EB41-B409-BB9EFF5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Rust avoid buffer overflow?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F5F4A-C2F4-DA4F-A1C3-67CE8081F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978" y="843913"/>
            <a:ext cx="4899746" cy="1494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31582-E00B-7344-AEA2-2D72932BE259}"/>
              </a:ext>
            </a:extLst>
          </p:cNvPr>
          <p:cNvSpPr txBox="1"/>
          <p:nvPr/>
        </p:nvSpPr>
        <p:spPr>
          <a:xfrm>
            <a:off x="4490523" y="1523181"/>
            <a:ext cx="4196277" cy="34163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$ cargo test</a:t>
            </a:r>
          </a:p>
          <a:p>
            <a:r>
              <a:rPr lang="en-US" sz="1200" dirty="0"/>
              <a:t>---- parser::tests::l2_mpls </a:t>
            </a:r>
            <a:r>
              <a:rPr lang="en-US" sz="1200" dirty="0" err="1"/>
              <a:t>stdout</a:t>
            </a:r>
            <a:r>
              <a:rPr lang="en-US" sz="1200" dirty="0"/>
              <a:t> ----</a:t>
            </a:r>
          </a:p>
          <a:p>
            <a:r>
              <a:rPr lang="en-US" sz="1200" dirty="0"/>
              <a:t>thread 'parser::tests::l2_mpls' panicked at 'index out of bounds: </a:t>
            </a:r>
            <a:br>
              <a:rPr lang="en-US" sz="1200" dirty="0"/>
            </a:br>
            <a:r>
              <a:rPr lang="en-US" sz="1200" dirty="0"/>
              <a:t>the </a:t>
            </a:r>
            <a:r>
              <a:rPr lang="en-US" sz="1200" dirty="0" err="1"/>
              <a:t>len</a:t>
            </a:r>
            <a:r>
              <a:rPr lang="en-US" sz="1200" dirty="0"/>
              <a:t> is 1 but the index is 1', src/miniflow.rs:223:36</a:t>
            </a:r>
          </a:p>
          <a:p>
            <a:r>
              <a:rPr lang="en-US" sz="1200" dirty="0"/>
              <a:t>stack </a:t>
            </a:r>
            <a:r>
              <a:rPr lang="en-US" sz="1200" dirty="0" err="1"/>
              <a:t>backtrace</a:t>
            </a:r>
            <a:r>
              <a:rPr lang="en-US" sz="1200" dirty="0"/>
              <a:t>:</a:t>
            </a:r>
          </a:p>
          <a:p>
            <a:r>
              <a:rPr lang="en-US" sz="1200" dirty="0"/>
              <a:t>……….</a:t>
            </a:r>
          </a:p>
          <a:p>
            <a:r>
              <a:rPr lang="en-US" sz="1200" dirty="0"/>
              <a:t> 13: </a:t>
            </a:r>
            <a:r>
              <a:rPr lang="en-US" sz="1200" dirty="0" err="1"/>
              <a:t>rust_begin_unwind</a:t>
            </a:r>
            <a:endParaRPr lang="en-US" sz="1200" dirty="0"/>
          </a:p>
          <a:p>
            <a:r>
              <a:rPr lang="en-US" sz="1200" dirty="0"/>
              <a:t>             at src/</a:t>
            </a:r>
            <a:r>
              <a:rPr lang="en-US" sz="1200" dirty="0" err="1"/>
              <a:t>libstd</a:t>
            </a:r>
            <a:r>
              <a:rPr lang="en-US" sz="1200" dirty="0"/>
              <a:t>/panicking.rs:303</a:t>
            </a:r>
          </a:p>
          <a:p>
            <a:r>
              <a:rPr lang="en-US" sz="1200" dirty="0"/>
              <a:t>  14: core::panicking::</a:t>
            </a:r>
            <a:r>
              <a:rPr lang="en-US" sz="1200" dirty="0" err="1"/>
              <a:t>panic_fmt</a:t>
            </a:r>
            <a:endParaRPr lang="en-US" sz="1200" dirty="0"/>
          </a:p>
          <a:p>
            <a:r>
              <a:rPr lang="en-US" sz="1200" dirty="0"/>
              <a:t>             at src/</a:t>
            </a:r>
            <a:r>
              <a:rPr lang="en-US" sz="1200" dirty="0" err="1"/>
              <a:t>libcore</a:t>
            </a:r>
            <a:r>
              <a:rPr lang="en-US" sz="1200" dirty="0"/>
              <a:t>/panicking.rs:84</a:t>
            </a:r>
          </a:p>
          <a:p>
            <a:r>
              <a:rPr lang="en-US" sz="1200" dirty="0"/>
              <a:t>  15: core::panicking::</a:t>
            </a:r>
            <a:r>
              <a:rPr lang="en-US" sz="1200" dirty="0" err="1"/>
              <a:t>panic_bounds_check</a:t>
            </a:r>
            <a:endParaRPr lang="en-US" sz="1200" dirty="0"/>
          </a:p>
          <a:p>
            <a:r>
              <a:rPr lang="en-US" sz="1200" dirty="0"/>
              <a:t>             at src/</a:t>
            </a:r>
            <a:r>
              <a:rPr lang="en-US" sz="1200" dirty="0" err="1"/>
              <a:t>libcore</a:t>
            </a:r>
            <a:r>
              <a:rPr lang="en-US" sz="1200" dirty="0"/>
              <a:t>/panicking.rs:61</a:t>
            </a:r>
          </a:p>
          <a:p>
            <a:r>
              <a:rPr lang="en-US" sz="1200" dirty="0"/>
              <a:t>  16: </a:t>
            </a:r>
            <a:r>
              <a:rPr lang="en-US" sz="1200" dirty="0" err="1"/>
              <a:t>ovsflowrust</a:t>
            </a:r>
            <a:r>
              <a:rPr lang="en-US" sz="1200" dirty="0"/>
              <a:t>::</a:t>
            </a:r>
            <a:r>
              <a:rPr lang="en-US" sz="1200" dirty="0" err="1"/>
              <a:t>miniflow</a:t>
            </a:r>
            <a:r>
              <a:rPr lang="en-US" sz="1200" dirty="0"/>
              <a:t>::</a:t>
            </a:r>
            <a:r>
              <a:rPr lang="en-US" sz="1200" dirty="0" err="1"/>
              <a:t>mf_ctx</a:t>
            </a:r>
            <a:r>
              <a:rPr lang="en-US" sz="1200" dirty="0"/>
              <a:t>::miniflow_push_words_32_</a:t>
            </a:r>
          </a:p>
          <a:p>
            <a:r>
              <a:rPr lang="en-US" sz="1200" dirty="0"/>
              <a:t>             at src/miniflow.rs:223</a:t>
            </a:r>
          </a:p>
          <a:p>
            <a:r>
              <a:rPr lang="en-US" sz="1200" dirty="0"/>
              <a:t>  17: </a:t>
            </a:r>
            <a:r>
              <a:rPr lang="en-US" sz="1200" dirty="0" err="1"/>
              <a:t>ovsflowrust</a:t>
            </a:r>
            <a:r>
              <a:rPr lang="en-US" sz="1200" dirty="0"/>
              <a:t>::parser::parse_l2</a:t>
            </a:r>
          </a:p>
          <a:p>
            <a:r>
              <a:rPr lang="en-US" sz="1200" dirty="0"/>
              <a:t>             at src/parser.rs:167</a:t>
            </a:r>
          </a:p>
          <a:p>
            <a:r>
              <a:rPr lang="en-US" sz="1200" dirty="0"/>
              <a:t>  18: </a:t>
            </a:r>
            <a:r>
              <a:rPr lang="en-US" sz="1200" dirty="0" err="1"/>
              <a:t>ovsflowrust</a:t>
            </a:r>
            <a:r>
              <a:rPr lang="en-US" sz="1200" dirty="0"/>
              <a:t>::parser::tests::l2_mpls</a:t>
            </a:r>
          </a:p>
          <a:p>
            <a:r>
              <a:rPr lang="en-US" sz="1200" dirty="0"/>
              <a:t>             at src/parser.rs:792</a:t>
            </a:r>
          </a:p>
        </p:txBody>
      </p:sp>
    </p:spTree>
    <p:extLst>
      <p:ext uri="{BB962C8B-B14F-4D97-AF65-F5344CB8AC3E}">
        <p14:creationId xmlns:p14="http://schemas.microsoft.com/office/powerpoint/2010/main" val="146008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8028-906F-0A40-9BF2-C2A80724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BECEB-E9CC-C440-BA66-57C117A63991}"/>
              </a:ext>
            </a:extLst>
          </p:cNvPr>
          <p:cNvSpPr/>
          <p:nvPr/>
        </p:nvSpPr>
        <p:spPr>
          <a:xfrm>
            <a:off x="561703" y="1962642"/>
            <a:ext cx="8830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34.15%  pmd-c06/id:6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ovs-vswitchd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[.]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dp_netdev_process_rxq_port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27.42%  pmd-c06/id:6  [unknown]       [k] 0000000000000000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16.34%  pmd-c06/id:6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ovs-vswitchd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[.] miniflow_hash_5tuple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14.98%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pmd-c06/id:6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ovs-vswitchd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[.]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</a:rPr>
              <a:t>miniflow_extract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14.49%  pmd-c06/id:6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ovs-vswitchd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[.] __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netdev_afxdp_batch_send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11.86%  pmd-c06/id:6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ovs-vswitchd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[.]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netdev_afxdp_rxq_recv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11.75%  pmd-c06/id:6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ovs-vswitchd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[.]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dp_packet_use_afxdp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E938E-F5FB-A24D-B404-6320A0417C04}"/>
              </a:ext>
            </a:extLst>
          </p:cNvPr>
          <p:cNvSpPr txBox="1"/>
          <p:nvPr/>
        </p:nvSpPr>
        <p:spPr>
          <a:xfrm>
            <a:off x="176349" y="1149533"/>
            <a:ext cx="3438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9767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8028-906F-0A40-9BF2-C2A80724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E938E-F5FB-A24D-B404-6320A0417C04}"/>
              </a:ext>
            </a:extLst>
          </p:cNvPr>
          <p:cNvSpPr txBox="1"/>
          <p:nvPr/>
        </p:nvSpPr>
        <p:spPr>
          <a:xfrm>
            <a:off x="176349" y="1149533"/>
            <a:ext cx="528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miniflow_extract</a:t>
            </a:r>
            <a:r>
              <a:rPr lang="en-US" sz="2400" dirty="0"/>
              <a:t> in Rust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AAF47-668C-0C48-B17C-74C1673E5CF5}"/>
              </a:ext>
            </a:extLst>
          </p:cNvPr>
          <p:cNvSpPr txBox="1"/>
          <p:nvPr/>
        </p:nvSpPr>
        <p:spPr>
          <a:xfrm>
            <a:off x="176349" y="1976039"/>
            <a:ext cx="9593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9.99%  pmd-c06/id:6  </a:t>
            </a:r>
            <a:r>
              <a:rPr lang="en-US" dirty="0" err="1"/>
              <a:t>libovsflowrust.so</a:t>
            </a:r>
            <a:r>
              <a:rPr lang="en-US" dirty="0"/>
              <a:t> [.] </a:t>
            </a:r>
            <a:r>
              <a:rPr lang="en-US" dirty="0" err="1"/>
              <a:t>ovsflowrust</a:t>
            </a:r>
            <a:r>
              <a:rPr lang="en-US" dirty="0"/>
              <a:t>::</a:t>
            </a:r>
            <a:r>
              <a:rPr lang="en-US" dirty="0" err="1"/>
              <a:t>miniflow</a:t>
            </a:r>
            <a:r>
              <a:rPr lang="en-US" dirty="0"/>
              <a:t>::</a:t>
            </a:r>
            <a:r>
              <a:rPr lang="en-US" dirty="0" err="1"/>
              <a:t>mf_ctx</a:t>
            </a:r>
            <a:r>
              <a:rPr lang="en-US" dirty="0"/>
              <a:t>::</a:t>
            </a:r>
            <a:r>
              <a:rPr lang="en-US" dirty="0" err="1"/>
              <a:t>miniflow_assert_in_map</a:t>
            </a:r>
            <a:r>
              <a:rPr lang="en-US" dirty="0"/>
              <a:t>    </a:t>
            </a:r>
          </a:p>
          <a:p>
            <a:r>
              <a:rPr lang="en-US" dirty="0"/>
              <a:t>7.70%  pmd-c06/id:6  </a:t>
            </a:r>
            <a:r>
              <a:rPr lang="en-US" dirty="0" err="1"/>
              <a:t>libovsflowrust.so</a:t>
            </a:r>
            <a:r>
              <a:rPr lang="en-US" dirty="0"/>
              <a:t> [.] </a:t>
            </a:r>
            <a:r>
              <a:rPr lang="en-US" dirty="0" err="1"/>
              <a:t>ovsflowrust</a:t>
            </a:r>
            <a:r>
              <a:rPr lang="en-US" dirty="0"/>
              <a:t>::parser::parse_l2                            </a:t>
            </a:r>
          </a:p>
          <a:p>
            <a:r>
              <a:rPr lang="en-US" dirty="0"/>
              <a:t>6.51%  pmd-c06/id:6  </a:t>
            </a:r>
            <a:r>
              <a:rPr lang="en-US" dirty="0" err="1"/>
              <a:t>libovsflowrust.so</a:t>
            </a:r>
            <a:r>
              <a:rPr lang="en-US" dirty="0"/>
              <a:t> [.] </a:t>
            </a:r>
            <a:r>
              <a:rPr lang="en-US" dirty="0" err="1"/>
              <a:t>ovsflowrust</a:t>
            </a:r>
            <a:r>
              <a:rPr lang="en-US" dirty="0"/>
              <a:t>::parser::parse_l3                            </a:t>
            </a:r>
          </a:p>
          <a:p>
            <a:r>
              <a:rPr lang="en-US" dirty="0"/>
              <a:t>4.15%  pmd-c06/id:6  </a:t>
            </a:r>
            <a:r>
              <a:rPr lang="en-US" dirty="0" err="1"/>
              <a:t>libovsflowrust.so</a:t>
            </a:r>
            <a:r>
              <a:rPr lang="en-US" dirty="0"/>
              <a:t> [.] </a:t>
            </a:r>
            <a:r>
              <a:rPr lang="en-US" dirty="0" err="1"/>
              <a:t>ovsflowrust</a:t>
            </a:r>
            <a:r>
              <a:rPr lang="en-US" dirty="0"/>
              <a:t>::parser::</a:t>
            </a:r>
            <a:r>
              <a:rPr lang="en-US" dirty="0" err="1"/>
              <a:t>parse_metadata</a:t>
            </a:r>
            <a:r>
              <a:rPr lang="en-US" dirty="0"/>
              <a:t>                      </a:t>
            </a:r>
          </a:p>
          <a:p>
            <a:r>
              <a:rPr lang="en-US" dirty="0"/>
              <a:t>3.58%   pmd-c06/id:6  </a:t>
            </a:r>
            <a:r>
              <a:rPr lang="en-US" dirty="0" err="1"/>
              <a:t>libovsflowrust.so</a:t>
            </a:r>
            <a:r>
              <a:rPr lang="en-US" dirty="0"/>
              <a:t> [.] </a:t>
            </a:r>
            <a:r>
              <a:rPr lang="en-US" dirty="0" err="1"/>
              <a:t>ovsflowrust</a:t>
            </a:r>
            <a:r>
              <a:rPr lang="en-US" dirty="0"/>
              <a:t>::parser::parse_l4                            </a:t>
            </a:r>
          </a:p>
          <a:p>
            <a:r>
              <a:rPr lang="en-US" dirty="0"/>
              <a:t>2.01%   pmd-c06/id:6  </a:t>
            </a:r>
            <a:r>
              <a:rPr lang="en-US" dirty="0" err="1"/>
              <a:t>libovsflowrust.so</a:t>
            </a:r>
            <a:r>
              <a:rPr lang="en-US" dirty="0"/>
              <a:t> [.] </a:t>
            </a:r>
            <a:r>
              <a:rPr lang="en-US" dirty="0" err="1"/>
              <a:t>ovsflowrust</a:t>
            </a:r>
            <a:r>
              <a:rPr lang="en-US" dirty="0"/>
              <a:t>::</a:t>
            </a:r>
            <a:r>
              <a:rPr lang="en-US" dirty="0" err="1"/>
              <a:t>miniflow</a:t>
            </a:r>
            <a:r>
              <a:rPr lang="en-US" dirty="0"/>
              <a:t>::</a:t>
            </a:r>
            <a:r>
              <a:rPr lang="en-US" dirty="0" err="1"/>
              <a:t>mf_ctx</a:t>
            </a:r>
            <a:r>
              <a:rPr lang="en-US" dirty="0"/>
              <a:t>::</a:t>
            </a:r>
            <a:r>
              <a:rPr lang="en-US" dirty="0" err="1"/>
              <a:t>miniflow_push_words</a:t>
            </a:r>
            <a:r>
              <a:rPr lang="en-US" dirty="0"/>
              <a:t>_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EBB9A-4427-B347-93D9-B14CD17A6B6E}"/>
              </a:ext>
            </a:extLst>
          </p:cNvPr>
          <p:cNvSpPr txBox="1"/>
          <p:nvPr/>
        </p:nvSpPr>
        <p:spPr>
          <a:xfrm>
            <a:off x="587829" y="3993967"/>
            <a:ext cx="623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Around 32% CPU time in doing Rust version of </a:t>
            </a:r>
            <a:r>
              <a:rPr lang="en-US" dirty="0" err="1"/>
              <a:t>miniflow_extract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290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A8D0-A83F-3F4B-A0E9-E16D8B95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3974-F6AF-F64E-A90B-97AF0DC8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Rust-VMM project</a:t>
            </a:r>
          </a:p>
          <a:p>
            <a:pPr lvl="1"/>
            <a:r>
              <a:rPr lang="en-US" dirty="0">
                <a:hlinkClick r:id="rId2"/>
              </a:rPr>
              <a:t>https://github.com/rust-vmm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https://opensource.com/article/19/3/rust-virtual-machine</a:t>
            </a:r>
            <a:endParaRPr lang="en-US" dirty="0"/>
          </a:p>
          <a:p>
            <a:r>
              <a:rPr lang="en-US" dirty="0"/>
              <a:t>Firecracker Project – VMM in Rust</a:t>
            </a:r>
          </a:p>
          <a:p>
            <a:pPr lvl="1"/>
            <a:r>
              <a:rPr lang="en-US" dirty="0">
                <a:hlinkClick r:id="rId4"/>
              </a:rPr>
              <a:t>https://firecracker-microvm.github.io/</a:t>
            </a:r>
            <a:endParaRPr lang="en-US" dirty="0"/>
          </a:p>
          <a:p>
            <a:r>
              <a:rPr lang="en-US" dirty="0"/>
              <a:t>A Rust API for </a:t>
            </a:r>
            <a:r>
              <a:rPr lang="en-US" dirty="0" err="1"/>
              <a:t>libsrvg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https://people.gnome.org/~federico/blog/a-rust-api-for-librsvg.html</a:t>
            </a:r>
            <a:endParaRPr lang="en-US" dirty="0"/>
          </a:p>
          <a:p>
            <a:r>
              <a:rPr lang="en-US" dirty="0"/>
              <a:t>C2Rust: </a:t>
            </a:r>
            <a:r>
              <a:rPr lang="en-US" dirty="0">
                <a:hlinkClick r:id="rId6"/>
              </a:rPr>
              <a:t>https://c2rust.com/</a:t>
            </a:r>
            <a:endParaRPr lang="en-US" dirty="0"/>
          </a:p>
          <a:p>
            <a:r>
              <a:rPr lang="en-US" dirty="0"/>
              <a:t>Writing Kernel Module in Rust</a:t>
            </a:r>
          </a:p>
          <a:p>
            <a:pPr lvl="1"/>
            <a:r>
              <a:rPr lang="en-US" dirty="0">
                <a:hlinkClick r:id="rId7"/>
              </a:rPr>
              <a:t>https://ldpreload.com/p/kernel-modules-in-rust-lssna2019.pdf</a:t>
            </a:r>
            <a:endParaRPr lang="en-US" dirty="0"/>
          </a:p>
          <a:p>
            <a:r>
              <a:rPr lang="en-US" dirty="0"/>
              <a:t>Is It Time to Rewrite the Operating System in Rust?</a:t>
            </a:r>
          </a:p>
          <a:p>
            <a:pPr lvl="1"/>
            <a:r>
              <a:rPr lang="en-US" dirty="0">
                <a:hlinkClick r:id="rId8"/>
              </a:rPr>
              <a:t>https://www.youtube.com/watch?v=HgtRAbE1nBM&amp;t=3222s</a:t>
            </a:r>
            <a:endParaRPr lang="en-US" dirty="0"/>
          </a:p>
          <a:p>
            <a:r>
              <a:rPr lang="en-US" dirty="0"/>
              <a:t>Rust Out Your C by Carol (Nichols || Goulding)</a:t>
            </a:r>
          </a:p>
          <a:p>
            <a:pPr lvl="1"/>
            <a:r>
              <a:rPr lang="en-US" dirty="0">
                <a:hlinkClick r:id="rId9"/>
              </a:rPr>
              <a:t>https://www.youtube.com/watch?v=SKGVItFlK3w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62574"/>
            <a:ext cx="8123274" cy="3632049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C provides great freedom and control in the use of memory</a:t>
            </a:r>
          </a:p>
          <a:p>
            <a:pPr fontAlgn="base"/>
            <a:r>
              <a:rPr lang="en-US" sz="2000" dirty="0"/>
              <a:t>C introduce memory safety problems easily</a:t>
            </a:r>
          </a:p>
          <a:p>
            <a:pPr lvl="1" fontAlgn="base"/>
            <a:r>
              <a:rPr lang="en-US" sz="1800" dirty="0"/>
              <a:t>Accesses of uninitialized memory</a:t>
            </a:r>
          </a:p>
          <a:p>
            <a:pPr lvl="1" fontAlgn="base"/>
            <a:r>
              <a:rPr lang="en-US" sz="1800" dirty="0"/>
              <a:t>Access of deallocated memory</a:t>
            </a:r>
          </a:p>
          <a:p>
            <a:pPr lvl="1" fontAlgn="base"/>
            <a:r>
              <a:rPr lang="en-US" sz="1800" dirty="0"/>
              <a:t>Dangling pointers</a:t>
            </a:r>
          </a:p>
          <a:p>
            <a:pPr lvl="1" fontAlgn="base"/>
            <a:r>
              <a:rPr lang="en-US" sz="1800" dirty="0"/>
              <a:t>Memory leakage</a:t>
            </a:r>
          </a:p>
          <a:p>
            <a:pPr lvl="1" fontAlgn="base"/>
            <a:r>
              <a:rPr lang="en-US" sz="1800" dirty="0"/>
              <a:t>Buffer and stack overflows</a:t>
            </a:r>
          </a:p>
          <a:p>
            <a:r>
              <a:rPr lang="en-US" sz="2000" dirty="0"/>
              <a:t>The memory issue may lead to </a:t>
            </a:r>
            <a:br>
              <a:rPr lang="en-US" sz="2000" dirty="0"/>
            </a:br>
            <a:r>
              <a:rPr lang="en-US" sz="2000" dirty="0"/>
              <a:t>security hole</a:t>
            </a:r>
            <a:r>
              <a:rPr lang="en-US" sz="2000" baseline="30000" dirty="0"/>
              <a:t>[*1]</a:t>
            </a:r>
            <a:r>
              <a:rPr lang="en-US" sz="2000" dirty="0"/>
              <a:t> and system crash.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B2796-F267-1042-9DC1-F526BCEC8EFA}"/>
              </a:ext>
            </a:extLst>
          </p:cNvPr>
          <p:cNvSpPr txBox="1"/>
          <p:nvPr/>
        </p:nvSpPr>
        <p:spPr>
          <a:xfrm>
            <a:off x="457200" y="4540183"/>
            <a:ext cx="5922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</a:t>
            </a:r>
            <a:r>
              <a:rPr lang="en-US" sz="1100" u="sng" dirty="0">
                <a:hlinkClick r:id="rId2"/>
              </a:rPr>
              <a:t>https://mail.openvswitch.org/pipermail/ovs-announce/2016-March/000082.html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7F4C8-38A5-B84F-8524-C54E244B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003" y="812025"/>
            <a:ext cx="6214730" cy="46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0EB3-1EEB-1042-9A5B-C845B18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6BEC-8DDC-9A49-9292-84BD030E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dXOM8OI06y-7dbjFeqKQWUTOEF-93dNERuMAXmPq-yX34AZepSQRTNmN1g2VW00qdIA7PEAkp8UvOMXKNGJrhTQ6rvo65wkK39Y12VK265kZOXh8JsCVtWEuKKI4FB0iFnSuTPL0WxY">
            <a:extLst>
              <a:ext uri="{FF2B5EF4-FFF2-40B4-BE49-F238E27FC236}">
                <a16:creationId xmlns:a16="http://schemas.microsoft.com/office/drawing/2014/main" id="{174CF278-F0B1-624D-AB58-FC9D596F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8" y="72975"/>
            <a:ext cx="5859882" cy="27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IjBRb8uv4cdfUwndJz7ZIhCvxqPMt2Svdl1qhaxTKc17t2OPlykAcWxv2Y7wWsJzHXWD-nBQjmHxJpRTx0ENIklbRBuuXcw_MhEqiOaKurCcSt-b82n1P8hnKSLIlZ6P_2YxjzIwq9U">
            <a:extLst>
              <a:ext uri="{FF2B5EF4-FFF2-40B4-BE49-F238E27FC236}">
                <a16:creationId xmlns:a16="http://schemas.microsoft.com/office/drawing/2014/main" id="{36128F23-4832-F147-8E0E-D0A866D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3" y="1178073"/>
            <a:ext cx="7029453" cy="34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F77A-86BC-4E4D-9BAF-52205E1C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memory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AE8B-45DF-004A-B59A-CA41BFEC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Current approach</a:t>
            </a:r>
          </a:p>
          <a:p>
            <a:pPr lvl="1" fontAlgn="base"/>
            <a:r>
              <a:rPr lang="en-US" dirty="0"/>
              <a:t>Tools that reduce memory issues</a:t>
            </a:r>
          </a:p>
          <a:p>
            <a:pPr lvl="2" fontAlgn="base"/>
            <a:r>
              <a:rPr lang="en-US" dirty="0"/>
              <a:t>Address Sanitizer, Undefined Behavior Sanitizer, </a:t>
            </a:r>
            <a:r>
              <a:rPr lang="en-US" dirty="0" err="1"/>
              <a:t>Valgrind</a:t>
            </a:r>
            <a:r>
              <a:rPr lang="en-US" dirty="0"/>
              <a:t>, etc...</a:t>
            </a:r>
          </a:p>
          <a:p>
            <a:pPr fontAlgn="base"/>
            <a:r>
              <a:rPr lang="en-US" dirty="0"/>
              <a:t>Alternatives</a:t>
            </a:r>
          </a:p>
          <a:p>
            <a:pPr lvl="1" fontAlgn="base"/>
            <a:r>
              <a:rPr lang="en-US" dirty="0"/>
              <a:t>Automatic memory management</a:t>
            </a:r>
          </a:p>
          <a:p>
            <a:pPr lvl="2" fontAlgn="base"/>
            <a:r>
              <a:rPr lang="en-US" dirty="0"/>
              <a:t>A runtime keeps track of all of the references to the objects</a:t>
            </a:r>
          </a:p>
          <a:p>
            <a:pPr lvl="3" fontAlgn="base"/>
            <a:r>
              <a:rPr lang="en-US" dirty="0"/>
              <a:t>Example:  Java, Python</a:t>
            </a:r>
          </a:p>
          <a:p>
            <a:pPr lvl="3" fontAlgn="base"/>
            <a:r>
              <a:rPr lang="en-US" dirty="0"/>
              <a:t>Slower and less predictable performance</a:t>
            </a:r>
          </a:p>
          <a:p>
            <a:pPr lvl="3" fontAlgn="base"/>
            <a:r>
              <a:rPr lang="en-US" dirty="0"/>
              <a:t>Less control over low-level memory details</a:t>
            </a:r>
          </a:p>
          <a:p>
            <a:pPr lvl="1" fontAlgn="base"/>
            <a:r>
              <a:rPr lang="en-US" dirty="0"/>
              <a:t>Rust</a:t>
            </a:r>
          </a:p>
          <a:p>
            <a:pPr lvl="2" fontAlgn="base"/>
            <a:r>
              <a:rPr lang="en-US" dirty="0"/>
              <a:t>Provide memory safety without compromising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852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3E3C-7ABF-8347-A783-D2BC080B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</p:spPr>
        <p:txBody>
          <a:bodyPr/>
          <a:lstStyle/>
          <a:p>
            <a:r>
              <a:rPr lang="en-US" dirty="0"/>
              <a:t>Rust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F890-F4A7-5445-BD7F-422AF77B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4" y="983839"/>
            <a:ext cx="6007396" cy="3632049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A system programming language</a:t>
            </a:r>
          </a:p>
          <a:p>
            <a:pPr fontAlgn="base"/>
            <a:r>
              <a:rPr lang="en-US" sz="1800" dirty="0"/>
              <a:t>Memory and thread safety</a:t>
            </a:r>
          </a:p>
          <a:p>
            <a:pPr lvl="1" fontAlgn="base"/>
            <a:r>
              <a:rPr lang="en-US" sz="1600" dirty="0"/>
              <a:t>Rich type system and ownership model</a:t>
            </a:r>
          </a:p>
          <a:p>
            <a:pPr lvl="1" fontAlgn="base"/>
            <a:r>
              <a:rPr lang="en-US" sz="1600" dirty="0"/>
              <a:t>Guarantee memory-safety and thread-safety</a:t>
            </a:r>
          </a:p>
          <a:p>
            <a:pPr lvl="1" fontAlgn="base"/>
            <a:r>
              <a:rPr lang="en-US" sz="1600" dirty="0"/>
              <a:t>Eliminate many classes of bugs at</a:t>
            </a:r>
            <a:br>
              <a:rPr lang="en-US" sz="1600" dirty="0"/>
            </a:br>
            <a:r>
              <a:rPr lang="en-US" sz="1600" dirty="0"/>
              <a:t>compile-time</a:t>
            </a:r>
          </a:p>
          <a:p>
            <a:pPr fontAlgn="base"/>
            <a:r>
              <a:rPr lang="en-US" sz="1800" dirty="0"/>
              <a:t>High performance</a:t>
            </a:r>
          </a:p>
          <a:p>
            <a:pPr lvl="1" fontAlgn="base"/>
            <a:r>
              <a:rPr lang="en-US" sz="1600" dirty="0"/>
              <a:t>No runtime or garbage collector</a:t>
            </a:r>
          </a:p>
          <a:p>
            <a:pPr fontAlgn="base"/>
            <a:r>
              <a:rPr lang="en-US" sz="1800" dirty="0"/>
              <a:t>Powerful compiler</a:t>
            </a:r>
          </a:p>
          <a:p>
            <a:pPr fontAlgn="base"/>
            <a:r>
              <a:rPr lang="en-US" sz="1800" dirty="0"/>
              <a:t>Easily integrate with C</a:t>
            </a:r>
          </a:p>
          <a:p>
            <a:pPr fontAlgn="base"/>
            <a:r>
              <a:rPr lang="en-US" sz="1800" dirty="0"/>
              <a:t>Package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19E95-371C-2B43-A4FF-CFCD2458A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84"/>
          <a:stretch/>
        </p:blipFill>
        <p:spPr>
          <a:xfrm>
            <a:off x="5084862" y="1690576"/>
            <a:ext cx="3963443" cy="17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7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F837-9E2B-864C-B1FA-56483FE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7000B1-0280-C74D-B719-A99149E0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2574"/>
            <a:ext cx="3954483" cy="3632049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Each value in Rust has a variable that’s called its owner.</a:t>
            </a:r>
          </a:p>
          <a:p>
            <a:pPr fontAlgn="base"/>
            <a:r>
              <a:rPr lang="en-US" sz="1800" dirty="0"/>
              <a:t>There can only be one owner at a time.</a:t>
            </a:r>
          </a:p>
          <a:p>
            <a:pPr fontAlgn="base"/>
            <a:r>
              <a:rPr lang="en-US" sz="1800" dirty="0"/>
              <a:t>When the owner goes out of scope, the value will be dropped.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110D75F-E33B-6843-B5B0-8F127466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2"/>
          <a:stretch/>
        </p:blipFill>
        <p:spPr>
          <a:xfrm>
            <a:off x="4548204" y="2693816"/>
            <a:ext cx="4393915" cy="1411652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B93F0D8-D042-3A44-A92E-F0346CA65F69}"/>
              </a:ext>
            </a:extLst>
          </p:cNvPr>
          <p:cNvSpPr/>
          <p:nvPr/>
        </p:nvSpPr>
        <p:spPr>
          <a:xfrm>
            <a:off x="6335394" y="3556347"/>
            <a:ext cx="213848" cy="356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1CBA4-95DD-4C48-81A2-41EE95798BFF}"/>
              </a:ext>
            </a:extLst>
          </p:cNvPr>
          <p:cNvSpPr txBox="1"/>
          <p:nvPr/>
        </p:nvSpPr>
        <p:spPr>
          <a:xfrm>
            <a:off x="5189932" y="4105468"/>
            <a:ext cx="366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error[E0382]: borrow of moved value: `s1`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E7846F1-D553-824E-8095-33FC08355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53" b="35050"/>
          <a:stretch/>
        </p:blipFill>
        <p:spPr>
          <a:xfrm>
            <a:off x="4548204" y="962575"/>
            <a:ext cx="4393915" cy="1683536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83C82BC-B30B-0242-9B17-C583580E62AD}"/>
              </a:ext>
            </a:extLst>
          </p:cNvPr>
          <p:cNvSpPr/>
          <p:nvPr/>
        </p:nvSpPr>
        <p:spPr>
          <a:xfrm>
            <a:off x="4696462" y="2026720"/>
            <a:ext cx="297389" cy="356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BE7677-2D7E-B347-B382-F4362060652B}"/>
              </a:ext>
            </a:extLst>
          </p:cNvPr>
          <p:cNvSpPr txBox="1"/>
          <p:nvPr/>
        </p:nvSpPr>
        <p:spPr>
          <a:xfrm>
            <a:off x="4993850" y="2105080"/>
            <a:ext cx="366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Memory is freed after owner goes out of scope.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 more memory leak</a:t>
            </a:r>
          </a:p>
        </p:txBody>
      </p:sp>
    </p:spTree>
    <p:extLst>
      <p:ext uri="{BB962C8B-B14F-4D97-AF65-F5344CB8AC3E}">
        <p14:creationId xmlns:p14="http://schemas.microsoft.com/office/powerpoint/2010/main" val="16674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FEFB-4CB4-3B4C-B8CA-9683280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455C-7C85-514F-8EA0-89E91F7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60" y="962574"/>
            <a:ext cx="3788797" cy="3632049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At any given time, either have</a:t>
            </a:r>
          </a:p>
          <a:p>
            <a:pPr lvl="1" fontAlgn="base"/>
            <a:r>
              <a:rPr lang="en-US" sz="1600" dirty="0"/>
              <a:t>one mutable reference</a:t>
            </a:r>
          </a:p>
          <a:p>
            <a:pPr lvl="1" fontAlgn="base"/>
            <a:r>
              <a:rPr lang="en-US" sz="1600" dirty="0"/>
              <a:t>any number of immutable references</a:t>
            </a:r>
          </a:p>
          <a:p>
            <a:pPr fontAlgn="base"/>
            <a:r>
              <a:rPr lang="en-US" sz="1800" dirty="0"/>
              <a:t>References must always be valid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A7060-B7CB-2546-8C1C-14B2FB63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69" y="998558"/>
            <a:ext cx="4751287" cy="159356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EBE785-C7D6-4846-9064-C92790022877}"/>
              </a:ext>
            </a:extLst>
          </p:cNvPr>
          <p:cNvSpPr/>
          <p:nvPr/>
        </p:nvSpPr>
        <p:spPr>
          <a:xfrm>
            <a:off x="5257833" y="1588362"/>
            <a:ext cx="368519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51076-62E4-174D-BE67-FAA1FE7A1097}"/>
              </a:ext>
            </a:extLst>
          </p:cNvPr>
          <p:cNvSpPr txBox="1"/>
          <p:nvPr/>
        </p:nvSpPr>
        <p:spPr>
          <a:xfrm>
            <a:off x="5605669" y="1572461"/>
            <a:ext cx="366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Immutable borrow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319C4-E121-6140-A60E-A9B25165A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51" b="3817"/>
          <a:stretch/>
        </p:blipFill>
        <p:spPr>
          <a:xfrm>
            <a:off x="4138269" y="2704172"/>
            <a:ext cx="4751287" cy="204275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B384C0-453D-F640-B904-E32560D03207}"/>
              </a:ext>
            </a:extLst>
          </p:cNvPr>
          <p:cNvSpPr/>
          <p:nvPr/>
        </p:nvSpPr>
        <p:spPr>
          <a:xfrm>
            <a:off x="5378336" y="3729051"/>
            <a:ext cx="368519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2BCEB-FAC4-F745-8DF0-9228047045A5}"/>
              </a:ext>
            </a:extLst>
          </p:cNvPr>
          <p:cNvSpPr txBox="1"/>
          <p:nvPr/>
        </p:nvSpPr>
        <p:spPr>
          <a:xfrm>
            <a:off x="5726172" y="3713150"/>
            <a:ext cx="366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error[E0597], borrowed value does not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live long enough. Avoid use after free.</a:t>
            </a:r>
          </a:p>
        </p:txBody>
      </p:sp>
    </p:spTree>
    <p:extLst>
      <p:ext uri="{BB962C8B-B14F-4D97-AF65-F5344CB8AC3E}">
        <p14:creationId xmlns:p14="http://schemas.microsoft.com/office/powerpoint/2010/main" val="4663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3F90-64AE-F84E-A94E-E99A79B7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uninitialized 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39BB24-E705-104A-8431-14B5AC310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5" t="2076" r="12895"/>
          <a:stretch/>
        </p:blipFill>
        <p:spPr>
          <a:xfrm>
            <a:off x="457200" y="2854037"/>
            <a:ext cx="5145578" cy="12681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EC5630-BDA2-7F4C-B5B4-7F0ADF2D0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65"/>
          <a:stretch/>
        </p:blipFill>
        <p:spPr>
          <a:xfrm>
            <a:off x="457201" y="1186590"/>
            <a:ext cx="5145578" cy="13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9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7889-6381-C644-8785-C4655506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Rust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1F9C-1887-264B-928C-A321D379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2574"/>
            <a:ext cx="8229600" cy="3632049"/>
          </a:xfrm>
        </p:spPr>
        <p:txBody>
          <a:bodyPr>
            <a:normAutofit/>
          </a:bodyPr>
          <a:lstStyle/>
          <a:p>
            <a:r>
              <a:rPr lang="en-US" sz="1600" dirty="0"/>
              <a:t>Goal</a:t>
            </a:r>
          </a:p>
          <a:p>
            <a:pPr lvl="1"/>
            <a:r>
              <a:rPr lang="en-US" sz="1400" dirty="0"/>
              <a:t>Rewrite </a:t>
            </a:r>
            <a:r>
              <a:rPr lang="en-US" sz="1400" dirty="0" err="1"/>
              <a:t>miniflow_extract</a:t>
            </a:r>
            <a:r>
              <a:rPr lang="en-US" sz="1400" dirty="0"/>
              <a:t>() by Rust</a:t>
            </a:r>
          </a:p>
          <a:p>
            <a:endParaRPr lang="en-US" sz="1600" dirty="0"/>
          </a:p>
          <a:p>
            <a:r>
              <a:rPr lang="en-US" sz="1600" dirty="0"/>
              <a:t>Why?</a:t>
            </a:r>
          </a:p>
          <a:p>
            <a:pPr lvl="1"/>
            <a:r>
              <a:rPr lang="en-US" sz="1400" dirty="0"/>
              <a:t>This logic is executed in fast path for every packets</a:t>
            </a:r>
          </a:p>
          <a:p>
            <a:pPr lvl="1"/>
            <a:r>
              <a:rPr lang="en-US" sz="1400" dirty="0"/>
              <a:t>Memory bug in this area can lead to serious bugs</a:t>
            </a:r>
          </a:p>
          <a:p>
            <a:pPr lvl="2"/>
            <a:r>
              <a:rPr lang="en-US" sz="1400" dirty="0">
                <a:hlinkClick r:id="rId2"/>
              </a:rPr>
              <a:t>CVE-2016-2074: MPLS buffer overflow vulnerabilities in Open vSwitch</a:t>
            </a:r>
            <a:endParaRPr lang="en-US" sz="1400" dirty="0"/>
          </a:p>
          <a:p>
            <a:endParaRPr lang="en-US" sz="1600" dirty="0"/>
          </a:p>
          <a:p>
            <a:r>
              <a:rPr lang="en-US" sz="1600" dirty="0"/>
              <a:t>Implementation</a:t>
            </a:r>
          </a:p>
          <a:p>
            <a:pPr lvl="1" fontAlgn="base"/>
            <a:r>
              <a:rPr lang="en-US" sz="1400" dirty="0"/>
              <a:t>Build rust implementation as a shared library</a:t>
            </a:r>
          </a:p>
          <a:p>
            <a:pPr lvl="1" fontAlgn="base"/>
            <a:r>
              <a:rPr lang="en-US" sz="1400" dirty="0"/>
              <a:t>Link the shared library with </a:t>
            </a:r>
            <a:r>
              <a:rPr lang="en-US" sz="1400" dirty="0" err="1"/>
              <a:t>ovs-vswitchd</a:t>
            </a: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08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667</Words>
  <Application>Microsoft Macintosh PowerPoint</Application>
  <PresentationFormat>On-screen Show (16:9)</PresentationFormat>
  <Paragraphs>152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Programming memory safe OVS in Rust</vt:lpstr>
      <vt:lpstr>Motivation</vt:lpstr>
      <vt:lpstr>PowerPoint Presentation</vt:lpstr>
      <vt:lpstr>Address memory issues</vt:lpstr>
      <vt:lpstr>Rust programming language</vt:lpstr>
      <vt:lpstr>Ownership</vt:lpstr>
      <vt:lpstr>Reference &amp; Borrowing</vt:lpstr>
      <vt:lpstr>Avoid uninitialized variables</vt:lpstr>
      <vt:lpstr>Flow Rust Project</vt:lpstr>
      <vt:lpstr>Performance Evaluation</vt:lpstr>
      <vt:lpstr>Conclusion and Future Works</vt:lpstr>
      <vt:lpstr>Thank you!</vt:lpstr>
      <vt:lpstr>Backup Slides</vt:lpstr>
      <vt:lpstr>Rust Safety Model</vt:lpstr>
      <vt:lpstr>How Rust avoid buffer overflow?</vt:lpstr>
      <vt:lpstr>Perf result</vt:lpstr>
      <vt:lpstr>Perf result</vt:lpstr>
      <vt:lpstr>Miscellaneous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Yi-Hung Wei</cp:lastModifiedBy>
  <cp:revision>73</cp:revision>
  <dcterms:created xsi:type="dcterms:W3CDTF">2016-09-09T14:34:40Z</dcterms:created>
  <dcterms:modified xsi:type="dcterms:W3CDTF">2019-12-10T00:50:26Z</dcterms:modified>
</cp:coreProperties>
</file>