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849" r:id="rId6"/>
    <p:sldId id="2850" r:id="rId7"/>
    <p:sldId id="2875" r:id="rId8"/>
    <p:sldId id="2855" r:id="rId9"/>
    <p:sldId id="2857" r:id="rId10"/>
    <p:sldId id="2865" r:id="rId11"/>
    <p:sldId id="2873" r:id="rId12"/>
    <p:sldId id="2867" r:id="rId13"/>
    <p:sldId id="2874" r:id="rId14"/>
    <p:sldId id="2866" r:id="rId15"/>
    <p:sldId id="2872" r:id="rId16"/>
    <p:sldId id="2869" r:id="rId17"/>
    <p:sldId id="2876" r:id="rId18"/>
    <p:sldId id="2879" r:id="rId19"/>
    <p:sldId id="2880" r:id="rId20"/>
    <p:sldId id="2877" r:id="rId21"/>
    <p:sldId id="2859" r:id="rId22"/>
    <p:sldId id="2871" r:id="rId23"/>
  </p:sldIdLst>
  <p:sldSz cx="9144000" cy="5143500" type="screen16x9"/>
  <p:notesSz cx="6858000" cy="12287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n Bas" initials="AB" lastIdx="10" clrIdx="0">
    <p:extLst>
      <p:ext uri="{19B8F6BF-5375-455C-9EA6-DF929625EA0E}">
        <p15:presenceInfo xmlns:p15="http://schemas.microsoft.com/office/powerpoint/2012/main" userId="S::abas@vmware.com::bc767c0d-f0d9-441c-a997-c199ab28be02" providerId="AD"/>
      </p:ext>
    </p:extLst>
  </p:cmAuthor>
  <p:cmAuthor id="2" name="Jianjun Shen" initials="JS" lastIdx="4" clrIdx="1">
    <p:extLst>
      <p:ext uri="{19B8F6BF-5375-455C-9EA6-DF929625EA0E}">
        <p15:presenceInfo xmlns:p15="http://schemas.microsoft.com/office/powerpoint/2012/main" userId="S::shenj@vmware.com::1425fe49-c53b-42de-bb6f-25c980f1af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34AC0-56A5-1BC2-1C70-F65F9FA96902}" v="280" dt="2019-12-09T19:32:04.104"/>
    <p1510:client id="{12AB80AB-708A-08E9-E49A-AC11FDF3696A}" v="123" dt="2019-12-06T06:01:40.532"/>
    <p1510:client id="{383C9A1A-E980-0414-07FF-8F3DEDBCF7B6}" v="4" dt="2019-12-09T06:45:17.071"/>
    <p1510:client id="{7C6FA2E0-BBEE-96DF-96C4-3339175F2EAF}" v="2000" dt="2019-12-07T02:09:32.071"/>
    <p1510:client id="{7FCDA6B4-215E-28E0-63B3-E10B872FE732}" v="3443" dt="2019-12-09T01:11:52.868"/>
    <p1510:client id="{ACE72D4C-A567-3344-3862-6B35243F188D}" v="366" dt="2019-12-09T07:02:55.656"/>
    <p1510:client id="{AEE13808-E426-C7CF-EE57-C72DB3C4A4A4}" v="12" dt="2019-12-06T02:10:17.792"/>
    <p1510:client id="{B78EB8C5-7CAF-4157-8FF2-129C5CA15545}" v="40" dt="2019-12-06T02:15:36.754"/>
    <p1510:client id="{F88020BE-F879-81D8-7BB4-6C75C3F558DD}" v="32" dt="2019-12-09T19:37:01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vmware-tanzu/antrea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vmware-tanzu/antre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14328-90D6-4956-98DD-5EB22D7B9361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83C831-9C33-4703-BFD6-B8AB2D2B5C49}">
      <dgm:prSet/>
      <dgm:spPr/>
      <dgm:t>
        <a:bodyPr/>
        <a:lstStyle/>
        <a:p>
          <a:r>
            <a:rPr lang="en-US" sz="3400">
              <a:latin typeface="Calibri"/>
              <a:cs typeface="Calibri Light" panose="020F0302020204030204"/>
            </a:rPr>
            <a:t>Kubernetes</a:t>
          </a:r>
          <a:r>
            <a:rPr lang="en-US" sz="3400">
              <a:cs typeface="Calibri Light" panose="020F0302020204030204"/>
            </a:rPr>
            <a:t> </a:t>
          </a:r>
          <a:r>
            <a:rPr lang="en-US" sz="3400">
              <a:latin typeface="Metropolis Light"/>
              <a:cs typeface="Calibri Light" panose="020F0302020204030204"/>
            </a:rPr>
            <a:t>Cluster</a:t>
          </a:r>
          <a:r>
            <a:rPr lang="en-US" sz="3400">
              <a:cs typeface="Calibri Light" panose="020F0302020204030204"/>
            </a:rPr>
            <a:t> Networking</a:t>
          </a:r>
          <a:endParaRPr lang="en-US" sz="3400"/>
        </a:p>
      </dgm:t>
    </dgm:pt>
    <dgm:pt modelId="{2F9FC03C-05CE-4C2E-B14B-CA858EBB23B6}" type="parTrans" cxnId="{80EAE20A-1962-4968-9D48-5F7ABE4A05B2}">
      <dgm:prSet/>
      <dgm:spPr/>
      <dgm:t>
        <a:bodyPr/>
        <a:lstStyle/>
        <a:p>
          <a:endParaRPr lang="en-US"/>
        </a:p>
      </dgm:t>
    </dgm:pt>
    <dgm:pt modelId="{A85F7402-AD57-4407-BC3F-47288FE857E0}" type="sibTrans" cxnId="{80EAE20A-1962-4968-9D48-5F7ABE4A05B2}">
      <dgm:prSet/>
      <dgm:spPr/>
      <dgm:t>
        <a:bodyPr/>
        <a:lstStyle/>
        <a:p>
          <a:endParaRPr lang="en-US"/>
        </a:p>
      </dgm:t>
    </dgm:pt>
    <dgm:pt modelId="{43052AC4-FB20-41F8-9CF0-3A96E9479A0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3400"/>
            <a:t>Open </a:t>
          </a:r>
          <a:r>
            <a:rPr lang="en-US" sz="3400" err="1"/>
            <a:t>vSwitch</a:t>
          </a:r>
          <a:r>
            <a:rPr lang="en-US" sz="3400"/>
            <a:t> as </a:t>
          </a:r>
          <a:r>
            <a:rPr lang="en-US" sz="3400">
              <a:latin typeface="Metropolis Light"/>
            </a:rPr>
            <a:t>Data Plane</a:t>
          </a:r>
          <a:endParaRPr lang="en-US" sz="3400"/>
        </a:p>
      </dgm:t>
    </dgm:pt>
    <dgm:pt modelId="{D67B0341-9CBA-4B3F-862F-04885F853F19}" type="parTrans" cxnId="{D3B41889-DC4A-43ED-8CBA-73C0EEE4E14E}">
      <dgm:prSet/>
      <dgm:spPr/>
      <dgm:t>
        <a:bodyPr/>
        <a:lstStyle/>
        <a:p>
          <a:endParaRPr lang="en-US"/>
        </a:p>
      </dgm:t>
    </dgm:pt>
    <dgm:pt modelId="{347876B4-BB99-4AC5-BAAC-336786EE2289}" type="sibTrans" cxnId="{D3B41889-DC4A-43ED-8CBA-73C0EEE4E14E}">
      <dgm:prSet/>
      <dgm:spPr/>
      <dgm:t>
        <a:bodyPr/>
        <a:lstStyle/>
        <a:p>
          <a:endParaRPr lang="en-US"/>
        </a:p>
      </dgm:t>
    </dgm:pt>
    <dgm:pt modelId="{C3B5D489-2474-4F5F-A24C-5E5CA52FE9A9}">
      <dgm:prSet/>
      <dgm:spPr/>
      <dgm:t>
        <a:bodyPr/>
        <a:lstStyle/>
        <a:p>
          <a:pPr rtl="0"/>
          <a:r>
            <a:rPr lang="en-US" sz="3400">
              <a:latin typeface="Metropolis Light"/>
              <a:cs typeface="Calibri Light"/>
            </a:rPr>
            <a:t>Open</a:t>
          </a:r>
          <a:r>
            <a:rPr lang="en-US" sz="3400">
              <a:cs typeface="Calibri Light"/>
            </a:rPr>
            <a:t> Source</a:t>
          </a:r>
          <a:endParaRPr lang="en-US" sz="3400"/>
        </a:p>
      </dgm:t>
    </dgm:pt>
    <dgm:pt modelId="{57B7ECA8-B976-47A5-BC48-7C08F723F252}" type="parTrans" cxnId="{3D8538DC-EBE8-4F0F-94C2-CAEB07DD8602}">
      <dgm:prSet/>
      <dgm:spPr/>
      <dgm:t>
        <a:bodyPr/>
        <a:lstStyle/>
        <a:p>
          <a:endParaRPr lang="en-US"/>
        </a:p>
      </dgm:t>
    </dgm:pt>
    <dgm:pt modelId="{0C2B4842-D6AE-4938-A065-E151D2735BE8}" type="sibTrans" cxnId="{3D8538DC-EBE8-4F0F-94C2-CAEB07DD8602}">
      <dgm:prSet/>
      <dgm:spPr/>
      <dgm:t>
        <a:bodyPr/>
        <a:lstStyle/>
        <a:p>
          <a:endParaRPr lang="en-US"/>
        </a:p>
      </dgm:t>
    </dgm:pt>
    <dgm:pt modelId="{DA9A406C-527E-40C9-B3F9-BDAFEE5C11D7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altLang="zh-CN" sz="1400"/>
            <a:t>Built with K8s technologies. K8s’ way to operate.</a:t>
          </a:r>
          <a:endParaRPr lang="en-US" sz="1400"/>
        </a:p>
      </dgm:t>
    </dgm:pt>
    <dgm:pt modelId="{58971C90-6D4E-4CBC-B8A4-4A35921B3E01}" type="sibTrans" cxnId="{80F43D46-BF66-4586-8CB6-FE3196BBD0AA}">
      <dgm:prSet/>
      <dgm:spPr/>
      <dgm:t>
        <a:bodyPr/>
        <a:lstStyle/>
        <a:p>
          <a:endParaRPr lang="en-US"/>
        </a:p>
      </dgm:t>
    </dgm:pt>
    <dgm:pt modelId="{D5612617-C463-4A76-95AC-AE2FAE28F780}" type="parTrans" cxnId="{80F43D46-BF66-4586-8CB6-FE3196BBD0AA}">
      <dgm:prSet/>
      <dgm:spPr/>
      <dgm:t>
        <a:bodyPr/>
        <a:lstStyle/>
        <a:p>
          <a:endParaRPr lang="en-US"/>
        </a:p>
      </dgm:t>
    </dgm:pt>
    <dgm:pt modelId="{BD6C5E66-2CF1-42C3-988D-1A689160E4F2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1200"/>
            </a:spcAft>
          </a:pPr>
          <a:r>
            <a:rPr lang="en-US" sz="1400">
              <a:latin typeface="Metropolis Light"/>
            </a:rPr>
            <a:t>Supports</a:t>
          </a:r>
          <a:r>
            <a:rPr lang="en-US" sz="1400"/>
            <a:t> </a:t>
          </a:r>
          <a:r>
            <a:rPr lang="en-US" sz="1400">
              <a:latin typeface="Metropolis Light"/>
            </a:rPr>
            <a:t>all OSes</a:t>
          </a:r>
          <a:r>
            <a:rPr lang="en-US" sz="1400"/>
            <a:t> and compute platforms K8s runs on.</a:t>
          </a:r>
        </a:p>
      </dgm:t>
    </dgm:pt>
    <dgm:pt modelId="{9EF1EA57-825B-4F8A-A441-6082F6D28B6A}" type="sibTrans" cxnId="{D95779D8-E379-484F-95E9-9C9475DDA1AD}">
      <dgm:prSet/>
      <dgm:spPr/>
      <dgm:t>
        <a:bodyPr/>
        <a:lstStyle/>
        <a:p>
          <a:endParaRPr lang="en-US"/>
        </a:p>
      </dgm:t>
    </dgm:pt>
    <dgm:pt modelId="{4D14F1BF-B1F7-4729-AB95-FD29B1AA75E5}" type="parTrans" cxnId="{D95779D8-E379-484F-95E9-9C9475DDA1AD}">
      <dgm:prSet/>
      <dgm:spPr/>
      <dgm:t>
        <a:bodyPr/>
        <a:lstStyle/>
        <a:p>
          <a:endParaRPr lang="en-US"/>
        </a:p>
      </dgm:t>
    </dgm:pt>
    <dgm:pt modelId="{A48C5455-7F25-4DF6-A6AA-D2D230B6BA3D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altLang="zh-CN" sz="1400">
              <a:cs typeface="Calibri Light"/>
            </a:rPr>
            <a:t>Focuses on and optimized for K8s networking</a:t>
          </a:r>
          <a:endParaRPr lang="en-US" sz="1400">
            <a:cs typeface="Calibri Light"/>
          </a:endParaRPr>
        </a:p>
      </dgm:t>
    </dgm:pt>
    <dgm:pt modelId="{A0BE68D7-E039-4C05-8A44-2B6CC2EF3B73}" type="parTrans" cxnId="{00D7D6E3-9A5C-4C49-978A-A5DA16D21758}">
      <dgm:prSet/>
      <dgm:spPr/>
      <dgm:t>
        <a:bodyPr/>
        <a:lstStyle/>
        <a:p>
          <a:endParaRPr lang="en-US"/>
        </a:p>
      </dgm:t>
    </dgm:pt>
    <dgm:pt modelId="{2F0A468B-69F0-479A-BB59-EC0E3512A9DA}" type="sibTrans" cxnId="{00D7D6E3-9A5C-4C49-978A-A5DA16D21758}">
      <dgm:prSet/>
      <dgm:spPr/>
      <dgm:t>
        <a:bodyPr/>
        <a:lstStyle/>
        <a:p>
          <a:endParaRPr lang="en-US"/>
        </a:p>
      </dgm:t>
    </dgm:pt>
    <dgm:pt modelId="{3369B755-E906-4471-82C7-F332AD893527}">
      <dgm:prSet phldr="0" custT="1"/>
      <dgm:spPr/>
      <dgm:t>
        <a:bodyPr/>
        <a:lstStyle/>
        <a:p>
          <a:pPr rtl="0"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1400">
              <a:latin typeface="Calibri"/>
              <a:cs typeface="Calibri Light"/>
            </a:rPr>
            <a:t>Flexible</a:t>
          </a:r>
          <a:r>
            <a:rPr lang="en-US" sz="1400">
              <a:cs typeface="Calibri Light"/>
            </a:rPr>
            <a:t>; enables fast feature </a:t>
          </a:r>
          <a:r>
            <a:rPr lang="en-US" sz="1400">
              <a:latin typeface="Calibri"/>
              <a:cs typeface="Calibri Light"/>
            </a:rPr>
            <a:t>development</a:t>
          </a:r>
        </a:p>
      </dgm:t>
    </dgm:pt>
    <dgm:pt modelId="{FD5D9A48-6D33-4BB6-B3BA-F83BB550265E}" type="parTrans" cxnId="{916C537A-34B0-4EEC-9589-DF18293F2FCF}">
      <dgm:prSet/>
      <dgm:spPr/>
      <dgm:t>
        <a:bodyPr/>
        <a:lstStyle/>
        <a:p>
          <a:endParaRPr lang="en-US"/>
        </a:p>
      </dgm:t>
    </dgm:pt>
    <dgm:pt modelId="{A03722E6-0DDA-4777-A7D4-4824D22AEC51}" type="sibTrans" cxnId="{916C537A-34B0-4EEC-9589-DF18293F2FCF}">
      <dgm:prSet/>
      <dgm:spPr/>
      <dgm:t>
        <a:bodyPr/>
        <a:lstStyle/>
        <a:p>
          <a:endParaRPr lang="en-US"/>
        </a:p>
      </dgm:t>
    </dgm:pt>
    <dgm:pt modelId="{B85ED66D-836E-4EBB-856B-BEE7E00F9B2C}">
      <dgm:prSet phldr="0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400">
              <a:latin typeface="+mn-lt"/>
              <a:cs typeface="Calibri Light"/>
            </a:rPr>
            <a:t>Leverages</a:t>
          </a:r>
          <a:r>
            <a:rPr lang="en-US" sz="1400">
              <a:latin typeface="+mn-lt"/>
            </a:rPr>
            <a:t> existing open source</a:t>
          </a:r>
        </a:p>
        <a:p>
          <a:pPr>
            <a:lnSpc>
              <a:spcPct val="100000"/>
            </a:lnSpc>
            <a:spcAft>
              <a:spcPts val="1200"/>
            </a:spcAft>
          </a:pPr>
          <a:endParaRPr lang="en-US" sz="1400">
            <a:latin typeface="+mn-lt"/>
          </a:endParaRPr>
        </a:p>
      </dgm:t>
    </dgm:pt>
    <dgm:pt modelId="{AF29E177-8619-4AEA-92E5-26597384A3DB}" type="parTrans" cxnId="{DB80BDB0-8A46-4E50-84CB-B7AF0F97BD96}">
      <dgm:prSet/>
      <dgm:spPr/>
      <dgm:t>
        <a:bodyPr/>
        <a:lstStyle/>
        <a:p>
          <a:endParaRPr lang="en-US"/>
        </a:p>
      </dgm:t>
    </dgm:pt>
    <dgm:pt modelId="{EAACB94F-D35A-4294-8330-69BAD8048C53}" type="sibTrans" cxnId="{DB80BDB0-8A46-4E50-84CB-B7AF0F97BD96}">
      <dgm:prSet/>
      <dgm:spPr/>
      <dgm:t>
        <a:bodyPr/>
        <a:lstStyle/>
        <a:p>
          <a:endParaRPr lang="en-US"/>
        </a:p>
      </dgm:t>
    </dgm:pt>
    <dgm:pt modelId="{E6AE8DBA-F616-4DE9-A315-B367D64B0045}">
      <dgm:prSet phldr="0" custT="1"/>
      <dgm:spPr/>
      <dgm:t>
        <a:bodyPr/>
        <a:lstStyle/>
        <a:p>
          <a:pPr rtl="0"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1400">
              <a:latin typeface="Metropolis Light"/>
            </a:rPr>
            <a:t>Supports</a:t>
          </a:r>
          <a:r>
            <a:rPr lang="en-US" sz="1400"/>
            <a:t> Linux and </a:t>
          </a:r>
          <a:r>
            <a:rPr lang="en-US" sz="1400">
              <a:latin typeface="Calibri"/>
            </a:rPr>
            <a:t>Windows</a:t>
          </a:r>
        </a:p>
        <a:p>
          <a:pPr rtl="0"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altLang="zh-CN" sz="1400">
              <a:latin typeface="Calibri"/>
              <a:cs typeface="Calibri Light"/>
            </a:rPr>
            <a:t>Good</a:t>
          </a:r>
          <a:r>
            <a:rPr lang="en-US" sz="1400">
              <a:latin typeface="Calibri"/>
              <a:cs typeface="Calibri Light"/>
            </a:rPr>
            <a:t> performance</a:t>
          </a:r>
          <a:endParaRPr lang="en-US" sz="1400">
            <a:latin typeface="Calibri"/>
          </a:endParaRPr>
        </a:p>
      </dgm:t>
    </dgm:pt>
    <dgm:pt modelId="{B38FCFF6-F46F-435C-9C92-5A0330722E09}" type="parTrans" cxnId="{C666DA19-C7A7-4A52-8FCC-DAB436EB07B2}">
      <dgm:prSet/>
      <dgm:spPr/>
      <dgm:t>
        <a:bodyPr/>
        <a:lstStyle/>
        <a:p>
          <a:endParaRPr lang="en-US"/>
        </a:p>
      </dgm:t>
    </dgm:pt>
    <dgm:pt modelId="{049FDF82-AD6F-4B27-BC16-FE78ECA8FEF7}" type="sibTrans" cxnId="{C666DA19-C7A7-4A52-8FCC-DAB436EB07B2}">
      <dgm:prSet/>
      <dgm:spPr/>
      <dgm:t>
        <a:bodyPr/>
        <a:lstStyle/>
        <a:p>
          <a:endParaRPr lang="en-US"/>
        </a:p>
      </dgm:t>
    </dgm:pt>
    <dgm:pt modelId="{BE06F886-A828-42E5-A6CB-CD64B33B4E6E}">
      <dgm:prSet phldr="0" custT="1"/>
      <dgm:spPr/>
      <dgm:t>
        <a:bodyPr/>
        <a:lstStyle/>
        <a:p>
          <a:pPr rtl="0">
            <a:lnSpc>
              <a:spcPct val="100000"/>
            </a:lnSpc>
            <a:spcBef>
              <a:spcPts val="0"/>
            </a:spcBef>
            <a:spcAft>
              <a:spcPts val="1200"/>
            </a:spcAft>
          </a:pPr>
          <a:r>
            <a:rPr lang="en-US" sz="1400">
              <a:latin typeface="Calibri"/>
            </a:rPr>
            <a:t>Rich set of </a:t>
          </a:r>
          <a:r>
            <a:rPr lang="en-US" sz="1400"/>
            <a:t>troubleshooting </a:t>
          </a:r>
          <a:r>
            <a:rPr lang="en-US" sz="1400">
              <a:latin typeface="Calibri"/>
            </a:rPr>
            <a:t>mechanisms</a:t>
          </a:r>
        </a:p>
      </dgm:t>
    </dgm:pt>
    <dgm:pt modelId="{3FA123EE-C84B-4EEF-BBD5-9FCFCCB8D5B4}" type="parTrans" cxnId="{F7CDD6DD-F38D-4CB1-A7BB-C55DFD030558}">
      <dgm:prSet/>
      <dgm:spPr/>
      <dgm:t>
        <a:bodyPr/>
        <a:lstStyle/>
        <a:p>
          <a:endParaRPr lang="en-US"/>
        </a:p>
      </dgm:t>
    </dgm:pt>
    <dgm:pt modelId="{A40F8397-40C7-479A-B0CD-FC05DD2389FB}" type="sibTrans" cxnId="{F7CDD6DD-F38D-4CB1-A7BB-C55DFD030558}">
      <dgm:prSet/>
      <dgm:spPr/>
      <dgm:t>
        <a:bodyPr/>
        <a:lstStyle/>
        <a:p>
          <a:endParaRPr lang="en-US"/>
        </a:p>
      </dgm:t>
    </dgm:pt>
    <dgm:pt modelId="{B84762A7-EC43-49C9-A26F-FEC45F3E4503}">
      <dgm:prSet phldr="0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400">
              <a:latin typeface="Calibri"/>
            </a:rPr>
            <a:t>Strong</a:t>
          </a:r>
          <a:r>
            <a:rPr lang="en-US" sz="1400"/>
            <a:t> community support</a:t>
          </a:r>
        </a:p>
      </dgm:t>
    </dgm:pt>
    <dgm:pt modelId="{CEB3675A-FF26-44B2-B2B8-85AEBE2CC0E3}" type="parTrans" cxnId="{521E0910-9EBA-4757-BD88-E430ECE19685}">
      <dgm:prSet/>
      <dgm:spPr/>
      <dgm:t>
        <a:bodyPr/>
        <a:lstStyle/>
        <a:p>
          <a:endParaRPr lang="en-US"/>
        </a:p>
      </dgm:t>
    </dgm:pt>
    <dgm:pt modelId="{9D9EA606-3593-411B-BAC8-CB88906B1A30}" type="sibTrans" cxnId="{521E0910-9EBA-4757-BD88-E430ECE19685}">
      <dgm:prSet/>
      <dgm:spPr/>
      <dgm:t>
        <a:bodyPr/>
        <a:lstStyle/>
        <a:p>
          <a:endParaRPr lang="en-US"/>
        </a:p>
      </dgm:t>
    </dgm:pt>
    <dgm:pt modelId="{2EE11381-6D40-41F5-A2B6-E7AEB5B758D1}">
      <dgm:prSet phldr="0" custT="1"/>
      <dgm:spPr/>
      <dgm:t>
        <a:bodyPr/>
        <a:lstStyle/>
        <a:p>
          <a:pPr rtl="0">
            <a:lnSpc>
              <a:spcPct val="100000"/>
            </a:lnSpc>
            <a:spcAft>
              <a:spcPts val="1200"/>
            </a:spcAft>
          </a:pPr>
          <a:r>
            <a:rPr lang="en-US" sz="1400" u="none">
              <a:latin typeface="+mn-lt"/>
              <a:cs typeface="Calibri"/>
            </a:rPr>
            <a:t>Public on Nov 18, 2019</a:t>
          </a:r>
          <a:br>
            <a:rPr lang="en-US" sz="1400" u="none">
              <a:latin typeface="+mn-lt"/>
              <a:cs typeface="Calibri"/>
            </a:rPr>
          </a:br>
          <a:r>
            <a:rPr lang="en-US" sz="1200" u="none">
              <a:latin typeface="+mn-lt"/>
              <a:cs typeface="Calibri"/>
              <a:hlinkClick xmlns:r="http://schemas.openxmlformats.org/officeDocument/2006/relationships" r:id="rId1"/>
            </a:rPr>
            <a:t>https://github.com/vmware-tanzu/antrea</a:t>
          </a:r>
          <a:br>
            <a:rPr lang="en-US" sz="1200" u="none">
              <a:latin typeface="+mn-lt"/>
              <a:cs typeface="Calibri"/>
            </a:rPr>
          </a:br>
          <a:r>
            <a:rPr lang="en-US" sz="1400" u="none">
              <a:latin typeface="+mn-lt"/>
              <a:cs typeface="Calibri"/>
            </a:rPr>
            <a:t>Apache 2.0 license</a:t>
          </a:r>
          <a:endParaRPr lang="en-US" sz="1400">
            <a:latin typeface="+mn-lt"/>
          </a:endParaRPr>
        </a:p>
      </dgm:t>
    </dgm:pt>
    <dgm:pt modelId="{E2249148-F5A0-4302-9272-F485ED329FFB}" type="parTrans" cxnId="{93012943-6D2B-40D1-B3F8-763A27E4CA57}">
      <dgm:prSet/>
      <dgm:spPr/>
      <dgm:t>
        <a:bodyPr/>
        <a:lstStyle/>
        <a:p>
          <a:endParaRPr lang="en-US"/>
        </a:p>
      </dgm:t>
    </dgm:pt>
    <dgm:pt modelId="{565E0C25-8A71-4DC1-AF36-929C7486A839}" type="sibTrans" cxnId="{93012943-6D2B-40D1-B3F8-763A27E4CA57}">
      <dgm:prSet/>
      <dgm:spPr/>
      <dgm:t>
        <a:bodyPr/>
        <a:lstStyle/>
        <a:p>
          <a:endParaRPr lang="en-US"/>
        </a:p>
      </dgm:t>
    </dgm:pt>
    <dgm:pt modelId="{C8F8F588-C6D9-A14B-8D60-E40EF182BC27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400" u="none">
              <a:latin typeface="+mn-lt"/>
            </a:rPr>
            <a:t>Open </a:t>
          </a:r>
          <a:r>
            <a:rPr lang="en-US" sz="1400">
              <a:latin typeface="+mn-lt"/>
              <a:cs typeface="Calibri"/>
            </a:rPr>
            <a:t>governance</a:t>
          </a:r>
          <a:endParaRPr lang="en-US" sz="1400" u="none">
            <a:latin typeface="+mn-lt"/>
            <a:cs typeface="Calibri Light"/>
          </a:endParaRPr>
        </a:p>
      </dgm:t>
    </dgm:pt>
    <dgm:pt modelId="{AF308DD9-42F2-FB49-AD9E-3A06726647E9}" type="sibTrans" cxnId="{3F4C5199-155B-3A40-859E-DBDB124E1CEE}">
      <dgm:prSet/>
      <dgm:spPr/>
      <dgm:t>
        <a:bodyPr/>
        <a:lstStyle/>
        <a:p>
          <a:endParaRPr lang="en-US"/>
        </a:p>
      </dgm:t>
    </dgm:pt>
    <dgm:pt modelId="{4D1F1587-562D-CC46-9C52-46B600398D89}" type="parTrans" cxnId="{3F4C5199-155B-3A40-859E-DBDB124E1CEE}">
      <dgm:prSet/>
      <dgm:spPr/>
      <dgm:t>
        <a:bodyPr/>
        <a:lstStyle/>
        <a:p>
          <a:endParaRPr lang="en-US"/>
        </a:p>
      </dgm:t>
    </dgm:pt>
    <dgm:pt modelId="{ABDD5185-C777-4D46-9BBE-5EFF16859EF8}" type="pres">
      <dgm:prSet presAssocID="{C6214328-90D6-4956-98DD-5EB22D7B9361}" presName="Name0" presStyleCnt="0">
        <dgm:presLayoutVars>
          <dgm:dir/>
          <dgm:animLvl val="lvl"/>
          <dgm:resizeHandles val="exact"/>
        </dgm:presLayoutVars>
      </dgm:prSet>
      <dgm:spPr/>
    </dgm:pt>
    <dgm:pt modelId="{5536FE66-68AF-4895-893C-77B7D408FA2E}" type="pres">
      <dgm:prSet presAssocID="{BC83C831-9C33-4703-BFD6-B8AB2D2B5C49}" presName="composite" presStyleCnt="0"/>
      <dgm:spPr/>
    </dgm:pt>
    <dgm:pt modelId="{22CFD9ED-8A2A-43C5-B7FC-513F7B2D5F16}" type="pres">
      <dgm:prSet presAssocID="{BC83C831-9C33-4703-BFD6-B8AB2D2B5C49}" presName="parTx" presStyleLbl="alignNode1" presStyleIdx="0" presStyleCnt="3" custLinFactNeighborY="-978">
        <dgm:presLayoutVars>
          <dgm:chMax val="0"/>
          <dgm:chPref val="0"/>
        </dgm:presLayoutVars>
      </dgm:prSet>
      <dgm:spPr/>
    </dgm:pt>
    <dgm:pt modelId="{B989BCA0-8E14-4B3F-8C8B-E983A60F122D}" type="pres">
      <dgm:prSet presAssocID="{BC83C831-9C33-4703-BFD6-B8AB2D2B5C49}" presName="desTx" presStyleLbl="alignAccFollowNode1" presStyleIdx="0" presStyleCnt="3">
        <dgm:presLayoutVars/>
      </dgm:prSet>
      <dgm:spPr/>
    </dgm:pt>
    <dgm:pt modelId="{6CB9FA2E-36F4-4666-9000-AFAAFA082009}" type="pres">
      <dgm:prSet presAssocID="{A85F7402-AD57-4407-BC3F-47288FE857E0}" presName="space" presStyleCnt="0"/>
      <dgm:spPr/>
    </dgm:pt>
    <dgm:pt modelId="{166E969C-CE35-46E0-917F-F8BFBDE193BA}" type="pres">
      <dgm:prSet presAssocID="{43052AC4-FB20-41F8-9CF0-3A96E9479A06}" presName="composite" presStyleCnt="0"/>
      <dgm:spPr/>
    </dgm:pt>
    <dgm:pt modelId="{2DE9819D-E234-4D31-99AD-42475D959978}" type="pres">
      <dgm:prSet presAssocID="{43052AC4-FB20-41F8-9CF0-3A96E9479A06}" presName="parTx" presStyleLbl="alignNode1" presStyleIdx="1" presStyleCnt="3">
        <dgm:presLayoutVars>
          <dgm:chMax val="0"/>
          <dgm:chPref val="0"/>
        </dgm:presLayoutVars>
      </dgm:prSet>
      <dgm:spPr/>
    </dgm:pt>
    <dgm:pt modelId="{3362507D-A67E-4BA2-9D89-A5633669C756}" type="pres">
      <dgm:prSet presAssocID="{43052AC4-FB20-41F8-9CF0-3A96E9479A06}" presName="desTx" presStyleLbl="alignAccFollowNode1" presStyleIdx="1" presStyleCnt="3" custScaleY="100045">
        <dgm:presLayoutVars/>
      </dgm:prSet>
      <dgm:spPr/>
    </dgm:pt>
    <dgm:pt modelId="{82F52FF3-1A80-4AD9-AAE9-0A64BAE702ED}" type="pres">
      <dgm:prSet presAssocID="{347876B4-BB99-4AC5-BAAC-336786EE2289}" presName="space" presStyleCnt="0"/>
      <dgm:spPr/>
    </dgm:pt>
    <dgm:pt modelId="{4D8448EF-E134-4FB9-8B8D-4756CC9923C6}" type="pres">
      <dgm:prSet presAssocID="{C3B5D489-2474-4F5F-A24C-5E5CA52FE9A9}" presName="composite" presStyleCnt="0"/>
      <dgm:spPr/>
    </dgm:pt>
    <dgm:pt modelId="{0F6D817E-62B1-463B-8F99-5D696E321D2A}" type="pres">
      <dgm:prSet presAssocID="{C3B5D489-2474-4F5F-A24C-5E5CA52FE9A9}" presName="parTx" presStyleLbl="alignNode1" presStyleIdx="2" presStyleCnt="3">
        <dgm:presLayoutVars>
          <dgm:chMax val="0"/>
          <dgm:chPref val="0"/>
        </dgm:presLayoutVars>
      </dgm:prSet>
      <dgm:spPr/>
    </dgm:pt>
    <dgm:pt modelId="{F435EC75-B952-47A2-A4CF-55E9EB4454AA}" type="pres">
      <dgm:prSet presAssocID="{C3B5D489-2474-4F5F-A24C-5E5CA52FE9A9}" presName="desTx" presStyleLbl="alignAccFollowNode1" presStyleIdx="2" presStyleCnt="3">
        <dgm:presLayoutVars/>
      </dgm:prSet>
      <dgm:spPr/>
    </dgm:pt>
  </dgm:ptLst>
  <dgm:cxnLst>
    <dgm:cxn modelId="{80EAE20A-1962-4968-9D48-5F7ABE4A05B2}" srcId="{C6214328-90D6-4956-98DD-5EB22D7B9361}" destId="{BC83C831-9C33-4703-BFD6-B8AB2D2B5C49}" srcOrd="0" destOrd="0" parTransId="{2F9FC03C-05CE-4C2E-B14B-CA858EBB23B6}" sibTransId="{A85F7402-AD57-4407-BC3F-47288FE857E0}"/>
    <dgm:cxn modelId="{521E0910-9EBA-4757-BD88-E430ECE19685}" srcId="{43052AC4-FB20-41F8-9CF0-3A96E9479A06}" destId="{B84762A7-EC43-49C9-A26F-FEC45F3E4503}" srcOrd="3" destOrd="0" parTransId="{CEB3675A-FF26-44B2-B2B8-85AEBE2CC0E3}" sibTransId="{9D9EA606-3593-411B-BAC8-CB88906B1A30}"/>
    <dgm:cxn modelId="{8BCDD410-6F76-4430-92E7-DDA249EA2440}" type="presOf" srcId="{3369B755-E906-4471-82C7-F332AD893527}" destId="{3362507D-A67E-4BA2-9D89-A5633669C756}" srcOrd="0" destOrd="0" presId="urn:microsoft.com/office/officeart/2016/7/layout/HorizontalActionList"/>
    <dgm:cxn modelId="{C666DA19-C7A7-4A52-8FCC-DAB436EB07B2}" srcId="{43052AC4-FB20-41F8-9CF0-3A96E9479A06}" destId="{E6AE8DBA-F616-4DE9-A315-B367D64B0045}" srcOrd="1" destOrd="0" parTransId="{B38FCFF6-F46F-435C-9C92-5A0330722E09}" sibTransId="{049FDF82-AD6F-4B27-BC16-FE78ECA8FEF7}"/>
    <dgm:cxn modelId="{7C1DF241-4C94-427D-9CE2-338701C58F96}" type="presOf" srcId="{43052AC4-FB20-41F8-9CF0-3A96E9479A06}" destId="{2DE9819D-E234-4D31-99AD-42475D959978}" srcOrd="0" destOrd="0" presId="urn:microsoft.com/office/officeart/2016/7/layout/HorizontalActionList"/>
    <dgm:cxn modelId="{C16DBC62-9CCD-4142-A2E6-1E0B317C7DFF}" type="presOf" srcId="{C8F8F588-C6D9-A14B-8D60-E40EF182BC27}" destId="{F435EC75-B952-47A2-A4CF-55E9EB4454AA}" srcOrd="0" destOrd="1" presId="urn:microsoft.com/office/officeart/2016/7/layout/HorizontalActionList"/>
    <dgm:cxn modelId="{93012943-6D2B-40D1-B3F8-763A27E4CA57}" srcId="{C3B5D489-2474-4F5F-A24C-5E5CA52FE9A9}" destId="{2EE11381-6D40-41F5-A2B6-E7AEB5B758D1}" srcOrd="0" destOrd="0" parTransId="{E2249148-F5A0-4302-9272-F485ED329FFB}" sibTransId="{565E0C25-8A71-4DC1-AF36-929C7486A839}"/>
    <dgm:cxn modelId="{80F43D46-BF66-4586-8CB6-FE3196BBD0AA}" srcId="{BC83C831-9C33-4703-BFD6-B8AB2D2B5C49}" destId="{DA9A406C-527E-40C9-B3F9-BDAFEE5C11D7}" srcOrd="1" destOrd="0" parTransId="{D5612617-C463-4A76-95AC-AE2FAE28F780}" sibTransId="{58971C90-6D4E-4CBC-B8A4-4A35921B3E01}"/>
    <dgm:cxn modelId="{010E3A51-8D96-41CB-B055-C90707DCD313}" type="presOf" srcId="{DA9A406C-527E-40C9-B3F9-BDAFEE5C11D7}" destId="{B989BCA0-8E14-4B3F-8C8B-E983A60F122D}" srcOrd="0" destOrd="1" presId="urn:microsoft.com/office/officeart/2016/7/layout/HorizontalActionList"/>
    <dgm:cxn modelId="{916C537A-34B0-4EEC-9589-DF18293F2FCF}" srcId="{43052AC4-FB20-41F8-9CF0-3A96E9479A06}" destId="{3369B755-E906-4471-82C7-F332AD893527}" srcOrd="0" destOrd="0" parTransId="{FD5D9A48-6D33-4BB6-B3BA-F83BB550265E}" sibTransId="{A03722E6-0DDA-4777-A7D4-4824D22AEC51}"/>
    <dgm:cxn modelId="{2DFD997D-1C28-43E4-A940-3BC026A92859}" type="presOf" srcId="{2EE11381-6D40-41F5-A2B6-E7AEB5B758D1}" destId="{F435EC75-B952-47A2-A4CF-55E9EB4454AA}" srcOrd="0" destOrd="0" presId="urn:microsoft.com/office/officeart/2016/7/layout/HorizontalActionList"/>
    <dgm:cxn modelId="{D3B41889-DC4A-43ED-8CBA-73C0EEE4E14E}" srcId="{C6214328-90D6-4956-98DD-5EB22D7B9361}" destId="{43052AC4-FB20-41F8-9CF0-3A96E9479A06}" srcOrd="1" destOrd="0" parTransId="{D67B0341-9CBA-4B3F-862F-04885F853F19}" sibTransId="{347876B4-BB99-4AC5-BAAC-336786EE2289}"/>
    <dgm:cxn modelId="{B3B9D294-D321-418A-BC57-D05F94F35789}" type="presOf" srcId="{BD6C5E66-2CF1-42C3-988D-1A689160E4F2}" destId="{B989BCA0-8E14-4B3F-8C8B-E983A60F122D}" srcOrd="0" destOrd="2" presId="urn:microsoft.com/office/officeart/2016/7/layout/HorizontalActionList"/>
    <dgm:cxn modelId="{3F4C5199-155B-3A40-859E-DBDB124E1CEE}" srcId="{C3B5D489-2474-4F5F-A24C-5E5CA52FE9A9}" destId="{C8F8F588-C6D9-A14B-8D60-E40EF182BC27}" srcOrd="1" destOrd="0" parTransId="{4D1F1587-562D-CC46-9C52-46B600398D89}" sibTransId="{AF308DD9-42F2-FB49-AD9E-3A06726647E9}"/>
    <dgm:cxn modelId="{137D2DA2-A4C3-41A0-8903-2E3EE553ABA7}" type="presOf" srcId="{BC83C831-9C33-4703-BFD6-B8AB2D2B5C49}" destId="{22CFD9ED-8A2A-43C5-B7FC-513F7B2D5F16}" srcOrd="0" destOrd="0" presId="urn:microsoft.com/office/officeart/2016/7/layout/HorizontalActionList"/>
    <dgm:cxn modelId="{334B11A4-957E-45E4-95B3-26057675EFF4}" type="presOf" srcId="{E6AE8DBA-F616-4DE9-A315-B367D64B0045}" destId="{3362507D-A67E-4BA2-9D89-A5633669C756}" srcOrd="0" destOrd="1" presId="urn:microsoft.com/office/officeart/2016/7/layout/HorizontalActionList"/>
    <dgm:cxn modelId="{DB80BDB0-8A46-4E50-84CB-B7AF0F97BD96}" srcId="{C3B5D489-2474-4F5F-A24C-5E5CA52FE9A9}" destId="{B85ED66D-836E-4EBB-856B-BEE7E00F9B2C}" srcOrd="2" destOrd="0" parTransId="{AF29E177-8619-4AEA-92E5-26597384A3DB}" sibTransId="{EAACB94F-D35A-4294-8330-69BAD8048C53}"/>
    <dgm:cxn modelId="{8563ACD1-5601-4F05-A058-9031B73DAC8E}" type="presOf" srcId="{C6214328-90D6-4956-98DD-5EB22D7B9361}" destId="{ABDD5185-C777-4D46-9BBE-5EFF16859EF8}" srcOrd="0" destOrd="0" presId="urn:microsoft.com/office/officeart/2016/7/layout/HorizontalActionList"/>
    <dgm:cxn modelId="{B47A87D2-9E66-4911-9478-A5F651D7A4E7}" type="presOf" srcId="{C3B5D489-2474-4F5F-A24C-5E5CA52FE9A9}" destId="{0F6D817E-62B1-463B-8F99-5D696E321D2A}" srcOrd="0" destOrd="0" presId="urn:microsoft.com/office/officeart/2016/7/layout/HorizontalActionList"/>
    <dgm:cxn modelId="{9DB6A9D3-EB4F-403F-AD93-0A8E9B35138C}" type="presOf" srcId="{A48C5455-7F25-4DF6-A6AA-D2D230B6BA3D}" destId="{B989BCA0-8E14-4B3F-8C8B-E983A60F122D}" srcOrd="0" destOrd="0" presId="urn:microsoft.com/office/officeart/2016/7/layout/HorizontalActionList"/>
    <dgm:cxn modelId="{D95779D8-E379-484F-95E9-9C9475DDA1AD}" srcId="{BC83C831-9C33-4703-BFD6-B8AB2D2B5C49}" destId="{BD6C5E66-2CF1-42C3-988D-1A689160E4F2}" srcOrd="2" destOrd="0" parTransId="{4D14F1BF-B1F7-4729-AB95-FD29B1AA75E5}" sibTransId="{9EF1EA57-825B-4F8A-A441-6082F6D28B6A}"/>
    <dgm:cxn modelId="{3D8538DC-EBE8-4F0F-94C2-CAEB07DD8602}" srcId="{C6214328-90D6-4956-98DD-5EB22D7B9361}" destId="{C3B5D489-2474-4F5F-A24C-5E5CA52FE9A9}" srcOrd="2" destOrd="0" parTransId="{57B7ECA8-B976-47A5-BC48-7C08F723F252}" sibTransId="{0C2B4842-D6AE-4938-A065-E151D2735BE8}"/>
    <dgm:cxn modelId="{F7CDD6DD-F38D-4CB1-A7BB-C55DFD030558}" srcId="{43052AC4-FB20-41F8-9CF0-3A96E9479A06}" destId="{BE06F886-A828-42E5-A6CB-CD64B33B4E6E}" srcOrd="2" destOrd="0" parTransId="{3FA123EE-C84B-4EEF-BBD5-9FCFCCB8D5B4}" sibTransId="{A40F8397-40C7-479A-B0CD-FC05DD2389FB}"/>
    <dgm:cxn modelId="{00D7D6E3-9A5C-4C49-978A-A5DA16D21758}" srcId="{BC83C831-9C33-4703-BFD6-B8AB2D2B5C49}" destId="{A48C5455-7F25-4DF6-A6AA-D2D230B6BA3D}" srcOrd="0" destOrd="0" parTransId="{A0BE68D7-E039-4C05-8A44-2B6CC2EF3B73}" sibTransId="{2F0A468B-69F0-479A-BB59-EC0E3512A9DA}"/>
    <dgm:cxn modelId="{FDC535E5-1344-45E9-BF40-C447C4ADFF01}" type="presOf" srcId="{B85ED66D-836E-4EBB-856B-BEE7E00F9B2C}" destId="{F435EC75-B952-47A2-A4CF-55E9EB4454AA}" srcOrd="0" destOrd="2" presId="urn:microsoft.com/office/officeart/2016/7/layout/HorizontalActionList"/>
    <dgm:cxn modelId="{8D4751E7-B26C-4E88-8768-46D3A98F521E}" type="presOf" srcId="{BE06F886-A828-42E5-A6CB-CD64B33B4E6E}" destId="{3362507D-A67E-4BA2-9D89-A5633669C756}" srcOrd="0" destOrd="2" presId="urn:microsoft.com/office/officeart/2016/7/layout/HorizontalActionList"/>
    <dgm:cxn modelId="{897674F0-A5FE-4240-BBA0-5F1C04EA7BB8}" type="presOf" srcId="{B84762A7-EC43-49C9-A26F-FEC45F3E4503}" destId="{3362507D-A67E-4BA2-9D89-A5633669C756}" srcOrd="0" destOrd="3" presId="urn:microsoft.com/office/officeart/2016/7/layout/HorizontalActionList"/>
    <dgm:cxn modelId="{F62EC541-3584-45E9-9AB7-AAF75D1CC230}" type="presParOf" srcId="{ABDD5185-C777-4D46-9BBE-5EFF16859EF8}" destId="{5536FE66-68AF-4895-893C-77B7D408FA2E}" srcOrd="0" destOrd="0" presId="urn:microsoft.com/office/officeart/2016/7/layout/HorizontalActionList"/>
    <dgm:cxn modelId="{8ED9E9BF-14A2-4B90-9EDD-4F519CCEA3D3}" type="presParOf" srcId="{5536FE66-68AF-4895-893C-77B7D408FA2E}" destId="{22CFD9ED-8A2A-43C5-B7FC-513F7B2D5F16}" srcOrd="0" destOrd="0" presId="urn:microsoft.com/office/officeart/2016/7/layout/HorizontalActionList"/>
    <dgm:cxn modelId="{BBA99FFC-8535-49FB-8C13-B37C434D36CD}" type="presParOf" srcId="{5536FE66-68AF-4895-893C-77B7D408FA2E}" destId="{B989BCA0-8E14-4B3F-8C8B-E983A60F122D}" srcOrd="1" destOrd="0" presId="urn:microsoft.com/office/officeart/2016/7/layout/HorizontalActionList"/>
    <dgm:cxn modelId="{97019769-067A-4455-9D6B-34479F4EFAE6}" type="presParOf" srcId="{ABDD5185-C777-4D46-9BBE-5EFF16859EF8}" destId="{6CB9FA2E-36F4-4666-9000-AFAAFA082009}" srcOrd="1" destOrd="0" presId="urn:microsoft.com/office/officeart/2016/7/layout/HorizontalActionList"/>
    <dgm:cxn modelId="{B91822CE-8D52-4A8A-BA81-561541745CAF}" type="presParOf" srcId="{ABDD5185-C777-4D46-9BBE-5EFF16859EF8}" destId="{166E969C-CE35-46E0-917F-F8BFBDE193BA}" srcOrd="2" destOrd="0" presId="urn:microsoft.com/office/officeart/2016/7/layout/HorizontalActionList"/>
    <dgm:cxn modelId="{552C6C81-242A-443F-B655-DC63782E70B2}" type="presParOf" srcId="{166E969C-CE35-46E0-917F-F8BFBDE193BA}" destId="{2DE9819D-E234-4D31-99AD-42475D959978}" srcOrd="0" destOrd="0" presId="urn:microsoft.com/office/officeart/2016/7/layout/HorizontalActionList"/>
    <dgm:cxn modelId="{A71C61E6-D038-4946-8950-66A8734E4A0D}" type="presParOf" srcId="{166E969C-CE35-46E0-917F-F8BFBDE193BA}" destId="{3362507D-A67E-4BA2-9D89-A5633669C756}" srcOrd="1" destOrd="0" presId="urn:microsoft.com/office/officeart/2016/7/layout/HorizontalActionList"/>
    <dgm:cxn modelId="{3B95ADFA-3195-42D5-AAB3-12089CD64C4E}" type="presParOf" srcId="{ABDD5185-C777-4D46-9BBE-5EFF16859EF8}" destId="{82F52FF3-1A80-4AD9-AAE9-0A64BAE702ED}" srcOrd="3" destOrd="0" presId="urn:microsoft.com/office/officeart/2016/7/layout/HorizontalActionList"/>
    <dgm:cxn modelId="{AC7F6426-CB88-45C4-992B-2ADECA340167}" type="presParOf" srcId="{ABDD5185-C777-4D46-9BBE-5EFF16859EF8}" destId="{4D8448EF-E134-4FB9-8B8D-4756CC9923C6}" srcOrd="4" destOrd="0" presId="urn:microsoft.com/office/officeart/2016/7/layout/HorizontalActionList"/>
    <dgm:cxn modelId="{BCF5FDE9-FD25-4CC0-BC32-E79A97522C50}" type="presParOf" srcId="{4D8448EF-E134-4FB9-8B8D-4756CC9923C6}" destId="{0F6D817E-62B1-463B-8F99-5D696E321D2A}" srcOrd="0" destOrd="0" presId="urn:microsoft.com/office/officeart/2016/7/layout/HorizontalActionList"/>
    <dgm:cxn modelId="{94B31AA3-EBC2-42BD-B341-61611A4C9B0D}" type="presParOf" srcId="{4D8448EF-E134-4FB9-8B8D-4756CC9923C6}" destId="{F435EC75-B952-47A2-A4CF-55E9EB4454A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FD9ED-8A2A-43C5-B7FC-513F7B2D5F16}">
      <dsp:nvSpPr>
        <dsp:cNvPr id="0" name=""/>
        <dsp:cNvSpPr/>
      </dsp:nvSpPr>
      <dsp:spPr>
        <a:xfrm>
          <a:off x="10806" y="138791"/>
          <a:ext cx="2624653" cy="787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406" tIns="207406" rIns="207406" bIns="2074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cs typeface="Calibri Light" panose="020F0302020204030204"/>
            </a:rPr>
            <a:t>Kubernetes</a:t>
          </a:r>
          <a:r>
            <a:rPr lang="en-US" sz="1400" kern="1200">
              <a:cs typeface="Calibri Light" panose="020F0302020204030204"/>
            </a:rPr>
            <a:t> </a:t>
          </a:r>
          <a:r>
            <a:rPr lang="en-US" sz="1400" kern="1200">
              <a:latin typeface="Metropolis Light"/>
              <a:cs typeface="Calibri Light" panose="020F0302020204030204"/>
            </a:rPr>
            <a:t>Cluster</a:t>
          </a:r>
          <a:r>
            <a:rPr lang="en-US" sz="1400" kern="1200">
              <a:cs typeface="Calibri Light" panose="020F0302020204030204"/>
            </a:rPr>
            <a:t> Networking</a:t>
          </a:r>
          <a:endParaRPr lang="en-US" sz="1400" kern="1200"/>
        </a:p>
      </dsp:txBody>
      <dsp:txXfrm>
        <a:off x="10806" y="138791"/>
        <a:ext cx="2624653" cy="787395"/>
      </dsp:txXfrm>
    </dsp:sp>
    <dsp:sp modelId="{B989BCA0-8E14-4B3F-8C8B-E983A60F122D}">
      <dsp:nvSpPr>
        <dsp:cNvPr id="0" name=""/>
        <dsp:cNvSpPr/>
      </dsp:nvSpPr>
      <dsp:spPr>
        <a:xfrm>
          <a:off x="10806" y="933888"/>
          <a:ext cx="2624653" cy="2654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257" tIns="259257" rIns="259257" bIns="259257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altLang="zh-CN" sz="1400" kern="1200">
              <a:cs typeface="Calibri Light"/>
            </a:rPr>
            <a:t>Focuses on and optimized for K8s networking</a:t>
          </a:r>
          <a:endParaRPr lang="en-US" sz="1400" kern="1200">
            <a:cs typeface="Calibri Light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altLang="zh-CN" sz="1400" kern="1200"/>
            <a:t>Built with K8s technologies. K8s’ way to operate.</a:t>
          </a:r>
          <a:endParaRPr lang="en-US" sz="1400" kern="120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>
              <a:latin typeface="Metropolis Light"/>
            </a:rPr>
            <a:t>Supports</a:t>
          </a:r>
          <a:r>
            <a:rPr lang="en-US" sz="1400" kern="1200"/>
            <a:t> </a:t>
          </a:r>
          <a:r>
            <a:rPr lang="en-US" sz="1400" kern="1200">
              <a:latin typeface="Metropolis Light"/>
            </a:rPr>
            <a:t>all OSes</a:t>
          </a:r>
          <a:r>
            <a:rPr lang="en-US" sz="1400" kern="1200"/>
            <a:t> and compute platforms K8s runs on.</a:t>
          </a:r>
        </a:p>
      </dsp:txBody>
      <dsp:txXfrm>
        <a:off x="10806" y="933888"/>
        <a:ext cx="2624653" cy="2654304"/>
      </dsp:txXfrm>
    </dsp:sp>
    <dsp:sp modelId="{2DE9819D-E234-4D31-99AD-42475D959978}">
      <dsp:nvSpPr>
        <dsp:cNvPr id="0" name=""/>
        <dsp:cNvSpPr/>
      </dsp:nvSpPr>
      <dsp:spPr>
        <a:xfrm>
          <a:off x="2743248" y="146194"/>
          <a:ext cx="2624653" cy="787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406" tIns="207406" rIns="207406" bIns="207406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/>
            <a:t>Open </a:t>
          </a:r>
          <a:r>
            <a:rPr lang="en-US" sz="1400" kern="1200" err="1"/>
            <a:t>vSwitch</a:t>
          </a:r>
          <a:r>
            <a:rPr lang="en-US" sz="1400" kern="1200"/>
            <a:t> as </a:t>
          </a:r>
          <a:r>
            <a:rPr lang="en-US" sz="1400" kern="1200">
              <a:latin typeface="Metropolis Light"/>
            </a:rPr>
            <a:t>Data Plane</a:t>
          </a:r>
          <a:endParaRPr lang="en-US" sz="1400" kern="1200"/>
        </a:p>
      </dsp:txBody>
      <dsp:txXfrm>
        <a:off x="2743248" y="146194"/>
        <a:ext cx="2624653" cy="787395"/>
      </dsp:txXfrm>
    </dsp:sp>
    <dsp:sp modelId="{3362507D-A67E-4BA2-9D89-A5633669C756}">
      <dsp:nvSpPr>
        <dsp:cNvPr id="0" name=""/>
        <dsp:cNvSpPr/>
      </dsp:nvSpPr>
      <dsp:spPr>
        <a:xfrm>
          <a:off x="2743248" y="932992"/>
          <a:ext cx="2624653" cy="2655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257" tIns="259257" rIns="259257" bIns="259257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>
              <a:latin typeface="Calibri"/>
              <a:cs typeface="Calibri Light"/>
            </a:rPr>
            <a:t>Flexible</a:t>
          </a:r>
          <a:r>
            <a:rPr lang="en-US" sz="1400" kern="1200">
              <a:cs typeface="Calibri Light"/>
            </a:rPr>
            <a:t>; enables fast feature </a:t>
          </a:r>
          <a:r>
            <a:rPr lang="en-US" sz="1400" kern="1200">
              <a:latin typeface="Calibri"/>
              <a:cs typeface="Calibri Light"/>
            </a:rPr>
            <a:t>development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>
              <a:latin typeface="Metropolis Light"/>
            </a:rPr>
            <a:t>Supports</a:t>
          </a:r>
          <a:r>
            <a:rPr lang="en-US" sz="1400" kern="1200"/>
            <a:t> Linux and </a:t>
          </a:r>
          <a:r>
            <a:rPr lang="en-US" sz="1400" kern="1200">
              <a:latin typeface="Calibri"/>
            </a:rPr>
            <a:t>Windows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altLang="zh-CN" sz="1400" kern="1200">
              <a:latin typeface="Calibri"/>
              <a:cs typeface="Calibri Light"/>
            </a:rPr>
            <a:t>Good</a:t>
          </a:r>
          <a:r>
            <a:rPr lang="en-US" sz="1400" kern="1200">
              <a:latin typeface="Calibri"/>
              <a:cs typeface="Calibri Light"/>
            </a:rPr>
            <a:t> performance</a:t>
          </a:r>
          <a:endParaRPr lang="en-US" sz="1400" kern="1200">
            <a:latin typeface="Calibri"/>
          </a:endParaRP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>
              <a:latin typeface="Calibri"/>
            </a:rPr>
            <a:t>Rich set of </a:t>
          </a:r>
          <a:r>
            <a:rPr lang="en-US" sz="1400" kern="1200"/>
            <a:t>troubleshooting </a:t>
          </a:r>
          <a:r>
            <a:rPr lang="en-US" sz="1400" kern="1200">
              <a:latin typeface="Calibri"/>
            </a:rPr>
            <a:t>mechanisms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>
              <a:latin typeface="Calibri"/>
            </a:rPr>
            <a:t>Strong</a:t>
          </a:r>
          <a:r>
            <a:rPr lang="en-US" sz="1400" kern="1200"/>
            <a:t> community support</a:t>
          </a:r>
        </a:p>
      </dsp:txBody>
      <dsp:txXfrm>
        <a:off x="2743248" y="932992"/>
        <a:ext cx="2624653" cy="2655499"/>
      </dsp:txXfrm>
    </dsp:sp>
    <dsp:sp modelId="{0F6D817E-62B1-463B-8F99-5D696E321D2A}">
      <dsp:nvSpPr>
        <dsp:cNvPr id="0" name=""/>
        <dsp:cNvSpPr/>
      </dsp:nvSpPr>
      <dsp:spPr>
        <a:xfrm>
          <a:off x="5475690" y="146492"/>
          <a:ext cx="2624653" cy="787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406" tIns="207406" rIns="207406" bIns="207406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Metropolis Light"/>
              <a:cs typeface="Calibri Light"/>
            </a:rPr>
            <a:t>Open</a:t>
          </a:r>
          <a:r>
            <a:rPr lang="en-US" sz="1400" kern="1200">
              <a:cs typeface="Calibri Light"/>
            </a:rPr>
            <a:t> Source</a:t>
          </a:r>
          <a:endParaRPr lang="en-US" sz="1400" kern="1200"/>
        </a:p>
      </dsp:txBody>
      <dsp:txXfrm>
        <a:off x="5475690" y="146492"/>
        <a:ext cx="2624653" cy="787395"/>
      </dsp:txXfrm>
    </dsp:sp>
    <dsp:sp modelId="{F435EC75-B952-47A2-A4CF-55E9EB4454AA}">
      <dsp:nvSpPr>
        <dsp:cNvPr id="0" name=""/>
        <dsp:cNvSpPr/>
      </dsp:nvSpPr>
      <dsp:spPr>
        <a:xfrm>
          <a:off x="5475690" y="933888"/>
          <a:ext cx="2624653" cy="2654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257" tIns="259257" rIns="259257" bIns="259257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u="none" kern="1200">
              <a:latin typeface="+mn-lt"/>
              <a:cs typeface="Calibri"/>
            </a:rPr>
            <a:t>Public on Nov 18, 2019</a:t>
          </a:r>
          <a:br>
            <a:rPr lang="en-US" sz="1400" u="none" kern="1200">
              <a:latin typeface="+mn-lt"/>
              <a:cs typeface="Calibri"/>
            </a:rPr>
          </a:br>
          <a:r>
            <a:rPr lang="en-US" sz="1200" u="none" kern="1200">
              <a:latin typeface="+mn-lt"/>
              <a:cs typeface="Calibri"/>
              <a:hlinkClick xmlns:r="http://schemas.openxmlformats.org/officeDocument/2006/relationships" r:id="rId1"/>
            </a:rPr>
            <a:t>https://github.com/vmware-tanzu/antrea</a:t>
          </a:r>
          <a:br>
            <a:rPr lang="en-US" sz="1200" u="none" kern="1200">
              <a:latin typeface="+mn-lt"/>
              <a:cs typeface="Calibri"/>
            </a:rPr>
          </a:br>
          <a:r>
            <a:rPr lang="en-US" sz="1400" u="none" kern="1200">
              <a:latin typeface="+mn-lt"/>
              <a:cs typeface="Calibri"/>
            </a:rPr>
            <a:t>Apache 2.0 license</a:t>
          </a:r>
          <a:endParaRPr lang="en-US" sz="1400" kern="1200">
            <a:latin typeface="+mn-lt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u="none" kern="1200">
              <a:latin typeface="+mn-lt"/>
            </a:rPr>
            <a:t>Open </a:t>
          </a:r>
          <a:r>
            <a:rPr lang="en-US" sz="1400" kern="1200">
              <a:latin typeface="+mn-lt"/>
              <a:cs typeface="Calibri"/>
            </a:rPr>
            <a:t>governance</a:t>
          </a:r>
          <a:endParaRPr lang="en-US" sz="1400" u="none" kern="1200">
            <a:latin typeface="+mn-lt"/>
            <a:cs typeface="Calibri Light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400" kern="1200">
              <a:latin typeface="+mn-lt"/>
              <a:cs typeface="Calibri Light"/>
            </a:rPr>
            <a:t>Leverages</a:t>
          </a:r>
          <a:r>
            <a:rPr lang="en-US" sz="1400" kern="1200">
              <a:latin typeface="+mn-lt"/>
            </a:rPr>
            <a:t> existing open source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endParaRPr lang="en-US" sz="1400" kern="1200">
            <a:latin typeface="+mn-lt"/>
          </a:endParaRPr>
        </a:p>
      </dsp:txBody>
      <dsp:txXfrm>
        <a:off x="5475690" y="933888"/>
        <a:ext cx="2624653" cy="2654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D1837-F98D-495E-82CE-F162D8D06F2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E78D5-6783-420E-8C1C-8BEC0A90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3gjNe6LKDI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C2B09-2670-4E28-AE80-E7F67EDF46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ClassifierTable</a:t>
            </a:r>
            <a:r>
              <a:rPr lang="en-US">
                <a:cs typeface="Calibri"/>
              </a:rPr>
              <a:t>: marks the traffic as coming from a local Pod, the local gateway or a tunnel -&gt; used for subsequent matches</a:t>
            </a:r>
          </a:p>
          <a:p>
            <a:r>
              <a:rPr lang="en-US" err="1">
                <a:cs typeface="Calibri"/>
              </a:rPr>
              <a:t>SpoofGuardTable</a:t>
            </a:r>
            <a:r>
              <a:rPr lang="en-US">
                <a:cs typeface="Calibri"/>
              </a:rPr>
              <a:t>: prevent IP &amp; ARP spoofing from local Pod</a:t>
            </a:r>
          </a:p>
          <a:p>
            <a:r>
              <a:rPr lang="en-US" err="1">
                <a:cs typeface="Calibri"/>
              </a:rPr>
              <a:t>ArpResponderTable</a:t>
            </a:r>
            <a:r>
              <a:rPr lang="en-US">
                <a:cs typeface="Calibri"/>
              </a:rPr>
              <a:t>: responds to ARP requests for remote gateways (with global virtual mac) and rest of ARP traffic is handled by normal action. Each Node has an "</a:t>
            </a:r>
            <a:r>
              <a:rPr lang="en-US" err="1">
                <a:cs typeface="Calibri"/>
              </a:rPr>
              <a:t>onlink</a:t>
            </a:r>
            <a:r>
              <a:rPr lang="en-US">
                <a:cs typeface="Calibri"/>
              </a:rPr>
              <a:t>" route to every other Node's Pod subnet via the appropriate remote gateway. When a </a:t>
            </a:r>
            <a:r>
              <a:rPr lang="en-US" err="1">
                <a:cs typeface="Calibri"/>
              </a:rPr>
              <a:t>vSwitch</a:t>
            </a:r>
            <a:r>
              <a:rPr lang="en-US">
                <a:cs typeface="Calibri"/>
              </a:rPr>
              <a:t> receives traffic with the global virtual mac as the destination mac, it is forwarded directly to the appropriate Node.</a:t>
            </a:r>
          </a:p>
          <a:p>
            <a:r>
              <a:rPr lang="en-US" err="1">
                <a:cs typeface="Calibri"/>
              </a:rPr>
              <a:t>ConntractTable</a:t>
            </a:r>
            <a:r>
              <a:rPr lang="en-US">
                <a:cs typeface="Calibri"/>
              </a:rPr>
              <a:t> &amp; </a:t>
            </a:r>
            <a:r>
              <a:rPr lang="en-US" err="1">
                <a:cs typeface="Calibri"/>
              </a:rPr>
              <a:t>ConntrackStateTable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cs typeface="Calibri"/>
              </a:rPr>
              <a:t> - commit all connections</a:t>
            </a:r>
          </a:p>
          <a:p>
            <a:r>
              <a:rPr lang="en-US">
                <a:cs typeface="Calibri"/>
              </a:rPr>
              <a:t> - ensures correct reverse path for reply </a:t>
            </a:r>
            <a:r>
              <a:rPr lang="en-US" err="1">
                <a:cs typeface="Calibri"/>
              </a:rPr>
              <a:t>trafiic</a:t>
            </a:r>
            <a:r>
              <a:rPr lang="en-US">
                <a:cs typeface="Calibri"/>
              </a:rPr>
              <a:t> coming from a backend service Pod</a:t>
            </a:r>
          </a:p>
          <a:p>
            <a:r>
              <a:rPr lang="en-US" err="1">
                <a:cs typeface="Calibri"/>
              </a:rPr>
              <a:t>DnatTable</a:t>
            </a:r>
            <a:r>
              <a:rPr lang="en-US">
                <a:cs typeface="Calibri"/>
              </a:rPr>
              <a:t>: at the moment, just bypasses rest of table (especially egress policy rules) for service traffic</a:t>
            </a:r>
          </a:p>
          <a:p>
            <a:r>
              <a:rPr lang="en-US" err="1">
                <a:cs typeface="Calibri"/>
              </a:rPr>
              <a:t>EgressRuleTable</a:t>
            </a:r>
            <a:r>
              <a:rPr lang="en-US">
                <a:cs typeface="Calibri"/>
              </a:rPr>
              <a:t>: accepts all whitelisted traffic</a:t>
            </a:r>
          </a:p>
          <a:p>
            <a:r>
              <a:rPr lang="en-US" err="1">
                <a:cs typeface="Calibri"/>
              </a:rPr>
              <a:t>EgressDefaultTable</a:t>
            </a:r>
            <a:r>
              <a:rPr lang="en-US">
                <a:cs typeface="Calibri"/>
              </a:rPr>
              <a:t>: drops non-whitelisted traffic from isolated Pod (in K8s a Pod becomes isolated when at least one policy is applied to it)</a:t>
            </a:r>
          </a:p>
          <a:p>
            <a:r>
              <a:rPr lang="en-US">
                <a:cs typeface="Calibri"/>
              </a:rPr>
              <a:t>L3ForwardingTable:</a:t>
            </a:r>
          </a:p>
          <a:p>
            <a:r>
              <a:rPr lang="en-US">
                <a:cs typeface="Calibri"/>
              </a:rPr>
              <a:t>- handles </a:t>
            </a:r>
            <a:r>
              <a:rPr lang="en-US" err="1">
                <a:cs typeface="Calibri"/>
              </a:rPr>
              <a:t>tunnelled</a:t>
            </a:r>
            <a:r>
              <a:rPr lang="en-US">
                <a:cs typeface="Calibri"/>
              </a:rPr>
              <a:t> traffic destined to local Pods or gateway</a:t>
            </a:r>
          </a:p>
          <a:p>
            <a:r>
              <a:rPr lang="en-US">
                <a:cs typeface="Calibri"/>
              </a:rPr>
              <a:t>- forwards traffic to remote destination on appropriate tunnel (we use flow-based tunneling, add a new flow every time a Node joins the cluster)</a:t>
            </a:r>
          </a:p>
          <a:p>
            <a:r>
              <a:rPr lang="en-US">
                <a:cs typeface="Calibri"/>
              </a:rPr>
              <a:t>L2ForwarindCalcTable: plain </a:t>
            </a:r>
            <a:r>
              <a:rPr lang="en-US" err="1">
                <a:cs typeface="Calibri"/>
              </a:rPr>
              <a:t>dmac</a:t>
            </a:r>
            <a:r>
              <a:rPr lang="en-US">
                <a:cs typeface="Calibri"/>
              </a:rPr>
              <a:t> table, determines the output port based on the MAC but does not call output action yet, port is stored in register</a:t>
            </a:r>
          </a:p>
          <a:p>
            <a:r>
              <a:rPr lang="en-US" err="1">
                <a:cs typeface="Calibri"/>
              </a:rPr>
              <a:t>IngressRuleTable</a:t>
            </a:r>
            <a:r>
              <a:rPr lang="en-US">
                <a:cs typeface="Calibri"/>
              </a:rPr>
              <a:t> / </a:t>
            </a:r>
            <a:r>
              <a:rPr lang="en-US" err="1">
                <a:cs typeface="Calibri"/>
              </a:rPr>
              <a:t>IngressDefaultTable</a:t>
            </a:r>
            <a:r>
              <a:rPr lang="en-US">
                <a:cs typeface="Calibri"/>
              </a:rPr>
              <a:t>: same as their ingress counterparts, but this time for ingress rules in network policies</a:t>
            </a:r>
          </a:p>
          <a:p>
            <a:r>
              <a:rPr lang="en-US">
                <a:cs typeface="Calibri"/>
              </a:rPr>
              <a:t>L2ForwardingOutTable: outputs packet to correct port based on register content (set by L2FowardingCalcTable)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entire pipeline is well-documented in the </a:t>
            </a:r>
            <a:r>
              <a:rPr lang="en-US" err="1">
                <a:cs typeface="Calibri"/>
              </a:rPr>
              <a:t>Antrea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repository.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78D5-6783-420E-8C1C-8BEC0A90CC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Pods (target, source, destination) are selected with labels, </a:t>
            </a:r>
            <a:r>
              <a:rPr lang="en-US" err="1">
                <a:cs typeface="Calibri"/>
              </a:rPr>
              <a:t>ip</a:t>
            </a:r>
            <a:r>
              <a:rPr lang="en-US">
                <a:cs typeface="Calibri"/>
              </a:rPr>
              <a:t> blocks</a:t>
            </a:r>
          </a:p>
          <a:p>
            <a:r>
              <a:rPr lang="en-US">
                <a:cs typeface="Calibri"/>
              </a:rPr>
              <a:t>With conjunctive match fields to avoid an explosion in the number of rules: 3 dimensions (traffic source, egress port == pods the policy is applied to, transport port)</a:t>
            </a:r>
          </a:p>
          <a:p>
            <a:r>
              <a:rPr lang="en-US">
                <a:cs typeface="Calibri"/>
              </a:rPr>
              <a:t>Default table then drops all non-whitelisted traffic for isolated pods</a:t>
            </a:r>
          </a:p>
          <a:p>
            <a:r>
              <a:rPr lang="en-US">
                <a:cs typeface="Calibri"/>
              </a:rPr>
              <a:t>K8s network policies also support exceptions, which are also enforce in this table by dropping traffic</a:t>
            </a:r>
          </a:p>
          <a:p>
            <a:r>
              <a:rPr lang="en-US">
                <a:cs typeface="Calibri"/>
              </a:rPr>
              <a:t>Enforce these policies after forwarding (so we can use the port), egress is before</a:t>
            </a:r>
          </a:p>
          <a:p>
            <a:r>
              <a:rPr lang="en-US">
                <a:cs typeface="Calibri"/>
              </a:rPr>
              <a:t>Same for egress, but we use the IP address and not the port (because rules are enforced when traffic comes back through gateway after </a:t>
            </a:r>
            <a:r>
              <a:rPr lang="en-US" err="1">
                <a:cs typeface="Calibri"/>
              </a:rPr>
              <a:t>dnat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Connection tracking: once a connection is established we accept all traffic -&gt; performance advantage?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78D5-6783-420E-8C1C-8BEC0A90CC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OVS </a:t>
            </a:r>
            <a:r>
              <a:rPr lang="en-US" err="1"/>
              <a:t>datapath</a:t>
            </a:r>
            <a:r>
              <a:rPr lang="en-US"/>
              <a:t> and </a:t>
            </a:r>
            <a:r>
              <a:rPr lang="en-US" err="1"/>
              <a:t>vswitchd</a:t>
            </a:r>
            <a:r>
              <a:rPr lang="en-US"/>
              <a:t> capability query: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Antrea</a:t>
            </a:r>
            <a:r>
              <a:rPr lang="en-US">
                <a:cs typeface="Calibri"/>
              </a:rPr>
              <a:t> relies on some recent features, like </a:t>
            </a:r>
            <a:r>
              <a:rPr lang="en-US" err="1">
                <a:cs typeface="Calibri"/>
              </a:rPr>
              <a:t>IPSec</a:t>
            </a:r>
            <a:r>
              <a:rPr lang="en-US">
                <a:cs typeface="Calibri"/>
              </a:rPr>
              <a:t> support</a:t>
            </a:r>
            <a:endParaRPr lang="en-US"/>
          </a:p>
          <a:p>
            <a:r>
              <a:rPr lang="en-US">
                <a:cs typeface="Calibri"/>
              </a:rPr>
              <a:t>- Would like to have a reliable way to check if the available OVS kernel module can be used for </a:t>
            </a:r>
            <a:r>
              <a:rPr lang="en-US" err="1">
                <a:cs typeface="Calibri"/>
              </a:rPr>
              <a:t>Antrea</a:t>
            </a:r>
            <a:r>
              <a:rPr lang="en-US">
                <a:cs typeface="Calibri"/>
              </a:rPr>
              <a:t>, across distributions including RedHat Enterprise Linux</a:t>
            </a:r>
          </a:p>
          <a:p>
            <a:r>
              <a:rPr lang="en-US">
                <a:cs typeface="Calibri"/>
              </a:rPr>
              <a:t>Troubleshooting: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antrea</a:t>
            </a:r>
            <a:r>
              <a:rPr lang="en-US">
                <a:cs typeface="Calibri"/>
              </a:rPr>
              <a:t> CLI to run OVS commands easily (right now you need to figure out which container to exec into)</a:t>
            </a:r>
          </a:p>
          <a:p>
            <a:r>
              <a:rPr lang="en-US">
                <a:cs typeface="Calibri"/>
              </a:rPr>
              <a:t>- integration with Octant to expose debugging / monitoring information about each </a:t>
            </a:r>
            <a:r>
              <a:rPr lang="en-US" err="1">
                <a:cs typeface="Calibri"/>
              </a:rPr>
              <a:t>vSwitch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packet tracing tool: can </a:t>
            </a:r>
            <a:r>
              <a:rPr lang="en-US" err="1">
                <a:cs typeface="Calibri"/>
              </a:rPr>
              <a:t>PodA</a:t>
            </a:r>
            <a:r>
              <a:rPr lang="en-US">
                <a:cs typeface="Calibri"/>
              </a:rPr>
              <a:t> talk to </a:t>
            </a:r>
            <a:r>
              <a:rPr lang="en-US" err="1">
                <a:cs typeface="Calibri"/>
              </a:rPr>
              <a:t>PodB</a:t>
            </a:r>
            <a:r>
              <a:rPr lang="en-US">
                <a:cs typeface="Calibri"/>
              </a:rPr>
              <a:t> and if not why? If traffic is getting dropped because of a Network Policy, which one?</a:t>
            </a:r>
          </a:p>
          <a:p>
            <a:r>
              <a:rPr lang="en-US" err="1">
                <a:cs typeface="Calibri"/>
              </a:rPr>
              <a:t>LibOpenflow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Openflow</a:t>
            </a:r>
            <a:r>
              <a:rPr lang="en-US">
                <a:cs typeface="Calibri"/>
              </a:rPr>
              <a:t> 1.3 message marshalling / unmarshalling</a:t>
            </a:r>
          </a:p>
          <a:p>
            <a:r>
              <a:rPr lang="en-US">
                <a:cs typeface="Calibri"/>
              </a:rPr>
              <a:t>- add support for </a:t>
            </a:r>
            <a:r>
              <a:rPr lang="en-US" err="1">
                <a:cs typeface="Calibri"/>
              </a:rPr>
              <a:t>Nicira</a:t>
            </a:r>
            <a:r>
              <a:rPr lang="en-US">
                <a:cs typeface="Calibri"/>
              </a:rPr>
              <a:t> OpenFlow extensions, bundle</a:t>
            </a:r>
            <a:endParaRPr lang="en-US"/>
          </a:p>
          <a:p>
            <a:r>
              <a:rPr lang="en-US" err="1">
                <a:cs typeface="Calibri"/>
              </a:rPr>
              <a:t>Ofnet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Openflow</a:t>
            </a:r>
            <a:r>
              <a:rPr lang="en-US">
                <a:cs typeface="Calibri"/>
              </a:rPr>
              <a:t> agent implementation</a:t>
            </a:r>
          </a:p>
          <a:p>
            <a:r>
              <a:rPr lang="en-US">
                <a:cs typeface="Calibri"/>
              </a:rPr>
              <a:t>- Distributed </a:t>
            </a:r>
            <a:r>
              <a:rPr lang="en-US" err="1">
                <a:cs typeface="Calibri"/>
              </a:rPr>
              <a:t>Openflow</a:t>
            </a:r>
            <a:r>
              <a:rPr lang="en-US">
                <a:cs typeface="Calibri"/>
              </a:rPr>
              <a:t> controller, with a router implementation</a:t>
            </a:r>
          </a:p>
          <a:p>
            <a:r>
              <a:rPr lang="en-US">
                <a:cs typeface="Calibri"/>
              </a:rPr>
              <a:t>- Minor changes for agent, e.g. support for Unix Domain Socket</a:t>
            </a:r>
          </a:p>
          <a:p>
            <a:r>
              <a:rPr lang="en-US">
                <a:cs typeface="Calibri"/>
              </a:rPr>
              <a:t>Flow exporting:</a:t>
            </a:r>
          </a:p>
          <a:p>
            <a:r>
              <a:rPr lang="en-US">
                <a:cs typeface="Calibri"/>
              </a:rPr>
              <a:t>- Need the ability to map individual flows to the Network Policy / CRD -&gt; use cookie to do that easily &amp; </a:t>
            </a:r>
            <a:r>
              <a:rPr lang="en-US" err="1">
                <a:cs typeface="Calibri"/>
              </a:rPr>
              <a:t>statelessly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78D5-6783-420E-8C1C-8BEC0A90C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Scale tests:</a:t>
            </a:r>
          </a:p>
          <a:p>
            <a:r>
              <a:rPr lang="en-US">
                <a:cs typeface="Calibri"/>
              </a:rPr>
              <a:t>- scale Pods on Node</a:t>
            </a:r>
          </a:p>
          <a:p>
            <a:r>
              <a:rPr lang="en-US">
                <a:cs typeface="Calibri"/>
              </a:rPr>
              <a:t>- scale number of Nodes</a:t>
            </a:r>
          </a:p>
          <a:p>
            <a:r>
              <a:rPr lang="en-US">
                <a:cs typeface="Calibri"/>
              </a:rPr>
              <a:t>- scale number of Policies</a:t>
            </a:r>
          </a:p>
          <a:p>
            <a:r>
              <a:rPr lang="en-US">
                <a:cs typeface="Calibri"/>
              </a:rPr>
              <a:t>Improve performance by using AF_XDP / DPDK:</a:t>
            </a:r>
          </a:p>
          <a:p>
            <a:r>
              <a:rPr lang="en-US">
                <a:cs typeface="Calibri"/>
              </a:rPr>
              <a:t>- how much does it help with container networking</a:t>
            </a:r>
          </a:p>
          <a:p>
            <a:r>
              <a:rPr lang="en-US">
                <a:cs typeface="Calibri"/>
              </a:rPr>
              <a:t>- plan on investigating some work by William Tu and </a:t>
            </a:r>
            <a:r>
              <a:rPr lang="en-US"/>
              <a:t>Toshiaki Makita that was presented at </a:t>
            </a:r>
            <a:r>
              <a:rPr lang="en-US" err="1"/>
              <a:t>Netdev</a:t>
            </a:r>
            <a:r>
              <a:rPr lang="en-US"/>
              <a:t> earlier this year about using XDP / AF_XDP for </a:t>
            </a:r>
            <a:r>
              <a:rPr lang="en-US" err="1"/>
              <a:t>veth</a:t>
            </a:r>
            <a:r>
              <a:rPr lang="en-US"/>
              <a:t> (</a:t>
            </a:r>
            <a:r>
              <a:rPr lang="en-US">
                <a:hlinkClick r:id="rId3"/>
              </a:rPr>
              <a:t>https://www.youtube.com/watch?v=q3gjNe6LKDI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Kube-proxy with OVS:</a:t>
            </a:r>
          </a:p>
          <a:p>
            <a:r>
              <a:rPr lang="en-US">
                <a:cs typeface="Calibri"/>
              </a:rPr>
              <a:t>- load-balance service traffic with DNAT, SNAT with external traffic</a:t>
            </a:r>
          </a:p>
          <a:p>
            <a:r>
              <a:rPr lang="en-US">
                <a:cs typeface="Calibri"/>
              </a:rPr>
              <a:t>- avoid going through gateway for such traffic originating from Pods</a:t>
            </a:r>
          </a:p>
          <a:p>
            <a:r>
              <a:rPr lang="en-US">
                <a:cs typeface="Calibri"/>
              </a:rPr>
              <a:t>Iptables comparison: e.g. Calico which implements K8s Network Policy with iptables – iptables got much better in recent years so how do we compare against that?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OF bundle: can simply error handling / rollback in </a:t>
            </a:r>
            <a:r>
              <a:rPr lang="en-US" err="1">
                <a:cs typeface="Calibri"/>
              </a:rPr>
              <a:t>Antrea</a:t>
            </a:r>
            <a:r>
              <a:rPr lang="en-US">
                <a:cs typeface="Calibri"/>
              </a:rPr>
              <a:t> OF client</a:t>
            </a:r>
          </a:p>
          <a:p>
            <a:r>
              <a:rPr lang="en-US">
                <a:cs typeface="Calibri"/>
              </a:rPr>
              <a:t>Metrics and monitoring:</a:t>
            </a:r>
          </a:p>
          <a:p>
            <a:r>
              <a:rPr lang="en-US">
                <a:cs typeface="Calibri"/>
              </a:rPr>
              <a:t>- in OVS: packet drops, spoofing alerts, unanswered SYNs?</a:t>
            </a:r>
          </a:p>
          <a:p>
            <a:r>
              <a:rPr lang="en-US">
                <a:cs typeface="Calibri"/>
              </a:rPr>
              <a:t>- app monitoring: http error responses / DNS issues; how do we do this efficiently in the fast path; </a:t>
            </a:r>
            <a:r>
              <a:rPr lang="en-US" err="1">
                <a:cs typeface="Calibri"/>
              </a:rPr>
              <a:t>ebpf</a:t>
            </a:r>
            <a:r>
              <a:rPr lang="en-US">
                <a:cs typeface="Calibri"/>
              </a:rPr>
              <a:t> filters with TC hook point; what kind of assumptions regarding packets (message cannot span multiple packets)?</a:t>
            </a:r>
          </a:p>
          <a:p>
            <a:r>
              <a:rPr lang="en-US">
                <a:cs typeface="Calibri"/>
              </a:rPr>
              <a:t>- UI tools to visualize these metrics, such as integration with Grafana / Prometheus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E78D5-6783-420E-8C1C-8BEC0A90C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Global policy:</a:t>
            </a:r>
          </a:p>
          <a:p>
            <a:r>
              <a:rPr lang="en-US">
                <a:cs typeface="Calibri"/>
              </a:rPr>
              <a:t>- K8s policies are specific to a namespace</a:t>
            </a:r>
          </a:p>
          <a:p>
            <a:r>
              <a:rPr lang="en-US">
                <a:cs typeface="Calibri"/>
              </a:rPr>
              <a:t>- Global policy spanning all namespaces</a:t>
            </a:r>
          </a:p>
          <a:p>
            <a:r>
              <a:rPr lang="en-US">
                <a:cs typeface="Calibri"/>
              </a:rPr>
              <a:t>- try to standardize CRD format to promote integration with open and proprietary policy managers</a:t>
            </a:r>
          </a:p>
          <a:p>
            <a:r>
              <a:rPr lang="en-US">
                <a:cs typeface="Calibri"/>
              </a:rPr>
              <a:t>Flow export:</a:t>
            </a:r>
            <a:endParaRPr lang="en-US"/>
          </a:p>
          <a:p>
            <a:r>
              <a:rPr lang="en-US">
                <a:cs typeface="Calibri"/>
              </a:rPr>
              <a:t>- can export flow information directly from OVS, but not very useful K8s cluster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499" y="1200151"/>
            <a:ext cx="8231744" cy="3429000"/>
          </a:xfrm>
        </p:spPr>
        <p:txBody>
          <a:bodyPr/>
          <a:lstStyle>
            <a:lvl1pPr>
              <a:spcBef>
                <a:spcPts val="1125"/>
              </a:spcBef>
              <a:defRPr/>
            </a:lvl1pPr>
            <a:lvl2pPr>
              <a:spcBef>
                <a:spcPts val="225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8620451" y="4791075"/>
            <a:ext cx="328578" cy="273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6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35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44766" y="608873"/>
            <a:ext cx="8243107" cy="18580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73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462499" y="1886366"/>
            <a:ext cx="2510851" cy="27432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900"/>
              </a:spcBef>
              <a:defRPr sz="1200"/>
            </a:lvl1pPr>
            <a:lvl2pPr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900"/>
            </a:lvl7pPr>
            <a:lvl8pPr>
              <a:defRPr sz="825"/>
            </a:lvl8pPr>
            <a:lvl9pPr>
              <a:defRPr sz="12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 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  <a:p>
            <a:pPr lvl="1"/>
            <a:endParaRPr lang="en-US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3315621" y="1886366"/>
            <a:ext cx="2512759" cy="27432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900"/>
              </a:spcBef>
              <a:defRPr sz="1200"/>
            </a:lvl1pPr>
            <a:lvl2pPr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900"/>
            </a:lvl7pPr>
            <a:lvl8pPr>
              <a:defRPr sz="825"/>
            </a:lvl8pPr>
            <a:lvl9pPr>
              <a:defRPr sz="12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 Level Seven 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  <a:p>
            <a:pPr lvl="3"/>
            <a:endParaRPr lang="en-US"/>
          </a:p>
          <a:p>
            <a:pPr lvl="1"/>
            <a:endParaRPr lang="en-US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6178880" y="1886366"/>
            <a:ext cx="2510682" cy="27432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900"/>
              </a:spcBef>
              <a:defRPr sz="1200"/>
            </a:lvl1pPr>
            <a:lvl2pPr>
              <a:defRPr sz="10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200"/>
            </a:lvl6pPr>
            <a:lvl7pPr>
              <a:defRPr sz="900"/>
            </a:lvl7pPr>
            <a:lvl8pPr>
              <a:defRPr sz="825"/>
            </a:lvl8pPr>
            <a:lvl9pPr>
              <a:defRPr sz="12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</a:t>
            </a:r>
          </a:p>
          <a:p>
            <a:pPr lvl="4"/>
            <a:r>
              <a:rPr lang="en-US"/>
              <a:t>Level five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  <a:p>
            <a:pPr lvl="1"/>
            <a:endParaRPr lang="en-US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8620451" y="4791075"/>
            <a:ext cx="328578" cy="273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6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35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44766" y="608873"/>
            <a:ext cx="8224157" cy="18580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2498" y="1200150"/>
            <a:ext cx="2510682" cy="6858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35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3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15620" y="1200150"/>
            <a:ext cx="2510682" cy="6858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35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3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8880" y="1200150"/>
            <a:ext cx="2510682" cy="6858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35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3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711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56128" y="1200150"/>
            <a:ext cx="6173808" cy="3429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8620451" y="4791075"/>
            <a:ext cx="328578" cy="273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6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35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44766" y="608873"/>
            <a:ext cx="8224157" cy="18580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72926" y="1200150"/>
            <a:ext cx="2171074" cy="3429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200">
                <a:solidFill>
                  <a:schemeClr val="bg1"/>
                </a:solidFill>
              </a:defRPr>
            </a:lvl1pPr>
            <a:lvl2pPr marL="128588" indent="-128588"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 marL="257175" indent="-128588"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 marL="385763" indent="-128588">
              <a:buClr>
                <a:schemeClr val="bg1"/>
              </a:buClr>
              <a:defRPr sz="825">
                <a:solidFill>
                  <a:schemeClr val="bg1"/>
                </a:solidFill>
              </a:defRPr>
            </a:lvl4pPr>
            <a:lvl5pPr marL="514350" indent="-128588">
              <a:buClr>
                <a:schemeClr val="bg1"/>
              </a:buClr>
              <a:defRPr sz="825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 level</a:t>
            </a:r>
          </a:p>
          <a:p>
            <a:pPr lvl="8"/>
            <a:r>
              <a:rPr lang="en-US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4290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200151"/>
            <a:ext cx="4421346" cy="3429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900"/>
              </a:spcBef>
              <a:defRPr lang="en-US" sz="135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05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9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900" dirty="0">
                <a:solidFill>
                  <a:schemeClr val="bg1"/>
                </a:solidFill>
              </a:defRPr>
            </a:lvl5pPr>
            <a:lvl6pPr>
              <a:buClrTx/>
              <a:defRPr sz="1350">
                <a:solidFill>
                  <a:schemeClr val="bg1"/>
                </a:solidFill>
              </a:defRPr>
            </a:lvl6pPr>
            <a:lvl7pPr>
              <a:buClrTx/>
              <a:defRPr sz="1050">
                <a:solidFill>
                  <a:schemeClr val="bg1"/>
                </a:solidFill>
              </a:defRPr>
            </a:lvl7pPr>
            <a:lvl8pPr>
              <a:buClrTx/>
              <a:defRPr sz="900">
                <a:solidFill>
                  <a:schemeClr val="bg1"/>
                </a:solidFill>
              </a:defRPr>
            </a:lvl8pPr>
            <a:lvl9pPr>
              <a:buClrTx/>
              <a:defRPr sz="13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4743771" y="1200151"/>
            <a:ext cx="4400230" cy="3429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900"/>
              </a:spcBef>
              <a:defRPr sz="135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5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8620451" y="4791075"/>
            <a:ext cx="328578" cy="2738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6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35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44766" y="608873"/>
            <a:ext cx="8224157" cy="185807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accent4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9920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as@vmware.com" TargetMode="External"/><Relationship Id="rId2" Type="http://schemas.openxmlformats.org/officeDocument/2006/relationships/hyperlink" Target="mailto:shenj@vm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iv/libOpenflo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ontiv/ofne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projectantrea-announce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github.com/vmware-tanzu/antre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mware.zoom.us/j/823654111" TargetMode="External"/><Relationship Id="rId5" Type="http://schemas.openxmlformats.org/officeDocument/2006/relationships/hyperlink" Target="https://groups.google.com/forum/#!forum/projectantrea-dev" TargetMode="External"/><Relationship Id="rId4" Type="http://schemas.openxmlformats.org/officeDocument/2006/relationships/hyperlink" Target="https://groups.google.com/forum/#!forum/projectantre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/>
              <a:t>Antrea</a:t>
            </a:r>
            <a:br>
              <a:rPr lang="en-US" sz="2800"/>
            </a:br>
            <a:r>
              <a:rPr lang="en-US" sz="2200"/>
              <a:t>Open Source Kubernetes Networking Based on OVS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Jianjun Shen </a:t>
            </a:r>
            <a:r>
              <a:rPr lang="en-US" sz="1600">
                <a:hlinkClick r:id="rId2"/>
              </a:rPr>
              <a:t>shenj@vmware.com</a:t>
            </a:r>
            <a:r>
              <a:rPr lang="en-US" sz="1600"/>
              <a:t>, Antonin Bas </a:t>
            </a:r>
            <a:r>
              <a:rPr lang="en-US" sz="1600">
                <a:hlinkClick r:id="rId3"/>
              </a:rPr>
              <a:t>abas@vmware.com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2561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December 10-11, 2019 | Westford, MA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41A604-2843-4E81-81AC-933186018D1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554196" y="897952"/>
            <a:ext cx="5391085" cy="3429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6A7754-1C1C-46A2-9AC1-24BF8EA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ClusterIP</a:t>
            </a:r>
            <a:r>
              <a:rPr lang="en-US"/>
              <a:t> Service Traffic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0AF3B4C-ED5B-4CFF-A878-A5C7B21E3770}"/>
              </a:ext>
            </a:extLst>
          </p:cNvPr>
          <p:cNvSpPr txBox="1">
            <a:spLocks/>
          </p:cNvSpPr>
          <p:nvPr/>
        </p:nvSpPr>
        <p:spPr>
          <a:xfrm>
            <a:off x="356473" y="1062719"/>
            <a:ext cx="3271865" cy="35165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125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225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400" err="1"/>
              <a:t>Antrea</a:t>
            </a:r>
            <a:r>
              <a:rPr lang="en-US" sz="1400"/>
              <a:t> now leverages </a:t>
            </a:r>
            <a:r>
              <a:rPr lang="en-US" sz="1400" i="1" err="1"/>
              <a:t>kube</a:t>
            </a:r>
            <a:r>
              <a:rPr lang="en-US" sz="1400" i="1"/>
              <a:t>-proxy</a:t>
            </a:r>
            <a:r>
              <a:rPr lang="en-US" sz="1400"/>
              <a:t> for Service traffic.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/>
          </a:p>
          <a:p>
            <a:pPr marL="0" indent="0">
              <a:spcBef>
                <a:spcPts val="200"/>
              </a:spcBef>
              <a:buNone/>
            </a:pPr>
            <a:r>
              <a:rPr lang="en-US" sz="1400"/>
              <a:t>Packets to the Service </a:t>
            </a:r>
            <a:r>
              <a:rPr lang="en-US" sz="1400" err="1"/>
              <a:t>ClusterIP</a:t>
            </a:r>
            <a:r>
              <a:rPr lang="en-US" sz="1400"/>
              <a:t> CIDR will be forwarded to “gw0” (in the default network namespace).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/>
              <a:t>Then </a:t>
            </a:r>
            <a:r>
              <a:rPr lang="en-US" sz="1400" err="1"/>
              <a:t>kube</a:t>
            </a:r>
            <a:r>
              <a:rPr lang="en-US" sz="1400"/>
              <a:t>-proxy is able to intercept the packets.</a:t>
            </a:r>
          </a:p>
          <a:p>
            <a:pPr marL="226695" indent="-226695">
              <a:spcBef>
                <a:spcPts val="200"/>
              </a:spcBef>
            </a:pPr>
            <a:r>
              <a:rPr lang="en-US" sz="1200" err="1"/>
              <a:t>kube</a:t>
            </a:r>
            <a:r>
              <a:rPr lang="en-US" sz="1200"/>
              <a:t>-proxy can work in any of the iptables, or IPVS, or </a:t>
            </a:r>
            <a:r>
              <a:rPr lang="en-US" sz="1200" err="1"/>
              <a:t>userspace</a:t>
            </a:r>
            <a:r>
              <a:rPr lang="en-US" sz="1200"/>
              <a:t> proxy modes.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/>
          </a:p>
          <a:p>
            <a:pPr marL="0" indent="0">
              <a:spcBef>
                <a:spcPts val="200"/>
              </a:spcBef>
              <a:buNone/>
            </a:pPr>
            <a:r>
              <a:rPr lang="en-US" sz="1400"/>
              <a:t>Will also support </a:t>
            </a:r>
            <a:r>
              <a:rPr lang="en-US" sz="1400" err="1"/>
              <a:t>ClusterIP</a:t>
            </a:r>
            <a:r>
              <a:rPr lang="en-US" sz="1400"/>
              <a:t> Service with OVS (</a:t>
            </a:r>
            <a:r>
              <a:rPr lang="en-US" sz="1300"/>
              <a:t>group and DNAT actions</a:t>
            </a:r>
            <a:r>
              <a:rPr lang="en-US" sz="1400"/>
              <a:t>) in future.</a:t>
            </a:r>
          </a:p>
        </p:txBody>
      </p:sp>
    </p:spTree>
    <p:extLst>
      <p:ext uri="{BB962C8B-B14F-4D97-AF65-F5344CB8AC3E}">
        <p14:creationId xmlns:p14="http://schemas.microsoft.com/office/powerpoint/2010/main" val="15065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D55455-9627-485B-ADC2-254B3537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OVS Pipeline</a:t>
            </a:r>
          </a:p>
        </p:txBody>
      </p:sp>
      <p:pic>
        <p:nvPicPr>
          <p:cNvPr id="4" name="Picture 5" descr="Antrea OVS Pipeline">
            <a:extLst>
              <a:ext uri="{FF2B5EF4-FFF2-40B4-BE49-F238E27FC236}">
                <a16:creationId xmlns:a16="http://schemas.microsoft.com/office/drawing/2014/main" id="{7541EA7A-3EDF-40DB-90AB-3BE94BB0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61" y="774506"/>
            <a:ext cx="5766351" cy="39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9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3640D-E993-4795-B2A6-99651380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Network Policy Implementation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19F490E5-5050-4ACD-AEE5-1EA174662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68328"/>
              </p:ext>
            </p:extLst>
          </p:nvPr>
        </p:nvGraphicFramePr>
        <p:xfrm>
          <a:off x="237703" y="768743"/>
          <a:ext cx="8748055" cy="397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088">
                  <a:extLst>
                    <a:ext uri="{9D8B030D-6E8A-4147-A177-3AD203B41FA5}">
                      <a16:colId xmlns:a16="http://schemas.microsoft.com/office/drawing/2014/main" val="1854592259"/>
                    </a:ext>
                  </a:extLst>
                </a:gridCol>
                <a:gridCol w="5662967">
                  <a:extLst>
                    <a:ext uri="{9D8B030D-6E8A-4147-A177-3AD203B41FA5}">
                      <a16:colId xmlns:a16="http://schemas.microsoft.com/office/drawing/2014/main" val="3172158315"/>
                    </a:ext>
                  </a:extLst>
                </a:gridCol>
              </a:tblGrid>
              <a:tr h="397521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err="1">
                          <a:latin typeface="Consolas"/>
                        </a:rPr>
                        <a:t>apiVersion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: networking.k8s.io/v1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kind: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NetworkPolicy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metadata: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 name: test-network-policy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 namespace: default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spec: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podSelector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 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matchLabels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    app: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nginx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policyTypes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 - Ingress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 - Egress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 ingress: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 - from: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  -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podSelector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     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matchLabels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        app: 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nginx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  ports: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  - protocol: TCP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     port: 80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 egress:</a:t>
                      </a:r>
                      <a:br>
                        <a:rPr lang="en-US" sz="1100" b="0" i="0" u="none" strike="noStrike" noProof="0">
                          <a:latin typeface="Consolas"/>
                        </a:rPr>
                      </a:br>
                      <a:r>
                        <a:rPr lang="en-US" sz="1100" b="0" i="0" u="none" strike="noStrike" noProof="0">
                          <a:latin typeface="Consolas"/>
                        </a:rPr>
                        <a:t> 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IngressRuleTable</a:t>
                      </a:r>
                    </a:p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Consolas"/>
                        </a:rPr>
                        <a:t>1. table=90, priority=210,ct_state=-</a:t>
                      </a:r>
                      <a:r>
                        <a:rPr lang="en-US" sz="1100" b="0" i="0" u="none" strike="noStrike" noProof="0" err="1">
                          <a:latin typeface="Consolas"/>
                        </a:rPr>
                        <a:t>new+est,ip</a:t>
                      </a:r>
                      <a:r>
                        <a:rPr lang="en-US" sz="1100" b="0" i="0" u="none" strike="noStrike" noProof="0">
                          <a:latin typeface="Consolas"/>
                        </a:rPr>
                        <a:t> actions=resubmit(,110)
2. table=90, priority=210,ip,nw_src=10.10.1.1 actions=resubmit(,110)
3. table=90, priority=200,ip,nw_src=10.10.1.2 actions=conjunction(1,1/3)
4. table=90, priority=200,ip,nw_src=10.10.1.3 actions=conjunction(1,1/3)
5. table=90, priority=200,ip,reg1=0x3 actions=conjunction(1,2/3)
6. table=90, priority=200,ip,reg1=0x4 actions=conjunction(1,2/3)
7. table=90, priority=200,tcp,tp_dst=80 actions=conjunction(1,3/3)
8. table=90, priority=190,conj_id=1,ip actions=resubmit(,110)
9. table=90, priority=80,ip actions=resubmit(,100)</a:t>
                      </a:r>
                      <a:endParaRPr lang="en-US" sz="1100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err="1"/>
                        <a:t>IngressDefaultTable</a:t>
                      </a:r>
                    </a:p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latin typeface="Consolas"/>
                        </a:rPr>
                        <a:t>1. table=100, priority=200,ip,reg1=0x3 actions=drop
2. table=100, priority=200,ip,reg1=0x4 actions=drop
3. table=100, priority=80,ip actions=resubmit(,110)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0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C1A1D-D1F8-4D42-BB8A-EAF4D230C1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Daemon removes all kernel flows on exit</a:t>
            </a:r>
          </a:p>
          <a:p>
            <a:pPr lvl="1"/>
            <a:r>
              <a:rPr lang="en-US"/>
              <a:t>Rolling update re-creates </a:t>
            </a:r>
            <a:r>
              <a:rPr lang="en-US" err="1"/>
              <a:t>Antrea</a:t>
            </a:r>
            <a:r>
              <a:rPr lang="en-US"/>
              <a:t> Agent Pod, daemon is restarted</a:t>
            </a:r>
          </a:p>
          <a:p>
            <a:r>
              <a:rPr lang="en-US"/>
              <a:t>OVS </a:t>
            </a:r>
            <a:r>
              <a:rPr lang="en-US" err="1"/>
              <a:t>datapath</a:t>
            </a:r>
            <a:r>
              <a:rPr lang="en-US"/>
              <a:t> and </a:t>
            </a:r>
            <a:r>
              <a:rPr lang="en-US" err="1"/>
              <a:t>vswitchd</a:t>
            </a:r>
            <a:r>
              <a:rPr lang="en-US"/>
              <a:t> capability query</a:t>
            </a:r>
          </a:p>
          <a:p>
            <a:r>
              <a:rPr lang="en-US"/>
              <a:t>Troubleshooting</a:t>
            </a:r>
          </a:p>
          <a:p>
            <a:pPr lvl="1"/>
            <a:r>
              <a:rPr lang="en-US"/>
              <a:t>Few people in K8s community are familiar with OVS</a:t>
            </a:r>
          </a:p>
          <a:p>
            <a:pPr lvl="1"/>
            <a:r>
              <a:rPr lang="en-US" err="1"/>
              <a:t>Antrea</a:t>
            </a:r>
            <a:r>
              <a:rPr lang="en-US"/>
              <a:t> will provide tools to map flows to higher-level K8s objects</a:t>
            </a:r>
          </a:p>
          <a:p>
            <a:r>
              <a:rPr lang="en-US" err="1"/>
              <a:t>Openflow</a:t>
            </a:r>
            <a:r>
              <a:rPr lang="en-US"/>
              <a:t> Go binding</a:t>
            </a:r>
          </a:p>
          <a:p>
            <a:pPr lvl="1"/>
            <a:r>
              <a:rPr lang="en-US"/>
              <a:t>Support for OVS fields &amp; actions and OF bundle added to </a:t>
            </a:r>
            <a:r>
              <a:rPr lang="en-US" err="1"/>
              <a:t>contiv</a:t>
            </a:r>
            <a:r>
              <a:rPr lang="en-US"/>
              <a:t> libraries (</a:t>
            </a:r>
            <a:r>
              <a:rPr lang="en-US">
                <a:hlinkClick r:id="rId3"/>
              </a:rPr>
              <a:t>contiv/libOpenflow</a:t>
            </a:r>
            <a:r>
              <a:rPr lang="en-US"/>
              <a:t>, </a:t>
            </a:r>
            <a:r>
              <a:rPr lang="en-US">
                <a:hlinkClick r:id="rId4"/>
              </a:rPr>
              <a:t>contiv/ofnet</a:t>
            </a:r>
            <a:r>
              <a:rPr lang="en-US"/>
              <a:t>)</a:t>
            </a:r>
          </a:p>
          <a:p>
            <a:pPr lvl="1"/>
            <a:r>
              <a:rPr lang="en-US"/>
              <a:t>Official Go library for OVS?</a:t>
            </a:r>
          </a:p>
          <a:p>
            <a:r>
              <a:rPr lang="en-US"/>
              <a:t>Flow exporting</a:t>
            </a:r>
          </a:p>
          <a:p>
            <a:pPr lvl="1"/>
            <a:r>
              <a:rPr lang="en-US"/>
              <a:t>Add context to map individual flows back to high-level K8s objects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86E820-8C4F-462F-B5FB-9542BCEC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6839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EF655D-0A12-4FCC-8995-934D7FC1EE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What is Kind?</a:t>
            </a:r>
          </a:p>
          <a:p>
            <a:pPr lvl="1"/>
            <a:r>
              <a:rPr lang="en-US"/>
              <a:t>Tool for running local K8s clusters using Docker container Nodes</a:t>
            </a:r>
          </a:p>
          <a:p>
            <a:pPr lvl="1"/>
            <a:r>
              <a:rPr lang="en-US"/>
              <a:t>Kind == K8s in Docker</a:t>
            </a:r>
          </a:p>
          <a:p>
            <a:pPr lvl="1"/>
            <a:r>
              <a:rPr lang="en-US"/>
              <a:t>Can create a 3-Node cluster in 1 minute</a:t>
            </a:r>
          </a:p>
          <a:p>
            <a:pPr lvl="1"/>
            <a:r>
              <a:rPr lang="en-US"/>
              <a:t>Used by K8s project for CI and to run conformance tests</a:t>
            </a:r>
          </a:p>
          <a:p>
            <a:r>
              <a:rPr lang="en-US"/>
              <a:t>Why do we care?</a:t>
            </a:r>
          </a:p>
          <a:p>
            <a:pPr lvl="1"/>
            <a:r>
              <a:rPr lang="en-US"/>
              <a:t>Pleasant developer UX for projects using K8s</a:t>
            </a:r>
          </a:p>
          <a:p>
            <a:pPr lvl="1"/>
            <a:r>
              <a:rPr lang="en-US" b="1"/>
              <a:t>Automation</a:t>
            </a:r>
            <a:r>
              <a:rPr lang="en-US"/>
              <a:t> for e2e testing</a:t>
            </a:r>
          </a:p>
          <a:p>
            <a:pPr lvl="2"/>
            <a:r>
              <a:rPr lang="en-US"/>
              <a:t>Use many clusters to run CI tests in parallel</a:t>
            </a:r>
          </a:p>
          <a:p>
            <a:pPr lvl="2"/>
            <a:r>
              <a:rPr lang="en-US"/>
              <a:t>Supports public CI (TravisCI, …) - no nested virtualization</a:t>
            </a:r>
          </a:p>
          <a:p>
            <a:pPr lvl="2"/>
            <a:r>
              <a:rPr lang="en-US"/>
              <a:t>Low infrastructure cost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AF475-633B-4E93-BD75-CAE48119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Antrea</a:t>
            </a:r>
            <a:r>
              <a:rPr lang="en-US"/>
              <a:t> &amp; OVS in Kind clusters</a:t>
            </a:r>
          </a:p>
        </p:txBody>
      </p:sp>
    </p:spTree>
    <p:extLst>
      <p:ext uri="{BB962C8B-B14F-4D97-AF65-F5344CB8AC3E}">
        <p14:creationId xmlns:p14="http://schemas.microsoft.com/office/powerpoint/2010/main" val="23068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7669BB-ED54-46D7-8242-F15FA586956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4161" y="1200151"/>
            <a:ext cx="4253023" cy="3429000"/>
          </a:xfrm>
          <a:prstGeom prst="rect">
            <a:avLst/>
          </a:prstGeom>
          <a:noFill/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85C81-8048-41F9-B641-ADB0CA5A72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43771" y="1200151"/>
            <a:ext cx="4400230" cy="3429000"/>
          </a:xfrm>
        </p:spPr>
        <p:txBody>
          <a:bodyPr vert="horz" lIns="457200" tIns="457200" rIns="594360" bIns="45720" rtlCol="0" anchor="t">
            <a:normAutofit/>
          </a:bodyPr>
          <a:lstStyle/>
          <a:p>
            <a:r>
              <a:rPr lang="en-US"/>
              <a:t>Cannot use kernel </a:t>
            </a:r>
            <a:r>
              <a:rPr lang="en-US" err="1"/>
              <a:t>datapath</a:t>
            </a:r>
          </a:p>
          <a:p>
            <a:r>
              <a:rPr lang="en-US"/>
              <a:t>Requires "</a:t>
            </a:r>
            <a:r>
              <a:rPr lang="en-US" err="1"/>
              <a:t>br-phy</a:t>
            </a:r>
            <a:r>
              <a:rPr lang="en-US"/>
              <a:t>" bridge to allow use of the kernel network stack for routing and ARP resolution of encapsulated packet</a:t>
            </a:r>
          </a:p>
          <a:p>
            <a:r>
              <a:rPr lang="en-US" err="1"/>
              <a:t>Netdev</a:t>
            </a:r>
            <a:r>
              <a:rPr lang="en-US"/>
              <a:t> </a:t>
            </a:r>
            <a:r>
              <a:rPr lang="en-US" err="1"/>
              <a:t>datapath</a:t>
            </a:r>
            <a:r>
              <a:rPr lang="en-US"/>
              <a:t> does not support TX checksum offloading</a:t>
            </a:r>
          </a:p>
          <a:p>
            <a:pPr lvl="1"/>
            <a:r>
              <a:rPr lang="en-US"/>
              <a:t>Disable it in Pods (easy)</a:t>
            </a:r>
          </a:p>
          <a:p>
            <a:pPr lvl="1"/>
            <a:r>
              <a:rPr lang="en-US"/>
              <a:t>Disable it on host for each Node's </a:t>
            </a:r>
            <a:r>
              <a:rPr lang="en-US" err="1"/>
              <a:t>veth</a:t>
            </a:r>
          </a:p>
          <a:p>
            <a:pPr lvl="2"/>
            <a:r>
              <a:rPr lang="en-US"/>
              <a:t>Does not work on macOS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9AC9-15B3-41CC-B94B-A12455D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/>
              <a:t>Using Antrea &amp; OVS in Kind clusters</a:t>
            </a:r>
          </a:p>
        </p:txBody>
      </p:sp>
    </p:spTree>
    <p:extLst>
      <p:ext uri="{BB962C8B-B14F-4D97-AF65-F5344CB8AC3E}">
        <p14:creationId xmlns:p14="http://schemas.microsoft.com/office/powerpoint/2010/main" val="401826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BEFED9-8449-48DD-96FF-A0F795A0AA2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Running Antrea in Kind clusters requires some script modifications / YAML manifest customizations</a:t>
            </a:r>
          </a:p>
          <a:p>
            <a:pPr lvl="1"/>
            <a:r>
              <a:rPr lang="en-US"/>
              <a:t>But no changes to the code -&gt; valuable for CI</a:t>
            </a:r>
          </a:p>
          <a:p>
            <a:r>
              <a:rPr lang="en-US"/>
              <a:t>We run Antrea e2e tests on an ephemeral Kind cluster using Github public CI service (~10mins)</a:t>
            </a:r>
          </a:p>
          <a:p>
            <a:r>
              <a:rPr lang="en-US"/>
              <a:t>Developers can run e2e tests locally without VMs</a:t>
            </a:r>
          </a:p>
          <a:p>
            <a:r>
              <a:rPr lang="en-US"/>
              <a:t>Kind can be used to qualify Antrea by running K8s community tests rapidly</a:t>
            </a:r>
          </a:p>
          <a:p>
            <a:pPr lvl="1"/>
            <a:r>
              <a:rPr lang="en-US"/>
              <a:t>Run tests in parallel across several clusters on beefy server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E1804A-85B4-45B6-9886-60D939E8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 Antrea &amp; OVS in Kind clusters</a:t>
            </a:r>
          </a:p>
        </p:txBody>
      </p:sp>
    </p:spTree>
    <p:extLst>
      <p:ext uri="{BB962C8B-B14F-4D97-AF65-F5344CB8AC3E}">
        <p14:creationId xmlns:p14="http://schemas.microsoft.com/office/powerpoint/2010/main" val="29388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50707-37C8-42CC-8AA4-69A686604F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Run scale tests to detect performance bottlenecks</a:t>
            </a:r>
          </a:p>
          <a:p>
            <a:r>
              <a:rPr lang="en-US"/>
              <a:t>Improve performance by using AF_XDP / DPDK?</a:t>
            </a:r>
          </a:p>
          <a:p>
            <a:r>
              <a:rPr lang="en-US" err="1"/>
              <a:t>kube</a:t>
            </a:r>
            <a:r>
              <a:rPr lang="en-US"/>
              <a:t>-proxy with OVS</a:t>
            </a:r>
          </a:p>
          <a:p>
            <a:r>
              <a:rPr lang="en-US"/>
              <a:t>Run performance comparisons with iptables-based solutions</a:t>
            </a:r>
          </a:p>
          <a:p>
            <a:r>
              <a:rPr lang="en-US"/>
              <a:t>Use OpenFlow bundle</a:t>
            </a:r>
          </a:p>
          <a:p>
            <a:r>
              <a:rPr lang="en-US"/>
              <a:t>Metrics and monitoring</a:t>
            </a:r>
          </a:p>
          <a:p>
            <a:pPr lvl="1"/>
            <a:r>
              <a:rPr lang="en-US"/>
              <a:t>L2 / L3 / L4</a:t>
            </a:r>
          </a:p>
          <a:p>
            <a:pPr lvl="1"/>
            <a:r>
              <a:rPr lang="en-US"/>
              <a:t>Application monitoring (HTTP / DNS)?</a:t>
            </a:r>
          </a:p>
          <a:p>
            <a:pPr lvl="1"/>
            <a:r>
              <a:rPr lang="en-US"/>
              <a:t>Integration with Grafana / Prometheus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D96528-EC60-47D1-8B22-51C235A0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1670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C99B3-4826-452E-BFB4-038B6C7A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" y="1200151"/>
            <a:ext cx="4368153" cy="3429000"/>
          </a:xfrm>
          <a:prstGeom prst="rect">
            <a:avLst/>
          </a:prstGeo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8785AB-2DF6-4D42-AE7B-A59027DB91B0}"/>
              </a:ext>
            </a:extLst>
          </p:cNvPr>
          <p:cNvSpPr>
            <a:spLocks noGrp="1"/>
          </p:cNvSpPr>
          <p:nvPr>
            <p:ph sz="quarter" idx="16"/>
          </p:nvPr>
        </p:nvSpPr>
        <p:spPr bwMode="ltGray">
          <a:xfrm>
            <a:off x="5241201" y="1141631"/>
            <a:ext cx="3405363" cy="3487520"/>
          </a:xfrm>
          <a:prstGeom prst="rect">
            <a:avLst/>
          </a:prstGeom>
          <a:solidFill>
            <a:schemeClr val="accent1"/>
          </a:solidFill>
        </p:spPr>
        <p:txBody>
          <a:bodyPr vert="horz" lIns="274320" tIns="182880" rIns="182880" bIns="0" rtlCol="0">
            <a:normAutofit/>
          </a:bodyPr>
          <a:lstStyle/>
          <a:p>
            <a:pPr>
              <a:buNone/>
            </a:pPr>
            <a:r>
              <a:rPr lang="en-US" sz="1600" b="1"/>
              <a:t>Global policy</a:t>
            </a:r>
          </a:p>
          <a:p>
            <a:pPr marL="274320" indent="-274320">
              <a:spcBef>
                <a:spcPts val="200"/>
              </a:spcBef>
            </a:pPr>
            <a:r>
              <a:rPr lang="en-US"/>
              <a:t>Defined in K8s API using </a:t>
            </a:r>
            <a:r>
              <a:rPr lang="en-US" err="1"/>
              <a:t>Antrea</a:t>
            </a:r>
            <a:r>
              <a:rPr lang="en-US"/>
              <a:t> policy CRDs (</a:t>
            </a:r>
            <a:r>
              <a:rPr lang="en-US" err="1"/>
              <a:t>CustomResourceDefinition</a:t>
            </a:r>
            <a:r>
              <a:rPr lang="en-US"/>
              <a:t>).</a:t>
            </a:r>
          </a:p>
          <a:p>
            <a:pPr marL="274320" indent="-274320">
              <a:spcBef>
                <a:spcPts val="200"/>
              </a:spcBef>
            </a:pPr>
            <a:r>
              <a:rPr lang="en-US"/>
              <a:t>Computed by </a:t>
            </a:r>
            <a:r>
              <a:rPr lang="en-US" err="1"/>
              <a:t>Antrea</a:t>
            </a:r>
            <a:r>
              <a:rPr lang="en-US"/>
              <a:t> Controller and realized by </a:t>
            </a:r>
            <a:r>
              <a:rPr lang="en-US" err="1"/>
              <a:t>Antrea</a:t>
            </a:r>
            <a:r>
              <a:rPr lang="en-US"/>
              <a:t> data plane.</a:t>
            </a:r>
          </a:p>
          <a:p>
            <a:pPr marL="274320" indent="-274320">
              <a:spcBef>
                <a:spcPts val="200"/>
              </a:spcBef>
            </a:pPr>
            <a:r>
              <a:rPr lang="en-US" err="1"/>
              <a:t>Antrea</a:t>
            </a:r>
            <a:r>
              <a:rPr lang="en-US"/>
              <a:t> reports the realization status in the policy CRDs.</a:t>
            </a:r>
          </a:p>
          <a:p>
            <a:pPr>
              <a:buNone/>
            </a:pPr>
            <a:r>
              <a:rPr lang="en-US" sz="1600" b="1"/>
              <a:t>Flow and policy analytics</a:t>
            </a:r>
          </a:p>
          <a:p>
            <a:pPr marL="274320" indent="-274320">
              <a:spcBef>
                <a:spcPts val="200"/>
              </a:spcBef>
            </a:pPr>
            <a:r>
              <a:rPr lang="en-US" err="1"/>
              <a:t>Antrea</a:t>
            </a:r>
            <a:r>
              <a:rPr lang="en-US"/>
              <a:t> exports OVS flow information with K8s and policy contexts.</a:t>
            </a:r>
          </a:p>
          <a:p>
            <a:pPr marL="274320" indent="-274320">
              <a:spcBef>
                <a:spcPts val="200"/>
              </a:spcBef>
            </a:pPr>
            <a:r>
              <a:rPr lang="en-US"/>
              <a:t>Using standard protocols like </a:t>
            </a:r>
            <a:r>
              <a:rPr lang="en-US" err="1"/>
              <a:t>IPFix</a:t>
            </a:r>
            <a:r>
              <a:rPr lang="en-US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400270-A164-8C4F-AD88-009FDB5D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Interfaces to External Policy Manager / Flow Analyzer</a:t>
            </a:r>
          </a:p>
        </p:txBody>
      </p:sp>
    </p:spTree>
    <p:extLst>
      <p:ext uri="{BB962C8B-B14F-4D97-AF65-F5344CB8AC3E}">
        <p14:creationId xmlns:p14="http://schemas.microsoft.com/office/powerpoint/2010/main" val="197260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49A59E-2841-4CE7-9B57-2C31267EBBA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Github</a:t>
            </a:r>
            <a:r>
              <a:rPr lang="en-US"/>
              <a:t>: </a:t>
            </a:r>
            <a:r>
              <a:rPr lang="en-US">
                <a:hlinkClick r:id="rId2"/>
              </a:rPr>
              <a:t>https://github.com/vmware-tanzu/antrea</a:t>
            </a:r>
            <a:endParaRPr lang="en-US"/>
          </a:p>
          <a:p>
            <a:r>
              <a:rPr lang="en-US"/>
              <a:t>Slack: #</a:t>
            </a:r>
            <a:r>
              <a:rPr lang="en-US" err="1"/>
              <a:t>antrea</a:t>
            </a:r>
            <a:r>
              <a:rPr lang="en-US"/>
              <a:t> channel in K8s workspace</a:t>
            </a:r>
          </a:p>
          <a:p>
            <a:r>
              <a:rPr lang="en-US"/>
              <a:t>Mailing list</a:t>
            </a:r>
          </a:p>
          <a:p>
            <a:pPr lvl="1"/>
            <a:r>
              <a:rPr lang="en-US">
                <a:hlinkClick r:id="rId3"/>
              </a:rPr>
              <a:t>projectantrea-announce</a:t>
            </a:r>
            <a:endParaRPr lang="en-US"/>
          </a:p>
          <a:p>
            <a:pPr lvl="1"/>
            <a:r>
              <a:rPr lang="en-US">
                <a:hlinkClick r:id="rId4"/>
              </a:rPr>
              <a:t>projectantrea</a:t>
            </a:r>
            <a:endParaRPr lang="en-US"/>
          </a:p>
          <a:p>
            <a:pPr lvl="1"/>
            <a:r>
              <a:rPr lang="en-US">
                <a:hlinkClick r:id="rId5"/>
              </a:rPr>
              <a:t>projectantrea-dev</a:t>
            </a:r>
            <a:endParaRPr lang="en-US"/>
          </a:p>
          <a:p>
            <a:r>
              <a:rPr lang="en-US">
                <a:hlinkClick r:id="rId6"/>
              </a:rPr>
              <a:t>Community meeting</a:t>
            </a:r>
            <a:r>
              <a:rPr lang="en-US"/>
              <a:t>: every Wednesday at 9AM PST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D9E19-0B6C-44D8-AC63-F55B3AF9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Community</a:t>
            </a:r>
          </a:p>
        </p:txBody>
      </p:sp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56205128-1C41-4EA1-8B0C-09BBFDB04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040" y="2417588"/>
            <a:ext cx="2743200" cy="9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4651-3B20-EB4F-A2BF-6619E823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What is </a:t>
            </a:r>
            <a:r>
              <a:rPr lang="en-US" err="1"/>
              <a:t>Antrea</a:t>
            </a:r>
            <a:endParaRPr lang="en-US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A701DB43-F9AE-4078-AAA1-19B506EF9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442461"/>
              </p:ext>
            </p:extLst>
          </p:nvPr>
        </p:nvGraphicFramePr>
        <p:xfrm>
          <a:off x="543698" y="896653"/>
          <a:ext cx="8111150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30DED6C-B1C5-4C06-83EC-FAAE52B12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9999" y="3442814"/>
            <a:ext cx="1864939" cy="14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36FA13-393A-4F23-B6D8-9F5D8BD4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Networking Introduction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832F6C-9B2E-49F0-B78E-BF13AE19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91" y="1020234"/>
            <a:ext cx="4574989" cy="361789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09363C-5928-410C-84F0-0EDEB1A7FD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4141" y="1020234"/>
            <a:ext cx="4157162" cy="36089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/>
              <a:t>Pod</a:t>
            </a:r>
            <a:endParaRPr lang="en-US"/>
          </a:p>
          <a:p>
            <a:pPr marL="274320" indent="-274320">
              <a:spcBef>
                <a:spcPts val="200"/>
              </a:spcBef>
            </a:pPr>
            <a:r>
              <a:rPr lang="en-US" sz="1400" i="1"/>
              <a:t>"The basic execution unit of a Kubernetes application"</a:t>
            </a:r>
          </a:p>
          <a:p>
            <a:pPr marL="274320" indent="-274320">
              <a:spcBef>
                <a:spcPts val="200"/>
              </a:spcBef>
            </a:pPr>
            <a:r>
              <a:rPr lang="en-US" sz="1400"/>
              <a:t>Each Pod has its own IP address.</a:t>
            </a:r>
          </a:p>
          <a:p>
            <a:pPr marL="274320" indent="-274320">
              <a:spcBef>
                <a:spcPts val="200"/>
              </a:spcBef>
            </a:pPr>
            <a:r>
              <a:rPr lang="en-US" sz="1400"/>
              <a:t>CNI (Container Network Interface) plugin is responsible for allocating Pod IPs and configuring network interfaces.</a:t>
            </a:r>
          </a:p>
          <a:p>
            <a:pPr marL="0" indent="0">
              <a:buNone/>
            </a:pPr>
            <a:r>
              <a:rPr lang="en-US" sz="1600"/>
              <a:t>Network connectivity assumptions</a:t>
            </a:r>
          </a:p>
          <a:p>
            <a:pPr marL="274320" indent="-274320">
              <a:spcBef>
                <a:spcPts val="200"/>
              </a:spcBef>
            </a:pPr>
            <a:r>
              <a:rPr lang="en-US" sz="1400" i="1"/>
              <a:t>“</a:t>
            </a:r>
            <a:r>
              <a:rPr lang="en-US" altLang="en-US" sz="1400" i="1">
                <a:latin typeface="Arial" panose="020B0604020202020204" pitchFamily="34" charset="0"/>
              </a:rPr>
              <a:t>pods on a node can communicate with all pods on all nodes without NAT</a:t>
            </a:r>
            <a:r>
              <a:rPr lang="en-US" sz="1400" i="1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7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36FA13-393A-4F23-B6D8-9F5D8BD4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Kubernetes Networking Introduction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09363C-5928-410C-84F0-0EDEB1A7FD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5693" y="988484"/>
            <a:ext cx="5860282" cy="36406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err="1"/>
              <a:t>NetworkPolicy</a:t>
            </a:r>
            <a:r>
              <a:rPr lang="en-US" sz="1600" dirty="0"/>
              <a:t> </a:t>
            </a:r>
          </a:p>
          <a:p>
            <a:pPr marL="274320" indent="-274320">
              <a:spcBef>
                <a:spcPts val="200"/>
              </a:spcBef>
            </a:pPr>
            <a:r>
              <a:rPr lang="en-US" sz="1400" i="1"/>
              <a:t>"a specification of how groups of pods are allowed to communicate with each other and other network endpoints".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/>
          </a:p>
          <a:p>
            <a:pPr marL="0" indent="0">
              <a:buNone/>
            </a:pPr>
            <a:r>
              <a:rPr lang="en-US" sz="1600"/>
              <a:t>Service</a:t>
            </a:r>
          </a:p>
          <a:p>
            <a:pPr marL="274320" indent="-274320">
              <a:spcBef>
                <a:spcPts val="200"/>
              </a:spcBef>
            </a:pPr>
            <a:r>
              <a:rPr lang="en-US" sz="1400" i="1"/>
              <a:t>"An abstract to expose an application running on a set of Pods"</a:t>
            </a:r>
          </a:p>
          <a:p>
            <a:pPr marL="274320" indent="-274320">
              <a:spcBef>
                <a:spcPts val="200"/>
              </a:spcBef>
            </a:pPr>
            <a:r>
              <a:rPr lang="en-US" sz="1400"/>
              <a:t>Inside the Cluster exposed via a </a:t>
            </a:r>
            <a:r>
              <a:rPr lang="en-US" sz="1400" err="1"/>
              <a:t>ClusterIP</a:t>
            </a:r>
            <a:r>
              <a:rPr lang="en-US" sz="1400"/>
              <a:t> (VIP allocated by K8s).</a:t>
            </a:r>
          </a:p>
          <a:p>
            <a:pPr marL="674370" lvl="1" indent="-274320">
              <a:spcBef>
                <a:spcPts val="200"/>
              </a:spcBef>
            </a:pPr>
            <a:r>
              <a:rPr lang="en-US" sz="1400"/>
              <a:t>kube-proxy implements the VIP and distributes the traffic to the Service's backend Pods.</a:t>
            </a:r>
          </a:p>
          <a:p>
            <a:pPr marL="674370" lvl="1" indent="-274320">
              <a:spcBef>
                <a:spcPts val="200"/>
              </a:spcBef>
            </a:pPr>
            <a:r>
              <a:rPr lang="en-US" sz="1400"/>
              <a:t>kube-proxy has implementations with: iptables, IPVS, and a userspace proxy.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62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93CE28ED-873A-4E0D-9342-4ADE971C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9" y="1060703"/>
            <a:ext cx="4316961" cy="3583077"/>
          </a:xfrm>
          <a:prstGeom prst="rect">
            <a:avLst/>
          </a:prstGeom>
          <a:noFill/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F3BE86BB-5DA7-C94C-830B-CFA9B779122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44766" y="703977"/>
            <a:ext cx="8224157" cy="185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600" b="1">
                <a:solidFill>
                  <a:schemeClr val="tx1"/>
                </a:solidFill>
              </a:rPr>
              <a:t>Kubernetes Native Networking and Security Solution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0C3CE0B-406B-46F8-8CD4-7918B99A05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63657" y="950977"/>
            <a:ext cx="3693048" cy="3701489"/>
          </a:xfrm>
        </p:spPr>
        <p:txBody>
          <a:bodyPr vert="horz" lIns="365760" tIns="274320" rIns="182880" bIns="182880" rtlCol="0" anchor="t">
            <a:noAutofit/>
          </a:bodyPr>
          <a:lstStyle/>
          <a:p>
            <a:pPr marL="285750" indent="-285750">
              <a:lnSpc>
                <a:spcPct val="90000"/>
              </a:lnSpc>
              <a:buNone/>
            </a:pPr>
            <a:r>
              <a:rPr lang="en-US" sz="1500"/>
              <a:t>Supports K8s cluster networking:</a:t>
            </a:r>
          </a:p>
          <a:p>
            <a:pPr marL="168275" indent="-168275">
              <a:lnSpc>
                <a:spcPct val="90000"/>
              </a:lnSpc>
            </a:pPr>
            <a:r>
              <a:rPr lang="en-US" sz="1300"/>
              <a:t>Pod network, </a:t>
            </a:r>
            <a:r>
              <a:rPr lang="en-US" sz="1300" err="1"/>
              <a:t>NetworkPolicy</a:t>
            </a:r>
            <a:r>
              <a:rPr lang="en-US" sz="1300"/>
              <a:t>, Service </a:t>
            </a:r>
            <a:r>
              <a:rPr lang="en-US" sz="1300" err="1"/>
              <a:t>ClusterIP</a:t>
            </a:r>
            <a:r>
              <a:rPr lang="en-US" sz="13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Open </a:t>
            </a:r>
            <a:r>
              <a:rPr lang="en-US" sz="1500" err="1"/>
              <a:t>vSwitch</a:t>
            </a:r>
            <a:r>
              <a:rPr lang="en-US" sz="1500"/>
              <a:t> as data plane.</a:t>
            </a: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/>
              <a:t>Built with K8s technologies:</a:t>
            </a:r>
          </a:p>
          <a:p>
            <a:pPr marL="168275" indent="-168275">
              <a:spcBef>
                <a:spcPts val="200"/>
              </a:spcBef>
            </a:pPr>
            <a:r>
              <a:rPr lang="en-US" sz="1300"/>
              <a:t>Leverages K8s and K8s solutions for API, UI, deployment, control plane, CLI.</a:t>
            </a:r>
          </a:p>
          <a:p>
            <a:pPr marL="168275" indent="-168275">
              <a:spcBef>
                <a:spcPts val="200"/>
              </a:spcBef>
            </a:pPr>
            <a:r>
              <a:rPr lang="en-US" sz="1300" err="1"/>
              <a:t>Antrea</a:t>
            </a:r>
            <a:r>
              <a:rPr lang="en-US" sz="1300"/>
              <a:t> Controller and Agent are based on K8s controller and </a:t>
            </a:r>
            <a:r>
              <a:rPr lang="en-US" sz="1300" err="1"/>
              <a:t>apiserver</a:t>
            </a:r>
            <a:r>
              <a:rPr lang="en-US" sz="1300"/>
              <a:t> libs.</a:t>
            </a:r>
          </a:p>
          <a:p>
            <a:pPr marL="168275" indent="-168275">
              <a:spcBef>
                <a:spcPts val="200"/>
              </a:spcBef>
            </a:pPr>
            <a:r>
              <a:rPr lang="en-US" sz="1300"/>
              <a:t>All components are deployed using K8s manifests.</a:t>
            </a: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/>
              <a:t>Multi-platforms</a:t>
            </a:r>
          </a:p>
          <a:p>
            <a:pPr marL="168275" indent="-168275">
              <a:spcBef>
                <a:spcPts val="200"/>
              </a:spcBef>
            </a:pPr>
            <a:r>
              <a:rPr lang="en-US" sz="1300"/>
              <a:t>VM, bare metal, public clouds</a:t>
            </a:r>
          </a:p>
          <a:p>
            <a:pPr marL="168275" indent="-168275">
              <a:spcBef>
                <a:spcPts val="200"/>
              </a:spcBef>
            </a:pPr>
            <a:r>
              <a:rPr lang="en-US" sz="1300"/>
              <a:t>Windows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0B71AD-442A-4E56-AFDC-C0CBB1C8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</p:spPr>
        <p:txBody>
          <a:bodyPr>
            <a:noAutofit/>
          </a:bodyPr>
          <a:lstStyle/>
          <a:p>
            <a:r>
              <a:rPr lang="en-US" err="1"/>
              <a:t>Antrea</a:t>
            </a:r>
            <a:r>
              <a:rPr lang="en-US"/>
              <a:t> 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15233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2B69-16B7-AC40-A463-53575837CC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040" y="1752941"/>
            <a:ext cx="2499893" cy="2947571"/>
          </a:xfrm>
        </p:spPr>
        <p:txBody>
          <a:bodyPr vert="horz" lIns="137160" tIns="205740" rIns="137160" bIns="0" rtlCol="0" anchor="t">
            <a:noAutofit/>
          </a:bodyPr>
          <a:lstStyle/>
          <a:p>
            <a:pPr>
              <a:spcBef>
                <a:spcPts val="450"/>
              </a:spcBef>
              <a:buNone/>
            </a:pPr>
            <a:endParaRPr lang="en-US" sz="800" dirty="0">
              <a:cs typeface="Calibri"/>
            </a:endParaRPr>
          </a:p>
          <a:p>
            <a:pPr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Pod overlay network</a:t>
            </a:r>
            <a:endParaRPr lang="en-US" sz="1400"/>
          </a:p>
          <a:p>
            <a:pPr marL="182880" indent="-182880">
              <a:spcBef>
                <a:spcPts val="0"/>
              </a:spcBef>
            </a:pPr>
            <a:r>
              <a:rPr lang="en-US">
                <a:cs typeface="Calibri"/>
              </a:rPr>
              <a:t>VXLAN or </a:t>
            </a:r>
            <a:r>
              <a:rPr lang="en-US" err="1">
                <a:cs typeface="Calibri"/>
              </a:rPr>
              <a:t>Geneve</a:t>
            </a:r>
            <a:endParaRPr lang="en-US">
              <a:cs typeface="Calibri"/>
            </a:endParaRPr>
          </a:p>
          <a:p>
            <a:pPr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K8s Network Policy</a:t>
            </a:r>
          </a:p>
          <a:p>
            <a:pPr>
              <a:spcBef>
                <a:spcPts val="450"/>
              </a:spcBef>
              <a:buNone/>
            </a:pPr>
            <a:endParaRPr lang="en-US" sz="800">
              <a:cs typeface="Calibri"/>
            </a:endParaRPr>
          </a:p>
          <a:p>
            <a:pPr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Octant UI plugin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CLI for debugging (under development)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62377-C236-934A-84C7-AABE183AEA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194981" y="1752941"/>
            <a:ext cx="2510028" cy="2947571"/>
          </a:xfrm>
        </p:spPr>
        <p:txBody>
          <a:bodyPr vert="horz" lIns="137160" tIns="205740" rIns="137160" bIns="0" rtlCol="0" anchor="t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endParaRPr lang="en-US" sz="800" dirty="0">
              <a:cs typeface="Calibri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Windows Node</a:t>
            </a:r>
            <a:endParaRPr lang="en-US" sz="1400"/>
          </a:p>
          <a:p>
            <a:pPr marL="0" indent="0"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IPv6 and dual stack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OVS and </a:t>
            </a:r>
            <a:r>
              <a:rPr lang="en-US" sz="1400" err="1">
                <a:cs typeface="Calibri"/>
              </a:rPr>
              <a:t>NetworkPolicy</a:t>
            </a:r>
            <a:r>
              <a:rPr lang="en-US" sz="1400" dirty="0">
                <a:cs typeface="Calibri"/>
              </a:rPr>
              <a:t> </a:t>
            </a:r>
            <a:r>
              <a:rPr lang="en-US" sz="1400">
                <a:cs typeface="Calibri"/>
              </a:rPr>
              <a:t>troubleshooting</a:t>
            </a:r>
          </a:p>
          <a:p>
            <a:pPr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Data plane extensions</a:t>
            </a:r>
          </a:p>
          <a:p>
            <a:pPr marL="182880" indent="-182880">
              <a:spcBef>
                <a:spcPts val="200"/>
              </a:spcBef>
            </a:pPr>
            <a:r>
              <a:rPr lang="en-US" sz="1400">
                <a:cs typeface="Calibri"/>
              </a:rPr>
              <a:t>No encapsulation mode</a:t>
            </a:r>
          </a:p>
          <a:p>
            <a:pPr marL="182880" indent="-182880">
              <a:spcBef>
                <a:spcPts val="200"/>
              </a:spcBef>
            </a:pPr>
            <a:r>
              <a:rPr lang="en-US" sz="1400" err="1">
                <a:cs typeface="Calibri"/>
              </a:rPr>
              <a:t>IPSec</a:t>
            </a:r>
            <a:r>
              <a:rPr lang="en-US" sz="1400">
                <a:cs typeface="Calibri"/>
              </a:rPr>
              <a:t> encryption</a:t>
            </a:r>
          </a:p>
          <a:p>
            <a:pPr marL="0" indent="0">
              <a:spcBef>
                <a:spcPts val="450"/>
              </a:spcBef>
              <a:buNone/>
            </a:pPr>
            <a:endParaRPr lang="en-US" sz="800">
              <a:cs typeface="Calibri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400">
                <a:cs typeface="Calibri"/>
              </a:rPr>
              <a:t>K8s on public clouds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C93BD-17CF-D244-994E-2CA0EFE2E9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00344" y="1752941"/>
            <a:ext cx="2730510" cy="2947571"/>
          </a:xfrm>
        </p:spPr>
        <p:txBody>
          <a:bodyPr vert="horz" lIns="137160" tIns="68580" rIns="137160" bIns="0" rtlCol="0"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en-US" sz="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400"/>
              <a:t>Global policy and visibilty</a:t>
            </a:r>
            <a:endParaRPr lang="en-US"/>
          </a:p>
          <a:p>
            <a:pPr marL="0" indent="0">
              <a:spcBef>
                <a:spcPts val="1200"/>
              </a:spcBef>
              <a:buNone/>
            </a:pPr>
            <a:r>
              <a:rPr lang="en-US" sz="1400" dirty="0"/>
              <a:t>Exporting flow information to a </a:t>
            </a:r>
            <a:r>
              <a:rPr lang="en-US" sz="1400"/>
              <a:t>flow/policy analyzer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84651-3B20-EB4F-A2BF-6619E823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err="1"/>
              <a:t>Antrea</a:t>
            </a:r>
            <a:r>
              <a:rPr lang="en-US"/>
              <a:t> Roadmap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EC39AC-7DFA-6443-810D-4811F08B04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4039" y="1066726"/>
            <a:ext cx="2510028" cy="685800"/>
          </a:xfrm>
        </p:spPr>
        <p:txBody>
          <a:bodyPr>
            <a:normAutofit/>
          </a:bodyPr>
          <a:lstStyle/>
          <a:p>
            <a:pPr lvl="0"/>
            <a:endParaRPr lang="en-US" altLang="zh-CN">
              <a:cs typeface="Calibri Light"/>
            </a:endParaRPr>
          </a:p>
          <a:p>
            <a:pPr marL="0" lvl="0" indent="0">
              <a:buNone/>
            </a:pPr>
            <a:r>
              <a:rPr lang="en-US">
                <a:cs typeface="Calibri Light"/>
              </a:rPr>
              <a:t>Standard K8s Networking</a:t>
            </a:r>
            <a:endParaRPr lang="en-US"/>
          </a:p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29428B-232D-AF4A-97D6-95ED1E74F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981" y="1066726"/>
            <a:ext cx="2510028" cy="685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Upcoming 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9148B4-2CC2-F245-9B85-AED1677020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0344" y="1066726"/>
            <a:ext cx="273051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ea typeface="宋体"/>
              </a:rPr>
              <a:t>Open Interfaces to External Policy Manager and Analyzer</a:t>
            </a:r>
          </a:p>
        </p:txBody>
      </p:sp>
    </p:spTree>
    <p:extLst>
      <p:ext uri="{BB962C8B-B14F-4D97-AF65-F5344CB8AC3E}">
        <p14:creationId xmlns:p14="http://schemas.microsoft.com/office/powerpoint/2010/main" val="16222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8460-0D63-4A0D-80A3-86D61C26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48" y="309563"/>
            <a:ext cx="8250753" cy="28575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 err="1"/>
              <a:t>Antrea</a:t>
            </a:r>
            <a:r>
              <a:rPr lang="en-US"/>
              <a:t>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46D77-D2A4-4814-80D3-7C56F5EE8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44"/>
          <a:stretch/>
        </p:blipFill>
        <p:spPr>
          <a:xfrm>
            <a:off x="305816" y="877824"/>
            <a:ext cx="4196051" cy="3826764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0DA9437E-A114-4A7E-888A-94CFD0267B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6025" y="826614"/>
            <a:ext cx="4165368" cy="3907233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err="1">
                <a:solidFill>
                  <a:srgbClr val="000000"/>
                </a:solidFill>
              </a:rPr>
              <a:t>Antrea</a:t>
            </a:r>
            <a:r>
              <a:rPr lang="en-US" sz="1400" b="1">
                <a:solidFill>
                  <a:srgbClr val="000000"/>
                </a:solidFill>
              </a:rPr>
              <a:t> Controller</a:t>
            </a:r>
            <a:endParaRPr lang="en-US" sz="1400"/>
          </a:p>
          <a:p>
            <a:pPr marL="182880" lvl="1" indent="-182880">
              <a:lnSpc>
                <a:spcPct val="90000"/>
              </a:lnSpc>
              <a:spcBef>
                <a:spcPts val="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Computes K8s </a:t>
            </a:r>
            <a:r>
              <a:rPr lang="en-US" sz="1300" err="1">
                <a:solidFill>
                  <a:srgbClr val="000000"/>
                </a:solidFill>
              </a:rPr>
              <a:t>NetworkPolicies</a:t>
            </a:r>
            <a:r>
              <a:rPr lang="en-US" sz="1300">
                <a:solidFill>
                  <a:srgbClr val="000000"/>
                </a:solidFill>
              </a:rPr>
              <a:t>, and publishes the results to </a:t>
            </a:r>
            <a:r>
              <a:rPr lang="en-US" sz="1300" err="1">
                <a:solidFill>
                  <a:srgbClr val="000000"/>
                </a:solidFill>
              </a:rPr>
              <a:t>Antrea</a:t>
            </a:r>
            <a:r>
              <a:rPr lang="en-US" sz="1300">
                <a:solidFill>
                  <a:srgbClr val="000000"/>
                </a:solidFill>
              </a:rPr>
              <a:t> Agents.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err="1">
                <a:solidFill>
                  <a:srgbClr val="000000"/>
                </a:solidFill>
              </a:rPr>
              <a:t>Antrea</a:t>
            </a:r>
            <a:r>
              <a:rPr lang="en-US" sz="1400" b="1">
                <a:solidFill>
                  <a:srgbClr val="000000"/>
                </a:solidFill>
              </a:rPr>
              <a:t> Agent</a:t>
            </a:r>
          </a:p>
          <a:p>
            <a:pPr marL="168275" indent="-168275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Manages Pod network interfaces and OVS bridge.</a:t>
            </a:r>
          </a:p>
          <a:p>
            <a:pPr marL="168275" indent="-168275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Creates overlay tunnels across Nodes.</a:t>
            </a:r>
          </a:p>
          <a:p>
            <a:pPr marL="168275" indent="-168275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Implements </a:t>
            </a:r>
            <a:r>
              <a:rPr lang="en-US" sz="1300" err="1">
                <a:solidFill>
                  <a:srgbClr val="000000"/>
                </a:solidFill>
              </a:rPr>
              <a:t>NetworkPolicies</a:t>
            </a:r>
            <a:r>
              <a:rPr lang="en-US" sz="1300">
                <a:solidFill>
                  <a:srgbClr val="000000"/>
                </a:solidFill>
              </a:rPr>
              <a:t> with OVS.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err="1">
                <a:solidFill>
                  <a:srgbClr val="000000"/>
                </a:solidFill>
              </a:rPr>
              <a:t>Antrea</a:t>
            </a:r>
            <a:r>
              <a:rPr lang="en-US" sz="1400" b="1">
                <a:solidFill>
                  <a:srgbClr val="000000"/>
                </a:solidFill>
              </a:rPr>
              <a:t> CNI plugin</a:t>
            </a:r>
          </a:p>
          <a:p>
            <a:pPr marL="182880" lvl="1" indent="-182880">
              <a:lnSpc>
                <a:spcPct val="90000"/>
              </a:lnSpc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</a:rPr>
              <a:t>Interface to </a:t>
            </a:r>
            <a:r>
              <a:rPr lang="en-US" sz="1300" err="1">
                <a:solidFill>
                  <a:srgbClr val="000000"/>
                </a:solidFill>
              </a:rPr>
              <a:t>kubelet</a:t>
            </a:r>
            <a:r>
              <a:rPr lang="en-US" sz="1300">
                <a:solidFill>
                  <a:srgbClr val="000000"/>
                </a:solidFill>
              </a:rPr>
              <a:t>. Calls to </a:t>
            </a:r>
            <a:r>
              <a:rPr lang="en-US" sz="1300" err="1">
                <a:solidFill>
                  <a:srgbClr val="000000"/>
                </a:solidFill>
              </a:rPr>
              <a:t>Antrea</a:t>
            </a:r>
            <a:r>
              <a:rPr lang="en-US" sz="1300">
                <a:solidFill>
                  <a:srgbClr val="000000"/>
                </a:solidFill>
              </a:rPr>
              <a:t> Agent for Pod network interface configuration.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solidFill>
                  <a:srgbClr val="000000"/>
                </a:solidFill>
              </a:rPr>
              <a:t>Octant UI plugin</a:t>
            </a:r>
          </a:p>
          <a:p>
            <a:pPr marL="168275" indent="-168275">
              <a:lnSpc>
                <a:spcPct val="90000"/>
              </a:lnSpc>
              <a:spcBef>
                <a:spcPts val="200"/>
              </a:spcBef>
            </a:pPr>
            <a:r>
              <a:rPr lang="en-US" sz="1300">
                <a:solidFill>
                  <a:srgbClr val="000000"/>
                </a:solidFill>
              </a:rPr>
              <a:t>Shows Antrea runtime information.</a:t>
            </a: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solidFill>
                  <a:srgbClr val="000000"/>
                </a:solidFill>
              </a:rPr>
              <a:t>antctl – CLI for debugging</a:t>
            </a:r>
            <a:endParaRPr lang="en-US"/>
          </a:p>
          <a:p>
            <a:pPr marL="168275" indent="-168275">
              <a:lnSpc>
                <a:spcPct val="90000"/>
              </a:lnSpc>
              <a:spcBef>
                <a:spcPts val="200"/>
              </a:spcBef>
              <a:buSzPct val="100000"/>
            </a:pPr>
            <a:r>
              <a:rPr lang="en-US" sz="1400">
                <a:solidFill>
                  <a:srgbClr val="000000"/>
                </a:solidFill>
              </a:rPr>
              <a:t>Can be exectued through kubectl as a plugin.</a:t>
            </a:r>
            <a:endParaRPr lang="en-US" sz="1400"/>
          </a:p>
          <a:p>
            <a:pPr marL="0" lvl="1" indent="0">
              <a:lnSpc>
                <a:spcPct val="90000"/>
              </a:lnSpc>
              <a:spcBef>
                <a:spcPts val="200"/>
              </a:spcBef>
              <a:buClrTx/>
              <a:buSzPct val="100000"/>
              <a:buNone/>
            </a:pPr>
            <a:endParaRPr lang="en-US" sz="80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buClrTx/>
              <a:buSzPct val="100000"/>
              <a:buNone/>
            </a:pPr>
            <a:r>
              <a:rPr lang="en-US" sz="1400">
                <a:solidFill>
                  <a:srgbClr val="000000"/>
                </a:solidFill>
              </a:rPr>
              <a:t>All bits (</a:t>
            </a:r>
            <a:r>
              <a:rPr lang="en-US" sz="1400" err="1">
                <a:solidFill>
                  <a:srgbClr val="000000"/>
                </a:solidFill>
              </a:rPr>
              <a:t>inc.</a:t>
            </a:r>
            <a:r>
              <a:rPr lang="en-US" sz="1400">
                <a:solidFill>
                  <a:srgbClr val="000000"/>
                </a:solidFill>
              </a:rPr>
              <a:t> OVS daemons) in a Docker image.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ClrTx/>
              <a:buSzPct val="100000"/>
              <a:buNone/>
            </a:pPr>
            <a:r>
              <a:rPr lang="en-US" sz="1400" b="1">
                <a:solidFill>
                  <a:srgbClr val="000000"/>
                </a:solidFill>
              </a:rPr>
              <a:t>Super simple to deploy: </a:t>
            </a:r>
            <a:r>
              <a:rPr lang="en-US" sz="1400" i="1" err="1">
                <a:solidFill>
                  <a:srgbClr val="000000"/>
                </a:solidFill>
                <a:latin typeface="Times New Roman"/>
                <a:cs typeface="Times New Roman"/>
              </a:rPr>
              <a:t>kubectl</a:t>
            </a:r>
            <a:r>
              <a:rPr lang="en-US" sz="1400" i="1">
                <a:solidFill>
                  <a:srgbClr val="000000"/>
                </a:solidFill>
                <a:latin typeface="Times New Roman"/>
                <a:cs typeface="Times New Roman"/>
              </a:rPr>
              <a:t> apply -f </a:t>
            </a:r>
            <a:r>
              <a:rPr lang="en-US" sz="1400" i="1" err="1">
                <a:solidFill>
                  <a:srgbClr val="000000"/>
                </a:solidFill>
                <a:latin typeface="Times New Roman"/>
                <a:cs typeface="Times New Roman"/>
              </a:rPr>
              <a:t>antrea.yml</a:t>
            </a:r>
            <a:endParaRPr lang="en-US" sz="1400" i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42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EA5BB7-EDFC-43D5-8B28-8BA4F8E1DF6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901646" y="933756"/>
            <a:ext cx="2728237" cy="3429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BB74D7-3AC6-4D4E-AF8E-6B07A51A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Pod Network on a Node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26E8C4-B739-43DF-97A2-36E09F7D531C}"/>
              </a:ext>
            </a:extLst>
          </p:cNvPr>
          <p:cNvSpPr txBox="1">
            <a:spLocks/>
          </p:cNvSpPr>
          <p:nvPr/>
        </p:nvSpPr>
        <p:spPr>
          <a:xfrm>
            <a:off x="356474" y="1143184"/>
            <a:ext cx="5366355" cy="27704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125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225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200"/>
              </a:spcBef>
            </a:pPr>
            <a:r>
              <a:rPr lang="en-US" sz="1400"/>
              <a:t>Each Node has an OVS bridge and is allocated with a single subnet (by K8s </a:t>
            </a:r>
            <a:r>
              <a:rPr lang="en-US" sz="1400" err="1"/>
              <a:t>NodeIPAM</a:t>
            </a:r>
            <a:r>
              <a:rPr lang="en-US" sz="1400"/>
              <a:t> controller).</a:t>
            </a:r>
            <a:endParaRPr lang="en-US"/>
          </a:p>
          <a:p>
            <a:pPr marL="274320" indent="-274320">
              <a:spcBef>
                <a:spcPts val="200"/>
              </a:spcBef>
            </a:pPr>
            <a:r>
              <a:rPr lang="en-US" sz="1400"/>
              <a:t>The subnet's gateway IP is configured to the "gw0" interface on the bridge.</a:t>
            </a:r>
          </a:p>
          <a:p>
            <a:pPr marL="274320" indent="-274320">
              <a:spcBef>
                <a:spcPts val="200"/>
              </a:spcBef>
            </a:pPr>
            <a:r>
              <a:rPr lang="en-US" sz="1400"/>
              <a:t>A tunnel interface - "tun0" - is created on the bridge too.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/>
          </a:p>
          <a:p>
            <a:pPr marL="274320" indent="-274320">
              <a:spcBef>
                <a:spcPts val="200"/>
              </a:spcBef>
            </a:pPr>
            <a:r>
              <a:rPr lang="en-US" sz="1400"/>
              <a:t>Each Pod's gets an IP from the Node's subnet.</a:t>
            </a:r>
          </a:p>
          <a:p>
            <a:pPr marL="274320" indent="-274320">
              <a:spcBef>
                <a:spcPts val="200"/>
              </a:spcBef>
            </a:pPr>
            <a:r>
              <a:rPr lang="en-US" sz="1400"/>
              <a:t>The Pod network interface is connected to the OVS bridge using the </a:t>
            </a:r>
            <a:r>
              <a:rPr lang="en-US" sz="1400" err="1"/>
              <a:t>veth</a:t>
            </a:r>
            <a:r>
              <a:rPr lang="en-US" sz="1400"/>
              <a:t> devices.</a:t>
            </a:r>
          </a:p>
        </p:txBody>
      </p:sp>
    </p:spTree>
    <p:extLst>
      <p:ext uri="{BB962C8B-B14F-4D97-AF65-F5344CB8AC3E}">
        <p14:creationId xmlns:p14="http://schemas.microsoft.com/office/powerpoint/2010/main" val="57403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C50D9D3-7331-4339-960E-9BFD25466D0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53384" y="863722"/>
            <a:ext cx="5070798" cy="390698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D55455-9627-485B-ADC2-254B3537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Walk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3D93E59F-D3A0-4F4F-84A7-1EB981CC6C8C}"/>
              </a:ext>
            </a:extLst>
          </p:cNvPr>
          <p:cNvSpPr txBox="1">
            <a:spLocks/>
          </p:cNvSpPr>
          <p:nvPr/>
        </p:nvSpPr>
        <p:spPr>
          <a:xfrm>
            <a:off x="5603883" y="1113174"/>
            <a:ext cx="3142702" cy="32458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125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225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400" b="1"/>
              <a:t>Intra-Node traffic</a:t>
            </a:r>
            <a:endParaRPr lang="en-US" b="1"/>
          </a:p>
          <a:p>
            <a:pPr marL="226695" indent="-226695">
              <a:spcBef>
                <a:spcPts val="200"/>
              </a:spcBef>
            </a:pPr>
            <a:r>
              <a:rPr lang="en-US" sz="1400"/>
              <a:t>Does not leave the OVS bridge.</a:t>
            </a:r>
            <a:endParaRPr lang="en-US"/>
          </a:p>
          <a:p>
            <a:pPr marL="0" indent="0">
              <a:spcBef>
                <a:spcPts val="200"/>
              </a:spcBef>
              <a:buNone/>
            </a:pPr>
            <a:endParaRPr lang="en-US" sz="1400"/>
          </a:p>
          <a:p>
            <a:pPr marL="0" indent="0">
              <a:spcBef>
                <a:spcPts val="200"/>
              </a:spcBef>
              <a:buNone/>
            </a:pPr>
            <a:r>
              <a:rPr lang="en-US" sz="1400" b="1"/>
              <a:t>Inter-Node traffic</a:t>
            </a:r>
          </a:p>
          <a:p>
            <a:pPr marL="226695" indent="-226695">
              <a:spcBef>
                <a:spcPts val="200"/>
              </a:spcBef>
            </a:pPr>
            <a:r>
              <a:rPr lang="en-US" sz="1400"/>
              <a:t>Transmitted to the destination Node via overlay tunnels.</a:t>
            </a:r>
          </a:p>
          <a:p>
            <a:pPr marL="226695" indent="-226695">
              <a:spcBef>
                <a:spcPts val="200"/>
              </a:spcBef>
            </a:pPr>
            <a:r>
              <a:rPr lang="en-US" sz="1400"/>
              <a:t>OVS flow based tunneling.</a:t>
            </a:r>
          </a:p>
          <a:p>
            <a:pPr marL="0" indent="0">
              <a:spcBef>
                <a:spcPts val="200"/>
              </a:spcBef>
              <a:buNone/>
            </a:pPr>
            <a:endParaRPr lang="en-US" sz="1400"/>
          </a:p>
          <a:p>
            <a:pPr marL="0" indent="0">
              <a:spcBef>
                <a:spcPts val="200"/>
              </a:spcBef>
              <a:buNone/>
            </a:pPr>
            <a:r>
              <a:rPr lang="en-US" sz="1400" b="1"/>
              <a:t>Traffic from a Pod to external network or another Node</a:t>
            </a:r>
            <a:endParaRPr lang="en-US" b="1"/>
          </a:p>
          <a:p>
            <a:pPr marL="226695" indent="-226695">
              <a:spcBef>
                <a:spcPts val="200"/>
              </a:spcBef>
              <a:tabLst>
                <a:tab pos="227013" algn="l"/>
              </a:tabLst>
            </a:pPr>
            <a:r>
              <a:rPr lang="en-US" sz="1400"/>
              <a:t>SNAT to the Node IP (by an iptables rule).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E9579EE155949A3D45379B5F7FB73" ma:contentTypeVersion="9" ma:contentTypeDescription="Create a new document." ma:contentTypeScope="" ma:versionID="9b92208fcf10b7c97a327779858cd917">
  <xsd:schema xmlns:xsd="http://www.w3.org/2001/XMLSchema" xmlns:xs="http://www.w3.org/2001/XMLSchema" xmlns:p="http://schemas.microsoft.com/office/2006/metadata/properties" xmlns:ns3="b8e63e39-f833-47b9-ad6e-22f96850f752" xmlns:ns4="0597f708-a558-4606-a6e8-7ddca190439e" targetNamespace="http://schemas.microsoft.com/office/2006/metadata/properties" ma:root="true" ma:fieldsID="b869349b48e828dcfa3abca38bfefba3" ns3:_="" ns4:_="">
    <xsd:import namespace="b8e63e39-f833-47b9-ad6e-22f96850f752"/>
    <xsd:import namespace="0597f708-a558-4606-a6e8-7ddca19043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63e39-f833-47b9-ad6e-22f96850f7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7f708-a558-4606-a6e8-7ddca1904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79838C-9CD8-4428-8267-A13A4FDA8D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63e39-f833-47b9-ad6e-22f96850f752"/>
    <ds:schemaRef ds:uri="0597f708-a558-4606-a6e8-7ddca1904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6822E-3C0E-4DF9-BCE2-9A97A8F63E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74AC-FB58-4EEA-ABFB-B088049F39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8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Antrea Open Source Kubernetes Networking Based on OVS</vt:lpstr>
      <vt:lpstr>What is Antrea</vt:lpstr>
      <vt:lpstr>Kubernetes Networking Introduction</vt:lpstr>
      <vt:lpstr>Kubernetes Networking Introduction (cont.)</vt:lpstr>
      <vt:lpstr>Antrea Technical Overview</vt:lpstr>
      <vt:lpstr>Antrea Roadmap</vt:lpstr>
      <vt:lpstr>Antrea Components</vt:lpstr>
      <vt:lpstr>Pod Network on a Node</vt:lpstr>
      <vt:lpstr>Traffic Walk</vt:lpstr>
      <vt:lpstr>ClusterIP Service Traffic</vt:lpstr>
      <vt:lpstr>OVS Pipeline</vt:lpstr>
      <vt:lpstr>Network Policy Implementation</vt:lpstr>
      <vt:lpstr>Challenges</vt:lpstr>
      <vt:lpstr>Using Antrea &amp; OVS in Kind clusters</vt:lpstr>
      <vt:lpstr>Using Antrea &amp; OVS in Kind clusters</vt:lpstr>
      <vt:lpstr>Using Antrea &amp; OVS in Kind clusters</vt:lpstr>
      <vt:lpstr>Next steps</vt:lpstr>
      <vt:lpstr>Interfaces to External Policy Manager / Flow Analyzer</vt:lpstr>
      <vt:lpstr>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Antrea Open Source Kubernetes Networking Based on OVS</dc:title>
  <dc:creator>Jianjun Shen</dc:creator>
  <cp:revision>136</cp:revision>
  <dcterms:created xsi:type="dcterms:W3CDTF">2019-12-04T21:59:19Z</dcterms:created>
  <dcterms:modified xsi:type="dcterms:W3CDTF">2019-12-09T19:42:09Z</dcterms:modified>
</cp:coreProperties>
</file>