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344" r:id="rId6"/>
    <p:sldId id="769" r:id="rId7"/>
    <p:sldId id="331" r:id="rId8"/>
    <p:sldId id="343" r:id="rId9"/>
    <p:sldId id="342" r:id="rId10"/>
    <p:sldId id="770" r:id="rId11"/>
    <p:sldId id="773" r:id="rId12"/>
    <p:sldId id="345" r:id="rId13"/>
    <p:sldId id="775" r:id="rId14"/>
    <p:sldId id="753" r:id="rId15"/>
    <p:sldId id="746" r:id="rId16"/>
    <p:sldId id="755" r:id="rId17"/>
    <p:sldId id="757" r:id="rId18"/>
    <p:sldId id="762" r:id="rId19"/>
    <p:sldId id="259" r:id="rId20"/>
    <p:sldId id="774" r:id="rId21"/>
    <p:sldId id="745" r:id="rId22"/>
    <p:sldId id="767" r:id="rId23"/>
    <p:sldId id="768" r:id="rId24"/>
    <p:sldId id="772" r:id="rId25"/>
    <p:sldId id="26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Capper" initials="SC" lastIdx="17" clrIdx="0">
    <p:extLst>
      <p:ext uri="{19B8F6BF-5375-455C-9EA6-DF929625EA0E}">
        <p15:presenceInfo xmlns:p15="http://schemas.microsoft.com/office/powerpoint/2012/main" userId="S::steve.capper@arm.com::42704e58-ce8b-4d91-8d04-75d50babcf46" providerId="AD"/>
      </p:ext>
    </p:extLst>
  </p:cmAuthor>
  <p:cmAuthor id="2" name="Honnappa Nagarahalli" initials="HN" lastIdx="3" clrIdx="1">
    <p:extLst>
      <p:ext uri="{19B8F6BF-5375-455C-9EA6-DF929625EA0E}">
        <p15:presenceInfo xmlns:p15="http://schemas.microsoft.com/office/powerpoint/2012/main" userId="S::honnappa.nagarahalli@arm.com::ca2720cc-c76c-4e2b-9c0a-c29077926526" providerId="AD"/>
      </p:ext>
    </p:extLst>
  </p:cmAuthor>
  <p:cmAuthor id="3" name="Gavin Hu (Arm Technology China)" initials="GC" lastIdx="12" clrIdx="2">
    <p:extLst>
      <p:ext uri="{19B8F6BF-5375-455C-9EA6-DF929625EA0E}">
        <p15:presenceInfo xmlns:p15="http://schemas.microsoft.com/office/powerpoint/2012/main" userId="S::gavin.hu@arm.com::5eedecfa-5d62-4f7a-9906-a8bbe79e94cc" providerId="AD"/>
      </p:ext>
    </p:extLst>
  </p:cmAuthor>
  <p:cmAuthor id="4" name="Song Zhu (Arm Technology China)" initials="SC" lastIdx="7" clrIdx="3">
    <p:extLst>
      <p:ext uri="{19B8F6BF-5375-455C-9EA6-DF929625EA0E}">
        <p15:presenceInfo xmlns:p15="http://schemas.microsoft.com/office/powerpoint/2012/main" userId="S::song.zhu@arm.com::bfac8371-6a5b-42d6-82d0-46ca3b5e6b4f" providerId="AD"/>
      </p:ext>
    </p:extLst>
  </p:cmAuthor>
  <p:cmAuthor id="5" name="Yanqin Wei (Arm Technology China)" initials="YW(TC" lastIdx="19" clrIdx="4">
    <p:extLst>
      <p:ext uri="{19B8F6BF-5375-455C-9EA6-DF929625EA0E}">
        <p15:presenceInfo xmlns:p15="http://schemas.microsoft.com/office/powerpoint/2012/main" userId="S::Yanqin.Wei@arm.com::6f730140-881a-439c-9e1d-12f19ab08d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D47E6-ADEC-8292-9E1E-65A4D4E23A0D}" v="3" dt="2019-12-09T00:34:11.477"/>
    <p1510:client id="{5A0F3AB7-94E8-62CC-AD44-75ABA3D52F18}" v="2" dt="2019-12-09T02:37:32.338"/>
    <p1510:client id="{A73B6A36-C320-4275-A835-2A33224BE4B7}" v="2" dt="2019-12-08T16:43:57.726"/>
    <p1510:client id="{D8792D0E-AD9B-4C74-A7A9-46E0EB20038D}" v="16" dt="2019-12-08T16:17:1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2" autoAdjust="0"/>
    <p:restoredTop sz="81250" autoAdjust="0"/>
  </p:normalViewPr>
  <p:slideViewPr>
    <p:cSldViewPr snapToGrid="0" snapToObjects="1">
      <p:cViewPr varScale="1">
        <p:scale>
          <a:sx n="71" d="100"/>
          <a:sy n="71" d="100"/>
        </p:scale>
        <p:origin x="1004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0C612-3151-4BFC-99CC-4B9B2C65C7E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71914-3E74-4213-9155-13FCAA1D2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71914-3E74-4213-9155-13FCAA1D26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3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71914-3E74-4213-9155-13FCAA1D26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Arm reorder memory operations (no dependency)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Arm architecture is a weakly ordered memory architecture that permits the observation and completion of memory accesses in a different order from the program order.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dependency is not logically, the logical dependency of two variable is not visible for compiler and CPU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x86, only Stores can be reordered after loads. TSO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71914-3E74-4213-9155-13FCAA1D26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36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 to reproduce this issue in lab. Find this issue by code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71914-3E74-4213-9155-13FCAA1D2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7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Cmap</a:t>
            </a:r>
            <a:r>
              <a:rPr lang="en-US" dirty="0"/>
              <a:t> reader may be blocked until the counter be even.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71914-3E74-4213-9155-13FCAA1D26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0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introduces a bitmap as guard variable for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hash,node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pair. Writer need set slot valid bit to 0 before each change. And after change, writer sets valid bit to 1 and increments counter. Thus, reader can ensure slot consistency by only scanning valid slot and then checking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counter+bitmap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not change while examining the bucket. </a:t>
            </a:r>
          </a:p>
          <a:p>
            <a:pPr marL="0" indent="0"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time a reader has to retry the read operation for single bucket is when </a:t>
            </a:r>
          </a:p>
          <a:p>
            <a:pPr marL="0" indent="0"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1)a writer clears a bit in the valid bitmap between a reader's first and second read of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counter+bitmap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2)a writer increments the counter between a reader's first and second read of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counter+bitmap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I.e. the read operation needs to be retried when some other thread has made progress (with a write). There is no spinning/waiting for other threads to complete. This makes the design non-blocking (for readers). And it has almost no additional overhead because counter and bitmap share one 32 bits variable. No additional load/store for reader and writer.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71914-3E74-4213-9155-13FCAA1D26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Linked and Store Conditional</a:t>
            </a:r>
          </a:p>
          <a:p>
            <a:r>
              <a:rPr lang="en-US" dirty="0"/>
              <a:t>Load/store exclusive, as well as its variants, like acquire/release, relies on compare and retry to fulfill the atomicity(when the other threads get in)</a:t>
            </a:r>
          </a:p>
          <a:p>
            <a:r>
              <a:rPr lang="en-US" dirty="0"/>
              <a:t>LSE atomic instructions remove the gap allowing the get-in by other threads.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71914-3E74-4213-9155-13FCAA1D26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Armv8.1 features atomic instructions, like </a:t>
            </a:r>
            <a:r>
              <a:rPr lang="en-US" dirty="0" err="1"/>
              <a:t>ldadd</a:t>
            </a:r>
            <a:r>
              <a:rPr lang="en-US" dirty="0"/>
              <a:t>, </a:t>
            </a:r>
            <a:r>
              <a:rPr lang="en-US" dirty="0" err="1"/>
              <a:t>stadd</a:t>
            </a:r>
            <a:r>
              <a:rPr lang="en-US" dirty="0"/>
              <a:t>, …… it is an alternative to load/store exclusive.</a:t>
            </a:r>
          </a:p>
          <a:p>
            <a:r>
              <a:rPr lang="en-US" dirty="0"/>
              <a:t>Load/store exclusive, as well as its variants, like acquire/release, relies on compare and retry to fulfill the atomicity(when the other threads get in)</a:t>
            </a:r>
          </a:p>
          <a:p>
            <a:r>
              <a:rPr lang="en-US" dirty="0"/>
              <a:t>LSE atomic instructions remove the gap allowing the get-in by other threads.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0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6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0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9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uses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tbx</a:t>
            </a:r>
            <a:r>
              <a:rPr lang="en-GB" dirty="0"/>
              <a:t> to lookup bytes in tables on a byte-per-byte basis,</a:t>
            </a:r>
          </a:p>
          <a:p>
            <a:r>
              <a:rPr lang="en-GB" dirty="0"/>
              <a:t>One passes up to 4 table registers for each instruction,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GB" dirty="0"/>
              <a:t> will look up the offset from the source vector and, within the table or place a 0x00 if the offset is out of range,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tbx</a:t>
            </a:r>
            <a:r>
              <a:rPr lang="en-GB" dirty="0"/>
              <a:t> is similar, but preserves the source register if the index is out of range,</a:t>
            </a:r>
          </a:p>
          <a:p>
            <a:r>
              <a:rPr lang="en-GB" dirty="0"/>
              <a:t>One typically starts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GB" dirty="0"/>
              <a:t> and then has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tbx</a:t>
            </a:r>
            <a:r>
              <a:rPr lang="en-GB" dirty="0" err="1"/>
              <a:t>’s</a:t>
            </a:r>
            <a:r>
              <a:rPr lang="en-GB" dirty="0"/>
              <a:t> for the remainder of the table,</a:t>
            </a:r>
          </a:p>
          <a:p>
            <a:r>
              <a:rPr lang="en-GB" dirty="0"/>
              <a:t>Linux uses a table for Neon-AES, it is nearly as fast as the crypto extension!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71914-3E74-4213-9155-13FCAA1D2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51D8-77C2-472F-B7C2-6F9FD7E44A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69" y="357188"/>
            <a:ext cx="8424863" cy="49107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359569" y="878334"/>
            <a:ext cx="8424863" cy="3064669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chemeClr val="tx2"/>
                </a:solidFill>
              </a:defRPr>
            </a:lvl1pPr>
            <a:lvl2pPr marL="504587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2"/>
                </a:solidFill>
              </a:defRPr>
            </a:lvl2pPr>
            <a:lvl3pPr marL="710327">
              <a:lnSpc>
                <a:spcPct val="100000"/>
              </a:lnSpc>
              <a:spcAft>
                <a:spcPts val="0"/>
              </a:spcAft>
              <a:defRPr sz="1350">
                <a:solidFill>
                  <a:schemeClr val="tx2"/>
                </a:solidFill>
              </a:defRPr>
            </a:lvl3pPr>
            <a:lvl4pPr marL="969884">
              <a:lnSpc>
                <a:spcPct val="100000"/>
              </a:lnSpc>
              <a:spcAft>
                <a:spcPts val="0"/>
              </a:spcAft>
              <a:defRPr sz="1350">
                <a:solidFill>
                  <a:schemeClr val="tx2"/>
                </a:solidFill>
              </a:defRPr>
            </a:lvl4pPr>
            <a:lvl5pPr marL="1138952">
              <a:lnSpc>
                <a:spcPct val="100000"/>
              </a:lnSpc>
              <a:spcAft>
                <a:spcPts val="0"/>
              </a:spcAft>
              <a:defRPr sz="135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5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369094" y="780620"/>
            <a:ext cx="8385572" cy="258366"/>
          </a:xfrm>
        </p:spPr>
        <p:txBody>
          <a:bodyPr/>
          <a:lstStyle>
            <a:lvl1pPr marL="0" indent="0">
              <a:buNone/>
              <a:defRPr lang="en-US"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69592" y="1253709"/>
            <a:ext cx="4100808" cy="3064820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58428" y="1253708"/>
            <a:ext cx="4096238" cy="3064820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221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.ozlabs.org/patch/1196499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yzyuestc/ovs/jobs/611741566#L826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1drv.ms/u/s!Atj0ulDEFFyaj172s6O-QyfATaZv?e=pYPrsT" TargetMode="External"/><Relationship Id="rId4" Type="http://schemas.openxmlformats.org/officeDocument/2006/relationships/hyperlink" Target="https://1drv.ms/u/s!Atj0ulDEFFyaj18sPujfENgcE6VZ?e=1iEKY5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Yanqin.Wei@arm.com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794" y="3769423"/>
            <a:ext cx="9144000" cy="578029"/>
          </a:xfrm>
        </p:spPr>
        <p:txBody>
          <a:bodyPr/>
          <a:lstStyle/>
          <a:p>
            <a:r>
              <a:rPr lang="en-US" dirty="0"/>
              <a:t>OVS packet processing optimization</a:t>
            </a:r>
            <a:br>
              <a:rPr lang="en-US" dirty="0"/>
            </a:br>
            <a:r>
              <a:rPr lang="en-US" dirty="0"/>
              <a:t>a story on Arm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3942" y="2632358"/>
            <a:ext cx="42561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December 10-11, 2019 | Westford, MA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20CC421-466F-4155-877E-B3E1DC7DBEC1}"/>
              </a:ext>
            </a:extLst>
          </p:cNvPr>
          <p:cNvSpPr txBox="1">
            <a:spLocks/>
          </p:cNvSpPr>
          <p:nvPr/>
        </p:nvSpPr>
        <p:spPr>
          <a:xfrm>
            <a:off x="2339011" y="4473026"/>
            <a:ext cx="4290390" cy="4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Yanqin Wei (Arm)</a:t>
            </a: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5" y="202571"/>
            <a:ext cx="8385572" cy="500063"/>
          </a:xfrm>
        </p:spPr>
        <p:txBody>
          <a:bodyPr/>
          <a:lstStyle/>
          <a:p>
            <a:r>
              <a:rPr lang="en-US" dirty="0"/>
              <a:t>Stability Enhancement </a:t>
            </a:r>
            <a:r>
              <a:rPr lang="en-US" altLang="zh-CN" dirty="0"/>
              <a:t>on Arm</a:t>
            </a:r>
            <a:br>
              <a:rPr lang="en-US" dirty="0"/>
            </a:br>
            <a:r>
              <a:rPr lang="en-US" dirty="0"/>
              <a:t> on Arm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B6463-40E5-4738-A3B0-771B56A0E991}"/>
              </a:ext>
            </a:extLst>
          </p:cNvPr>
          <p:cNvSpPr txBox="1"/>
          <p:nvPr/>
        </p:nvSpPr>
        <p:spPr>
          <a:xfrm>
            <a:off x="535094" y="1022801"/>
            <a:ext cx="6570879" cy="2735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Weak memory model</a:t>
            </a:r>
          </a:p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Non-blocking for critical path</a:t>
            </a:r>
          </a:p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Atomic feature</a:t>
            </a:r>
          </a:p>
          <a:p>
            <a:pPr marL="142875" indent="-257175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42875" indent="-257175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575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- Concurrent data access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0FF33B-9E09-4015-8AAC-91565F6C131C}"/>
              </a:ext>
            </a:extLst>
          </p:cNvPr>
          <p:cNvGrpSpPr/>
          <p:nvPr/>
        </p:nvGrpSpPr>
        <p:grpSpPr>
          <a:xfrm>
            <a:off x="4565286" y="1723256"/>
            <a:ext cx="3744666" cy="1853327"/>
            <a:chOff x="2825931" y="1942011"/>
            <a:chExt cx="3888378" cy="153148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0327CD0-9DAC-4E13-9630-D195ADDC17E5}"/>
                </a:ext>
              </a:extLst>
            </p:cNvPr>
            <p:cNvSpPr/>
            <p:nvPr/>
          </p:nvSpPr>
          <p:spPr>
            <a:xfrm>
              <a:off x="2825931" y="2130485"/>
              <a:ext cx="3888378" cy="1343014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PMD thread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9FB832-E48A-4D45-95ED-476495586C1A}"/>
                </a:ext>
              </a:extLst>
            </p:cNvPr>
            <p:cNvSpPr/>
            <p:nvPr/>
          </p:nvSpPr>
          <p:spPr>
            <a:xfrm>
              <a:off x="2825931" y="2036735"/>
              <a:ext cx="3888378" cy="1343014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PMD thread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D87A6E-6043-486E-803C-DF3286F274C7}"/>
                </a:ext>
              </a:extLst>
            </p:cNvPr>
            <p:cNvSpPr/>
            <p:nvPr/>
          </p:nvSpPr>
          <p:spPr>
            <a:xfrm>
              <a:off x="2825931" y="1942011"/>
              <a:ext cx="3888378" cy="1343014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PMD thread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AB51A7-42B2-4B43-AD36-2008304302E2}"/>
              </a:ext>
            </a:extLst>
          </p:cNvPr>
          <p:cNvSpPr/>
          <p:nvPr/>
        </p:nvSpPr>
        <p:spPr>
          <a:xfrm>
            <a:off x="5599845" y="2285485"/>
            <a:ext cx="1559920" cy="683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Fast/Slow </a:t>
            </a:r>
            <a:r>
              <a:rPr lang="en-US" sz="1600" dirty="0" err="1">
                <a:solidFill>
                  <a:schemeClr val="dk1"/>
                </a:solidFill>
              </a:rPr>
              <a:t>datapath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220802-8D52-4C8E-B07F-4245A53E0817}"/>
              </a:ext>
            </a:extLst>
          </p:cNvPr>
          <p:cNvSpPr/>
          <p:nvPr/>
        </p:nvSpPr>
        <p:spPr>
          <a:xfrm>
            <a:off x="4500938" y="1591352"/>
            <a:ext cx="1026958" cy="5230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Reload</a:t>
            </a:r>
          </a:p>
          <a:p>
            <a:pPr algn="ctr"/>
            <a:r>
              <a:rPr lang="en-US" sz="1400" dirty="0"/>
              <a:t>Queue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020888-3E3C-4657-A56A-EBD6D4E12589}"/>
              </a:ext>
            </a:extLst>
          </p:cNvPr>
          <p:cNvSpPr/>
          <p:nvPr/>
        </p:nvSpPr>
        <p:spPr>
          <a:xfrm>
            <a:off x="4500938" y="2904406"/>
            <a:ext cx="1098906" cy="5230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Offloading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675E31-0CDD-4169-B06A-ABA4FBF4F585}"/>
              </a:ext>
            </a:extLst>
          </p:cNvPr>
          <p:cNvSpPr/>
          <p:nvPr/>
        </p:nvSpPr>
        <p:spPr>
          <a:xfrm>
            <a:off x="7326492" y="2857128"/>
            <a:ext cx="1280377" cy="5445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Status Report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9FC5ED-7965-4C90-B36B-52B759EC1EAD}"/>
              </a:ext>
            </a:extLst>
          </p:cNvPr>
          <p:cNvSpPr/>
          <p:nvPr/>
        </p:nvSpPr>
        <p:spPr>
          <a:xfrm>
            <a:off x="7326492" y="1569902"/>
            <a:ext cx="1131918" cy="5445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Flow </a:t>
            </a:r>
            <a:r>
              <a:rPr lang="en-US" sz="1400" dirty="0" err="1"/>
              <a:t>Mgnt</a:t>
            </a:r>
            <a:endParaRPr lang="en-US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EB8F2B-1F43-4A7E-B228-691921CA721D}"/>
              </a:ext>
            </a:extLst>
          </p:cNvPr>
          <p:cNvSpPr/>
          <p:nvPr/>
        </p:nvSpPr>
        <p:spPr>
          <a:xfrm>
            <a:off x="5915266" y="1309112"/>
            <a:ext cx="1026958" cy="5069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Datapath Config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E51295D-876B-47C0-8375-D78B05B91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62574"/>
            <a:ext cx="3928110" cy="36320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Lock</a:t>
            </a:r>
          </a:p>
          <a:p>
            <a:pPr lvl="1"/>
            <a:r>
              <a:rPr lang="en-US" dirty="0"/>
              <a:t>Safe but impact performance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Single Atomic operation</a:t>
            </a:r>
          </a:p>
          <a:p>
            <a:pPr lvl="1"/>
            <a:r>
              <a:rPr lang="en-US" dirty="0"/>
              <a:t>Independent variables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Atomic Synchronization point + normal data access</a:t>
            </a:r>
          </a:p>
          <a:p>
            <a:pPr lvl="1"/>
            <a:r>
              <a:rPr lang="en-US" dirty="0"/>
              <a:t>Complex interaction</a:t>
            </a:r>
          </a:p>
          <a:p>
            <a:pPr lvl="1"/>
            <a:r>
              <a:rPr lang="en-US" dirty="0"/>
              <a:t>Careful memory ordering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606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memory model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Be careful in lock-free data access</a:t>
            </a:r>
          </a:p>
          <a:p>
            <a:r>
              <a:rPr lang="en-US" dirty="0"/>
              <a:t>Observation order != program order</a:t>
            </a:r>
          </a:p>
          <a:p>
            <a:r>
              <a:rPr lang="en-US" dirty="0"/>
              <a:t>Memory re-ordering in AArch64 and x86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0A7D432-84CA-41E8-922D-38872D59C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90191"/>
              </p:ext>
            </p:extLst>
          </p:nvPr>
        </p:nvGraphicFramePr>
        <p:xfrm>
          <a:off x="804808" y="2486346"/>
          <a:ext cx="7188485" cy="140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830">
                  <a:extLst>
                    <a:ext uri="{9D8B030D-6E8A-4147-A177-3AD203B41FA5}">
                      <a16:colId xmlns:a16="http://schemas.microsoft.com/office/drawing/2014/main" val="3216436294"/>
                    </a:ext>
                  </a:extLst>
                </a:gridCol>
                <a:gridCol w="1421645">
                  <a:extLst>
                    <a:ext uri="{9D8B030D-6E8A-4147-A177-3AD203B41FA5}">
                      <a16:colId xmlns:a16="http://schemas.microsoft.com/office/drawing/2014/main" val="4140764677"/>
                    </a:ext>
                  </a:extLst>
                </a:gridCol>
                <a:gridCol w="1454494">
                  <a:extLst>
                    <a:ext uri="{9D8B030D-6E8A-4147-A177-3AD203B41FA5}">
                      <a16:colId xmlns:a16="http://schemas.microsoft.com/office/drawing/2014/main" val="4269922593"/>
                    </a:ext>
                  </a:extLst>
                </a:gridCol>
                <a:gridCol w="1603380">
                  <a:extLst>
                    <a:ext uri="{9D8B030D-6E8A-4147-A177-3AD203B41FA5}">
                      <a16:colId xmlns:a16="http://schemas.microsoft.com/office/drawing/2014/main" val="1225722689"/>
                    </a:ext>
                  </a:extLst>
                </a:gridCol>
                <a:gridCol w="1420136">
                  <a:extLst>
                    <a:ext uri="{9D8B030D-6E8A-4147-A177-3AD203B41FA5}">
                      <a16:colId xmlns:a16="http://schemas.microsoft.com/office/drawing/2014/main" val="2872921927"/>
                    </a:ext>
                  </a:extLst>
                </a:gridCol>
              </a:tblGrid>
              <a:tr h="46863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Load-Load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Load-Store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Store-Store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Store-Load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5971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r>
                        <a:rPr lang="en-US" sz="2000" dirty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2262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r>
                        <a:rPr lang="en-US" sz="2000" dirty="0"/>
                        <a:t>AArch64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60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barrier Improvement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68932"/>
            <a:ext cx="3741089" cy="3632049"/>
          </a:xfrm>
        </p:spPr>
        <p:txBody>
          <a:bodyPr>
            <a:normAutofit/>
          </a:bodyPr>
          <a:lstStyle/>
          <a:p>
            <a:r>
              <a:rPr lang="en-US" sz="2000" dirty="0"/>
              <a:t>Missing memory barrier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097EB9-BCB7-4AD3-83B7-9DC89E212E5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471896" y="3363803"/>
            <a:ext cx="51047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F1F077D-FDC4-46C7-89BE-8FFF21608D33}"/>
              </a:ext>
            </a:extLst>
          </p:cNvPr>
          <p:cNvSpPr/>
          <p:nvPr/>
        </p:nvSpPr>
        <p:spPr>
          <a:xfrm>
            <a:off x="1982374" y="2953590"/>
            <a:ext cx="1235834" cy="8204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region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0FA999-076A-4DF6-AE02-045B17673CC2}"/>
              </a:ext>
            </a:extLst>
          </p:cNvPr>
          <p:cNvCxnSpPr>
            <a:cxnSpLocks/>
          </p:cNvCxnSpPr>
          <p:nvPr/>
        </p:nvCxnSpPr>
        <p:spPr>
          <a:xfrm flipV="1">
            <a:off x="1452537" y="2053235"/>
            <a:ext cx="0" cy="1310569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E66D6-9571-4166-8CED-ED66719ABA45}"/>
              </a:ext>
            </a:extLst>
          </p:cNvPr>
          <p:cNvCxnSpPr>
            <a:cxnSpLocks/>
          </p:cNvCxnSpPr>
          <p:nvPr/>
        </p:nvCxnSpPr>
        <p:spPr>
          <a:xfrm>
            <a:off x="1049407" y="1986318"/>
            <a:ext cx="2716242" cy="4147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A67F0-85AC-44FD-8F85-CD9A62D9DE10}"/>
              </a:ext>
            </a:extLst>
          </p:cNvPr>
          <p:cNvSpPr/>
          <p:nvPr/>
        </p:nvSpPr>
        <p:spPr>
          <a:xfrm>
            <a:off x="1751099" y="1776619"/>
            <a:ext cx="989141" cy="517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acquire counter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16DA9B-0EA8-4CB1-AD82-73F3967A2136}"/>
              </a:ext>
            </a:extLst>
          </p:cNvPr>
          <p:cNvCxnSpPr>
            <a:cxnSpLocks/>
          </p:cNvCxnSpPr>
          <p:nvPr/>
        </p:nvCxnSpPr>
        <p:spPr>
          <a:xfrm>
            <a:off x="1038078" y="4026120"/>
            <a:ext cx="2716242" cy="4147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E84249-D128-4A26-B6AD-4AF642518033}"/>
              </a:ext>
            </a:extLst>
          </p:cNvPr>
          <p:cNvCxnSpPr>
            <a:cxnSpLocks/>
          </p:cNvCxnSpPr>
          <p:nvPr/>
        </p:nvCxnSpPr>
        <p:spPr>
          <a:xfrm>
            <a:off x="1038077" y="2495755"/>
            <a:ext cx="2716242" cy="4147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7DA8D99-903C-4327-8E64-F6FC9E3B8397}"/>
              </a:ext>
            </a:extLst>
          </p:cNvPr>
          <p:cNvSpPr/>
          <p:nvPr/>
        </p:nvSpPr>
        <p:spPr>
          <a:xfrm>
            <a:off x="1751099" y="2190472"/>
            <a:ext cx="1097291" cy="517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release counter +1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FBD959-D3AC-466F-A273-6D045052EAA4}"/>
              </a:ext>
            </a:extLst>
          </p:cNvPr>
          <p:cNvCxnSpPr>
            <a:cxnSpLocks/>
          </p:cNvCxnSpPr>
          <p:nvPr/>
        </p:nvCxnSpPr>
        <p:spPr>
          <a:xfrm flipH="1">
            <a:off x="3218209" y="3342772"/>
            <a:ext cx="51047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73147F-846D-43DC-98F4-23366D683E63}"/>
              </a:ext>
            </a:extLst>
          </p:cNvPr>
          <p:cNvCxnSpPr>
            <a:cxnSpLocks/>
          </p:cNvCxnSpPr>
          <p:nvPr/>
        </p:nvCxnSpPr>
        <p:spPr>
          <a:xfrm>
            <a:off x="3728687" y="3342772"/>
            <a:ext cx="0" cy="68749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255CF99D-287F-4529-957F-7E079A3CC367}"/>
              </a:ext>
            </a:extLst>
          </p:cNvPr>
          <p:cNvSpPr/>
          <p:nvPr/>
        </p:nvSpPr>
        <p:spPr>
          <a:xfrm>
            <a:off x="1331906" y="2137452"/>
            <a:ext cx="241261" cy="51729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9CF40-D8C9-49B0-9029-134C9AFC1323}"/>
              </a:ext>
            </a:extLst>
          </p:cNvPr>
          <p:cNvSpPr/>
          <p:nvPr/>
        </p:nvSpPr>
        <p:spPr>
          <a:xfrm>
            <a:off x="1827643" y="3907110"/>
            <a:ext cx="1095684" cy="517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release counter +2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745023-5043-4D5B-BF9C-E9A28765BEA0}"/>
              </a:ext>
            </a:extLst>
          </p:cNvPr>
          <p:cNvCxnSpPr>
            <a:cxnSpLocks/>
          </p:cNvCxnSpPr>
          <p:nvPr/>
        </p:nvCxnSpPr>
        <p:spPr>
          <a:xfrm flipV="1">
            <a:off x="1012446" y="2818412"/>
            <a:ext cx="2716242" cy="10574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70FBB93-DB6F-4318-BCC1-F563E8458E36}"/>
              </a:ext>
            </a:extLst>
          </p:cNvPr>
          <p:cNvSpPr/>
          <p:nvPr/>
        </p:nvSpPr>
        <p:spPr>
          <a:xfrm>
            <a:off x="315088" y="2903569"/>
            <a:ext cx="989141" cy="517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</a:t>
            </a:r>
          </a:p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fence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903412-AD57-42F5-B956-FC9FC2FB9CC1}"/>
              </a:ext>
            </a:extLst>
          </p:cNvPr>
          <p:cNvCxnSpPr>
            <a:cxnSpLocks/>
          </p:cNvCxnSpPr>
          <p:nvPr/>
        </p:nvCxnSpPr>
        <p:spPr>
          <a:xfrm flipV="1">
            <a:off x="1685758" y="2818412"/>
            <a:ext cx="0" cy="52436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EEC09DBB-76C1-46F0-B030-310AA0E9213A}"/>
              </a:ext>
            </a:extLst>
          </p:cNvPr>
          <p:cNvSpPr txBox="1">
            <a:spLocks/>
          </p:cNvSpPr>
          <p:nvPr/>
        </p:nvSpPr>
        <p:spPr>
          <a:xfrm>
            <a:off x="4127838" y="957618"/>
            <a:ext cx="4548375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 one-way barrier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Only order load/store around Synchronization point in one 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AArch64 support a single instruction for this</a:t>
            </a:r>
            <a:endParaRPr lang="en-US" sz="1600" dirty="0"/>
          </a:p>
          <a:p>
            <a:pPr lvl="1"/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F15F-6D8F-4623-AC09-BBC97B1491A8}"/>
              </a:ext>
            </a:extLst>
          </p:cNvPr>
          <p:cNvSpPr/>
          <p:nvPr/>
        </p:nvSpPr>
        <p:spPr>
          <a:xfrm>
            <a:off x="5265260" y="2221766"/>
            <a:ext cx="1371838" cy="61867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new element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CA7555-4806-4A12-B063-EAFDB332B5D4}"/>
              </a:ext>
            </a:extLst>
          </p:cNvPr>
          <p:cNvCxnSpPr>
            <a:cxnSpLocks/>
          </p:cNvCxnSpPr>
          <p:nvPr/>
        </p:nvCxnSpPr>
        <p:spPr>
          <a:xfrm>
            <a:off x="4927501" y="3050973"/>
            <a:ext cx="2123267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FB4799F-ADE4-4FD1-BB21-EB847BB7E791}"/>
              </a:ext>
            </a:extLst>
          </p:cNvPr>
          <p:cNvSpPr/>
          <p:nvPr/>
        </p:nvSpPr>
        <p:spPr>
          <a:xfrm>
            <a:off x="5347504" y="2846707"/>
            <a:ext cx="1097996" cy="390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release new size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6DF6AB-4BF7-41AC-BDD6-C70D11CD8867}"/>
              </a:ext>
            </a:extLst>
          </p:cNvPr>
          <p:cNvSpPr/>
          <p:nvPr/>
        </p:nvSpPr>
        <p:spPr>
          <a:xfrm>
            <a:off x="6424319" y="3681226"/>
            <a:ext cx="1371838" cy="61867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C84196-B1AB-4DF0-A73A-BFC63256614B}"/>
              </a:ext>
            </a:extLst>
          </p:cNvPr>
          <p:cNvCxnSpPr>
            <a:cxnSpLocks/>
          </p:cNvCxnSpPr>
          <p:nvPr/>
        </p:nvCxnSpPr>
        <p:spPr>
          <a:xfrm flipV="1">
            <a:off x="6086560" y="3361957"/>
            <a:ext cx="1381269" cy="46433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303C87F-9AB4-4D01-9A6D-5A577C282CB6}"/>
              </a:ext>
            </a:extLst>
          </p:cNvPr>
          <p:cNvSpPr/>
          <p:nvPr/>
        </p:nvSpPr>
        <p:spPr>
          <a:xfrm>
            <a:off x="6506563" y="3204124"/>
            <a:ext cx="1097996" cy="390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7E17"/>
              </a:buClr>
              <a:buSzPct val="125000"/>
              <a:buFont typeface="Wingdings" pitchFamily="2" charset="2"/>
              <a:buNone/>
            </a:pPr>
            <a:r>
              <a:rPr lang="en-GB" sz="105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acquire new size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B7946B-53B6-4022-A8B4-A6C3FBDB77DE}"/>
              </a:ext>
            </a:extLst>
          </p:cNvPr>
          <p:cNvCxnSpPr>
            <a:cxnSpLocks/>
          </p:cNvCxnSpPr>
          <p:nvPr/>
        </p:nvCxnSpPr>
        <p:spPr>
          <a:xfrm flipH="1">
            <a:off x="6606827" y="2497078"/>
            <a:ext cx="20086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100DD4-7F1F-41FC-B126-B4B028C46546}"/>
              </a:ext>
            </a:extLst>
          </p:cNvPr>
          <p:cNvCxnSpPr>
            <a:cxnSpLocks/>
          </p:cNvCxnSpPr>
          <p:nvPr/>
        </p:nvCxnSpPr>
        <p:spPr>
          <a:xfrm flipV="1">
            <a:off x="6201968" y="3408390"/>
            <a:ext cx="0" cy="68084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707DDD-2783-415F-8DEF-BDD653CDACAD}"/>
              </a:ext>
            </a:extLst>
          </p:cNvPr>
          <p:cNvCxnSpPr>
            <a:cxnSpLocks/>
          </p:cNvCxnSpPr>
          <p:nvPr/>
        </p:nvCxnSpPr>
        <p:spPr>
          <a:xfrm>
            <a:off x="6807689" y="2475722"/>
            <a:ext cx="1" cy="57525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ED7F61-2F0A-4A37-B620-63073C050DAE}"/>
              </a:ext>
            </a:extLst>
          </p:cNvPr>
          <p:cNvCxnSpPr>
            <a:cxnSpLocks/>
          </p:cNvCxnSpPr>
          <p:nvPr/>
        </p:nvCxnSpPr>
        <p:spPr>
          <a:xfrm flipH="1">
            <a:off x="6201968" y="4078622"/>
            <a:ext cx="20086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144014-847D-44A4-826D-21F9D0F7FB17}"/>
              </a:ext>
            </a:extLst>
          </p:cNvPr>
          <p:cNvSpPr txBox="1"/>
          <p:nvPr/>
        </p:nvSpPr>
        <p:spPr>
          <a:xfrm>
            <a:off x="7356569" y="2237286"/>
            <a:ext cx="14902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PVector</a:t>
            </a:r>
            <a:endParaRPr lang="en-US" sz="1600" dirty="0"/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C1A519-22BA-4209-B104-FE65B791D611}"/>
              </a:ext>
            </a:extLst>
          </p:cNvPr>
          <p:cNvSpPr txBox="1"/>
          <p:nvPr/>
        </p:nvSpPr>
        <p:spPr>
          <a:xfrm>
            <a:off x="835390" y="1458872"/>
            <a:ext cx="14902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Cmap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5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– blocking(</a:t>
            </a:r>
            <a:r>
              <a:rPr lang="en-US" dirty="0" err="1"/>
              <a:t>cmap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Cmap</a:t>
            </a:r>
            <a:r>
              <a:rPr lang="en-US" sz="1800" dirty="0"/>
              <a:t> – read/write concurrent access</a:t>
            </a:r>
          </a:p>
          <a:p>
            <a:pPr lvl="1"/>
            <a:r>
              <a:rPr lang="en-US" sz="1600" dirty="0"/>
              <a:t>Reader may be blocked by some other “writer” threads.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9EDA645-8F16-4B5D-8E9F-A8730BA31B8F}"/>
              </a:ext>
            </a:extLst>
          </p:cNvPr>
          <p:cNvSpPr txBox="1">
            <a:spLocks/>
          </p:cNvSpPr>
          <p:nvPr/>
        </p:nvSpPr>
        <p:spPr>
          <a:xfrm>
            <a:off x="457201" y="1707474"/>
            <a:ext cx="4292306" cy="2650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  <a:p>
            <a:r>
              <a:rPr lang="en-US" sz="1800" dirty="0"/>
              <a:t>Writer does NOT run on dedicated core sometimes.</a:t>
            </a:r>
          </a:p>
          <a:p>
            <a:r>
              <a:rPr lang="en-US" sz="1800" dirty="0"/>
              <a:t>It can be rescheduled by the OS.</a:t>
            </a:r>
          </a:p>
          <a:p>
            <a:endParaRPr lang="en-US" sz="1800" dirty="0"/>
          </a:p>
          <a:p>
            <a:r>
              <a:rPr lang="en-US" sz="1800" dirty="0"/>
              <a:t>Reader is normally critical path.</a:t>
            </a:r>
          </a:p>
          <a:p>
            <a:r>
              <a:rPr lang="en-US" sz="1800" dirty="0"/>
              <a:t>It may be blocked if writer thread is scheduled out after making  the counter be odd.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121DA63-825E-459B-8D17-B0E42ABC1914}"/>
              </a:ext>
            </a:extLst>
          </p:cNvPr>
          <p:cNvGrpSpPr/>
          <p:nvPr/>
        </p:nvGrpSpPr>
        <p:grpSpPr>
          <a:xfrm>
            <a:off x="4572000" y="1707474"/>
            <a:ext cx="4437848" cy="2886641"/>
            <a:chOff x="4374727" y="1418542"/>
            <a:chExt cx="4437848" cy="288664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DA1FBF2-5B6B-458A-BE60-3E1FBE7E9E69}"/>
                </a:ext>
              </a:extLst>
            </p:cNvPr>
            <p:cNvSpPr/>
            <p:nvPr/>
          </p:nvSpPr>
          <p:spPr>
            <a:xfrm>
              <a:off x="5114769" y="1421973"/>
              <a:ext cx="668369" cy="444614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dirty="0"/>
                <a:t>counter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5CEDF35-5374-4195-B78D-883D45F69214}"/>
                </a:ext>
              </a:extLst>
            </p:cNvPr>
            <p:cNvSpPr txBox="1"/>
            <p:nvPr/>
          </p:nvSpPr>
          <p:spPr>
            <a:xfrm>
              <a:off x="4374727" y="1447399"/>
              <a:ext cx="80591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BE78B5-1575-4F3F-AD21-64A5919DB57B}"/>
                </a:ext>
              </a:extLst>
            </p:cNvPr>
            <p:cNvSpPr txBox="1"/>
            <p:nvPr/>
          </p:nvSpPr>
          <p:spPr>
            <a:xfrm>
              <a:off x="7274851" y="1426001"/>
              <a:ext cx="80591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4D181EB-91B1-42DD-A560-205782EEAF2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682" y="1816731"/>
              <a:ext cx="0" cy="241156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lgDash"/>
              <a:round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E80B310-CE2E-47E5-AE98-9AC0E3DE3544}"/>
                </a:ext>
              </a:extLst>
            </p:cNvPr>
            <p:cNvCxnSpPr>
              <a:cxnSpLocks/>
            </p:cNvCxnSpPr>
            <p:nvPr/>
          </p:nvCxnSpPr>
          <p:spPr>
            <a:xfrm>
              <a:off x="7708799" y="1802213"/>
              <a:ext cx="0" cy="243699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lgDash"/>
              <a:round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34F77B-6067-4E91-A62C-BB272404A4E6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5448954" y="1866587"/>
              <a:ext cx="972" cy="236171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9DACA90-3573-4A94-89D3-6B3D2EA1ACC3}"/>
                </a:ext>
              </a:extLst>
            </p:cNvPr>
            <p:cNvCxnSpPr>
              <a:cxnSpLocks/>
            </p:cNvCxnSpPr>
            <p:nvPr/>
          </p:nvCxnSpPr>
          <p:spPr>
            <a:xfrm>
              <a:off x="6883515" y="1865132"/>
              <a:ext cx="0" cy="23740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9CD56FB-0F9A-4154-AE32-C4EE8D7F18B9}"/>
                </a:ext>
              </a:extLst>
            </p:cNvPr>
            <p:cNvCxnSpPr>
              <a:cxnSpLocks/>
            </p:cNvCxnSpPr>
            <p:nvPr/>
          </p:nvCxnSpPr>
          <p:spPr>
            <a:xfrm>
              <a:off x="4769933" y="2052566"/>
              <a:ext cx="679021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4F8A23F-847C-445B-A24C-D1F69BB92DAA}"/>
                </a:ext>
              </a:extLst>
            </p:cNvPr>
            <p:cNvCxnSpPr>
              <a:cxnSpLocks/>
            </p:cNvCxnSpPr>
            <p:nvPr/>
          </p:nvCxnSpPr>
          <p:spPr>
            <a:xfrm>
              <a:off x="4766546" y="3045841"/>
              <a:ext cx="68338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2E11FE-C949-434F-B1FC-CB3BA9972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7682" y="2619407"/>
              <a:ext cx="2105833" cy="505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317C25C-D031-4EB7-BA72-5420A8C7DF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9926" y="2224282"/>
              <a:ext cx="2271468" cy="1018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8E3741B-43B8-4D69-978C-25F4F8E0AFB7}"/>
                </a:ext>
              </a:extLst>
            </p:cNvPr>
            <p:cNvCxnSpPr>
              <a:cxnSpLocks/>
            </p:cNvCxnSpPr>
            <p:nvPr/>
          </p:nvCxnSpPr>
          <p:spPr>
            <a:xfrm>
              <a:off x="5449926" y="3248519"/>
              <a:ext cx="225887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9DBDE8-0039-4B50-AEA5-482E9D40B442}"/>
                </a:ext>
              </a:extLst>
            </p:cNvPr>
            <p:cNvCxnSpPr>
              <a:cxnSpLocks/>
            </p:cNvCxnSpPr>
            <p:nvPr/>
          </p:nvCxnSpPr>
          <p:spPr>
            <a:xfrm>
              <a:off x="6883515" y="3578454"/>
              <a:ext cx="83303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ADCAA92-6828-42E7-ACA2-41224FCC8EE4}"/>
                </a:ext>
              </a:extLst>
            </p:cNvPr>
            <p:cNvCxnSpPr>
              <a:cxnSpLocks/>
            </p:cNvCxnSpPr>
            <p:nvPr/>
          </p:nvCxnSpPr>
          <p:spPr>
            <a:xfrm>
              <a:off x="5467278" y="3962411"/>
              <a:ext cx="224152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1E1502F-E0A4-4227-B006-C23421BA1F44}"/>
                </a:ext>
              </a:extLst>
            </p:cNvPr>
            <p:cNvSpPr/>
            <p:nvPr/>
          </p:nvSpPr>
          <p:spPr>
            <a:xfrm>
              <a:off x="6621981" y="1420518"/>
              <a:ext cx="641242" cy="444614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dirty="0"/>
                <a:t>hash</a:t>
              </a:r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EA653E5-1F3B-4958-A871-69F22F1BE14D}"/>
                </a:ext>
              </a:extLst>
            </p:cNvPr>
            <p:cNvSpPr txBox="1"/>
            <p:nvPr/>
          </p:nvSpPr>
          <p:spPr>
            <a:xfrm>
              <a:off x="4726714" y="2005058"/>
              <a:ext cx="125745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+1 = odd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DF1DB4-323D-4D9C-A6B5-570393CA113F}"/>
                </a:ext>
              </a:extLst>
            </p:cNvPr>
            <p:cNvSpPr txBox="1"/>
            <p:nvPr/>
          </p:nvSpPr>
          <p:spPr>
            <a:xfrm>
              <a:off x="4613632" y="3006765"/>
              <a:ext cx="100137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+1 = even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7C05A77-1972-4A22-9541-EB1CFE3A76D8}"/>
                </a:ext>
              </a:extLst>
            </p:cNvPr>
            <p:cNvCxnSpPr>
              <a:cxnSpLocks/>
            </p:cNvCxnSpPr>
            <p:nvPr/>
          </p:nvCxnSpPr>
          <p:spPr>
            <a:xfrm>
              <a:off x="5449926" y="2839222"/>
              <a:ext cx="2271468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867BCECB-B1FE-4A9E-9AB1-72C9E9109007}"/>
                </a:ext>
              </a:extLst>
            </p:cNvPr>
            <p:cNvSpPr/>
            <p:nvPr/>
          </p:nvSpPr>
          <p:spPr>
            <a:xfrm>
              <a:off x="5889690" y="1418542"/>
              <a:ext cx="596684" cy="444614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dirty="0"/>
                <a:t>node</a:t>
              </a:r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199A6F5-6890-4D80-AC8D-25283D2E3160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10" y="1863156"/>
              <a:ext cx="0" cy="237605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D7DD227-7F13-4640-995C-F1FA839679A9}"/>
                </a:ext>
              </a:extLst>
            </p:cNvPr>
            <p:cNvCxnSpPr>
              <a:cxnSpLocks/>
            </p:cNvCxnSpPr>
            <p:nvPr/>
          </p:nvCxnSpPr>
          <p:spPr>
            <a:xfrm>
              <a:off x="4766546" y="2387273"/>
              <a:ext cx="140146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6D7E50B-0C44-41C9-94D7-D528B593EFAB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10" y="3780995"/>
              <a:ext cx="154078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61DF451-9A07-48C1-B576-C8CEA34FA9E3}"/>
                </a:ext>
              </a:extLst>
            </p:cNvPr>
            <p:cNvCxnSpPr>
              <a:cxnSpLocks/>
            </p:cNvCxnSpPr>
            <p:nvPr/>
          </p:nvCxnSpPr>
          <p:spPr>
            <a:xfrm>
              <a:off x="7461793" y="2234464"/>
              <a:ext cx="0" cy="59658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7C32CE-1282-4CAC-BF3B-AC95F08D098A}"/>
                </a:ext>
              </a:extLst>
            </p:cNvPr>
            <p:cNvSpPr txBox="1"/>
            <p:nvPr/>
          </p:nvSpPr>
          <p:spPr>
            <a:xfrm>
              <a:off x="7500164" y="2311019"/>
              <a:ext cx="1312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Counter = odd</a:t>
              </a:r>
            </a:p>
            <a:p>
              <a:r>
                <a:rPr lang="en-US" sz="1400" dirty="0"/>
                <a:t>block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7BCAA84-8526-4AE3-A1C5-FF0D73FCD8CF}"/>
                </a:ext>
              </a:extLst>
            </p:cNvPr>
            <p:cNvSpPr txBox="1"/>
            <p:nvPr/>
          </p:nvSpPr>
          <p:spPr>
            <a:xfrm>
              <a:off x="5336272" y="3997406"/>
              <a:ext cx="2119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counter change</a:t>
              </a:r>
              <a:endParaRPr lang="en-US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C72977-93F9-4299-9295-8B69F9FF9EB3}"/>
                </a:ext>
              </a:extLst>
            </p:cNvPr>
            <p:cNvSpPr txBox="1"/>
            <p:nvPr/>
          </p:nvSpPr>
          <p:spPr>
            <a:xfrm>
              <a:off x="5386798" y="3223080"/>
              <a:ext cx="1768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counter even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73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blocking (</a:t>
            </a:r>
            <a:r>
              <a:rPr lang="en-US" dirty="0" err="1"/>
              <a:t>Cmap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163" y="815340"/>
            <a:ext cx="8229600" cy="3632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D68C72A-4FA7-4E01-8532-1BBEC7C15E48}"/>
              </a:ext>
            </a:extLst>
          </p:cNvPr>
          <p:cNvSpPr/>
          <p:nvPr/>
        </p:nvSpPr>
        <p:spPr>
          <a:xfrm>
            <a:off x="5442032" y="1111369"/>
            <a:ext cx="990436" cy="444614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valid/counter</a:t>
            </a:r>
            <a:endParaRPr lang="en-US" sz="16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1596C0-9F05-4343-9523-1E04BFFCDB28}"/>
              </a:ext>
            </a:extLst>
          </p:cNvPr>
          <p:cNvSpPr txBox="1"/>
          <p:nvPr/>
        </p:nvSpPr>
        <p:spPr>
          <a:xfrm>
            <a:off x="4667271" y="1136795"/>
            <a:ext cx="80591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3AF5F7-0FB0-431A-8C76-E691361586E3}"/>
              </a:ext>
            </a:extLst>
          </p:cNvPr>
          <p:cNvSpPr txBox="1"/>
          <p:nvPr/>
        </p:nvSpPr>
        <p:spPr>
          <a:xfrm>
            <a:off x="7954852" y="1115397"/>
            <a:ext cx="80591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reader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86306FE-7D80-4A69-BA77-549706AE9C50}"/>
              </a:ext>
            </a:extLst>
          </p:cNvPr>
          <p:cNvCxnSpPr>
            <a:cxnSpLocks/>
          </p:cNvCxnSpPr>
          <p:nvPr/>
        </p:nvCxnSpPr>
        <p:spPr>
          <a:xfrm>
            <a:off x="5070226" y="1506127"/>
            <a:ext cx="0" cy="241156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lgDash"/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2462DC2-7F38-4D6D-A7E2-4087641BF965}"/>
              </a:ext>
            </a:extLst>
          </p:cNvPr>
          <p:cNvCxnSpPr>
            <a:cxnSpLocks/>
          </p:cNvCxnSpPr>
          <p:nvPr/>
        </p:nvCxnSpPr>
        <p:spPr>
          <a:xfrm>
            <a:off x="8286729" y="1480701"/>
            <a:ext cx="0" cy="2436994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lgDash"/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51026C0-96FA-427D-8F02-084A81E1CB0D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5937250" y="1555983"/>
            <a:ext cx="0" cy="241156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1DAC15A-9300-4647-BBA3-26002023767F}"/>
              </a:ext>
            </a:extLst>
          </p:cNvPr>
          <p:cNvCxnSpPr>
            <a:cxnSpLocks/>
          </p:cNvCxnSpPr>
          <p:nvPr/>
        </p:nvCxnSpPr>
        <p:spPr>
          <a:xfrm>
            <a:off x="7563516" y="1554528"/>
            <a:ext cx="0" cy="23740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CB15F81-5DC1-47C2-8618-72DC143A382F}"/>
              </a:ext>
            </a:extLst>
          </p:cNvPr>
          <p:cNvCxnSpPr>
            <a:cxnSpLocks/>
          </p:cNvCxnSpPr>
          <p:nvPr/>
        </p:nvCxnSpPr>
        <p:spPr>
          <a:xfrm>
            <a:off x="5062477" y="1741962"/>
            <a:ext cx="87477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3F4E90-D222-4DB4-A2CA-AFDBF00FC474}"/>
              </a:ext>
            </a:extLst>
          </p:cNvPr>
          <p:cNvCxnSpPr>
            <a:cxnSpLocks/>
          </p:cNvCxnSpPr>
          <p:nvPr/>
        </p:nvCxnSpPr>
        <p:spPr>
          <a:xfrm>
            <a:off x="5076442" y="2391073"/>
            <a:ext cx="87340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0C9243D-6A5C-4F2D-84B1-76D41EC54B3A}"/>
              </a:ext>
            </a:extLst>
          </p:cNvPr>
          <p:cNvCxnSpPr>
            <a:cxnSpLocks/>
          </p:cNvCxnSpPr>
          <p:nvPr/>
        </p:nvCxnSpPr>
        <p:spPr>
          <a:xfrm flipV="1">
            <a:off x="5070226" y="2246910"/>
            <a:ext cx="2485539" cy="50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FF7A6FC-3594-48E7-B85B-4AEE87972861}"/>
              </a:ext>
            </a:extLst>
          </p:cNvPr>
          <p:cNvCxnSpPr>
            <a:cxnSpLocks/>
          </p:cNvCxnSpPr>
          <p:nvPr/>
        </p:nvCxnSpPr>
        <p:spPr>
          <a:xfrm>
            <a:off x="5949844" y="1947033"/>
            <a:ext cx="233688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B10F167-334A-4475-808D-C601221864B2}"/>
              </a:ext>
            </a:extLst>
          </p:cNvPr>
          <p:cNvCxnSpPr>
            <a:cxnSpLocks/>
          </p:cNvCxnSpPr>
          <p:nvPr/>
        </p:nvCxnSpPr>
        <p:spPr>
          <a:xfrm>
            <a:off x="5937250" y="2861409"/>
            <a:ext cx="234947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BF24A34-B408-43F4-9814-9EBF7FB9DDBB}"/>
              </a:ext>
            </a:extLst>
          </p:cNvPr>
          <p:cNvCxnSpPr>
            <a:cxnSpLocks/>
          </p:cNvCxnSpPr>
          <p:nvPr/>
        </p:nvCxnSpPr>
        <p:spPr>
          <a:xfrm>
            <a:off x="7555765" y="3069032"/>
            <a:ext cx="73096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5F2BC2E-AECA-43EE-9FEF-D38BF2292FE2}"/>
              </a:ext>
            </a:extLst>
          </p:cNvPr>
          <p:cNvCxnSpPr>
            <a:cxnSpLocks/>
          </p:cNvCxnSpPr>
          <p:nvPr/>
        </p:nvCxnSpPr>
        <p:spPr>
          <a:xfrm>
            <a:off x="5949844" y="3480720"/>
            <a:ext cx="233688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10E88F9-71D2-4512-BF9E-889C610926FD}"/>
              </a:ext>
            </a:extLst>
          </p:cNvPr>
          <p:cNvSpPr/>
          <p:nvPr/>
        </p:nvSpPr>
        <p:spPr>
          <a:xfrm>
            <a:off x="7301982" y="1109914"/>
            <a:ext cx="641242" cy="444614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dirty="0"/>
              <a:t>hash</a:t>
            </a:r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DB55CD-3A97-45F0-85AF-461362134356}"/>
              </a:ext>
            </a:extLst>
          </p:cNvPr>
          <p:cNvSpPr txBox="1"/>
          <p:nvPr/>
        </p:nvSpPr>
        <p:spPr>
          <a:xfrm>
            <a:off x="5232808" y="1523164"/>
            <a:ext cx="125745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Valid =0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651ABF-A4A6-4FF9-AD41-77B17C566716}"/>
              </a:ext>
            </a:extLst>
          </p:cNvPr>
          <p:cNvSpPr txBox="1"/>
          <p:nvPr/>
        </p:nvSpPr>
        <p:spPr>
          <a:xfrm>
            <a:off x="5120695" y="2353828"/>
            <a:ext cx="937107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Valid = 1</a:t>
            </a:r>
          </a:p>
          <a:p>
            <a:r>
              <a:rPr lang="en-US" sz="1200" dirty="0"/>
              <a:t>Counter +1</a:t>
            </a:r>
          </a:p>
          <a:p>
            <a:endParaRPr lang="en-US" sz="14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5631555-5B19-4521-9261-5621ABEC50BF}"/>
              </a:ext>
            </a:extLst>
          </p:cNvPr>
          <p:cNvSpPr/>
          <p:nvPr/>
        </p:nvSpPr>
        <p:spPr>
          <a:xfrm>
            <a:off x="6569691" y="1107938"/>
            <a:ext cx="596684" cy="444614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dirty="0"/>
              <a:t>node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5C68B48-CA5D-4914-B897-E5A51EAE5919}"/>
              </a:ext>
            </a:extLst>
          </p:cNvPr>
          <p:cNvCxnSpPr>
            <a:cxnSpLocks/>
          </p:cNvCxnSpPr>
          <p:nvPr/>
        </p:nvCxnSpPr>
        <p:spPr>
          <a:xfrm>
            <a:off x="6848011" y="1552552"/>
            <a:ext cx="0" cy="237605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7155C4C-3AB4-4740-B1E2-C8EE8DCE655A}"/>
              </a:ext>
            </a:extLst>
          </p:cNvPr>
          <p:cNvCxnSpPr>
            <a:cxnSpLocks/>
          </p:cNvCxnSpPr>
          <p:nvPr/>
        </p:nvCxnSpPr>
        <p:spPr>
          <a:xfrm>
            <a:off x="5059090" y="2076669"/>
            <a:ext cx="178892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895B21-6B4D-42CB-9794-F8B017727574}"/>
              </a:ext>
            </a:extLst>
          </p:cNvPr>
          <p:cNvCxnSpPr>
            <a:cxnSpLocks/>
          </p:cNvCxnSpPr>
          <p:nvPr/>
        </p:nvCxnSpPr>
        <p:spPr>
          <a:xfrm>
            <a:off x="6848011" y="3221432"/>
            <a:ext cx="1438718" cy="103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6973924-E61A-42D5-B01A-2000FB9B9BCF}"/>
              </a:ext>
            </a:extLst>
          </p:cNvPr>
          <p:cNvSpPr txBox="1"/>
          <p:nvPr/>
        </p:nvSpPr>
        <p:spPr>
          <a:xfrm>
            <a:off x="7564384" y="1671469"/>
            <a:ext cx="1126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 = 0  </a:t>
            </a:r>
            <a:endParaRPr lang="en-US" sz="1600" dirty="0"/>
          </a:p>
          <a:p>
            <a:r>
              <a:rPr lang="en-US" sz="1600" dirty="0"/>
              <a:t>   skip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AB4147-A307-43E4-88D2-3293486D0E3E}"/>
              </a:ext>
            </a:extLst>
          </p:cNvPr>
          <p:cNvSpPr txBox="1"/>
          <p:nvPr/>
        </p:nvSpPr>
        <p:spPr>
          <a:xfrm>
            <a:off x="5866225" y="3508247"/>
            <a:ext cx="190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counter change</a:t>
            </a:r>
            <a:endParaRPr lang="en-US" sz="16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6017CC9-39EB-466A-8123-CF5FA16CB55D}"/>
              </a:ext>
            </a:extLst>
          </p:cNvPr>
          <p:cNvSpPr txBox="1"/>
          <p:nvPr/>
        </p:nvSpPr>
        <p:spPr>
          <a:xfrm>
            <a:off x="5864190" y="2850527"/>
            <a:ext cx="112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valid</a:t>
            </a:r>
            <a:endParaRPr lang="en-US" sz="1600" dirty="0"/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184BFE5C-B645-4BC1-81AB-4B0A74300ECD}"/>
              </a:ext>
            </a:extLst>
          </p:cNvPr>
          <p:cNvSpPr txBox="1">
            <a:spLocks/>
          </p:cNvSpPr>
          <p:nvPr/>
        </p:nvSpPr>
        <p:spPr>
          <a:xfrm>
            <a:off x="457199" y="962574"/>
            <a:ext cx="4371951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Introduce a valid bitmap as guard variable for (</a:t>
            </a:r>
            <a:r>
              <a:rPr lang="en-US" sz="1800" dirty="0" err="1"/>
              <a:t>hash,node</a:t>
            </a:r>
            <a:r>
              <a:rPr lang="en-US" sz="1800" dirty="0"/>
              <a:t>) pair.</a:t>
            </a:r>
          </a:p>
          <a:p>
            <a:endParaRPr lang="en-US" sz="1800" dirty="0"/>
          </a:p>
          <a:p>
            <a:r>
              <a:rPr lang="en-US" sz="1800" dirty="0"/>
              <a:t>no spinning/waiting for writer threads to complete</a:t>
            </a:r>
          </a:p>
          <a:p>
            <a:endParaRPr lang="en-US" sz="1800" dirty="0"/>
          </a:p>
          <a:p>
            <a:r>
              <a:rPr lang="en-US" sz="1800" dirty="0"/>
              <a:t>non-blocking for readers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https://patchwork.ozlabs.org/patch/1196499/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0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blocking(Lock-free FIFO)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Lock-free FIFO + RCU</a:t>
            </a:r>
          </a:p>
          <a:p>
            <a:pPr lvl="1"/>
            <a:r>
              <a:rPr lang="en-US" dirty="0"/>
              <a:t>Remove lock </a:t>
            </a:r>
            <a:r>
              <a:rPr lang="en-US" altLang="zh-CN" dirty="0"/>
              <a:t>for</a:t>
            </a:r>
            <a:r>
              <a:rPr lang="en-US" dirty="0"/>
              <a:t> PMDs &lt;-&gt; other threads (i.e. offloading)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LL/SC solves ABA problem</a:t>
            </a:r>
            <a:endParaRPr lang="en-US" sz="1300" dirty="0"/>
          </a:p>
          <a:p>
            <a:pPr lvl="2"/>
            <a:r>
              <a:rPr lang="en-US" dirty="0"/>
              <a:t>LL/SC detects a modification, and this</a:t>
            </a:r>
          </a:p>
          <a:p>
            <a:pPr marL="914400" lvl="2" indent="0">
              <a:buNone/>
            </a:pPr>
            <a:r>
              <a:rPr lang="en-US" dirty="0"/>
              <a:t>  gives us protection from the ABA problem</a:t>
            </a: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442E3-5895-4587-92EB-1A8F9DC44738}"/>
              </a:ext>
            </a:extLst>
          </p:cNvPr>
          <p:cNvSpPr txBox="1"/>
          <p:nvPr/>
        </p:nvSpPr>
        <p:spPr>
          <a:xfrm>
            <a:off x="2335135" y="2825022"/>
            <a:ext cx="1495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CAS next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8C31E-687C-4E2D-BFFB-8E6E6AFF12F3}"/>
              </a:ext>
            </a:extLst>
          </p:cNvPr>
          <p:cNvGrpSpPr/>
          <p:nvPr/>
        </p:nvGrpSpPr>
        <p:grpSpPr>
          <a:xfrm>
            <a:off x="1414640" y="1700671"/>
            <a:ext cx="5608237" cy="1255174"/>
            <a:chOff x="1375178" y="1715821"/>
            <a:chExt cx="6689065" cy="15144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5C04D4-8C1C-4646-9D98-167C254E6973}"/>
                </a:ext>
              </a:extLst>
            </p:cNvPr>
            <p:cNvSpPr/>
            <p:nvPr/>
          </p:nvSpPr>
          <p:spPr>
            <a:xfrm>
              <a:off x="2524888" y="1797770"/>
              <a:ext cx="738909" cy="443346"/>
            </a:xfrm>
            <a:prstGeom prst="rect">
              <a:avLst/>
            </a:prstGeom>
            <a:noFill/>
            <a:ln w="15875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68E349-A780-46AC-B230-DBDBA04B8E69}"/>
                </a:ext>
              </a:extLst>
            </p:cNvPr>
            <p:cNvSpPr/>
            <p:nvPr/>
          </p:nvSpPr>
          <p:spPr>
            <a:xfrm>
              <a:off x="6030306" y="1727296"/>
              <a:ext cx="738909" cy="480452"/>
            </a:xfrm>
            <a:prstGeom prst="rect">
              <a:avLst/>
            </a:prstGeom>
            <a:noFill/>
            <a:ln w="15875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02B2AE-D3EF-4ADD-B136-3237AD4689A3}"/>
                </a:ext>
              </a:extLst>
            </p:cNvPr>
            <p:cNvGrpSpPr/>
            <p:nvPr/>
          </p:nvGrpSpPr>
          <p:grpSpPr>
            <a:xfrm>
              <a:off x="1535082" y="2703821"/>
              <a:ext cx="834737" cy="526473"/>
              <a:chOff x="6886863" y="2750889"/>
              <a:chExt cx="942109" cy="52647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846F574-3CE6-496C-91F8-B036EE91476B}"/>
                  </a:ext>
                </a:extLst>
              </p:cNvPr>
              <p:cNvSpPr/>
              <p:nvPr/>
            </p:nvSpPr>
            <p:spPr>
              <a:xfrm>
                <a:off x="6886863" y="2750889"/>
                <a:ext cx="942109" cy="526473"/>
              </a:xfrm>
              <a:prstGeom prst="roundRect">
                <a:avLst>
                  <a:gd name="adj" fmla="val 25439"/>
                </a:avLst>
              </a:prstGeom>
              <a:noFill/>
              <a:ln w="15875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3743C16-918D-4897-86EF-BF92191C09AA}"/>
                  </a:ext>
                </a:extLst>
              </p:cNvPr>
              <p:cNvCxnSpPr>
                <a:stCxn id="7" idx="1"/>
                <a:endCxn id="7" idx="3"/>
              </p:cNvCxnSpPr>
              <p:nvPr/>
            </p:nvCxnSpPr>
            <p:spPr>
              <a:xfrm>
                <a:off x="6886863" y="3014126"/>
                <a:ext cx="9421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2FA56C8-8660-4E1D-9BA1-A3B1573ED563}"/>
                </a:ext>
              </a:extLst>
            </p:cNvPr>
            <p:cNvGrpSpPr/>
            <p:nvPr/>
          </p:nvGrpSpPr>
          <p:grpSpPr>
            <a:xfrm>
              <a:off x="5225443" y="2675824"/>
              <a:ext cx="834737" cy="526473"/>
              <a:chOff x="6886863" y="2750889"/>
              <a:chExt cx="942109" cy="52647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027B230-1DEF-4692-93E9-1E66800517E9}"/>
                  </a:ext>
                </a:extLst>
              </p:cNvPr>
              <p:cNvSpPr/>
              <p:nvPr/>
            </p:nvSpPr>
            <p:spPr>
              <a:xfrm>
                <a:off x="6886863" y="2750889"/>
                <a:ext cx="942109" cy="526473"/>
              </a:xfrm>
              <a:prstGeom prst="roundRect">
                <a:avLst>
                  <a:gd name="adj" fmla="val 25439"/>
                </a:avLst>
              </a:prstGeom>
              <a:noFill/>
              <a:ln w="15875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A0AB736-F1A2-47BD-9BC2-0F4B8EAD80FB}"/>
                  </a:ext>
                </a:extLst>
              </p:cNvPr>
              <p:cNvCxnSpPr>
                <a:stCxn id="12" idx="1"/>
                <a:endCxn id="12" idx="3"/>
              </p:cNvCxnSpPr>
              <p:nvPr/>
            </p:nvCxnSpPr>
            <p:spPr>
              <a:xfrm>
                <a:off x="6886863" y="3014126"/>
                <a:ext cx="9421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AB8556-2563-4E65-960C-BD279F3249DC}"/>
                </a:ext>
              </a:extLst>
            </p:cNvPr>
            <p:cNvGrpSpPr/>
            <p:nvPr/>
          </p:nvGrpSpPr>
          <p:grpSpPr>
            <a:xfrm>
              <a:off x="6351847" y="2650122"/>
              <a:ext cx="834737" cy="526473"/>
              <a:chOff x="6886863" y="2750889"/>
              <a:chExt cx="942109" cy="52647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D64B115-C8BD-423E-9EB6-579E98D51D55}"/>
                  </a:ext>
                </a:extLst>
              </p:cNvPr>
              <p:cNvSpPr/>
              <p:nvPr/>
            </p:nvSpPr>
            <p:spPr>
              <a:xfrm>
                <a:off x="6886863" y="2750889"/>
                <a:ext cx="942109" cy="526473"/>
              </a:xfrm>
              <a:prstGeom prst="roundRect">
                <a:avLst>
                  <a:gd name="adj" fmla="val 25439"/>
                </a:avLst>
              </a:prstGeom>
              <a:noFill/>
              <a:ln w="15875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152344-D677-420E-8A23-A75AE55F1500}"/>
                  </a:ext>
                </a:extLst>
              </p:cNvPr>
              <p:cNvCxnSpPr>
                <a:stCxn id="15" idx="1"/>
                <a:endCxn id="15" idx="3"/>
              </p:cNvCxnSpPr>
              <p:nvPr/>
            </p:nvCxnSpPr>
            <p:spPr>
              <a:xfrm>
                <a:off x="6886863" y="3014126"/>
                <a:ext cx="9421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653B8E7-FE50-4E67-8048-5EE093191CB6}"/>
                </a:ext>
              </a:extLst>
            </p:cNvPr>
            <p:cNvGrpSpPr/>
            <p:nvPr/>
          </p:nvGrpSpPr>
          <p:grpSpPr>
            <a:xfrm>
              <a:off x="2896220" y="2693253"/>
              <a:ext cx="834737" cy="526473"/>
              <a:chOff x="6886863" y="2750889"/>
              <a:chExt cx="942109" cy="52647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8244177-9E6A-49FF-8611-97C8048A2F89}"/>
                  </a:ext>
                </a:extLst>
              </p:cNvPr>
              <p:cNvSpPr/>
              <p:nvPr/>
            </p:nvSpPr>
            <p:spPr>
              <a:xfrm>
                <a:off x="6886863" y="2750889"/>
                <a:ext cx="942109" cy="526473"/>
              </a:xfrm>
              <a:prstGeom prst="roundRect">
                <a:avLst>
                  <a:gd name="adj" fmla="val 25439"/>
                </a:avLst>
              </a:prstGeom>
              <a:noFill/>
              <a:ln w="15875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39C3B32-3EE8-4AAD-87CD-05EFCDA73BD8}"/>
                  </a:ext>
                </a:extLst>
              </p:cNvPr>
              <p:cNvCxnSpPr>
                <a:stCxn id="18" idx="1"/>
                <a:endCxn id="18" idx="3"/>
              </p:cNvCxnSpPr>
              <p:nvPr/>
            </p:nvCxnSpPr>
            <p:spPr>
              <a:xfrm>
                <a:off x="6886863" y="3014126"/>
                <a:ext cx="9421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80E9CF-139D-4FD5-8D13-62EAC3ACC3C1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952451" y="2256065"/>
              <a:ext cx="711199" cy="44775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0134D7F-6920-4222-B149-BE817B398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0221" y="2228068"/>
              <a:ext cx="711199" cy="44775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5EF1E1-BF2B-4919-A91F-B33AEF194092}"/>
                </a:ext>
              </a:extLst>
            </p:cNvPr>
            <p:cNvSpPr txBox="1"/>
            <p:nvPr/>
          </p:nvSpPr>
          <p:spPr>
            <a:xfrm>
              <a:off x="1509104" y="2192928"/>
              <a:ext cx="1154545" cy="371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 CAS tail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8DC620-8D88-4713-B245-72C08042DF29}"/>
                </a:ext>
              </a:extLst>
            </p:cNvPr>
            <p:cNvSpPr txBox="1"/>
            <p:nvPr/>
          </p:nvSpPr>
          <p:spPr>
            <a:xfrm>
              <a:off x="5139021" y="2102407"/>
              <a:ext cx="1154545" cy="371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CAS head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6E511AE-FAC0-45F7-8166-273C64AA4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5047" y="3047258"/>
              <a:ext cx="57027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B5046D0-A160-4890-A78A-C657D2C30F34}"/>
                </a:ext>
              </a:extLst>
            </p:cNvPr>
            <p:cNvGrpSpPr/>
            <p:nvPr/>
          </p:nvGrpSpPr>
          <p:grpSpPr>
            <a:xfrm>
              <a:off x="4032434" y="2685540"/>
              <a:ext cx="834737" cy="526473"/>
              <a:chOff x="6886863" y="2750889"/>
              <a:chExt cx="942109" cy="526473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5A822D3-AE57-4FAA-9F5D-4866F42D8790}"/>
                  </a:ext>
                </a:extLst>
              </p:cNvPr>
              <p:cNvSpPr/>
              <p:nvPr/>
            </p:nvSpPr>
            <p:spPr>
              <a:xfrm>
                <a:off x="6886863" y="2750889"/>
                <a:ext cx="942109" cy="526473"/>
              </a:xfrm>
              <a:prstGeom prst="roundRect">
                <a:avLst>
                  <a:gd name="adj" fmla="val 25439"/>
                </a:avLst>
              </a:prstGeom>
              <a:noFill/>
              <a:ln w="15875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61B75E0-B516-4489-AE69-B384ECD90C09}"/>
                  </a:ext>
                </a:extLst>
              </p:cNvPr>
              <p:cNvCxnSpPr>
                <a:stCxn id="35" idx="1"/>
                <a:endCxn id="35" idx="3"/>
              </p:cNvCxnSpPr>
              <p:nvPr/>
            </p:nvCxnSpPr>
            <p:spPr>
              <a:xfrm>
                <a:off x="6886863" y="3014126"/>
                <a:ext cx="9421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459D9A7-C89E-4820-8D84-50BA632F9B9A}"/>
                </a:ext>
              </a:extLst>
            </p:cNvPr>
            <p:cNvCxnSpPr>
              <a:cxnSpLocks/>
            </p:cNvCxnSpPr>
            <p:nvPr/>
          </p:nvCxnSpPr>
          <p:spPr>
            <a:xfrm>
              <a:off x="3040174" y="2256065"/>
              <a:ext cx="273414" cy="44775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629E9E89-25BF-43D7-AF44-8BF3DA5A8888}"/>
                </a:ext>
              </a:extLst>
            </p:cNvPr>
            <p:cNvSpPr/>
            <p:nvPr/>
          </p:nvSpPr>
          <p:spPr>
            <a:xfrm>
              <a:off x="3047739" y="2220603"/>
              <a:ext cx="265849" cy="41686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06C9F90-D1B3-470C-B402-1389A6D77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5890" y="3047258"/>
              <a:ext cx="679445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E42806A-9EC9-4D6B-B629-978DB0E72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9676" y="3070678"/>
              <a:ext cx="679445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4A26032-6309-4429-B8CF-7E1DA034D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729" y="3089165"/>
              <a:ext cx="679445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9AD15-DDBE-4B87-AD3D-B4190D99A1ED}"/>
                </a:ext>
              </a:extLst>
            </p:cNvPr>
            <p:cNvSpPr txBox="1"/>
            <p:nvPr/>
          </p:nvSpPr>
          <p:spPr>
            <a:xfrm>
              <a:off x="1375178" y="1715821"/>
              <a:ext cx="1154545" cy="408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Enqueue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7AC456-804E-460C-A92A-D788AD5FF511}"/>
                </a:ext>
              </a:extLst>
            </p:cNvPr>
            <p:cNvSpPr txBox="1"/>
            <p:nvPr/>
          </p:nvSpPr>
          <p:spPr>
            <a:xfrm>
              <a:off x="6909698" y="1756445"/>
              <a:ext cx="1154545" cy="408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Dequeue</a:t>
              </a:r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8FA4A5-3CDB-4184-8060-EF9302B1AE4A}"/>
                </a:ext>
              </a:extLst>
            </p:cNvPr>
            <p:cNvCxnSpPr>
              <a:cxnSpLocks/>
            </p:cNvCxnSpPr>
            <p:nvPr/>
          </p:nvCxnSpPr>
          <p:spPr>
            <a:xfrm>
              <a:off x="6495801" y="2209091"/>
              <a:ext cx="273414" cy="44775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Multiplication Sign 53">
              <a:extLst>
                <a:ext uri="{FF2B5EF4-FFF2-40B4-BE49-F238E27FC236}">
                  <a16:creationId xmlns:a16="http://schemas.microsoft.com/office/drawing/2014/main" id="{518BCAF1-5791-4168-889C-2BBB2B813164}"/>
                </a:ext>
              </a:extLst>
            </p:cNvPr>
            <p:cNvSpPr/>
            <p:nvPr/>
          </p:nvSpPr>
          <p:spPr>
            <a:xfrm>
              <a:off x="6529174" y="2187235"/>
              <a:ext cx="265849" cy="41686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106A11-6B08-4074-A99A-D46FCA5308B1}"/>
              </a:ext>
            </a:extLst>
          </p:cNvPr>
          <p:cNvGrpSpPr/>
          <p:nvPr/>
        </p:nvGrpSpPr>
        <p:grpSpPr>
          <a:xfrm>
            <a:off x="6441268" y="2729626"/>
            <a:ext cx="1681014" cy="1947911"/>
            <a:chOff x="6520267" y="3195589"/>
            <a:chExt cx="2594855" cy="292322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56A4C82-4450-4094-A601-C2FFD6C291B0}"/>
                </a:ext>
              </a:extLst>
            </p:cNvPr>
            <p:cNvSpPr/>
            <p:nvPr/>
          </p:nvSpPr>
          <p:spPr>
            <a:xfrm>
              <a:off x="7834962" y="3734604"/>
              <a:ext cx="1280160" cy="4138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ldxr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5C8F008-9674-44CF-8732-F5709B0887AD}"/>
                </a:ext>
              </a:extLst>
            </p:cNvPr>
            <p:cNvSpPr/>
            <p:nvPr/>
          </p:nvSpPr>
          <p:spPr>
            <a:xfrm>
              <a:off x="7834962" y="4378448"/>
              <a:ext cx="1280160" cy="4138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stxr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81758D-7053-4DEE-86B8-689555DBF119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8475042" y="3195589"/>
              <a:ext cx="0" cy="53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BC680F0-95CD-4BEB-83A3-B717FF70D69C}"/>
                </a:ext>
              </a:extLst>
            </p:cNvPr>
            <p:cNvCxnSpPr>
              <a:cxnSpLocks/>
            </p:cNvCxnSpPr>
            <p:nvPr/>
          </p:nvCxnSpPr>
          <p:spPr>
            <a:xfrm>
              <a:off x="8475042" y="4148490"/>
              <a:ext cx="0" cy="229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560A3EA-0440-4476-BEDF-A95C15DCCB8B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8475042" y="4792334"/>
              <a:ext cx="0" cy="251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D10DE06-4680-4DE3-9254-A362765DBBBE}"/>
                </a:ext>
              </a:extLst>
            </p:cNvPr>
            <p:cNvSpPr/>
            <p:nvPr/>
          </p:nvSpPr>
          <p:spPr>
            <a:xfrm>
              <a:off x="7834962" y="5065606"/>
              <a:ext cx="1280160" cy="4138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CE7BBF6-5A59-4547-B1D8-1C9A72A14A21}"/>
                </a:ext>
              </a:extLst>
            </p:cNvPr>
            <p:cNvCxnSpPr>
              <a:cxnSpLocks/>
            </p:cNvCxnSpPr>
            <p:nvPr/>
          </p:nvCxnSpPr>
          <p:spPr>
            <a:xfrm>
              <a:off x="8499105" y="5501748"/>
              <a:ext cx="0" cy="617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4505D90-A730-4932-9F55-7E2028D7C6BD}"/>
                </a:ext>
              </a:extLst>
            </p:cNvPr>
            <p:cNvCxnSpPr>
              <a:stCxn id="46" idx="1"/>
              <a:endCxn id="37" idx="1"/>
            </p:cNvCxnSpPr>
            <p:nvPr/>
          </p:nvCxnSpPr>
          <p:spPr>
            <a:xfrm rot="10800000">
              <a:off x="7834962" y="3941547"/>
              <a:ext cx="12700" cy="1331002"/>
            </a:xfrm>
            <a:prstGeom prst="curvedConnector3">
              <a:avLst>
                <a:gd name="adj1" fmla="val 25578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765935-4100-455F-847B-DDF19E21F664}"/>
                </a:ext>
              </a:extLst>
            </p:cNvPr>
            <p:cNvSpPr txBox="1"/>
            <p:nvPr/>
          </p:nvSpPr>
          <p:spPr>
            <a:xfrm>
              <a:off x="6520267" y="4359945"/>
              <a:ext cx="1049501" cy="461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52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03" y="256825"/>
            <a:ext cx="8424863" cy="491070"/>
          </a:xfrm>
        </p:spPr>
        <p:txBody>
          <a:bodyPr>
            <a:normAutofit fontScale="90000"/>
          </a:bodyPr>
          <a:lstStyle/>
          <a:p>
            <a:r>
              <a:rPr lang="en-US" dirty="0"/>
              <a:t>Atomic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7A0B-CE9E-4B90-ADB1-315524B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53" y="953061"/>
            <a:ext cx="4523995" cy="3647594"/>
          </a:xfrm>
        </p:spPr>
        <p:txBody>
          <a:bodyPr/>
          <a:lstStyle/>
          <a:p>
            <a:pPr lvl="0">
              <a:buClr>
                <a:srgbClr val="0091BD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Packet statistic </a:t>
            </a:r>
          </a:p>
          <a:p>
            <a:pPr lvl="1">
              <a:buClr>
                <a:srgbClr val="0091BD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Counter sometimes are shared by multiple PMD threads</a:t>
            </a:r>
          </a:p>
          <a:p>
            <a:pPr lvl="1">
              <a:buClr>
                <a:srgbClr val="0091BD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Update counter cross threads leads to cache line bouncing.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Armv8.1 atomic feature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New atomic instruction(CAS/</a:t>
            </a:r>
            <a:r>
              <a:rPr lang="en-GB" dirty="0" err="1">
                <a:solidFill>
                  <a:schemeClr val="tx1"/>
                </a:solidFill>
              </a:rPr>
              <a:t>Ldadd</a:t>
            </a:r>
            <a:r>
              <a:rPr lang="en-GB" dirty="0">
                <a:solidFill>
                  <a:schemeClr val="tx1"/>
                </a:solidFill>
              </a:rPr>
              <a:t>/SWAP)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Atomic instructions can be performed remotely instead of requiring an L1 cache fill.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benefit all cases. Still under investigation.</a:t>
            </a:r>
          </a:p>
          <a:p>
            <a:pPr marL="0" indent="0">
              <a:buClr>
                <a:srgbClr val="0091BD"/>
              </a:buClr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(tick)">
            <a:extLst>
              <a:ext uri="{FF2B5EF4-FFF2-40B4-BE49-F238E27FC236}">
                <a16:creationId xmlns:a16="http://schemas.microsoft.com/office/drawing/2014/main" id="{D7262F5B-DB24-46E9-9F6A-B047FE55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(tick)">
            <a:extLst>
              <a:ext uri="{FF2B5EF4-FFF2-40B4-BE49-F238E27FC236}">
                <a16:creationId xmlns:a16="http://schemas.microsoft.com/office/drawing/2014/main" id="{E0E0B610-EE45-45A1-B7CE-7EDE751B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(tick)">
            <a:extLst>
              <a:ext uri="{FF2B5EF4-FFF2-40B4-BE49-F238E27FC236}">
                <a16:creationId xmlns:a16="http://schemas.microsoft.com/office/drawing/2014/main" id="{9112967A-A76B-4140-894A-2E2C5150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(tick)">
            <a:extLst>
              <a:ext uri="{FF2B5EF4-FFF2-40B4-BE49-F238E27FC236}">
                <a16:creationId xmlns:a16="http://schemas.microsoft.com/office/drawing/2014/main" id="{41D31E66-578E-4C4D-BCF9-45F7F632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(tick)">
            <a:extLst>
              <a:ext uri="{FF2B5EF4-FFF2-40B4-BE49-F238E27FC236}">
                <a16:creationId xmlns:a16="http://schemas.microsoft.com/office/drawing/2014/main" id="{4D7D0A64-9ACE-4799-9D71-09467749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(tick)">
            <a:extLst>
              <a:ext uri="{FF2B5EF4-FFF2-40B4-BE49-F238E27FC236}">
                <a16:creationId xmlns:a16="http://schemas.microsoft.com/office/drawing/2014/main" id="{92C36C34-37B1-42BB-91A3-C6E48E692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62B913-3305-416A-9ABD-CFD08E5BABE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862497" y="2755252"/>
            <a:ext cx="0" cy="198506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C06574-3D32-4304-9CC0-7628C225511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854005" y="2755252"/>
            <a:ext cx="0" cy="198506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EA90C0-A2E1-4AFB-A91B-7DF742085534}"/>
              </a:ext>
            </a:extLst>
          </p:cNvPr>
          <p:cNvCxnSpPr>
            <a:cxnSpLocks/>
          </p:cNvCxnSpPr>
          <p:nvPr/>
        </p:nvCxnSpPr>
        <p:spPr>
          <a:xfrm flipV="1">
            <a:off x="6869003" y="3312973"/>
            <a:ext cx="0" cy="333083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929FEA-A016-4B07-9A77-4597E0B4108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711771" y="1699647"/>
            <a:ext cx="0" cy="216030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4">
            <a:extLst>
              <a:ext uri="{FF2B5EF4-FFF2-40B4-BE49-F238E27FC236}">
                <a16:creationId xmlns:a16="http://schemas.microsoft.com/office/drawing/2014/main" id="{959BB1BC-C28C-46A6-A5C0-41F33392C295}"/>
              </a:ext>
            </a:extLst>
          </p:cNvPr>
          <p:cNvSpPr/>
          <p:nvPr/>
        </p:nvSpPr>
        <p:spPr bwMode="auto">
          <a:xfrm>
            <a:off x="5333718" y="1051557"/>
            <a:ext cx="756105" cy="648090"/>
          </a:xfrm>
          <a:prstGeom prst="roundRect">
            <a:avLst/>
          </a:prstGeom>
          <a:noFill/>
          <a:ln w="63500" cap="flat" cmpd="sng" algn="ctr">
            <a:solidFill>
              <a:srgbClr val="007FA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0125" tIns="30063" rIns="60125" bIns="30063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601266">
              <a:buClr>
                <a:srgbClr val="FF9933"/>
              </a:buClr>
              <a:defRPr/>
            </a:pPr>
            <a:r>
              <a:rPr lang="en-GB" b="1" kern="0" dirty="0"/>
              <a:t>core</a:t>
            </a:r>
            <a:endParaRPr lang="en-GB" sz="900" b="1" kern="0" dirty="0"/>
          </a:p>
          <a:p>
            <a:pPr defTabSz="601266">
              <a:buClr>
                <a:srgbClr val="FF9933"/>
              </a:buClr>
              <a:defRPr/>
            </a:pPr>
            <a:endParaRPr lang="en-GB" sz="135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6">
            <a:extLst>
              <a:ext uri="{FF2B5EF4-FFF2-40B4-BE49-F238E27FC236}">
                <a16:creationId xmlns:a16="http://schemas.microsoft.com/office/drawing/2014/main" id="{46E93BA2-7AD2-47BA-85D7-AC71F909B547}"/>
              </a:ext>
            </a:extLst>
          </p:cNvPr>
          <p:cNvSpPr/>
          <p:nvPr/>
        </p:nvSpPr>
        <p:spPr bwMode="auto">
          <a:xfrm>
            <a:off x="4957235" y="1948122"/>
            <a:ext cx="1810523" cy="80713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3D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0125" tIns="30063" rIns="60125" bIns="30063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601266">
              <a:buClr>
                <a:srgbClr val="FF9933"/>
              </a:buClr>
              <a:defRPr/>
            </a:pPr>
            <a:r>
              <a:rPr lang="en-GB" sz="1350" kern="0" dirty="0"/>
              <a:t>Local Cache</a:t>
            </a:r>
          </a:p>
        </p:txBody>
      </p:sp>
      <p:sp>
        <p:nvSpPr>
          <p:cNvPr id="43" name="Rounded Rectangle 48">
            <a:extLst>
              <a:ext uri="{FF2B5EF4-FFF2-40B4-BE49-F238E27FC236}">
                <a16:creationId xmlns:a16="http://schemas.microsoft.com/office/drawing/2014/main" id="{9705F49E-02E1-4911-8FD7-58369D6DBBF1}"/>
              </a:ext>
            </a:extLst>
          </p:cNvPr>
          <p:cNvSpPr/>
          <p:nvPr/>
        </p:nvSpPr>
        <p:spPr bwMode="auto">
          <a:xfrm>
            <a:off x="4978741" y="2974265"/>
            <a:ext cx="3780525" cy="3729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3D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0125" tIns="30063" rIns="60125" bIns="30063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601266">
              <a:buClr>
                <a:srgbClr val="FF9933"/>
              </a:buClr>
            </a:pPr>
            <a:r>
              <a:rPr lang="en-GB" sz="1350" kern="0" dirty="0"/>
              <a:t>Cache Coherent Interconnect</a:t>
            </a:r>
          </a:p>
        </p:txBody>
      </p:sp>
      <p:sp>
        <p:nvSpPr>
          <p:cNvPr id="44" name="Rounded Rectangle 49">
            <a:extLst>
              <a:ext uri="{FF2B5EF4-FFF2-40B4-BE49-F238E27FC236}">
                <a16:creationId xmlns:a16="http://schemas.microsoft.com/office/drawing/2014/main" id="{54230793-6B66-44D6-9F99-4F3B25CFA2D8}"/>
              </a:ext>
            </a:extLst>
          </p:cNvPr>
          <p:cNvSpPr/>
          <p:nvPr/>
        </p:nvSpPr>
        <p:spPr bwMode="auto">
          <a:xfrm>
            <a:off x="6948743" y="1948122"/>
            <a:ext cx="1810523" cy="80713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3D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0125" tIns="30063" rIns="60125" bIns="30063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601266">
              <a:buClr>
                <a:srgbClr val="FF9933"/>
              </a:buClr>
              <a:defRPr/>
            </a:pPr>
            <a:r>
              <a:rPr lang="en-GB" sz="1350" kern="0" dirty="0"/>
              <a:t>Local Cache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044F27-D3CE-4C91-80B8-B29E5FAFB7D6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409078" y="1705089"/>
            <a:ext cx="0" cy="216030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52">
            <a:extLst>
              <a:ext uri="{FF2B5EF4-FFF2-40B4-BE49-F238E27FC236}">
                <a16:creationId xmlns:a16="http://schemas.microsoft.com/office/drawing/2014/main" id="{1B149B64-34E3-4330-B78C-209F95C4950E}"/>
              </a:ext>
            </a:extLst>
          </p:cNvPr>
          <p:cNvSpPr/>
          <p:nvPr/>
        </p:nvSpPr>
        <p:spPr bwMode="auto">
          <a:xfrm>
            <a:off x="7031026" y="1056999"/>
            <a:ext cx="756105" cy="648090"/>
          </a:xfrm>
          <a:prstGeom prst="roundRect">
            <a:avLst/>
          </a:prstGeom>
          <a:noFill/>
          <a:ln w="63500" cap="flat" cmpd="sng" algn="ctr">
            <a:solidFill>
              <a:srgbClr val="007FA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0125" tIns="30063" rIns="60125" bIns="30063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601266">
              <a:buClr>
                <a:srgbClr val="FF9933"/>
              </a:buClr>
              <a:defRPr/>
            </a:pPr>
            <a:r>
              <a:rPr lang="en-GB" b="1" kern="0" dirty="0">
                <a:solidFill>
                  <a:prstClr val="black"/>
                </a:solidFill>
              </a:rPr>
              <a:t>core</a:t>
            </a:r>
            <a:endParaRPr lang="en-GB" sz="1350" b="1" kern="0" dirty="0"/>
          </a:p>
        </p:txBody>
      </p:sp>
      <p:sp>
        <p:nvSpPr>
          <p:cNvPr id="47" name="Rounded Rectangle 54">
            <a:extLst>
              <a:ext uri="{FF2B5EF4-FFF2-40B4-BE49-F238E27FC236}">
                <a16:creationId xmlns:a16="http://schemas.microsoft.com/office/drawing/2014/main" id="{D40F2A67-B7C7-4631-B845-AAE4B60F793A}"/>
              </a:ext>
            </a:extLst>
          </p:cNvPr>
          <p:cNvSpPr/>
          <p:nvPr/>
        </p:nvSpPr>
        <p:spPr bwMode="auto">
          <a:xfrm>
            <a:off x="5023854" y="3603653"/>
            <a:ext cx="3780525" cy="65881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3D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0125" tIns="30063" rIns="60125" bIns="30063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601266">
              <a:buClr>
                <a:srgbClr val="FF9933"/>
              </a:buClr>
            </a:pPr>
            <a:r>
              <a:rPr lang="en-GB" sz="1350" kern="0" dirty="0"/>
              <a:t>L3 cache </a:t>
            </a:r>
            <a:r>
              <a:rPr lang="en-GB" sz="1350" kern="0"/>
              <a:t>or Memory</a:t>
            </a:r>
            <a:endParaRPr lang="en-GB" sz="1350" kern="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0FDE9D-1F1C-453A-9ADD-D2CCB5FB82DC}"/>
              </a:ext>
            </a:extLst>
          </p:cNvPr>
          <p:cNvSpPr txBox="1"/>
          <p:nvPr/>
        </p:nvSpPr>
        <p:spPr>
          <a:xfrm>
            <a:off x="6139946" y="2786375"/>
            <a:ext cx="847067" cy="181143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r>
              <a:rPr lang="en-GB" sz="1425" b="1" dirty="0"/>
              <a:t>invalid</a:t>
            </a:r>
            <a:endParaRPr lang="en-GB" sz="135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69B7C-33F1-4C6A-A9E2-471A410FBCAE}"/>
              </a:ext>
            </a:extLst>
          </p:cNvPr>
          <p:cNvSpPr/>
          <p:nvPr/>
        </p:nvSpPr>
        <p:spPr>
          <a:xfrm>
            <a:off x="5930413" y="1948122"/>
            <a:ext cx="313082" cy="794602"/>
          </a:xfrm>
          <a:prstGeom prst="rect">
            <a:avLst/>
          </a:prstGeom>
          <a:solidFill>
            <a:schemeClr val="accent4">
              <a:lumMod val="20000"/>
              <a:lumOff val="80000"/>
              <a:alpha val="62000"/>
            </a:schemeClr>
          </a:solidFill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counter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8790A5-E52B-4279-9B82-A7A162D663D3}"/>
              </a:ext>
            </a:extLst>
          </p:cNvPr>
          <p:cNvSpPr/>
          <p:nvPr/>
        </p:nvSpPr>
        <p:spPr>
          <a:xfrm>
            <a:off x="7829086" y="3598570"/>
            <a:ext cx="221138" cy="651002"/>
          </a:xfrm>
          <a:prstGeom prst="rect">
            <a:avLst/>
          </a:prstGeom>
          <a:solidFill>
            <a:schemeClr val="accent4">
              <a:lumMod val="20000"/>
              <a:lumOff val="80000"/>
              <a:alpha val="62000"/>
            </a:schemeClr>
          </a:solidFill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counter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C62E91-80C3-462E-9151-5AA4E95D4914}"/>
              </a:ext>
            </a:extLst>
          </p:cNvPr>
          <p:cNvSpPr/>
          <p:nvPr/>
        </p:nvSpPr>
        <p:spPr>
          <a:xfrm>
            <a:off x="7911564" y="1938233"/>
            <a:ext cx="221138" cy="794602"/>
          </a:xfrm>
          <a:prstGeom prst="rect">
            <a:avLst/>
          </a:prstGeom>
          <a:solidFill>
            <a:schemeClr val="accent4">
              <a:lumMod val="20000"/>
              <a:lumOff val="80000"/>
              <a:alpha val="62000"/>
            </a:schemeClr>
          </a:solidFill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A52B6E7-FA32-41FD-9435-18884D090CC0}"/>
              </a:ext>
            </a:extLst>
          </p:cNvPr>
          <p:cNvCxnSpPr>
            <a:cxnSpLocks/>
          </p:cNvCxnSpPr>
          <p:nvPr/>
        </p:nvCxnSpPr>
        <p:spPr>
          <a:xfrm rot="10800000">
            <a:off x="6071542" y="2751076"/>
            <a:ext cx="1891245" cy="352799"/>
          </a:xfrm>
          <a:prstGeom prst="bentConnector3">
            <a:avLst>
              <a:gd name="adj1" fmla="val 100451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7431865-0874-41BA-B693-9F1AA0305D99}"/>
              </a:ext>
            </a:extLst>
          </p:cNvPr>
          <p:cNvSpPr txBox="1">
            <a:spLocks/>
          </p:cNvSpPr>
          <p:nvPr/>
        </p:nvSpPr>
        <p:spPr>
          <a:xfrm>
            <a:off x="5895885" y="163072"/>
            <a:ext cx="1868114" cy="1162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exclusive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Freeform 27">
            <a:extLst>
              <a:ext uri="{FF2B5EF4-FFF2-40B4-BE49-F238E27FC236}">
                <a16:creationId xmlns:a16="http://schemas.microsoft.com/office/drawing/2014/main" id="{971C18F3-A9AA-40C4-BBAC-2D6149C2F51E}"/>
              </a:ext>
            </a:extLst>
          </p:cNvPr>
          <p:cNvSpPr/>
          <p:nvPr/>
        </p:nvSpPr>
        <p:spPr>
          <a:xfrm>
            <a:off x="7635609" y="1531897"/>
            <a:ext cx="332507" cy="2048969"/>
          </a:xfrm>
          <a:custGeom>
            <a:avLst/>
            <a:gdLst>
              <a:gd name="connsiteX0" fmla="*/ 26979 w 633607"/>
              <a:gd name="connsiteY0" fmla="*/ 0 h 1839074"/>
              <a:gd name="connsiteX1" fmla="*/ 57801 w 633607"/>
              <a:gd name="connsiteY1" fmla="*/ 482886 h 1839074"/>
              <a:gd name="connsiteX2" fmla="*/ 540686 w 633607"/>
              <a:gd name="connsiteY2" fmla="*/ 678095 h 1839074"/>
              <a:gd name="connsiteX3" fmla="*/ 633154 w 633607"/>
              <a:gd name="connsiteY3" fmla="*/ 1839074 h 183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607" h="1839074">
                <a:moveTo>
                  <a:pt x="26979" y="0"/>
                </a:moveTo>
                <a:cubicBezTo>
                  <a:pt x="-419" y="184935"/>
                  <a:pt x="-27817" y="369870"/>
                  <a:pt x="57801" y="482886"/>
                </a:cubicBezTo>
                <a:cubicBezTo>
                  <a:pt x="143419" y="595902"/>
                  <a:pt x="444794" y="452064"/>
                  <a:pt x="540686" y="678095"/>
                </a:cubicBezTo>
                <a:cubicBezTo>
                  <a:pt x="636578" y="904126"/>
                  <a:pt x="634866" y="1371600"/>
                  <a:pt x="633154" y="1839074"/>
                </a:cubicBezTo>
              </a:path>
            </a:pathLst>
          </a:custGeom>
          <a:noFill/>
          <a:ln w="28575">
            <a:solidFill>
              <a:srgbClr val="FD8A33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C4C56D-904E-43A4-ABAA-F172206AF8E8}"/>
              </a:ext>
            </a:extLst>
          </p:cNvPr>
          <p:cNvSpPr txBox="1"/>
          <p:nvPr/>
        </p:nvSpPr>
        <p:spPr>
          <a:xfrm>
            <a:off x="7800206" y="1561683"/>
            <a:ext cx="847067" cy="181143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r>
              <a:rPr lang="en-GB" sz="1650" b="1" dirty="0"/>
              <a:t>store</a:t>
            </a:r>
            <a:endParaRPr lang="en-GB" sz="1350" b="1" dirty="0"/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B2C804CE-BD3D-4482-A4A3-3A5160EB5CB5}"/>
              </a:ext>
            </a:extLst>
          </p:cNvPr>
          <p:cNvSpPr/>
          <p:nvPr/>
        </p:nvSpPr>
        <p:spPr>
          <a:xfrm>
            <a:off x="5850059" y="1699648"/>
            <a:ext cx="332500" cy="662450"/>
          </a:xfrm>
          <a:custGeom>
            <a:avLst/>
            <a:gdLst>
              <a:gd name="connsiteX0" fmla="*/ 724552 w 728432"/>
              <a:gd name="connsiteY0" fmla="*/ 1859622 h 1921699"/>
              <a:gd name="connsiteX1" fmla="*/ 724552 w 728432"/>
              <a:gd name="connsiteY1" fmla="*/ 1777429 h 1921699"/>
              <a:gd name="connsiteX2" fmla="*/ 704003 w 728432"/>
              <a:gd name="connsiteY2" fmla="*/ 595901 h 1921699"/>
              <a:gd name="connsiteX3" fmla="*/ 477972 w 728432"/>
              <a:gd name="connsiteY3" fmla="*/ 359595 h 1921699"/>
              <a:gd name="connsiteX4" fmla="*/ 67006 w 728432"/>
              <a:gd name="connsiteY4" fmla="*/ 287676 h 1921699"/>
              <a:gd name="connsiteX5" fmla="*/ 5361 w 728432"/>
              <a:gd name="connsiteY5" fmla="*/ 0 h 192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432" h="1921699">
                <a:moveTo>
                  <a:pt x="724552" y="1859622"/>
                </a:moveTo>
                <a:cubicBezTo>
                  <a:pt x="726264" y="1923835"/>
                  <a:pt x="727977" y="1988049"/>
                  <a:pt x="724552" y="1777429"/>
                </a:cubicBezTo>
                <a:cubicBezTo>
                  <a:pt x="721127" y="1566809"/>
                  <a:pt x="745100" y="832207"/>
                  <a:pt x="704003" y="595901"/>
                </a:cubicBezTo>
                <a:cubicBezTo>
                  <a:pt x="662906" y="359595"/>
                  <a:pt x="584138" y="410966"/>
                  <a:pt x="477972" y="359595"/>
                </a:cubicBezTo>
                <a:cubicBezTo>
                  <a:pt x="371806" y="308224"/>
                  <a:pt x="145774" y="347608"/>
                  <a:pt x="67006" y="287676"/>
                </a:cubicBezTo>
                <a:cubicBezTo>
                  <a:pt x="-11763" y="227743"/>
                  <a:pt x="-3201" y="113871"/>
                  <a:pt x="5361" y="0"/>
                </a:cubicBezTo>
              </a:path>
            </a:pathLst>
          </a:custGeom>
          <a:noFill/>
          <a:ln w="28575">
            <a:solidFill>
              <a:srgbClr val="FD8A33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74D2F-7980-410C-93F4-C940FC33F63A}"/>
              </a:ext>
            </a:extLst>
          </p:cNvPr>
          <p:cNvSpPr txBox="1"/>
          <p:nvPr/>
        </p:nvSpPr>
        <p:spPr>
          <a:xfrm>
            <a:off x="6067770" y="1658974"/>
            <a:ext cx="847067" cy="181143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r>
              <a:rPr lang="en-GB" sz="1650" b="1" dirty="0"/>
              <a:t>load</a:t>
            </a:r>
            <a:endParaRPr lang="en-GB" sz="1350" b="1" dirty="0"/>
          </a:p>
        </p:txBody>
      </p:sp>
    </p:spTree>
    <p:extLst>
      <p:ext uri="{BB962C8B-B14F-4D97-AF65-F5344CB8AC3E}">
        <p14:creationId xmlns:p14="http://schemas.microsoft.com/office/powerpoint/2010/main" val="26318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269357"/>
            <a:ext cx="8424863" cy="49107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Public CI on Arm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7A0B-CE9E-4B90-ADB1-315524B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981014"/>
            <a:ext cx="7443788" cy="3647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Travis Ci has been supported on native Arm server.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Most of build job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on Arm passed. Patch is under review.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Some</a:t>
            </a:r>
            <a:r>
              <a:rPr lang="en-US" dirty="0">
                <a:solidFill>
                  <a:schemeClr val="tx1"/>
                </a:solidFill>
              </a:rPr>
              <a:t> UT cases failure on Arm.  </a:t>
            </a:r>
            <a:r>
              <a:rPr lang="en-US" b="1" dirty="0">
                <a:solidFill>
                  <a:srgbClr val="FF0000"/>
                </a:solidFill>
              </a:rPr>
              <a:t>Request help from community!</a:t>
            </a:r>
          </a:p>
          <a:p>
            <a:pPr marL="218837" lvl="1" indent="0">
              <a:buNone/>
            </a:pPr>
            <a:r>
              <a:rPr lang="en-US" dirty="0">
                <a:solidFill>
                  <a:schemeClr val="tx1"/>
                </a:solidFill>
              </a:rPr>
              <a:t>Please find unit test failure reports and log below: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bfd decay on at: </a:t>
            </a:r>
            <a:r>
              <a:rPr lang="en-US" sz="1500" dirty="0">
                <a:solidFill>
                  <a:schemeClr val="tx1"/>
                </a:solidFill>
                <a:hlinkClick r:id="rId3"/>
              </a:rPr>
              <a:t>bfd decay failure report</a:t>
            </a:r>
            <a:endParaRPr lang="en-US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Python IDL reconnect zip: </a:t>
            </a:r>
            <a:r>
              <a:rPr lang="en-US" sz="1500" dirty="0">
                <a:solidFill>
                  <a:schemeClr val="tx1"/>
                </a:solidFill>
                <a:hlinkClick r:id="rId4"/>
              </a:rPr>
              <a:t>IDL reconnect failure log</a:t>
            </a:r>
            <a:r>
              <a:rPr lang="en-US" sz="1500" dirty="0">
                <a:solidFill>
                  <a:schemeClr val="tx1"/>
                </a:solidFill>
              </a:rPr>
              <a:t>  for zip package including all the logs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Python IDL reconnect testsuite.log: </a:t>
            </a:r>
            <a:r>
              <a:rPr lang="en-US" sz="1500" dirty="0">
                <a:solidFill>
                  <a:schemeClr val="tx1"/>
                </a:solidFill>
                <a:hlinkClick r:id="rId5"/>
              </a:rPr>
              <a:t>IDL reconnect testsuit.log</a:t>
            </a:r>
            <a:endParaRPr lang="en-US" sz="1500" dirty="0">
              <a:solidFill>
                <a:schemeClr val="tx1"/>
              </a:solidFill>
            </a:endParaRPr>
          </a:p>
          <a:p>
            <a:pPr marL="218837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79571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2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269357"/>
            <a:ext cx="8424863" cy="49107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7A0B-CE9E-4B90-ADB1-315524B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981014"/>
            <a:ext cx="7443788" cy="364759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Memory ordering and non-blocking optimization for concurrent data access.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Fast path performance improvement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AArch64 feature enablement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Public Arm CI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79571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4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5" y="202571"/>
            <a:ext cx="8385572" cy="5000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B6463-40E5-4738-A3B0-771B56A0E991}"/>
              </a:ext>
            </a:extLst>
          </p:cNvPr>
          <p:cNvSpPr txBox="1"/>
          <p:nvPr/>
        </p:nvSpPr>
        <p:spPr>
          <a:xfrm>
            <a:off x="535094" y="1022801"/>
            <a:ext cx="6570879" cy="3261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Performance </a:t>
            </a:r>
            <a:r>
              <a:rPr lang="en-US" altLang="zh-CN" sz="2000" dirty="0"/>
              <a:t>optimization</a:t>
            </a:r>
            <a:endParaRPr lang="en-US" sz="2000" dirty="0"/>
          </a:p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Stability Enhancement</a:t>
            </a:r>
          </a:p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Public CI on Arm</a:t>
            </a:r>
          </a:p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Future work</a:t>
            </a:r>
          </a:p>
          <a:p>
            <a:pPr marL="142875" indent="-257175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42875" indent="-257175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575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2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2D89-692A-472B-9A21-7E251452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203439"/>
            <a:ext cx="8424863" cy="49107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E71E-3928-4BA5-95CD-2F42BC39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feedback and discussion are welcome.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Yanqin.Wei@arm.com</a:t>
            </a:r>
            <a:endParaRPr lang="en-US" dirty="0"/>
          </a:p>
          <a:p>
            <a:pPr marL="21883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6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FF52-B90E-487A-84A0-FD2D1BDBA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</a:pPr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85836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CECB-D4A8-AE43-AA85-61B84A52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95" y="221456"/>
            <a:ext cx="2735064" cy="500063"/>
          </a:xfrm>
        </p:spPr>
        <p:txBody>
          <a:bodyPr/>
          <a:lstStyle/>
          <a:p>
            <a:r>
              <a:rPr lang="en-GB" dirty="0"/>
              <a:t>Tables  SIMD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DBB85-B1C1-4A27-995B-C7178051A287}"/>
              </a:ext>
            </a:extLst>
          </p:cNvPr>
          <p:cNvGrpSpPr/>
          <p:nvPr/>
        </p:nvGrpSpPr>
        <p:grpSpPr>
          <a:xfrm>
            <a:off x="373823" y="1133430"/>
            <a:ext cx="4687180" cy="2710462"/>
            <a:chOff x="4705284" y="918066"/>
            <a:chExt cx="4687180" cy="271046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F07A7A-EA87-4CE9-A4E3-202EBF6A5E76}"/>
                </a:ext>
              </a:extLst>
            </p:cNvPr>
            <p:cNvSpPr/>
            <p:nvPr/>
          </p:nvSpPr>
          <p:spPr>
            <a:xfrm>
              <a:off x="8463467" y="918066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80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8F47EA4-07D0-4F22-A91D-D80126BD4880}"/>
                </a:ext>
              </a:extLst>
            </p:cNvPr>
            <p:cNvSpPr/>
            <p:nvPr/>
          </p:nvSpPr>
          <p:spPr>
            <a:xfrm>
              <a:off x="8074402" y="918066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81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B0EB68C-E1E8-4695-925A-15E756A20B2B}"/>
                </a:ext>
              </a:extLst>
            </p:cNvPr>
            <p:cNvSpPr txBox="1"/>
            <p:nvPr/>
          </p:nvSpPr>
          <p:spPr>
            <a:xfrm>
              <a:off x="6138090" y="965059"/>
              <a:ext cx="197170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⋯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D4A4D3C-5F4E-47D9-9D00-681936C0B105}"/>
                </a:ext>
              </a:extLst>
            </p:cNvPr>
            <p:cNvSpPr/>
            <p:nvPr/>
          </p:nvSpPr>
          <p:spPr>
            <a:xfrm>
              <a:off x="8463467" y="1233926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90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82A7EFF-EC96-4D77-8DDC-361AD200D7B9}"/>
                </a:ext>
              </a:extLst>
            </p:cNvPr>
            <p:cNvSpPr/>
            <p:nvPr/>
          </p:nvSpPr>
          <p:spPr>
            <a:xfrm>
              <a:off x="8074402" y="1233926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91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0BD320-CFA1-4E40-B2E0-9E23E0F6B7DD}"/>
                </a:ext>
              </a:extLst>
            </p:cNvPr>
            <p:cNvSpPr txBox="1"/>
            <p:nvPr/>
          </p:nvSpPr>
          <p:spPr>
            <a:xfrm>
              <a:off x="6138090" y="1280919"/>
              <a:ext cx="197170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⋯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137230F-3368-41AA-8632-368B2B77B9FB}"/>
                </a:ext>
              </a:extLst>
            </p:cNvPr>
            <p:cNvSpPr/>
            <p:nvPr/>
          </p:nvSpPr>
          <p:spPr>
            <a:xfrm>
              <a:off x="8463467" y="1549786"/>
              <a:ext cx="389066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B82F727-5D5C-47B2-B8B9-0704477D4B95}"/>
                </a:ext>
              </a:extLst>
            </p:cNvPr>
            <p:cNvSpPr/>
            <p:nvPr/>
          </p:nvSpPr>
          <p:spPr>
            <a:xfrm>
              <a:off x="8074402" y="1549786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B8A9B1F-5799-45D2-8D0F-6A29CE59A691}"/>
                </a:ext>
              </a:extLst>
            </p:cNvPr>
            <p:cNvSpPr txBox="1"/>
            <p:nvPr/>
          </p:nvSpPr>
          <p:spPr>
            <a:xfrm>
              <a:off x="6138090" y="1596779"/>
              <a:ext cx="197170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⋯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2F139BC-61CF-4226-8823-65AD652FC5C9}"/>
                </a:ext>
              </a:extLst>
            </p:cNvPr>
            <p:cNvSpPr/>
            <p:nvPr/>
          </p:nvSpPr>
          <p:spPr>
            <a:xfrm>
              <a:off x="8463467" y="1865645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B0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FD19990-DAC0-47C1-A28E-46CBAA3F704D}"/>
                </a:ext>
              </a:extLst>
            </p:cNvPr>
            <p:cNvSpPr/>
            <p:nvPr/>
          </p:nvSpPr>
          <p:spPr>
            <a:xfrm>
              <a:off x="8074402" y="1865645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B1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9790A16-6E32-4807-B11B-88623F2DCD8B}"/>
                </a:ext>
              </a:extLst>
            </p:cNvPr>
            <p:cNvSpPr txBox="1"/>
            <p:nvPr/>
          </p:nvSpPr>
          <p:spPr>
            <a:xfrm>
              <a:off x="6138090" y="1912638"/>
              <a:ext cx="197170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⋯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EE9A343-340D-427B-A970-52F50053925A}"/>
                </a:ext>
              </a:extLst>
            </p:cNvPr>
            <p:cNvSpPr/>
            <p:nvPr/>
          </p:nvSpPr>
          <p:spPr>
            <a:xfrm>
              <a:off x="5477367" y="922739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8E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D82C0FD-1FD5-4F7B-A307-4C7EB7952FEE}"/>
                </a:ext>
              </a:extLst>
            </p:cNvPr>
            <p:cNvSpPr/>
            <p:nvPr/>
          </p:nvSpPr>
          <p:spPr>
            <a:xfrm>
              <a:off x="5088302" y="922739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8F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FC0F900-1C3D-4EEC-8EFA-BCDBD31D88A7}"/>
                </a:ext>
              </a:extLst>
            </p:cNvPr>
            <p:cNvSpPr/>
            <p:nvPr/>
          </p:nvSpPr>
          <p:spPr>
            <a:xfrm>
              <a:off x="5477367" y="1238599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9E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F714A26-522D-41DD-94C4-5805AD1A895B}"/>
                </a:ext>
              </a:extLst>
            </p:cNvPr>
            <p:cNvSpPr/>
            <p:nvPr/>
          </p:nvSpPr>
          <p:spPr>
            <a:xfrm>
              <a:off x="5088302" y="1238599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9F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A2E225-4491-483A-A467-53CA76F1B1F4}"/>
                </a:ext>
              </a:extLst>
            </p:cNvPr>
            <p:cNvSpPr/>
            <p:nvPr/>
          </p:nvSpPr>
          <p:spPr>
            <a:xfrm>
              <a:off x="5477367" y="1554459"/>
              <a:ext cx="389066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56A6403-FDBD-4956-B88D-CF8E57F7D244}"/>
                </a:ext>
              </a:extLst>
            </p:cNvPr>
            <p:cNvSpPr/>
            <p:nvPr/>
          </p:nvSpPr>
          <p:spPr>
            <a:xfrm>
              <a:off x="5088302" y="1554459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AF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4128D0-A5FF-447E-8736-CE8643DAE998}"/>
                </a:ext>
              </a:extLst>
            </p:cNvPr>
            <p:cNvSpPr/>
            <p:nvPr/>
          </p:nvSpPr>
          <p:spPr>
            <a:xfrm>
              <a:off x="5477367" y="1870318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BE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24A084-1C9E-448C-A394-4D6902F51204}"/>
                </a:ext>
              </a:extLst>
            </p:cNvPr>
            <p:cNvSpPr/>
            <p:nvPr/>
          </p:nvSpPr>
          <p:spPr>
            <a:xfrm>
              <a:off x="5088302" y="1870318"/>
              <a:ext cx="389065" cy="3158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BF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82DCFD5-D742-4C7E-94D4-9C46022D98DD}"/>
                </a:ext>
              </a:extLst>
            </p:cNvPr>
            <p:cNvSpPr/>
            <p:nvPr/>
          </p:nvSpPr>
          <p:spPr>
            <a:xfrm>
              <a:off x="8463467" y="2223825"/>
              <a:ext cx="389065" cy="31586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1CA8A42-00FD-4D5E-B70C-4ED4C4439349}"/>
                </a:ext>
              </a:extLst>
            </p:cNvPr>
            <p:cNvSpPr/>
            <p:nvPr/>
          </p:nvSpPr>
          <p:spPr>
            <a:xfrm>
              <a:off x="8074402" y="2223825"/>
              <a:ext cx="389065" cy="31586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94B4D3-7C8E-4864-8B68-B9B713FE3505}"/>
                </a:ext>
              </a:extLst>
            </p:cNvPr>
            <p:cNvSpPr txBox="1"/>
            <p:nvPr/>
          </p:nvSpPr>
          <p:spPr>
            <a:xfrm>
              <a:off x="6138090" y="2270818"/>
              <a:ext cx="197170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⋯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E62D2F2-8307-443E-8756-4980915BAACF}"/>
                </a:ext>
              </a:extLst>
            </p:cNvPr>
            <p:cNvSpPr/>
            <p:nvPr/>
          </p:nvSpPr>
          <p:spPr>
            <a:xfrm>
              <a:off x="5477367" y="2228498"/>
              <a:ext cx="389065" cy="31586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9086B8F-A5B2-48BC-B956-E3BEE6A9D0D6}"/>
                </a:ext>
              </a:extLst>
            </p:cNvPr>
            <p:cNvSpPr/>
            <p:nvPr/>
          </p:nvSpPr>
          <p:spPr>
            <a:xfrm>
              <a:off x="5088302" y="2228498"/>
              <a:ext cx="389065" cy="31586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FF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9D89A77-1E26-4799-96D3-71BBB94FE71C}"/>
                </a:ext>
              </a:extLst>
            </p:cNvPr>
            <p:cNvSpPr txBox="1"/>
            <p:nvPr/>
          </p:nvSpPr>
          <p:spPr>
            <a:xfrm>
              <a:off x="4705286" y="962933"/>
              <a:ext cx="275717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accent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14C519F-F1CD-4C2E-B045-E2E8360546FC}"/>
                </a:ext>
              </a:extLst>
            </p:cNvPr>
            <p:cNvSpPr txBox="1"/>
            <p:nvPr/>
          </p:nvSpPr>
          <p:spPr>
            <a:xfrm>
              <a:off x="4705286" y="1280918"/>
              <a:ext cx="275717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accent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373AF13-48A5-4617-82EC-535F0C247600}"/>
                </a:ext>
              </a:extLst>
            </p:cNvPr>
            <p:cNvSpPr txBox="1"/>
            <p:nvPr/>
          </p:nvSpPr>
          <p:spPr>
            <a:xfrm>
              <a:off x="4705286" y="1599811"/>
              <a:ext cx="275717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accent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8846DEB-254E-4B8F-954F-25AF8276871D}"/>
                </a:ext>
              </a:extLst>
            </p:cNvPr>
            <p:cNvSpPr txBox="1"/>
            <p:nvPr/>
          </p:nvSpPr>
          <p:spPr>
            <a:xfrm>
              <a:off x="4705285" y="1909471"/>
              <a:ext cx="275717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accent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38DEEE7-7890-4775-8198-B11E64FCE1AB}"/>
                </a:ext>
              </a:extLst>
            </p:cNvPr>
            <p:cNvSpPr txBox="1"/>
            <p:nvPr/>
          </p:nvSpPr>
          <p:spPr>
            <a:xfrm>
              <a:off x="4705285" y="2270818"/>
              <a:ext cx="275717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accent5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v4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F1CE7EC-57E3-4FB1-AB5C-C23BCF823DD5}"/>
                </a:ext>
              </a:extLst>
            </p:cNvPr>
            <p:cNvSpPr/>
            <p:nvPr/>
          </p:nvSpPr>
          <p:spPr>
            <a:xfrm>
              <a:off x="5088300" y="2588268"/>
              <a:ext cx="389065" cy="31586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01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312DF09-220E-4800-927E-F613304ECB49}"/>
                </a:ext>
              </a:extLst>
            </p:cNvPr>
            <p:cNvSpPr/>
            <p:nvPr/>
          </p:nvSpPr>
          <p:spPr>
            <a:xfrm>
              <a:off x="5477366" y="2588268"/>
              <a:ext cx="389065" cy="31586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02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69EA50-3B45-4625-A356-B03C3AAE97FC}"/>
                </a:ext>
              </a:extLst>
            </p:cNvPr>
            <p:cNvSpPr/>
            <p:nvPr/>
          </p:nvSpPr>
          <p:spPr>
            <a:xfrm>
              <a:off x="5866431" y="2588268"/>
              <a:ext cx="389065" cy="31586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10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2AC1C75-9443-4CDE-AC81-9CB5A2287092}"/>
                </a:ext>
              </a:extLst>
            </p:cNvPr>
            <p:cNvSpPr/>
            <p:nvPr/>
          </p:nvSpPr>
          <p:spPr>
            <a:xfrm>
              <a:off x="6255496" y="2588268"/>
              <a:ext cx="389065" cy="31586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165B3EC-6A52-4D04-91E8-3FBED11C8D91}"/>
                </a:ext>
              </a:extLst>
            </p:cNvPr>
            <p:cNvSpPr/>
            <p:nvPr/>
          </p:nvSpPr>
          <p:spPr>
            <a:xfrm>
              <a:off x="6644560" y="2588268"/>
              <a:ext cx="389065" cy="31586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49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DE37325-BDCD-48EC-B632-86F00BC53A51}"/>
                </a:ext>
              </a:extLst>
            </p:cNvPr>
            <p:cNvSpPr/>
            <p:nvPr/>
          </p:nvSpPr>
          <p:spPr>
            <a:xfrm>
              <a:off x="7033626" y="2588268"/>
              <a:ext cx="389065" cy="31586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1A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945F247-FDD2-4832-9062-4AE1861EC145}"/>
                </a:ext>
              </a:extLst>
            </p:cNvPr>
            <p:cNvSpPr/>
            <p:nvPr/>
          </p:nvSpPr>
          <p:spPr>
            <a:xfrm>
              <a:off x="7422691" y="2588268"/>
              <a:ext cx="389065" cy="31586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14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B17689D-937E-460B-9A38-A4BA1107C954}"/>
                </a:ext>
              </a:extLst>
            </p:cNvPr>
            <p:cNvSpPr/>
            <p:nvPr/>
          </p:nvSpPr>
          <p:spPr>
            <a:xfrm>
              <a:off x="7811756" y="2588268"/>
              <a:ext cx="389065" cy="31586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2190B-F8BA-4890-9E45-B677FA203046}"/>
                </a:ext>
              </a:extLst>
            </p:cNvPr>
            <p:cNvSpPr txBox="1"/>
            <p:nvPr/>
          </p:nvSpPr>
          <p:spPr>
            <a:xfrm>
              <a:off x="4705284" y="2629008"/>
              <a:ext cx="275717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accent4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v5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A5AA78F-2FCC-4B16-9A91-681E1F9A49BC}"/>
                </a:ext>
              </a:extLst>
            </p:cNvPr>
            <p:cNvSpPr/>
            <p:nvPr/>
          </p:nvSpPr>
          <p:spPr>
            <a:xfrm>
              <a:off x="5088300" y="3312668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81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13CF01D-F672-4748-94FC-4BAC24D690C3}"/>
                </a:ext>
              </a:extLst>
            </p:cNvPr>
            <p:cNvSpPr/>
            <p:nvPr/>
          </p:nvSpPr>
          <p:spPr>
            <a:xfrm>
              <a:off x="5477366" y="3312668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82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764A11B-BAB5-4991-B442-D1BAA56A590C}"/>
                </a:ext>
              </a:extLst>
            </p:cNvPr>
            <p:cNvSpPr/>
            <p:nvPr/>
          </p:nvSpPr>
          <p:spPr>
            <a:xfrm>
              <a:off x="5866431" y="3312668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90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3BE1AB-FE17-41A2-80F2-3AD62955A82D}"/>
                </a:ext>
              </a:extLst>
            </p:cNvPr>
            <p:cNvSpPr/>
            <p:nvPr/>
          </p:nvSpPr>
          <p:spPr>
            <a:xfrm>
              <a:off x="6255496" y="3312668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A0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77B08E-FE3A-450D-A18C-8EE8B7B5503B}"/>
                </a:ext>
              </a:extLst>
            </p:cNvPr>
            <p:cNvSpPr/>
            <p:nvPr/>
          </p:nvSpPr>
          <p:spPr>
            <a:xfrm>
              <a:off x="6644560" y="3312668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00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F6B4E0A-1500-4064-AB30-A72107923802}"/>
                </a:ext>
              </a:extLst>
            </p:cNvPr>
            <p:cNvSpPr/>
            <p:nvPr/>
          </p:nvSpPr>
          <p:spPr>
            <a:xfrm>
              <a:off x="7033626" y="3312668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9A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6D19FB1-BE56-4A00-9439-ADD4D80966C0}"/>
                </a:ext>
              </a:extLst>
            </p:cNvPr>
            <p:cNvSpPr/>
            <p:nvPr/>
          </p:nvSpPr>
          <p:spPr>
            <a:xfrm>
              <a:off x="7422691" y="3312668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94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F13DB87-C0D8-411F-99FE-A60B047F0E1B}"/>
                </a:ext>
              </a:extLst>
            </p:cNvPr>
            <p:cNvSpPr/>
            <p:nvPr/>
          </p:nvSpPr>
          <p:spPr>
            <a:xfrm>
              <a:off x="7811756" y="3312668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80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779F2D-4D47-437A-8713-6AC79B049277}"/>
                </a:ext>
              </a:extLst>
            </p:cNvPr>
            <p:cNvSpPr txBox="1"/>
            <p:nvPr/>
          </p:nvSpPr>
          <p:spPr>
            <a:xfrm>
              <a:off x="4705284" y="3353408"/>
              <a:ext cx="275717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rgbClr val="7030A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v6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4A18DCF-C216-4D53-AECE-AA5376BEC2A5}"/>
                </a:ext>
              </a:extLst>
            </p:cNvPr>
            <p:cNvSpPr txBox="1"/>
            <p:nvPr/>
          </p:nvSpPr>
          <p:spPr>
            <a:xfrm>
              <a:off x="4705284" y="3042063"/>
              <a:ext cx="4687180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tbl</a:t>
              </a:r>
              <a:r>
                <a:rPr lang="en-GB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en-GB" dirty="0">
                  <a:solidFill>
                    <a:srgbClr val="7030A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v6.8b</a:t>
              </a:r>
              <a:r>
                <a:rPr lang="en-GB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, </a:t>
              </a:r>
              <a:r>
                <a:rPr lang="en-GB" dirty="0">
                  <a:solidFill>
                    <a:schemeClr val="accent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{v0.16b-v3.16b}</a:t>
              </a:r>
              <a:r>
                <a:rPr lang="en-GB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, </a:t>
              </a:r>
              <a:r>
                <a:rPr lang="en-GB" dirty="0">
                  <a:solidFill>
                    <a:schemeClr val="accent4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v5.16b</a:t>
              </a:r>
              <a:endParaRPr lang="en-GB" kern="120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F7771CA-0489-45E9-840A-23126726CF0D}"/>
                </a:ext>
              </a:extLst>
            </p:cNvPr>
            <p:cNvSpPr txBox="1"/>
            <p:nvPr/>
          </p:nvSpPr>
          <p:spPr>
            <a:xfrm>
              <a:off x="7612557" y="962933"/>
              <a:ext cx="197170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⋯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9201328-5203-4D18-804F-F98F24A3CE98}"/>
                </a:ext>
              </a:extLst>
            </p:cNvPr>
            <p:cNvSpPr txBox="1"/>
            <p:nvPr/>
          </p:nvSpPr>
          <p:spPr>
            <a:xfrm>
              <a:off x="7612557" y="1278792"/>
              <a:ext cx="197170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⋯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C96E848-BF61-4E07-9215-C867E42A703C}"/>
                </a:ext>
              </a:extLst>
            </p:cNvPr>
            <p:cNvSpPr txBox="1"/>
            <p:nvPr/>
          </p:nvSpPr>
          <p:spPr>
            <a:xfrm>
              <a:off x="7612557" y="1594652"/>
              <a:ext cx="197170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⋯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04A9842-4F38-459A-B3B9-F3057290BDE1}"/>
                </a:ext>
              </a:extLst>
            </p:cNvPr>
            <p:cNvSpPr txBox="1"/>
            <p:nvPr/>
          </p:nvSpPr>
          <p:spPr>
            <a:xfrm>
              <a:off x="7612557" y="1910512"/>
              <a:ext cx="197170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⋯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0CF0747-7134-438B-AE44-BCFB449F8150}"/>
                </a:ext>
              </a:extLst>
            </p:cNvPr>
            <p:cNvSpPr txBox="1"/>
            <p:nvPr/>
          </p:nvSpPr>
          <p:spPr>
            <a:xfrm>
              <a:off x="7612557" y="2268692"/>
              <a:ext cx="197170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⋯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7AEE1-88C5-451C-8E71-E600A170A01E}"/>
              </a:ext>
            </a:extLst>
          </p:cNvPr>
          <p:cNvGrpSpPr/>
          <p:nvPr/>
        </p:nvGrpSpPr>
        <p:grpSpPr>
          <a:xfrm>
            <a:off x="5217408" y="1199855"/>
            <a:ext cx="3584315" cy="1718920"/>
            <a:chOff x="4703576" y="3805073"/>
            <a:chExt cx="3584315" cy="1718920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2EEB971-28FA-4A2A-80AF-CD10CBCA0A93}"/>
                </a:ext>
              </a:extLst>
            </p:cNvPr>
            <p:cNvSpPr txBox="1"/>
            <p:nvPr/>
          </p:nvSpPr>
          <p:spPr>
            <a:xfrm>
              <a:off x="4705284" y="3805073"/>
              <a:ext cx="3170740" cy="5824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dirty="0" err="1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movi</a:t>
              </a:r>
              <a:r>
                <a:rPr lang="en-GB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en-GB" dirty="0">
                  <a:solidFill>
                    <a:srgbClr val="00B0F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v7.8b</a:t>
              </a:r>
              <a:r>
                <a:rPr lang="en-GB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, </a:t>
              </a:r>
              <a:r>
                <a:rPr lang="en-GB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#0x40</a:t>
              </a:r>
              <a:endParaRPr lang="en-GB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</a:t>
              </a:r>
              <a:r>
                <a:rPr lang="en-GB" kern="1200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ub </a:t>
              </a:r>
              <a:r>
                <a:rPr lang="en-GB" kern="1200" dirty="0">
                  <a:solidFill>
                    <a:srgbClr val="00B0F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v7.8b</a:t>
              </a:r>
              <a:r>
                <a:rPr lang="en-GB" kern="1200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, </a:t>
              </a:r>
              <a:r>
                <a:rPr lang="en-GB" kern="1200" dirty="0">
                  <a:solidFill>
                    <a:schemeClr val="accent4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v5.8b</a:t>
              </a:r>
              <a:r>
                <a:rPr lang="en-GB" kern="1200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, </a:t>
              </a:r>
              <a:r>
                <a:rPr lang="en-GB" kern="1200" dirty="0">
                  <a:solidFill>
                    <a:srgbClr val="00B0F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v7.8b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AF2DDAB-D17B-4B22-B2BE-379041BDA45B}"/>
                </a:ext>
              </a:extLst>
            </p:cNvPr>
            <p:cNvSpPr/>
            <p:nvPr/>
          </p:nvSpPr>
          <p:spPr>
            <a:xfrm>
              <a:off x="5089742" y="4399974"/>
              <a:ext cx="389065" cy="3158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C1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F56CB7-1242-481C-960F-12412C63F1AD}"/>
                </a:ext>
              </a:extLst>
            </p:cNvPr>
            <p:cNvSpPr/>
            <p:nvPr/>
          </p:nvSpPr>
          <p:spPr>
            <a:xfrm>
              <a:off x="5478808" y="4399974"/>
              <a:ext cx="389065" cy="3158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F93E8D4-8A3C-4013-AE02-AF00DE074598}"/>
                </a:ext>
              </a:extLst>
            </p:cNvPr>
            <p:cNvSpPr/>
            <p:nvPr/>
          </p:nvSpPr>
          <p:spPr>
            <a:xfrm>
              <a:off x="5867873" y="4399974"/>
              <a:ext cx="389065" cy="3158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D0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9CA04B-C632-499B-8FCE-71DE01856151}"/>
                </a:ext>
              </a:extLst>
            </p:cNvPr>
            <p:cNvSpPr/>
            <p:nvPr/>
          </p:nvSpPr>
          <p:spPr>
            <a:xfrm>
              <a:off x="6256938" y="4399974"/>
              <a:ext cx="389065" cy="3158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E0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762784F-FC0E-4442-A757-97137832EA6D}"/>
                </a:ext>
              </a:extLst>
            </p:cNvPr>
            <p:cNvSpPr/>
            <p:nvPr/>
          </p:nvSpPr>
          <p:spPr>
            <a:xfrm>
              <a:off x="6646002" y="4399974"/>
              <a:ext cx="389065" cy="3158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09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239005B-65B9-4EB6-9E45-DEA80363BB22}"/>
                </a:ext>
              </a:extLst>
            </p:cNvPr>
            <p:cNvSpPr/>
            <p:nvPr/>
          </p:nvSpPr>
          <p:spPr>
            <a:xfrm>
              <a:off x="7035068" y="4399974"/>
              <a:ext cx="389065" cy="3158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03CF829-7314-493A-AA99-28A1D149CCDF}"/>
                </a:ext>
              </a:extLst>
            </p:cNvPr>
            <p:cNvSpPr/>
            <p:nvPr/>
          </p:nvSpPr>
          <p:spPr>
            <a:xfrm>
              <a:off x="7424133" y="4399974"/>
              <a:ext cx="389065" cy="3158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D4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37BE70C-8987-44F1-9374-9A110694D688}"/>
                </a:ext>
              </a:extLst>
            </p:cNvPr>
            <p:cNvSpPr/>
            <p:nvPr/>
          </p:nvSpPr>
          <p:spPr>
            <a:xfrm>
              <a:off x="7813198" y="4399974"/>
              <a:ext cx="389065" cy="3158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C0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14C40BA-4626-4085-8FAF-9825C175BE39}"/>
                </a:ext>
              </a:extLst>
            </p:cNvPr>
            <p:cNvSpPr txBox="1"/>
            <p:nvPr/>
          </p:nvSpPr>
          <p:spPr>
            <a:xfrm>
              <a:off x="4706726" y="4440714"/>
              <a:ext cx="275717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rgbClr val="00B0F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v7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B90C366-0A99-446D-8008-D3F0D09E1BA3}"/>
                </a:ext>
              </a:extLst>
            </p:cNvPr>
            <p:cNvSpPr txBox="1"/>
            <p:nvPr/>
          </p:nvSpPr>
          <p:spPr>
            <a:xfrm>
              <a:off x="4703576" y="4893148"/>
              <a:ext cx="3584315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b="1" kern="1200" dirty="0" err="1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tbx</a:t>
              </a:r>
              <a:r>
                <a:rPr lang="en-GB" kern="1200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en-GB" kern="1200" dirty="0">
                  <a:solidFill>
                    <a:srgbClr val="7030A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v6.8b</a:t>
              </a:r>
              <a:r>
                <a:rPr lang="en-GB" kern="1200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, </a:t>
              </a:r>
              <a:r>
                <a:rPr lang="en-GB" dirty="0">
                  <a:solidFill>
                    <a:schemeClr val="accent5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{v4.16b}</a:t>
              </a:r>
              <a:r>
                <a:rPr lang="en-GB" dirty="0">
                  <a:solidFill>
                    <a:schemeClr val="tx2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, </a:t>
              </a:r>
              <a:r>
                <a:rPr lang="en-GB" dirty="0">
                  <a:solidFill>
                    <a:srgbClr val="00B0F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v7.8b</a:t>
              </a:r>
              <a:endParaRPr lang="en-GB" kern="1200" dirty="0">
                <a:solidFill>
                  <a:srgbClr val="00B0F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83F934B-E13D-4069-B329-38A6B729788D}"/>
                </a:ext>
              </a:extLst>
            </p:cNvPr>
            <p:cNvSpPr/>
            <p:nvPr/>
          </p:nvSpPr>
          <p:spPr>
            <a:xfrm>
              <a:off x="5089742" y="5208133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81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F3BD09F-36D3-4068-8D76-D0303F05D93D}"/>
                </a:ext>
              </a:extLst>
            </p:cNvPr>
            <p:cNvSpPr/>
            <p:nvPr/>
          </p:nvSpPr>
          <p:spPr>
            <a:xfrm>
              <a:off x="5478808" y="5208133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82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1F2B26D-CC96-4AC4-9B7B-127177B2DA4A}"/>
                </a:ext>
              </a:extLst>
            </p:cNvPr>
            <p:cNvSpPr/>
            <p:nvPr/>
          </p:nvSpPr>
          <p:spPr>
            <a:xfrm>
              <a:off x="5867873" y="5208133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90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D313D6-2820-4E32-A212-41AC28BB87FC}"/>
                </a:ext>
              </a:extLst>
            </p:cNvPr>
            <p:cNvSpPr/>
            <p:nvPr/>
          </p:nvSpPr>
          <p:spPr>
            <a:xfrm>
              <a:off x="6256938" y="5208133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A0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D39E5A0-D0C3-4D03-A898-A64F7079EF7B}"/>
                </a:ext>
              </a:extLst>
            </p:cNvPr>
            <p:cNvSpPr/>
            <p:nvPr/>
          </p:nvSpPr>
          <p:spPr>
            <a:xfrm>
              <a:off x="6646002" y="5208133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F9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A6ECE1B-2266-41B3-8D46-6C3BFE21861A}"/>
                </a:ext>
              </a:extLst>
            </p:cNvPr>
            <p:cNvSpPr/>
            <p:nvPr/>
          </p:nvSpPr>
          <p:spPr>
            <a:xfrm>
              <a:off x="7035068" y="5208133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9A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860E963-843F-44C7-9842-309670A335A6}"/>
                </a:ext>
              </a:extLst>
            </p:cNvPr>
            <p:cNvSpPr/>
            <p:nvPr/>
          </p:nvSpPr>
          <p:spPr>
            <a:xfrm>
              <a:off x="7424133" y="5208133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94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8B1D963-2152-4AA6-B5F1-F17CB0D43033}"/>
                </a:ext>
              </a:extLst>
            </p:cNvPr>
            <p:cNvSpPr/>
            <p:nvPr/>
          </p:nvSpPr>
          <p:spPr>
            <a:xfrm>
              <a:off x="7813198" y="5208133"/>
              <a:ext cx="389065" cy="31586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80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C126B5F-2EB2-4DA6-B488-CC8F3208FB3C}"/>
                </a:ext>
              </a:extLst>
            </p:cNvPr>
            <p:cNvSpPr txBox="1"/>
            <p:nvPr/>
          </p:nvSpPr>
          <p:spPr>
            <a:xfrm>
              <a:off x="4706726" y="5248873"/>
              <a:ext cx="275717" cy="256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rgbClr val="7030A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35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5" y="202571"/>
            <a:ext cx="8385572" cy="500063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altLang="zh-CN" dirty="0"/>
              <a:t>optimization on Arm</a:t>
            </a:r>
            <a:br>
              <a:rPr lang="en-US" dirty="0"/>
            </a:br>
            <a:r>
              <a:rPr lang="en-US" dirty="0"/>
              <a:t> on Arm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B6463-40E5-4738-A3B0-771B56A0E991}"/>
              </a:ext>
            </a:extLst>
          </p:cNvPr>
          <p:cNvSpPr txBox="1"/>
          <p:nvPr/>
        </p:nvSpPr>
        <p:spPr>
          <a:xfrm>
            <a:off x="535094" y="1022801"/>
            <a:ext cx="6570879" cy="3787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DPCLS</a:t>
            </a:r>
          </a:p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EMC </a:t>
            </a:r>
          </a:p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Partial offloading </a:t>
            </a:r>
            <a:r>
              <a:rPr lang="en-US" sz="2000" dirty="0" err="1"/>
              <a:t>datapath</a:t>
            </a:r>
            <a:endParaRPr lang="en-US" sz="2000" dirty="0"/>
          </a:p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Lookup table  -- Neon</a:t>
            </a:r>
          </a:p>
          <a:p>
            <a:pPr marL="142875" indent="-257175"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DPCLS lookup -- SVE </a:t>
            </a:r>
          </a:p>
          <a:p>
            <a:pPr marL="142875" indent="-257175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42875" indent="-257175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575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3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5" y="2798"/>
            <a:ext cx="5334610" cy="767011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50"/>
              </a:spcAft>
              <a:buClr>
                <a:schemeClr val="accent1"/>
              </a:buClr>
            </a:pPr>
            <a:r>
              <a:rPr lang="en-US" dirty="0"/>
              <a:t>DPCLS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7A0B-CE9E-4B90-ADB1-315524B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93" y="848258"/>
            <a:ext cx="4394235" cy="3908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PHY-PHY DPCLS forwarding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IP route entry with different prefix lengths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Disabled EMC lookup</a:t>
            </a:r>
          </a:p>
          <a:p>
            <a:r>
              <a:rPr lang="en-US" dirty="0">
                <a:solidFill>
                  <a:schemeClr val="tx1"/>
                </a:solidFill>
              </a:rPr>
              <a:t>DPCLS Performance degradation with tens of subtables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DPCLS lookup is the bottleneck</a:t>
            </a:r>
          </a:p>
          <a:p>
            <a:pPr marL="513160" lvl="1" indent="-214313"/>
            <a:endParaRPr lang="en-US" sz="1200" dirty="0">
              <a:solidFill>
                <a:schemeClr val="tx1"/>
              </a:solidFill>
            </a:endParaRPr>
          </a:p>
          <a:p>
            <a:pPr marL="513160" lvl="1" indent="-214313"/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E53ADC-03B0-4B90-9EB6-EDE07D30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3898"/>
              </p:ext>
            </p:extLst>
          </p:nvPr>
        </p:nvGraphicFramePr>
        <p:xfrm>
          <a:off x="505518" y="3291278"/>
          <a:ext cx="4121384" cy="73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692">
                  <a:extLst>
                    <a:ext uri="{9D8B030D-6E8A-4147-A177-3AD203B41FA5}">
                      <a16:colId xmlns:a16="http://schemas.microsoft.com/office/drawing/2014/main" val="1750638609"/>
                    </a:ext>
                  </a:extLst>
                </a:gridCol>
                <a:gridCol w="2060692">
                  <a:extLst>
                    <a:ext uri="{9D8B030D-6E8A-4147-A177-3AD203B41FA5}">
                      <a16:colId xmlns:a16="http://schemas.microsoft.com/office/drawing/2014/main" val="2714234710"/>
                    </a:ext>
                  </a:extLst>
                </a:gridCol>
              </a:tblGrid>
              <a:tr h="367904">
                <a:tc>
                  <a:txBody>
                    <a:bodyPr/>
                    <a:lstStyle/>
                    <a:p>
                      <a:r>
                        <a:rPr lang="en-US" sz="1500" dirty="0"/>
                        <a:t>1 subtable lookup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Avg. 10 subtable lookup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6216235"/>
                  </a:ext>
                </a:extLst>
              </a:tr>
              <a:tr h="367904">
                <a:tc>
                  <a:txBody>
                    <a:bodyPr/>
                    <a:lstStyle/>
                    <a:p>
                      <a:r>
                        <a:rPr lang="en-US" sz="1500" dirty="0"/>
                        <a:t>4.20 </a:t>
                      </a:r>
                      <a:r>
                        <a:rPr lang="en-US" sz="1500" dirty="0" err="1"/>
                        <a:t>Mpps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0.84 </a:t>
                      </a:r>
                      <a:r>
                        <a:rPr lang="en-US" sz="1500" dirty="0" err="1"/>
                        <a:t>Mpps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715222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C31153B-8909-4931-B846-8C9E044BA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37" y="735925"/>
            <a:ext cx="4437918" cy="4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4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48" y="170586"/>
            <a:ext cx="8424863" cy="491070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7A0B-CE9E-4B90-ADB1-315524B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48" y="790161"/>
            <a:ext cx="3326390" cy="39657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Hash calculation</a:t>
            </a:r>
          </a:p>
          <a:p>
            <a:pPr marL="461725" lvl="1" indent="-21431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Accelerated hash via Arm CRC32 </a:t>
            </a:r>
            <a:r>
              <a:rPr lang="en-US" dirty="0" err="1">
                <a:solidFill>
                  <a:schemeClr val="tx1"/>
                </a:solidFill>
              </a:rPr>
              <a:t>intrinsics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61725" lvl="1" indent="-214313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mplement count_1bits by </a:t>
            </a:r>
            <a:r>
              <a:rPr lang="en-US" dirty="0" err="1">
                <a:solidFill>
                  <a:schemeClr val="tx1"/>
                </a:solidFill>
              </a:rPr>
              <a:t>Vcnt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intrinsics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1" indent="-25717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'count_1bits' operation for '</a:t>
            </a:r>
            <a:r>
              <a:rPr lang="en-US" dirty="0" err="1">
                <a:solidFill>
                  <a:schemeClr val="tx1"/>
                </a:solidFill>
              </a:rPr>
              <a:t>Flowmap</a:t>
            </a:r>
            <a:r>
              <a:rPr lang="en-US" dirty="0">
                <a:solidFill>
                  <a:schemeClr val="tx1"/>
                </a:solidFill>
              </a:rPr>
              <a:t>’ and ‘packet bitmap’ significantly impact lookup performance </a:t>
            </a:r>
          </a:p>
          <a:p>
            <a:pPr marL="247412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 indent="-257175"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</a:endParaRPr>
          </a:p>
          <a:p>
            <a:pPr marL="247412" lvl="1" indent="0">
              <a:buNone/>
            </a:pPr>
            <a:endParaRPr lang="en-US" dirty="0"/>
          </a:p>
          <a:p>
            <a:pPr marL="461725" lvl="1" indent="-214313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3160" lvl="1" indent="-214313"/>
            <a:endParaRPr lang="en-US" sz="1200" dirty="0">
              <a:solidFill>
                <a:schemeClr val="tx1"/>
              </a:solidFill>
            </a:endParaRPr>
          </a:p>
          <a:p>
            <a:pPr marL="513160" lvl="1" indent="-214313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1E7CA-C234-438E-91E3-448EDE46B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38" y="406400"/>
            <a:ext cx="5098473" cy="4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93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96744"/>
            <a:ext cx="8424863" cy="491070"/>
          </a:xfrm>
        </p:spPr>
        <p:txBody>
          <a:bodyPr/>
          <a:lstStyle/>
          <a:p>
            <a:r>
              <a:rPr lang="en-US" dirty="0"/>
              <a:t>EMC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7A0B-CE9E-4B90-ADB1-315524B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69" y="978282"/>
            <a:ext cx="4509182" cy="3814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PHY-PHY EMC performance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Flow scaling is not good</a:t>
            </a:r>
          </a:p>
          <a:p>
            <a:pPr marL="218837" lvl="1" indent="0">
              <a:buNone/>
            </a:pPr>
            <a:r>
              <a:rPr lang="en-GB" dirty="0">
                <a:solidFill>
                  <a:schemeClr val="tx1"/>
                </a:solidFill>
              </a:rPr>
              <a:t>Cache line missing – Prefetch EMC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Miniflow</a:t>
            </a:r>
            <a:r>
              <a:rPr lang="en-US" dirty="0">
                <a:solidFill>
                  <a:schemeClr val="tx1"/>
                </a:solidFill>
              </a:rPr>
              <a:t> extract is another bottleneck</a:t>
            </a:r>
          </a:p>
          <a:p>
            <a:pPr marL="218837" lvl="1" indent="0">
              <a:buNone/>
            </a:pPr>
            <a:r>
              <a:rPr lang="en-US" dirty="0">
                <a:solidFill>
                  <a:schemeClr val="tx1"/>
                </a:solidFill>
              </a:rPr>
              <a:t>Heavy branchy  -- Branchless</a:t>
            </a:r>
          </a:p>
          <a:p>
            <a:pPr marL="218837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18837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3160" lvl="1" indent="-214313"/>
            <a:endParaRPr lang="en-US" sz="1200" dirty="0">
              <a:solidFill>
                <a:schemeClr val="tx1"/>
              </a:solidFill>
            </a:endParaRPr>
          </a:p>
          <a:p>
            <a:pPr marL="513160" lvl="1" indent="-214313"/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CA6CE0-AB0A-4D00-A638-75C58B29E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74189"/>
              </p:ext>
            </p:extLst>
          </p:nvPr>
        </p:nvGraphicFramePr>
        <p:xfrm>
          <a:off x="512706" y="1460945"/>
          <a:ext cx="4202907" cy="72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969">
                  <a:extLst>
                    <a:ext uri="{9D8B030D-6E8A-4147-A177-3AD203B41FA5}">
                      <a16:colId xmlns:a16="http://schemas.microsoft.com/office/drawing/2014/main" val="1750638609"/>
                    </a:ext>
                  </a:extLst>
                </a:gridCol>
                <a:gridCol w="1400969">
                  <a:extLst>
                    <a:ext uri="{9D8B030D-6E8A-4147-A177-3AD203B41FA5}">
                      <a16:colId xmlns:a16="http://schemas.microsoft.com/office/drawing/2014/main" val="2714234710"/>
                    </a:ext>
                  </a:extLst>
                </a:gridCol>
                <a:gridCol w="1400969">
                  <a:extLst>
                    <a:ext uri="{9D8B030D-6E8A-4147-A177-3AD203B41FA5}">
                      <a16:colId xmlns:a16="http://schemas.microsoft.com/office/drawing/2014/main" val="3996952163"/>
                    </a:ext>
                  </a:extLst>
                </a:gridCol>
              </a:tblGrid>
              <a:tr h="361433">
                <a:tc>
                  <a:txBody>
                    <a:bodyPr/>
                    <a:lstStyle/>
                    <a:p>
                      <a:r>
                        <a:rPr lang="en-US" sz="1500" dirty="0"/>
                        <a:t>1 flow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1k flows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10k flows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6216235"/>
                  </a:ext>
                </a:extLst>
              </a:tr>
              <a:tr h="361433">
                <a:tc>
                  <a:txBody>
                    <a:bodyPr/>
                    <a:lstStyle/>
                    <a:p>
                      <a:r>
                        <a:rPr lang="en-US" sz="1500" dirty="0"/>
                        <a:t>7.85Mpps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6.21Mpps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5.05Mpps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71522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290A53-B53F-4A9E-8F8F-20AE300B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88" y="785059"/>
            <a:ext cx="3896510" cy="40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96744"/>
            <a:ext cx="8424863" cy="491070"/>
          </a:xfrm>
        </p:spPr>
        <p:txBody>
          <a:bodyPr/>
          <a:lstStyle/>
          <a:p>
            <a:r>
              <a:rPr lang="en-US" dirty="0"/>
              <a:t>Partial offloading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7A0B-CE9E-4B90-ADB1-315524B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68" y="978282"/>
            <a:ext cx="8424863" cy="3814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Offload packet parser and cache table lookup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Skip </a:t>
            </a:r>
            <a:r>
              <a:rPr lang="en-GB" dirty="0" err="1">
                <a:solidFill>
                  <a:schemeClr val="tx1"/>
                </a:solidFill>
              </a:rPr>
              <a:t>Miniflow</a:t>
            </a:r>
            <a:r>
              <a:rPr lang="en-GB" dirty="0">
                <a:solidFill>
                  <a:schemeClr val="tx1"/>
                </a:solidFill>
              </a:rPr>
              <a:t> extract, EMC/SMC/DPCLS lookup.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Introduce Mark2flow table lookup.</a:t>
            </a:r>
          </a:p>
          <a:p>
            <a:pPr marL="218837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4F81BD"/>
              </a:buClr>
            </a:pPr>
            <a:r>
              <a:rPr lang="en-US" dirty="0">
                <a:solidFill>
                  <a:prstClr val="black"/>
                </a:solidFill>
              </a:rPr>
              <a:t>Performance profiling for flow mark </a:t>
            </a:r>
            <a:r>
              <a:rPr lang="en-US" dirty="0" err="1">
                <a:solidFill>
                  <a:prstClr val="black"/>
                </a:solidFill>
              </a:rPr>
              <a:t>datapath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Arm server + </a:t>
            </a:r>
            <a:r>
              <a:rPr lang="en-US" dirty="0" err="1">
                <a:solidFill>
                  <a:schemeClr val="tx1"/>
                </a:solidFill>
              </a:rPr>
              <a:t>SmartNIC</a:t>
            </a:r>
            <a:r>
              <a:rPr lang="en-US" dirty="0">
                <a:solidFill>
                  <a:schemeClr val="tx1"/>
                </a:solidFill>
              </a:rPr>
              <a:t> partial offloading + Phy2Phy traffic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20.09%  </a:t>
            </a:r>
            <a:r>
              <a:rPr lang="en-US" dirty="0" err="1">
                <a:solidFill>
                  <a:schemeClr val="tx1"/>
                </a:solidFill>
              </a:rPr>
              <a:t>ovs-vswitchd</a:t>
            </a:r>
            <a:r>
              <a:rPr lang="en-US" dirty="0">
                <a:solidFill>
                  <a:schemeClr val="tx1"/>
                </a:solidFill>
              </a:rPr>
              <a:t>        [.] </a:t>
            </a:r>
            <a:r>
              <a:rPr lang="en-US" dirty="0" err="1">
                <a:solidFill>
                  <a:schemeClr val="tx1"/>
                </a:solidFill>
              </a:rPr>
              <a:t>cmap_find</a:t>
            </a:r>
            <a:endParaRPr lang="en-US" dirty="0">
              <a:solidFill>
                <a:schemeClr val="tx1"/>
              </a:solidFill>
            </a:endParaRPr>
          </a:p>
          <a:p>
            <a:pPr marL="218837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4F81BD"/>
              </a:buClr>
            </a:pPr>
            <a:r>
              <a:rPr lang="en-US" dirty="0">
                <a:solidFill>
                  <a:prstClr val="black"/>
                </a:solidFill>
              </a:rPr>
              <a:t>Plan to improve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Flow mark is always assigned the lowest available linear index.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Introduce scalable direct address table to OVS library.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513160" lvl="1" indent="-214313"/>
            <a:endParaRPr lang="en-US" sz="1200" dirty="0">
              <a:solidFill>
                <a:schemeClr val="tx1"/>
              </a:solidFill>
            </a:endParaRPr>
          </a:p>
          <a:p>
            <a:pPr marL="513160" lvl="1" indent="-214313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288703"/>
            <a:ext cx="8229600" cy="360241"/>
          </a:xfrm>
        </p:spPr>
        <p:txBody>
          <a:bodyPr/>
          <a:lstStyle/>
          <a:p>
            <a:r>
              <a:rPr lang="en-US" dirty="0"/>
              <a:t>Lookup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7833" y="2745919"/>
            <a:ext cx="4581416" cy="19342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2000" dirty="0"/>
          </a:p>
          <a:p>
            <a:pPr marL="257175" indent="-257175">
              <a:spcBef>
                <a:spcPts val="45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 dirty="0"/>
              <a:t>Table SIMD instruction </a:t>
            </a:r>
          </a:p>
          <a:p>
            <a:pPr indent="-285750"/>
            <a:r>
              <a:rPr lang="en-GB" sz="1600" dirty="0" err="1"/>
              <a:t>tbl</a:t>
            </a:r>
            <a:r>
              <a:rPr lang="en-GB" sz="1600" dirty="0"/>
              <a:t> / </a:t>
            </a:r>
            <a:r>
              <a:rPr lang="en-GB" sz="1600" dirty="0" err="1"/>
              <a:t>tbx</a:t>
            </a:r>
            <a:r>
              <a:rPr lang="en-GB" sz="1600" dirty="0"/>
              <a:t>: lookup bytes in 4*16B tables</a:t>
            </a:r>
          </a:p>
          <a:p>
            <a:pPr indent="-285750"/>
            <a:r>
              <a:rPr lang="en-GB" sz="1600" dirty="0" err="1"/>
              <a:t>tbl</a:t>
            </a:r>
            <a:r>
              <a:rPr lang="en-GB" sz="1600" dirty="0"/>
              <a:t> and </a:t>
            </a:r>
            <a:r>
              <a:rPr lang="en-GB" sz="1600" dirty="0" err="1"/>
              <a:t>tbx</a:t>
            </a:r>
            <a:r>
              <a:rPr lang="en-GB" sz="1600" dirty="0"/>
              <a:t> can be combined to use for larger table lookup</a:t>
            </a:r>
          </a:p>
          <a:p>
            <a:pPr marL="5715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ADD3E-109E-4203-8E47-6BFE999779B8}"/>
              </a:ext>
            </a:extLst>
          </p:cNvPr>
          <p:cNvSpPr/>
          <p:nvPr/>
        </p:nvSpPr>
        <p:spPr>
          <a:xfrm>
            <a:off x="8113896" y="1117081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80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6E9D1-19B4-4EDC-843A-A5ED7EC6A4A3}"/>
              </a:ext>
            </a:extLst>
          </p:cNvPr>
          <p:cNvSpPr/>
          <p:nvPr/>
        </p:nvSpPr>
        <p:spPr>
          <a:xfrm>
            <a:off x="7720088" y="1117081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81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471A7-3BCF-466B-8DE5-E444EACE7142}"/>
              </a:ext>
            </a:extLst>
          </p:cNvPr>
          <p:cNvSpPr txBox="1"/>
          <p:nvPr/>
        </p:nvSpPr>
        <p:spPr>
          <a:xfrm>
            <a:off x="7353925" y="1151628"/>
            <a:ext cx="19717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⋯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E6076-5BBE-47F9-B320-4D1C7792DA1D}"/>
              </a:ext>
            </a:extLst>
          </p:cNvPr>
          <p:cNvSpPr/>
          <p:nvPr/>
        </p:nvSpPr>
        <p:spPr>
          <a:xfrm>
            <a:off x="8113896" y="1519929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FF655-5F9A-4135-996E-8149FDD6F0E7}"/>
              </a:ext>
            </a:extLst>
          </p:cNvPr>
          <p:cNvSpPr/>
          <p:nvPr/>
        </p:nvSpPr>
        <p:spPr>
          <a:xfrm>
            <a:off x="7720088" y="1519929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4148-DB4B-4B61-A5C3-260789F6D2A3}"/>
              </a:ext>
            </a:extLst>
          </p:cNvPr>
          <p:cNvSpPr txBox="1"/>
          <p:nvPr/>
        </p:nvSpPr>
        <p:spPr>
          <a:xfrm>
            <a:off x="7353925" y="1554476"/>
            <a:ext cx="19717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⋯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35A87-FD39-4ADB-8614-30637F6A0282}"/>
              </a:ext>
            </a:extLst>
          </p:cNvPr>
          <p:cNvSpPr/>
          <p:nvPr/>
        </p:nvSpPr>
        <p:spPr>
          <a:xfrm>
            <a:off x="8113896" y="1922777"/>
            <a:ext cx="393809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E45A7-5E93-4CE4-B62F-CD18DFF055A0}"/>
              </a:ext>
            </a:extLst>
          </p:cNvPr>
          <p:cNvSpPr/>
          <p:nvPr/>
        </p:nvSpPr>
        <p:spPr>
          <a:xfrm>
            <a:off x="7720088" y="1922777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0B67E-E7A2-4257-9904-5CF7A2056B92}"/>
              </a:ext>
            </a:extLst>
          </p:cNvPr>
          <p:cNvSpPr txBox="1"/>
          <p:nvPr/>
        </p:nvSpPr>
        <p:spPr>
          <a:xfrm>
            <a:off x="7353925" y="1957324"/>
            <a:ext cx="19717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⋯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90391-2B53-4406-894A-2500F3FCCA80}"/>
              </a:ext>
            </a:extLst>
          </p:cNvPr>
          <p:cNvSpPr/>
          <p:nvPr/>
        </p:nvSpPr>
        <p:spPr>
          <a:xfrm>
            <a:off x="8113896" y="2325625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DBBD21-5FC8-43E3-9FFA-4A13F7E7242B}"/>
              </a:ext>
            </a:extLst>
          </p:cNvPr>
          <p:cNvSpPr/>
          <p:nvPr/>
        </p:nvSpPr>
        <p:spPr>
          <a:xfrm>
            <a:off x="7720088" y="2325625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876E1-F889-43B2-AB7A-BD4A09F55E2C}"/>
              </a:ext>
            </a:extLst>
          </p:cNvPr>
          <p:cNvSpPr txBox="1"/>
          <p:nvPr/>
        </p:nvSpPr>
        <p:spPr>
          <a:xfrm>
            <a:off x="7353925" y="2360172"/>
            <a:ext cx="19717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⋯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D1D1AE-EBFE-41BA-A010-BDD06D157CE0}"/>
              </a:ext>
            </a:extLst>
          </p:cNvPr>
          <p:cNvSpPr/>
          <p:nvPr/>
        </p:nvSpPr>
        <p:spPr>
          <a:xfrm>
            <a:off x="6818314" y="1097653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8E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708D68-6853-4336-9F87-CCFBF8EAC5E6}"/>
              </a:ext>
            </a:extLst>
          </p:cNvPr>
          <p:cNvSpPr/>
          <p:nvPr/>
        </p:nvSpPr>
        <p:spPr>
          <a:xfrm>
            <a:off x="6424505" y="1097653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8B1758-3B4C-448E-8313-9C3C6A189ED6}"/>
              </a:ext>
            </a:extLst>
          </p:cNvPr>
          <p:cNvSpPr/>
          <p:nvPr/>
        </p:nvSpPr>
        <p:spPr>
          <a:xfrm>
            <a:off x="6818314" y="1500501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9C925E-AF66-4806-83E1-AE113FB03DEB}"/>
              </a:ext>
            </a:extLst>
          </p:cNvPr>
          <p:cNvSpPr/>
          <p:nvPr/>
        </p:nvSpPr>
        <p:spPr>
          <a:xfrm>
            <a:off x="6424505" y="1500501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E8202F-F3AB-4D2C-9ED4-FED0D960C004}"/>
              </a:ext>
            </a:extLst>
          </p:cNvPr>
          <p:cNvSpPr/>
          <p:nvPr/>
        </p:nvSpPr>
        <p:spPr>
          <a:xfrm>
            <a:off x="6818314" y="1903349"/>
            <a:ext cx="393809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4DF0FA-0A42-4406-AFB4-AA66FDC2CC2D}"/>
              </a:ext>
            </a:extLst>
          </p:cNvPr>
          <p:cNvSpPr/>
          <p:nvPr/>
        </p:nvSpPr>
        <p:spPr>
          <a:xfrm>
            <a:off x="6424505" y="1903349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85B52B-1BE4-4F63-B938-7E3D3DA5569A}"/>
              </a:ext>
            </a:extLst>
          </p:cNvPr>
          <p:cNvSpPr/>
          <p:nvPr/>
        </p:nvSpPr>
        <p:spPr>
          <a:xfrm>
            <a:off x="6818314" y="2306197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2AD261-480F-49EC-92D5-C5EECE35E240}"/>
              </a:ext>
            </a:extLst>
          </p:cNvPr>
          <p:cNvSpPr/>
          <p:nvPr/>
        </p:nvSpPr>
        <p:spPr>
          <a:xfrm>
            <a:off x="6424505" y="2306197"/>
            <a:ext cx="393808" cy="402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827A3F-F6DA-477C-880E-5E48C935E1EA}"/>
              </a:ext>
            </a:extLst>
          </p:cNvPr>
          <p:cNvSpPr txBox="1"/>
          <p:nvPr/>
        </p:nvSpPr>
        <p:spPr>
          <a:xfrm>
            <a:off x="6036820" y="1148916"/>
            <a:ext cx="275717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kern="1200" dirty="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AED14-50DD-4C7C-ADCE-2C05E92514F3}"/>
              </a:ext>
            </a:extLst>
          </p:cNvPr>
          <p:cNvSpPr txBox="1"/>
          <p:nvPr/>
        </p:nvSpPr>
        <p:spPr>
          <a:xfrm>
            <a:off x="6036820" y="1554475"/>
            <a:ext cx="275717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kern="1200" dirty="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99E547-2163-4577-AC60-0E1C300A822E}"/>
              </a:ext>
            </a:extLst>
          </p:cNvPr>
          <p:cNvSpPr txBox="1"/>
          <p:nvPr/>
        </p:nvSpPr>
        <p:spPr>
          <a:xfrm>
            <a:off x="6036820" y="1961191"/>
            <a:ext cx="275717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kern="1200" dirty="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E5E672-D084-42B1-90EB-FE39B3740CC7}"/>
              </a:ext>
            </a:extLst>
          </p:cNvPr>
          <p:cNvSpPr txBox="1"/>
          <p:nvPr/>
        </p:nvSpPr>
        <p:spPr>
          <a:xfrm>
            <a:off x="6036819" y="2356132"/>
            <a:ext cx="275717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kern="1200" dirty="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1C4DA7-55D3-4793-8981-6FDB507C6C2C}"/>
              </a:ext>
            </a:extLst>
          </p:cNvPr>
          <p:cNvSpPr/>
          <p:nvPr/>
        </p:nvSpPr>
        <p:spPr>
          <a:xfrm>
            <a:off x="5376935" y="2963464"/>
            <a:ext cx="393808" cy="4028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5A81D5-880B-4004-8187-6903464B694F}"/>
              </a:ext>
            </a:extLst>
          </p:cNvPr>
          <p:cNvSpPr/>
          <p:nvPr/>
        </p:nvSpPr>
        <p:spPr>
          <a:xfrm>
            <a:off x="5770744" y="2963464"/>
            <a:ext cx="393808" cy="4028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38F01-AE56-44EB-88FD-F3D28AD9C45A}"/>
              </a:ext>
            </a:extLst>
          </p:cNvPr>
          <p:cNvSpPr/>
          <p:nvPr/>
        </p:nvSpPr>
        <p:spPr>
          <a:xfrm>
            <a:off x="6164552" y="2963464"/>
            <a:ext cx="393808" cy="4028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FD558C-1A56-4788-9B36-9B52BDD691E4}"/>
              </a:ext>
            </a:extLst>
          </p:cNvPr>
          <p:cNvSpPr/>
          <p:nvPr/>
        </p:nvSpPr>
        <p:spPr>
          <a:xfrm>
            <a:off x="6558361" y="2963464"/>
            <a:ext cx="393808" cy="4028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A77F23-D694-46DC-923D-E9055C662B7C}"/>
              </a:ext>
            </a:extLst>
          </p:cNvPr>
          <p:cNvSpPr/>
          <p:nvPr/>
        </p:nvSpPr>
        <p:spPr>
          <a:xfrm>
            <a:off x="6952168" y="2963464"/>
            <a:ext cx="393808" cy="4028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49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C9EBF8-3BCA-47FB-9726-7F8F6EC1D584}"/>
              </a:ext>
            </a:extLst>
          </p:cNvPr>
          <p:cNvSpPr/>
          <p:nvPr/>
        </p:nvSpPr>
        <p:spPr>
          <a:xfrm>
            <a:off x="7345977" y="2963464"/>
            <a:ext cx="393808" cy="4028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A6AC67-FA07-4472-8F90-1F8312ABC2AB}"/>
              </a:ext>
            </a:extLst>
          </p:cNvPr>
          <p:cNvSpPr/>
          <p:nvPr/>
        </p:nvSpPr>
        <p:spPr>
          <a:xfrm>
            <a:off x="7739785" y="2963464"/>
            <a:ext cx="393808" cy="4028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B89AA7-26D8-4D82-B327-34D6A7BC6F74}"/>
              </a:ext>
            </a:extLst>
          </p:cNvPr>
          <p:cNvSpPr/>
          <p:nvPr/>
        </p:nvSpPr>
        <p:spPr>
          <a:xfrm>
            <a:off x="8133594" y="2963464"/>
            <a:ext cx="393808" cy="4028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53C689-C702-447E-A51E-BAEB41A0BFBC}"/>
              </a:ext>
            </a:extLst>
          </p:cNvPr>
          <p:cNvSpPr txBox="1"/>
          <p:nvPr/>
        </p:nvSpPr>
        <p:spPr>
          <a:xfrm>
            <a:off x="4989249" y="3015424"/>
            <a:ext cx="275717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kern="120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D88AB3-942C-4AA9-A956-00F9FE37D5BF}"/>
              </a:ext>
            </a:extLst>
          </p:cNvPr>
          <p:cNvSpPr/>
          <p:nvPr/>
        </p:nvSpPr>
        <p:spPr>
          <a:xfrm>
            <a:off x="5376935" y="3887365"/>
            <a:ext cx="393808" cy="4028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81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66F222-30F1-479E-BFA8-BED17EBEA40C}"/>
              </a:ext>
            </a:extLst>
          </p:cNvPr>
          <p:cNvSpPr/>
          <p:nvPr/>
        </p:nvSpPr>
        <p:spPr>
          <a:xfrm>
            <a:off x="5770744" y="3887365"/>
            <a:ext cx="393808" cy="4028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82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8BC573-B6E4-4024-B3CA-2C15D0703704}"/>
              </a:ext>
            </a:extLst>
          </p:cNvPr>
          <p:cNvSpPr/>
          <p:nvPr/>
        </p:nvSpPr>
        <p:spPr>
          <a:xfrm>
            <a:off x="6164552" y="3887365"/>
            <a:ext cx="393808" cy="4028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69CAF8-A745-4370-94E2-3991EB7A56F5}"/>
              </a:ext>
            </a:extLst>
          </p:cNvPr>
          <p:cNvSpPr/>
          <p:nvPr/>
        </p:nvSpPr>
        <p:spPr>
          <a:xfrm>
            <a:off x="6558361" y="3887365"/>
            <a:ext cx="393808" cy="4028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23CEAA-BF4E-4441-A0D3-97AEF96C3344}"/>
              </a:ext>
            </a:extLst>
          </p:cNvPr>
          <p:cNvSpPr/>
          <p:nvPr/>
        </p:nvSpPr>
        <p:spPr>
          <a:xfrm>
            <a:off x="6952168" y="3887365"/>
            <a:ext cx="393808" cy="4028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C3BF1E-3370-4971-BDCC-2D3E0057578A}"/>
              </a:ext>
            </a:extLst>
          </p:cNvPr>
          <p:cNvSpPr/>
          <p:nvPr/>
        </p:nvSpPr>
        <p:spPr>
          <a:xfrm>
            <a:off x="7345977" y="3887365"/>
            <a:ext cx="393808" cy="4028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FDB8D7-1A50-4B6E-9A60-7290BC6DE355}"/>
              </a:ext>
            </a:extLst>
          </p:cNvPr>
          <p:cNvSpPr/>
          <p:nvPr/>
        </p:nvSpPr>
        <p:spPr>
          <a:xfrm>
            <a:off x="7739785" y="3887365"/>
            <a:ext cx="393808" cy="4028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A1EEFA-85A3-473F-AD2E-9A51F71390D1}"/>
              </a:ext>
            </a:extLst>
          </p:cNvPr>
          <p:cNvSpPr/>
          <p:nvPr/>
        </p:nvSpPr>
        <p:spPr>
          <a:xfrm>
            <a:off x="8133594" y="3887365"/>
            <a:ext cx="393808" cy="4028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80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97410B-D794-49A2-821F-A4424256A07A}"/>
              </a:ext>
            </a:extLst>
          </p:cNvPr>
          <p:cNvSpPr txBox="1"/>
          <p:nvPr/>
        </p:nvSpPr>
        <p:spPr>
          <a:xfrm>
            <a:off x="4989249" y="3939325"/>
            <a:ext cx="275717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29426-A0BD-42D8-A3EF-657E44F7F540}"/>
              </a:ext>
            </a:extLst>
          </p:cNvPr>
          <p:cNvSpPr txBox="1"/>
          <p:nvPr/>
        </p:nvSpPr>
        <p:spPr>
          <a:xfrm>
            <a:off x="4989249" y="3542235"/>
            <a:ext cx="3161122" cy="1708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tbl</a:t>
            </a:r>
            <a:r>
              <a:rPr lang="en-GB" sz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v6.8b</a:t>
            </a:r>
            <a:r>
              <a:rPr lang="en-GB" sz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{v0.16b-v3.16b}</a:t>
            </a:r>
            <a:r>
              <a:rPr lang="en-GB" sz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v5.16b</a:t>
            </a:r>
            <a:endParaRPr lang="en-GB" sz="1200" kern="1200" dirty="0">
              <a:solidFill>
                <a:schemeClr val="accent4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218EEF17-A6D9-4F7B-A51A-EEF5F171691C}"/>
              </a:ext>
            </a:extLst>
          </p:cNvPr>
          <p:cNvSpPr txBox="1">
            <a:spLocks/>
          </p:cNvSpPr>
          <p:nvPr/>
        </p:nvSpPr>
        <p:spPr>
          <a:xfrm>
            <a:off x="554497" y="1037701"/>
            <a:ext cx="5673104" cy="1934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20000"/>
              </a:lnSpc>
              <a:spcBef>
                <a:spcPts val="45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100" dirty="0"/>
              <a:t>It is not flow cache table</a:t>
            </a:r>
          </a:p>
          <a:p>
            <a:pPr marL="257175" indent="-257175">
              <a:lnSpc>
                <a:spcPct val="120000"/>
              </a:lnSpc>
              <a:spcBef>
                <a:spcPts val="45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100" dirty="0"/>
              <a:t>An array that replaces runtime computation with a simpler array indexing operation</a:t>
            </a:r>
          </a:p>
          <a:p>
            <a:pPr marL="57150" indent="0">
              <a:buFont typeface="Arial"/>
              <a:buNone/>
            </a:pPr>
            <a:r>
              <a:rPr lang="en-GB" sz="2100" dirty="0"/>
              <a:t>In OVS lib:</a:t>
            </a:r>
          </a:p>
          <a:p>
            <a:pPr indent="-285750"/>
            <a:r>
              <a:rPr lang="en-GB" sz="1600" dirty="0">
                <a:solidFill>
                  <a:prstClr val="black"/>
                </a:solidFill>
              </a:rPr>
              <a:t>AES lookup table</a:t>
            </a:r>
          </a:p>
          <a:p>
            <a:pPr indent="-285750"/>
            <a:r>
              <a:rPr lang="en-GB" sz="1600" dirty="0">
                <a:solidFill>
                  <a:prstClr val="black"/>
                </a:solidFill>
              </a:rPr>
              <a:t>Hexadecimal digits table</a:t>
            </a:r>
          </a:p>
          <a:p>
            <a:pPr indent="-285750"/>
            <a:r>
              <a:rPr lang="en-GB" sz="1600" dirty="0">
                <a:solidFill>
                  <a:prstClr val="black"/>
                </a:solidFill>
              </a:rPr>
              <a:t>CRC32 lookup table</a:t>
            </a:r>
          </a:p>
          <a:p>
            <a:pPr marL="5715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3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2A1-48C6-467A-86C7-E4BD4BF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195038"/>
            <a:ext cx="8424863" cy="49107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SVE  for DPCLS lookup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7A0B-CE9E-4B90-ADB1-315524B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96" y="1057184"/>
            <a:ext cx="8502678" cy="3454649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SVE == Scalable Vector Extension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Longer SIMD register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Each element in </a:t>
            </a:r>
            <a:r>
              <a:rPr lang="en-US" sz="1600" dirty="0" err="1">
                <a:solidFill>
                  <a:schemeClr val="tx1"/>
                </a:solidFill>
              </a:rPr>
              <a:t>miniflow</a:t>
            </a:r>
            <a:r>
              <a:rPr lang="en-US" sz="1600" dirty="0">
                <a:solidFill>
                  <a:schemeClr val="tx1"/>
                </a:solidFill>
              </a:rPr>
              <a:t> is 64 bits. SVE register can take more element than Neon.</a:t>
            </a:r>
          </a:p>
          <a:p>
            <a:pPr marL="342900" lvl="1" indent="-342900">
              <a:buFont typeface="Arial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Gather-load and scatter-store (Gather-prefetch)</a:t>
            </a:r>
          </a:p>
          <a:p>
            <a:pPr marL="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The memory to processing is not contiguous.</a:t>
            </a:r>
          </a:p>
          <a:p>
            <a:pPr marL="342900" lvl="1" indent="-342900">
              <a:buFont typeface="Arial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lvl="1" indent="-342900">
              <a:buClr>
                <a:schemeClr val="accent1"/>
              </a:buClr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Per-lane predication</a:t>
            </a:r>
          </a:p>
          <a:p>
            <a:pPr marL="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Key matching on individual lanes under control of a predicate register.</a:t>
            </a: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76157-B6DF-4081-8958-FF82E653E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60" t="52518" r="70230" b="27267"/>
          <a:stretch/>
        </p:blipFill>
        <p:spPr>
          <a:xfrm>
            <a:off x="6211137" y="2571750"/>
            <a:ext cx="2359127" cy="11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6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10D9A227B7D419EC95861D2A9427F" ma:contentTypeVersion="9" ma:contentTypeDescription="Create a new document." ma:contentTypeScope="" ma:versionID="6c9deba853b75e2041f436f6d6e6fbdf">
  <xsd:schema xmlns:xsd="http://www.w3.org/2001/XMLSchema" xmlns:xs="http://www.w3.org/2001/XMLSchema" xmlns:p="http://schemas.microsoft.com/office/2006/metadata/properties" xmlns:ns3="32213654-fbfd-4b95-99c7-bdc3d32b7f80" xmlns:ns4="a895029d-7c06-494f-bf18-2f8c171fcdd6" targetNamespace="http://schemas.microsoft.com/office/2006/metadata/properties" ma:root="true" ma:fieldsID="09bbe65cf7ea19aa544f731008212a6d" ns3:_="" ns4:_="">
    <xsd:import namespace="32213654-fbfd-4b95-99c7-bdc3d32b7f80"/>
    <xsd:import namespace="a895029d-7c06-494f-bf18-2f8c171fcd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213654-fbfd-4b95-99c7-bdc3d32b7f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95029d-7c06-494f-bf18-2f8c171fcdd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EBECB0-A3CB-4514-9D1F-A36E24372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213654-fbfd-4b95-99c7-bdc3d32b7f80"/>
    <ds:schemaRef ds:uri="a895029d-7c06-494f-bf18-2f8c171fcd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0BA31F-6048-4A43-9645-C5953A5B1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01956F-C343-4FA6-B28B-99F8B0B1125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1607</Words>
  <Application>Microsoft Office PowerPoint</Application>
  <PresentationFormat>On-screen Show (16:9)</PresentationFormat>
  <Paragraphs>469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Office Theme</vt:lpstr>
      <vt:lpstr>OVS packet processing optimization a story on Arm architecture </vt:lpstr>
      <vt:lpstr>Agenda</vt:lpstr>
      <vt:lpstr>Performance optimization on Arm  on Arm</vt:lpstr>
      <vt:lpstr>DPCLS</vt:lpstr>
      <vt:lpstr>Performance optimization</vt:lpstr>
      <vt:lpstr>EMC </vt:lpstr>
      <vt:lpstr>Partial offloading datapath</vt:lpstr>
      <vt:lpstr>Lookup Table</vt:lpstr>
      <vt:lpstr>SVE  for DPCLS lookup</vt:lpstr>
      <vt:lpstr>Stability Enhancement on Arm  on Arm</vt:lpstr>
      <vt:lpstr>Stability - Concurrent data access</vt:lpstr>
      <vt:lpstr>Weak memory model </vt:lpstr>
      <vt:lpstr>Memory barrier Improvement</vt:lpstr>
      <vt:lpstr>Stability – blocking(cmap)</vt:lpstr>
      <vt:lpstr>Remove blocking (Cmap)</vt:lpstr>
      <vt:lpstr>Remove blocking(Lock-free FIFO)</vt:lpstr>
      <vt:lpstr>Atomic feature</vt:lpstr>
      <vt:lpstr>Public CI on Arm </vt:lpstr>
      <vt:lpstr>Future work</vt:lpstr>
      <vt:lpstr>Question</vt:lpstr>
      <vt:lpstr>Backup</vt:lpstr>
      <vt:lpstr>Tables  SIMD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Yanqin Wei (Arm Technology China)</cp:lastModifiedBy>
  <cp:revision>340</cp:revision>
  <dcterms:created xsi:type="dcterms:W3CDTF">2016-09-09T14:34:40Z</dcterms:created>
  <dcterms:modified xsi:type="dcterms:W3CDTF">2019-12-11T15:44:21Z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0x010100D0410D9A227B7D419EC95861D2A9427F</vt:lpwstr>
  </property>
</Properties>
</file>