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A97396-3583-40FC-A898-4D6E5AE3BF25}" v="48" dt="2019-11-05T19:29:22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>
        <p:scale>
          <a:sx n="96" d="100"/>
          <a:sy n="96" d="100"/>
        </p:scale>
        <p:origin x="-416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8781B-EE1C-48A9-A4E4-4D38C248061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1F9C2-41E3-4D9F-A565-11B3BC500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2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a45ca60b1_4_50:notes"/>
          <p:cNvSpPr txBox="1">
            <a:spLocks noGrp="1"/>
          </p:cNvSpPr>
          <p:nvPr>
            <p:ph type="body" idx="1"/>
          </p:nvPr>
        </p:nvSpPr>
        <p:spPr>
          <a:xfrm>
            <a:off x="685801" y="434340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219" tIns="86219" rIns="86219" bIns="86219" anchor="t" anchorCtr="0">
            <a:noAutofit/>
          </a:bodyPr>
          <a:lstStyle/>
          <a:p>
            <a:endParaRPr/>
          </a:p>
        </p:txBody>
      </p:sp>
      <p:sp>
        <p:nvSpPr>
          <p:cNvPr id="227" name="Google Shape;227;g5a45ca60b1_4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4213"/>
            <a:ext cx="6096000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a45ca60b1_4_50:notes"/>
          <p:cNvSpPr txBox="1">
            <a:spLocks noGrp="1"/>
          </p:cNvSpPr>
          <p:nvPr>
            <p:ph type="body" idx="1"/>
          </p:nvPr>
        </p:nvSpPr>
        <p:spPr>
          <a:xfrm>
            <a:off x="685801" y="434340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219" tIns="86219" rIns="86219" bIns="86219" anchor="t" anchorCtr="0">
            <a:noAutofit/>
          </a:bodyPr>
          <a:lstStyle/>
          <a:p>
            <a:endParaRPr/>
          </a:p>
        </p:txBody>
      </p:sp>
      <p:sp>
        <p:nvSpPr>
          <p:cNvPr id="227" name="Google Shape;227;g5a45ca60b1_4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4213"/>
            <a:ext cx="6096000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708660" y="4445954"/>
            <a:ext cx="5669280" cy="4211955"/>
          </a:xfrm>
          <a:prstGeom prst="rect">
            <a:avLst/>
          </a:prstGeom>
          <a:noFill/>
          <a:ln>
            <a:noFill/>
          </a:ln>
        </p:spPr>
        <p:txBody>
          <a:bodyPr lIns="91200" tIns="91200" rIns="91200" bIns="91200" anchor="ctr" anchorCtr="0">
            <a:noAutofit/>
          </a:bodyPr>
          <a:lstStyle/>
          <a:p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185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S_PPT_16-9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3305408"/>
            <a:ext cx="9144000" cy="1838091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29845"/>
            <a:ext cx="9144000" cy="578029"/>
          </a:xfrm>
        </p:spPr>
        <p:txBody>
          <a:bodyPr/>
          <a:lstStyle>
            <a:lvl1pPr algn="ctr"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20626"/>
            <a:ext cx="9143999" cy="49579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76" y="954109"/>
            <a:ext cx="2651690" cy="17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VS_PPT_16-9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1608823"/>
            <a:ext cx="9144000" cy="2181012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16965" y="2142687"/>
            <a:ext cx="5317736" cy="69941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8517" y="2842102"/>
            <a:ext cx="5317736" cy="439146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6" y="2081851"/>
            <a:ext cx="1817730" cy="11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1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5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09753" y="1028700"/>
            <a:ext cx="8524494" cy="1026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342900" marR="0" lvl="0" indent="-2667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476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381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381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09753" y="413483"/>
            <a:ext cx="8524494" cy="27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125291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9753" y="1028701"/>
            <a:ext cx="8524494" cy="1109534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 marL="385754" indent="-170256">
              <a:buFont typeface="Arial" panose="020B0604020202020204" pitchFamily="34" charset="0"/>
              <a:buChar char="–"/>
              <a:defRPr/>
            </a:lvl2pPr>
            <a:lvl3pPr marL="642922" indent="-171446">
              <a:buFont typeface="Arial" panose="020B0604020202020204" pitchFamily="34" charset="0"/>
              <a:buChar char="–"/>
              <a:defRPr sz="1400"/>
            </a:lvl3pPr>
            <a:lvl4pPr marL="857228" indent="-171446">
              <a:buFont typeface="Arial" panose="020B0604020202020204" pitchFamily="34" charset="0"/>
              <a:buChar char="–"/>
              <a:defRPr/>
            </a:lvl4pPr>
            <a:lvl5pPr marL="1071536" indent="-171446">
              <a:buFont typeface="Arial" panose="020B0604020202020204" pitchFamily="34" charset="0"/>
              <a:buChar char="–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413484"/>
            <a:ext cx="8524494" cy="2746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4604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2574"/>
            <a:ext cx="8229600" cy="3632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pic>
        <p:nvPicPr>
          <p:cNvPr id="7" name="Picture 6" descr="OVS_PPT_16-9_Background.jpg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64" b="45440"/>
          <a:stretch/>
        </p:blipFill>
        <p:spPr>
          <a:xfrm>
            <a:off x="0" y="0"/>
            <a:ext cx="9144000" cy="71990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772423"/>
            <a:ext cx="9144000" cy="3791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0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0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OvS</a:t>
            </a:r>
            <a:r>
              <a:rPr lang="en-US" dirty="0" smtClean="0"/>
              <a:t>-DPDK Acceleration with </a:t>
            </a:r>
            <a:r>
              <a:rPr lang="en-US" dirty="0" err="1" smtClean="0"/>
              <a:t>rte_flow</a:t>
            </a:r>
            <a:r>
              <a:rPr lang="en-US" dirty="0" smtClean="0"/>
              <a:t>: Challenges and Gaps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Hemal</a:t>
            </a:r>
            <a:r>
              <a:rPr lang="en-US" dirty="0" smtClean="0"/>
              <a:t> V. Shah and </a:t>
            </a:r>
            <a:r>
              <a:rPr lang="en-US" dirty="0" err="1" smtClean="0"/>
              <a:t>Sriharsha</a:t>
            </a:r>
            <a:r>
              <a:rPr lang="en-US" dirty="0" smtClean="0"/>
              <a:t> </a:t>
            </a:r>
            <a:r>
              <a:rPr lang="en-US" dirty="0" err="1" smtClean="0"/>
              <a:t>Basavapatna</a:t>
            </a:r>
            <a:r>
              <a:rPr lang="en-US" smtClean="0"/>
              <a:t>, Broadcom Inc.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43942" y="2734887"/>
            <a:ext cx="425611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December 10-11, 2019 | Westford, MA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29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 txBox="1">
            <a:spLocks noGrp="1"/>
          </p:cNvSpPr>
          <p:nvPr>
            <p:ph type="title"/>
          </p:nvPr>
        </p:nvSpPr>
        <p:spPr>
          <a:xfrm>
            <a:off x="309753" y="413483"/>
            <a:ext cx="8524494" cy="2746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2800" dirty="0" err="1">
                <a:solidFill>
                  <a:srgbClr val="FFFFFF"/>
                </a:solidFill>
                <a:ea typeface="+mj-ea"/>
              </a:rPr>
              <a:t>OvS</a:t>
            </a:r>
            <a:r>
              <a:rPr lang="en-US" sz="2800" dirty="0">
                <a:solidFill>
                  <a:srgbClr val="FFFFFF"/>
                </a:solidFill>
                <a:ea typeface="+mj-ea"/>
              </a:rPr>
              <a:t>-DPDK </a:t>
            </a:r>
            <a:r>
              <a:rPr lang="en-US" sz="2800" dirty="0" smtClean="0">
                <a:solidFill>
                  <a:srgbClr val="FFFFFF"/>
                </a:solidFill>
                <a:ea typeface="+mj-ea"/>
              </a:rPr>
              <a:t>Acceleration Architecture </a:t>
            </a:r>
            <a:r>
              <a:rPr lang="en-US" sz="2800" dirty="0">
                <a:solidFill>
                  <a:srgbClr val="FFFFFF"/>
                </a:solidFill>
                <a:ea typeface="+mj-ea"/>
              </a:rPr>
              <a:t>Gaps</a:t>
            </a:r>
            <a:endParaRPr sz="2800" dirty="0">
              <a:solidFill>
                <a:srgbClr val="FFFFFF"/>
              </a:solidFill>
              <a:ea typeface="+mj-ea"/>
            </a:endParaRPr>
          </a:p>
        </p:txBody>
      </p:sp>
      <p:sp>
        <p:nvSpPr>
          <p:cNvPr id="230" name="Google Shape;230;p47"/>
          <p:cNvSpPr txBox="1">
            <a:spLocks noGrp="1"/>
          </p:cNvSpPr>
          <p:nvPr>
            <p:ph type="body" idx="1"/>
          </p:nvPr>
        </p:nvSpPr>
        <p:spPr>
          <a:xfrm>
            <a:off x="309753" y="1028700"/>
            <a:ext cx="5659523" cy="348710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indent="-342900">
              <a:spcBef>
                <a:spcPct val="20000"/>
              </a:spcBef>
            </a:pPr>
            <a:r>
              <a:rPr lang="en-US" sz="2400" dirty="0">
                <a:solidFill>
                  <a:schemeClr val="tx1"/>
                </a:solidFill>
                <a:ea typeface="+mn-ea"/>
              </a:rPr>
              <a:t>Offload </a:t>
            </a:r>
            <a:r>
              <a:rPr lang="en-US" sz="2400" dirty="0" smtClean="0">
                <a:solidFill>
                  <a:schemeClr val="tx1"/>
                </a:solidFill>
                <a:ea typeface="+mn-ea"/>
              </a:rPr>
              <a:t>capability </a:t>
            </a:r>
            <a:r>
              <a:rPr lang="en-US" sz="2400" dirty="0">
                <a:solidFill>
                  <a:schemeClr val="tx1"/>
                </a:solidFill>
                <a:ea typeface="+mn-ea"/>
              </a:rPr>
              <a:t>– </a:t>
            </a:r>
            <a:r>
              <a:rPr lang="en-US" sz="2400" dirty="0" smtClean="0">
                <a:solidFill>
                  <a:schemeClr val="tx1"/>
                </a:solidFill>
                <a:ea typeface="+mn-ea"/>
              </a:rPr>
              <a:t>missing discovery</a:t>
            </a:r>
            <a:endParaRPr lang="en-US" sz="2400" dirty="0">
              <a:solidFill>
                <a:schemeClr val="tx1"/>
              </a:solidFill>
              <a:ea typeface="+mn-ea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sz="2000" dirty="0" err="1" smtClean="0">
                <a:solidFill>
                  <a:schemeClr val="tx1"/>
                </a:solidFill>
                <a:ea typeface="+mn-ea"/>
              </a:rPr>
              <a:t>rte_flow_validate</a:t>
            </a:r>
            <a:r>
              <a:rPr lang="en-US" sz="2000" dirty="0" smtClean="0">
                <a:solidFill>
                  <a:schemeClr val="tx1"/>
                </a:solidFill>
                <a:ea typeface="+mn-ea"/>
              </a:rPr>
              <a:t>: to validate a flow for offload</a:t>
            </a:r>
          </a:p>
          <a:p>
            <a:pPr marL="1085850" lvl="2" indent="-285750">
              <a:spcBef>
                <a:spcPct val="20000"/>
              </a:spcBef>
            </a:pPr>
            <a:r>
              <a:rPr lang="en-US" sz="1800" dirty="0" smtClean="0">
                <a:solidFill>
                  <a:schemeClr val="tx1"/>
                </a:solidFill>
                <a:ea typeface="+mn-ea"/>
              </a:rPr>
              <a:t>Issues: extra operation, lack of specific error info</a:t>
            </a:r>
            <a:endParaRPr lang="en-US" sz="1800" dirty="0">
              <a:solidFill>
                <a:schemeClr val="tx1"/>
              </a:solidFill>
              <a:ea typeface="+mn-ea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sz="2000" dirty="0" err="1" smtClean="0">
                <a:solidFill>
                  <a:schemeClr val="tx1"/>
                </a:solidFill>
                <a:ea typeface="+mn-ea"/>
              </a:rPr>
              <a:t>OvS</a:t>
            </a:r>
            <a:r>
              <a:rPr lang="en-US" sz="2000" dirty="0" smtClean="0">
                <a:solidFill>
                  <a:schemeClr val="tx1"/>
                </a:solidFill>
                <a:ea typeface="+mn-ea"/>
              </a:rPr>
              <a:t>-DPDK does not even use </a:t>
            </a:r>
            <a:r>
              <a:rPr lang="en-US" sz="2000" dirty="0" err="1" smtClean="0">
                <a:solidFill>
                  <a:schemeClr val="tx1"/>
                </a:solidFill>
                <a:ea typeface="+mn-ea"/>
              </a:rPr>
              <a:t>rte_flow_validate</a:t>
            </a:r>
            <a:endParaRPr lang="en-US" sz="2000" dirty="0" smtClean="0">
              <a:solidFill>
                <a:schemeClr val="tx1"/>
              </a:solidFill>
              <a:ea typeface="+mn-ea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sz="2000" dirty="0" smtClean="0">
                <a:solidFill>
                  <a:schemeClr val="tx1"/>
                </a:solidFill>
                <a:ea typeface="+mn-ea"/>
              </a:rPr>
              <a:t>Need to optimize design for capability discovery </a:t>
            </a:r>
            <a:endParaRPr lang="en-US" sz="2000" dirty="0">
              <a:solidFill>
                <a:schemeClr val="tx1"/>
              </a:solidFill>
              <a:ea typeface="+mn-ea"/>
            </a:endParaRPr>
          </a:p>
          <a:p>
            <a:pPr indent="-342900">
              <a:spcBef>
                <a:spcPct val="20000"/>
              </a:spcBef>
            </a:pPr>
            <a:endParaRPr lang="en-US" sz="2400" dirty="0" smtClean="0">
              <a:solidFill>
                <a:schemeClr val="tx1"/>
              </a:solidFill>
              <a:ea typeface="+mn-ea"/>
            </a:endParaRPr>
          </a:p>
          <a:p>
            <a:pPr indent="-342900">
              <a:spcBef>
                <a:spcPct val="20000"/>
              </a:spcBef>
            </a:pPr>
            <a:r>
              <a:rPr lang="en-US" sz="2400" dirty="0" smtClean="0">
                <a:solidFill>
                  <a:schemeClr val="tx1"/>
                </a:solidFill>
                <a:ea typeface="+mn-ea"/>
              </a:rPr>
              <a:t>Challenges with offload on </a:t>
            </a:r>
            <a:r>
              <a:rPr lang="en-US" sz="2400" dirty="0" err="1" smtClean="0">
                <a:solidFill>
                  <a:schemeClr val="tx1"/>
                </a:solidFill>
                <a:ea typeface="+mn-ea"/>
              </a:rPr>
              <a:t>vhost</a:t>
            </a:r>
            <a:r>
              <a:rPr lang="en-US" sz="2400" dirty="0" smtClean="0">
                <a:solidFill>
                  <a:schemeClr val="tx1"/>
                </a:solidFill>
                <a:ea typeface="+mn-ea"/>
              </a:rPr>
              <a:t>-user port </a:t>
            </a:r>
          </a:p>
          <a:p>
            <a:pPr lvl="1" indent="-342900">
              <a:spcBef>
                <a:spcPct val="20000"/>
              </a:spcBef>
            </a:pPr>
            <a:r>
              <a:rPr lang="en-US" sz="2300" dirty="0" smtClean="0">
                <a:solidFill>
                  <a:schemeClr val="tx1"/>
                </a:solidFill>
                <a:ea typeface="+mn-ea"/>
              </a:rPr>
              <a:t>Actions offload is not supported for ingress</a:t>
            </a:r>
            <a:r>
              <a:rPr lang="en-US" sz="23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sz="2300" dirty="0" smtClean="0">
                <a:solidFill>
                  <a:schemeClr val="tx1"/>
                </a:solidFill>
                <a:ea typeface="+mn-ea"/>
              </a:rPr>
              <a:t>flows</a:t>
            </a:r>
          </a:p>
          <a:p>
            <a:pPr lvl="1" indent="-342900">
              <a:spcBef>
                <a:spcPct val="20000"/>
              </a:spcBef>
            </a:pPr>
            <a:r>
              <a:rPr lang="en-US" sz="2300" dirty="0" smtClean="0">
                <a:solidFill>
                  <a:schemeClr val="tx1"/>
                </a:solidFill>
                <a:ea typeface="+mn-ea"/>
              </a:rPr>
              <a:t>Software lookup is needed for egress flows</a:t>
            </a:r>
          </a:p>
          <a:p>
            <a:pPr lvl="1" indent="-342900">
              <a:spcBef>
                <a:spcPct val="20000"/>
              </a:spcBef>
            </a:pPr>
            <a:r>
              <a:rPr lang="en-US" sz="2300" dirty="0" smtClean="0">
                <a:solidFill>
                  <a:schemeClr val="tx1"/>
                </a:solidFill>
                <a:ea typeface="+mn-ea"/>
              </a:rPr>
              <a:t>Actions offload is also not supported for egress flows</a:t>
            </a:r>
          </a:p>
          <a:p>
            <a:pPr indent="-342900">
              <a:spcBef>
                <a:spcPct val="20000"/>
              </a:spcBef>
            </a:pPr>
            <a:endParaRPr lang="en-US" sz="2400" dirty="0" smtClean="0">
              <a:solidFill>
                <a:schemeClr val="tx1"/>
              </a:solidFill>
              <a:ea typeface="+mn-ea"/>
            </a:endParaRPr>
          </a:p>
          <a:p>
            <a:pPr indent="-342900">
              <a:spcBef>
                <a:spcPct val="20000"/>
              </a:spcBef>
            </a:pPr>
            <a:r>
              <a:rPr lang="en-US" sz="2400" dirty="0" smtClean="0">
                <a:solidFill>
                  <a:schemeClr val="tx1"/>
                </a:solidFill>
                <a:ea typeface="+mn-ea"/>
              </a:rPr>
              <a:t>DPDK </a:t>
            </a:r>
            <a:r>
              <a:rPr lang="en-US" sz="2400" dirty="0">
                <a:solidFill>
                  <a:schemeClr val="tx1"/>
                </a:solidFill>
                <a:ea typeface="+mn-ea"/>
              </a:rPr>
              <a:t>VF </a:t>
            </a:r>
            <a:r>
              <a:rPr lang="en-US" sz="2400" dirty="0" smtClean="0">
                <a:solidFill>
                  <a:schemeClr val="tx1"/>
                </a:solidFill>
                <a:ea typeface="+mn-ea"/>
              </a:rPr>
              <a:t>Representor (VF-Rep) </a:t>
            </a:r>
            <a:r>
              <a:rPr lang="en-US" sz="2400" dirty="0">
                <a:solidFill>
                  <a:schemeClr val="tx1"/>
                </a:solidFill>
                <a:ea typeface="+mn-ea"/>
              </a:rPr>
              <a:t>management plane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dirty="0" smtClean="0">
                <a:solidFill>
                  <a:schemeClr val="tx1"/>
                </a:solidFill>
                <a:ea typeface="+mn-ea"/>
              </a:rPr>
              <a:t>CLI </a:t>
            </a:r>
            <a:r>
              <a:rPr lang="en-US" sz="2000" dirty="0">
                <a:solidFill>
                  <a:schemeClr val="tx1"/>
                </a:solidFill>
                <a:ea typeface="+mn-ea"/>
              </a:rPr>
              <a:t>or management </a:t>
            </a:r>
            <a:r>
              <a:rPr lang="en-US" sz="2000" dirty="0" smtClean="0">
                <a:solidFill>
                  <a:schemeClr val="tx1"/>
                </a:solidFill>
                <a:ea typeface="+mn-ea"/>
              </a:rPr>
              <a:t>I/F – does not exist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dirty="0" smtClean="0">
                <a:solidFill>
                  <a:schemeClr val="tx1"/>
                </a:solidFill>
                <a:ea typeface="+mn-ea"/>
              </a:rPr>
              <a:t>VF creation/destruction is outside of DPDK environment</a:t>
            </a:r>
          </a:p>
          <a:p>
            <a:pPr marL="1085850" lvl="2" indent="-285750">
              <a:spcBef>
                <a:spcPct val="20000"/>
              </a:spcBef>
            </a:pPr>
            <a:r>
              <a:rPr lang="en-US" sz="1800" dirty="0" smtClean="0">
                <a:solidFill>
                  <a:schemeClr val="tx1"/>
                </a:solidFill>
                <a:ea typeface="+mn-ea"/>
              </a:rPr>
              <a:t>PF PMD can’t be used for VF management</a:t>
            </a:r>
            <a:endParaRPr lang="en-US" sz="1800" dirty="0">
              <a:solidFill>
                <a:schemeClr val="tx1"/>
              </a:solidFill>
              <a:ea typeface="+mn-ea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  <a:ea typeface="+mn-ea"/>
              </a:rPr>
              <a:t>Vendor specific creation/destruction of </a:t>
            </a:r>
            <a:r>
              <a:rPr lang="en-US" sz="2000" dirty="0" smtClean="0">
                <a:solidFill>
                  <a:schemeClr val="tx1"/>
                </a:solidFill>
                <a:ea typeface="+mn-ea"/>
              </a:rPr>
              <a:t>VF-Rep</a:t>
            </a:r>
          </a:p>
          <a:p>
            <a:pPr marL="1085850" lvl="2" indent="-285750">
              <a:spcBef>
                <a:spcPct val="20000"/>
              </a:spcBef>
            </a:pPr>
            <a:r>
              <a:rPr lang="en-US" sz="1800" dirty="0" smtClean="0">
                <a:solidFill>
                  <a:schemeClr val="tx1"/>
                </a:solidFill>
                <a:ea typeface="+mn-ea"/>
              </a:rPr>
              <a:t>A possible fix: dedicate a VF PMD for VF-Reps </a:t>
            </a:r>
            <a:r>
              <a:rPr lang="en-US" sz="1800" dirty="0" err="1" smtClean="0">
                <a:solidFill>
                  <a:schemeClr val="tx1"/>
                </a:solidFill>
                <a:ea typeface="+mn-ea"/>
              </a:rPr>
              <a:t>mgmt</a:t>
            </a:r>
            <a:endParaRPr lang="en-US" sz="2400" dirty="0">
              <a:solidFill>
                <a:schemeClr val="tx1"/>
              </a:solidFill>
              <a:ea typeface="+mn-ea"/>
            </a:endParaRPr>
          </a:p>
          <a:p>
            <a:pPr indent="-342900">
              <a:spcBef>
                <a:spcPct val="20000"/>
              </a:spcBef>
            </a:pPr>
            <a:endParaRPr lang="en-US" sz="2400" dirty="0">
              <a:solidFill>
                <a:schemeClr val="tx1"/>
              </a:solidFill>
              <a:ea typeface="+mn-ea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276" y="941394"/>
            <a:ext cx="2765425" cy="357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2959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 txBox="1">
            <a:spLocks noGrp="1"/>
          </p:cNvSpPr>
          <p:nvPr>
            <p:ph type="title"/>
          </p:nvPr>
        </p:nvSpPr>
        <p:spPr>
          <a:xfrm>
            <a:off x="309753" y="413483"/>
            <a:ext cx="8524494" cy="2746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en-US" sz="2800" dirty="0" err="1">
                <a:solidFill>
                  <a:srgbClr val="FFFFFF"/>
                </a:solidFill>
                <a:ea typeface="+mj-ea"/>
              </a:rPr>
              <a:t>OvS</a:t>
            </a:r>
            <a:r>
              <a:rPr lang="en-US" sz="2800" dirty="0">
                <a:solidFill>
                  <a:srgbClr val="FFFFFF"/>
                </a:solidFill>
                <a:ea typeface="+mj-ea"/>
              </a:rPr>
              <a:t>-DPDK Acceleration Implementation Gaps</a:t>
            </a:r>
            <a:endParaRPr sz="2800" dirty="0">
              <a:solidFill>
                <a:srgbClr val="FFFFFF"/>
              </a:solidFill>
              <a:ea typeface="+mj-ea"/>
            </a:endParaRPr>
          </a:p>
        </p:txBody>
      </p:sp>
      <p:sp>
        <p:nvSpPr>
          <p:cNvPr id="230" name="Google Shape;230;p47"/>
          <p:cNvSpPr txBox="1">
            <a:spLocks noGrp="1"/>
          </p:cNvSpPr>
          <p:nvPr>
            <p:ph type="body" idx="1"/>
          </p:nvPr>
        </p:nvSpPr>
        <p:spPr>
          <a:xfrm>
            <a:off x="309753" y="1028700"/>
            <a:ext cx="6148197" cy="34871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t" anchorCtr="0">
            <a:normAutofit fontScale="85000" lnSpcReduction="20000"/>
          </a:bodyPr>
          <a:lstStyle/>
          <a:p>
            <a:pPr indent="-342900">
              <a:spcBef>
                <a:spcPct val="20000"/>
              </a:spcBef>
            </a:pPr>
            <a:r>
              <a:rPr lang="en-US" sz="2400" dirty="0" smtClean="0">
                <a:solidFill>
                  <a:schemeClr val="tx1"/>
                </a:solidFill>
                <a:ea typeface="+mn-ea"/>
              </a:rPr>
              <a:t>Actions Offload (partial and full)</a:t>
            </a:r>
          </a:p>
          <a:p>
            <a:pPr lvl="1" indent="-342900">
              <a:spcBef>
                <a:spcPct val="20000"/>
              </a:spcBef>
            </a:pPr>
            <a:r>
              <a:rPr lang="en-US" sz="2300" dirty="0">
                <a:solidFill>
                  <a:srgbClr val="00B050"/>
                </a:solidFill>
                <a:ea typeface="+mn-ea"/>
              </a:rPr>
              <a:t>S</a:t>
            </a:r>
            <a:r>
              <a:rPr lang="en-US" sz="2300" dirty="0" smtClean="0">
                <a:solidFill>
                  <a:srgbClr val="00B050"/>
                </a:solidFill>
                <a:ea typeface="+mn-ea"/>
              </a:rPr>
              <a:t>upported</a:t>
            </a:r>
            <a:r>
              <a:rPr lang="en-US" sz="2300" dirty="0" smtClean="0">
                <a:solidFill>
                  <a:schemeClr val="tx1"/>
                </a:solidFill>
                <a:ea typeface="+mn-ea"/>
              </a:rPr>
              <a:t>: </a:t>
            </a:r>
            <a:r>
              <a:rPr lang="en-US" sz="2300" dirty="0">
                <a:solidFill>
                  <a:schemeClr val="tx1"/>
                </a:solidFill>
                <a:ea typeface="+mn-ea"/>
              </a:rPr>
              <a:t>MARK, </a:t>
            </a:r>
            <a:r>
              <a:rPr lang="en-US" sz="2300" dirty="0" smtClean="0">
                <a:solidFill>
                  <a:schemeClr val="tx1"/>
                </a:solidFill>
                <a:ea typeface="+mn-ea"/>
              </a:rPr>
              <a:t>RSS</a:t>
            </a:r>
          </a:p>
          <a:p>
            <a:pPr lvl="1" indent="-342900">
              <a:spcBef>
                <a:spcPct val="20000"/>
              </a:spcBef>
            </a:pPr>
            <a:r>
              <a:rPr lang="en-US" sz="2400" dirty="0">
                <a:solidFill>
                  <a:srgbClr val="FF0000"/>
                </a:solidFill>
                <a:ea typeface="+mn-ea"/>
              </a:rPr>
              <a:t>N</a:t>
            </a:r>
            <a:r>
              <a:rPr lang="en-US" sz="2400" dirty="0" smtClean="0">
                <a:solidFill>
                  <a:srgbClr val="FF0000"/>
                </a:solidFill>
                <a:ea typeface="+mn-ea"/>
              </a:rPr>
              <a:t>ot </a:t>
            </a:r>
            <a:r>
              <a:rPr lang="en-US" sz="2400" dirty="0">
                <a:solidFill>
                  <a:srgbClr val="FF0000"/>
                </a:solidFill>
                <a:ea typeface="+mn-ea"/>
              </a:rPr>
              <a:t>supported</a:t>
            </a:r>
            <a:r>
              <a:rPr lang="en-US" sz="2400" dirty="0">
                <a:solidFill>
                  <a:schemeClr val="tx1"/>
                </a:solidFill>
                <a:ea typeface="+mn-ea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ea typeface="+mn-ea"/>
              </a:rPr>
              <a:t>OUTPUT, DROP</a:t>
            </a:r>
            <a:r>
              <a:rPr lang="en-US" sz="2400" dirty="0">
                <a:solidFill>
                  <a:schemeClr val="tx1"/>
                </a:solidFill>
                <a:ea typeface="+mn-ea"/>
              </a:rPr>
              <a:t>, COUNT, VF, ENCAP, DECAP, METER, </a:t>
            </a:r>
            <a:r>
              <a:rPr lang="en-US" sz="2400" dirty="0" smtClean="0">
                <a:solidFill>
                  <a:schemeClr val="tx1"/>
                </a:solidFill>
                <a:ea typeface="+mn-ea"/>
              </a:rPr>
              <a:t>etc.</a:t>
            </a:r>
          </a:p>
          <a:p>
            <a:pPr marL="342900" lvl="1" indent="0">
              <a:spcBef>
                <a:spcPct val="20000"/>
              </a:spcBef>
              <a:buNone/>
            </a:pPr>
            <a:endParaRPr lang="en-US" sz="2400" dirty="0" smtClean="0">
              <a:solidFill>
                <a:schemeClr val="tx1"/>
              </a:solidFill>
              <a:ea typeface="+mn-ea"/>
            </a:endParaRPr>
          </a:p>
          <a:p>
            <a:pPr indent="-342900">
              <a:spcBef>
                <a:spcPct val="20000"/>
              </a:spcBef>
            </a:pPr>
            <a:r>
              <a:rPr lang="en-US" sz="2400" dirty="0" smtClean="0">
                <a:solidFill>
                  <a:schemeClr val="tx1"/>
                </a:solidFill>
                <a:ea typeface="+mn-ea"/>
              </a:rPr>
              <a:t>Control </a:t>
            </a:r>
            <a:r>
              <a:rPr lang="en-US" sz="2400" dirty="0">
                <a:solidFill>
                  <a:schemeClr val="tx1"/>
                </a:solidFill>
                <a:ea typeface="+mn-ea"/>
              </a:rPr>
              <a:t>Plane </a:t>
            </a:r>
            <a:r>
              <a:rPr lang="en-US" sz="2400" dirty="0" smtClean="0">
                <a:solidFill>
                  <a:schemeClr val="tx1"/>
                </a:solidFill>
                <a:ea typeface="+mn-ea"/>
              </a:rPr>
              <a:t>APIs</a:t>
            </a:r>
          </a:p>
          <a:p>
            <a:pPr lvl="1" indent="-342900">
              <a:spcBef>
                <a:spcPct val="20000"/>
              </a:spcBef>
            </a:pPr>
            <a:r>
              <a:rPr lang="en-US" sz="2300" dirty="0">
                <a:solidFill>
                  <a:srgbClr val="00B050"/>
                </a:solidFill>
                <a:ea typeface="+mn-ea"/>
              </a:rPr>
              <a:t>S</a:t>
            </a:r>
            <a:r>
              <a:rPr lang="en-US" sz="2300" dirty="0" smtClean="0">
                <a:solidFill>
                  <a:srgbClr val="00B050"/>
                </a:solidFill>
                <a:ea typeface="+mn-ea"/>
              </a:rPr>
              <a:t>upported</a:t>
            </a:r>
            <a:r>
              <a:rPr lang="en-US" sz="2300" dirty="0">
                <a:solidFill>
                  <a:schemeClr val="tx1"/>
                </a:solidFill>
                <a:ea typeface="+mn-ea"/>
              </a:rPr>
              <a:t>: Add, </a:t>
            </a:r>
            <a:r>
              <a:rPr lang="en-US" sz="2300" dirty="0" smtClean="0">
                <a:solidFill>
                  <a:schemeClr val="tx1"/>
                </a:solidFill>
                <a:ea typeface="+mn-ea"/>
              </a:rPr>
              <a:t>Delete</a:t>
            </a:r>
          </a:p>
          <a:p>
            <a:pPr lvl="1" indent="-342900">
              <a:spcBef>
                <a:spcPct val="20000"/>
              </a:spcBef>
            </a:pPr>
            <a:r>
              <a:rPr lang="en-US" sz="2300" dirty="0">
                <a:solidFill>
                  <a:srgbClr val="FF0000"/>
                </a:solidFill>
                <a:ea typeface="+mn-ea"/>
              </a:rPr>
              <a:t>N</a:t>
            </a:r>
            <a:r>
              <a:rPr lang="en-US" sz="2400" dirty="0" smtClean="0">
                <a:solidFill>
                  <a:srgbClr val="FF0000"/>
                </a:solidFill>
                <a:ea typeface="+mn-ea"/>
              </a:rPr>
              <a:t>ot </a:t>
            </a:r>
            <a:r>
              <a:rPr lang="en-US" sz="2400" dirty="0">
                <a:solidFill>
                  <a:srgbClr val="FF0000"/>
                </a:solidFill>
                <a:ea typeface="+mn-ea"/>
              </a:rPr>
              <a:t>supported</a:t>
            </a:r>
            <a:r>
              <a:rPr lang="en-US" sz="2400" dirty="0">
                <a:solidFill>
                  <a:schemeClr val="tx1"/>
                </a:solidFill>
                <a:ea typeface="+mn-ea"/>
              </a:rPr>
              <a:t>: Dump, Flush, </a:t>
            </a:r>
            <a:r>
              <a:rPr lang="en-US" sz="2400" dirty="0" smtClean="0">
                <a:solidFill>
                  <a:schemeClr val="tx1"/>
                </a:solidFill>
                <a:ea typeface="+mn-ea"/>
              </a:rPr>
              <a:t>Stat</a:t>
            </a:r>
          </a:p>
          <a:p>
            <a:pPr lvl="1" indent="-342900">
              <a:spcBef>
                <a:spcPct val="20000"/>
              </a:spcBef>
            </a:pPr>
            <a:r>
              <a:rPr lang="en-US" sz="2400" dirty="0">
                <a:solidFill>
                  <a:schemeClr val="tx1"/>
                </a:solidFill>
                <a:ea typeface="+mn-ea"/>
              </a:rPr>
              <a:t>R</a:t>
            </a:r>
            <a:r>
              <a:rPr lang="en-US" sz="2400" dirty="0" smtClean="0">
                <a:solidFill>
                  <a:schemeClr val="tx1"/>
                </a:solidFill>
                <a:ea typeface="+mn-ea"/>
              </a:rPr>
              <a:t>ecent full offload patches try to address </a:t>
            </a:r>
            <a:r>
              <a:rPr lang="en-US" sz="2400" dirty="0" smtClean="0">
                <a:solidFill>
                  <a:schemeClr val="tx1"/>
                </a:solidFill>
                <a:ea typeface="+mn-ea"/>
              </a:rPr>
              <a:t>this</a:t>
            </a:r>
            <a:endParaRPr lang="en-US" sz="2400" dirty="0">
              <a:solidFill>
                <a:schemeClr val="tx1"/>
              </a:solidFill>
              <a:ea typeface="+mn-ea"/>
            </a:endParaRPr>
          </a:p>
          <a:p>
            <a:pPr indent="-342900">
              <a:spcBef>
                <a:spcPct val="20000"/>
              </a:spcBef>
            </a:pPr>
            <a:endParaRPr lang="en-US" sz="2400" dirty="0" smtClean="0">
              <a:solidFill>
                <a:schemeClr val="tx1"/>
              </a:solidFill>
              <a:ea typeface="+mn-ea"/>
            </a:endParaRPr>
          </a:p>
          <a:p>
            <a:pPr indent="-342900">
              <a:spcBef>
                <a:spcPct val="200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No </a:t>
            </a:r>
            <a:r>
              <a:rPr lang="en-US" sz="2400" dirty="0">
                <a:solidFill>
                  <a:schemeClr val="tx1"/>
                </a:solidFill>
              </a:rPr>
              <a:t>error reporting for offloaded flows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Need to refine</a:t>
            </a:r>
          </a:p>
          <a:p>
            <a:pPr indent="-342900">
              <a:spcBef>
                <a:spcPct val="20000"/>
              </a:spcBef>
            </a:pPr>
            <a:endParaRPr lang="en-US" sz="2400" dirty="0">
              <a:solidFill>
                <a:schemeClr val="tx1"/>
              </a:solidFill>
              <a:ea typeface="+mn-ea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1" y="857250"/>
            <a:ext cx="2324735" cy="371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5558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1">
            <a:extLst>
              <a:ext uri="{FF2B5EF4-FFF2-40B4-BE49-F238E27FC236}">
                <a16:creationId xmlns="" xmlns:a16="http://schemas.microsoft.com/office/drawing/2014/main" id="{AB52A3A0-823F-2541-ABC6-BE2AF4F203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880" y="871672"/>
            <a:ext cx="8270740" cy="2270237"/>
          </a:xfrm>
          <a:noFill/>
          <a:ln>
            <a:noFill/>
          </a:ln>
        </p:spPr>
        <p:txBody>
          <a:bodyPr spcFirstLastPara="1"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dk2"/>
              </a:buClr>
              <a:buSzPts val="2000"/>
            </a:pPr>
            <a:r>
              <a:rPr lang="en-US" sz="2000" b="1" dirty="0">
                <a:sym typeface="Arial"/>
              </a:rPr>
              <a:t>Dynamic </a:t>
            </a:r>
            <a:r>
              <a:rPr lang="en-US" sz="2000" b="1" dirty="0" smtClean="0">
                <a:sym typeface="Arial"/>
              </a:rPr>
              <a:t>Rebalance – </a:t>
            </a:r>
            <a:r>
              <a:rPr lang="en-US" sz="2000" b="1" dirty="0" smtClean="0">
                <a:sym typeface="Arial"/>
              </a:rPr>
              <a:t>does not exist</a:t>
            </a:r>
            <a:r>
              <a:rPr lang="en-US" sz="2000" b="1" dirty="0" smtClean="0">
                <a:sym typeface="Arial"/>
              </a:rPr>
              <a:t>, </a:t>
            </a:r>
            <a:r>
              <a:rPr lang="en-US" sz="2000" b="1" dirty="0" smtClean="0">
                <a:sym typeface="Arial"/>
              </a:rPr>
              <a:t>needed</a:t>
            </a:r>
            <a:r>
              <a:rPr lang="en-US" sz="2000" b="1" dirty="0" smtClean="0">
                <a:sym typeface="Arial"/>
              </a:rPr>
              <a:t> </a:t>
            </a:r>
            <a:r>
              <a:rPr lang="en-US" sz="2000" b="1" dirty="0" smtClean="0">
                <a:sym typeface="Arial"/>
              </a:rPr>
              <a:t>for capacity mgmt.</a:t>
            </a:r>
          </a:p>
          <a:p>
            <a:pPr lvl="1">
              <a:lnSpc>
                <a:spcPct val="90000"/>
              </a:lnSpc>
              <a:buClr>
                <a:schemeClr val="dk2"/>
              </a:buClr>
              <a:buSzPts val="2000"/>
            </a:pPr>
            <a:r>
              <a:rPr lang="en-US" sz="1800" b="1" dirty="0">
                <a:sym typeface="Arial"/>
              </a:rPr>
              <a:t>K</a:t>
            </a:r>
            <a:r>
              <a:rPr lang="en-US" sz="1800" b="1" dirty="0" smtClean="0">
                <a:sym typeface="Arial"/>
              </a:rPr>
              <a:t>ernel and user/</a:t>
            </a:r>
            <a:r>
              <a:rPr lang="en-US" sz="1800" b="1" dirty="0" err="1" smtClean="0">
                <a:sym typeface="Arial"/>
              </a:rPr>
              <a:t>dpdk</a:t>
            </a:r>
            <a:r>
              <a:rPr lang="en-US" sz="1800" b="1" dirty="0" smtClean="0">
                <a:sym typeface="Arial"/>
              </a:rPr>
              <a:t> </a:t>
            </a:r>
            <a:r>
              <a:rPr lang="en-US" sz="1800" b="1" dirty="0" err="1" smtClean="0">
                <a:sym typeface="Arial"/>
              </a:rPr>
              <a:t>datapath</a:t>
            </a:r>
            <a:r>
              <a:rPr lang="en-US" sz="1800" b="1" dirty="0" smtClean="0">
                <a:sym typeface="Arial"/>
              </a:rPr>
              <a:t> differ w.r.t offloads</a:t>
            </a:r>
          </a:p>
          <a:p>
            <a:pPr lvl="2">
              <a:lnSpc>
                <a:spcPct val="90000"/>
              </a:lnSpc>
              <a:buClr>
                <a:schemeClr val="dk2"/>
              </a:buClr>
              <a:buSzPts val="2000"/>
            </a:pPr>
            <a:r>
              <a:rPr lang="en-US" sz="1600" b="1" dirty="0" smtClean="0">
                <a:sym typeface="Arial"/>
              </a:rPr>
              <a:t>kernel/</a:t>
            </a:r>
            <a:r>
              <a:rPr lang="en-US" sz="1600" b="1" dirty="0" err="1" smtClean="0">
                <a:sym typeface="Arial"/>
              </a:rPr>
              <a:t>tc</a:t>
            </a:r>
            <a:r>
              <a:rPr lang="en-US" sz="1600" b="1" dirty="0" smtClean="0">
                <a:sym typeface="Arial"/>
              </a:rPr>
              <a:t> </a:t>
            </a:r>
            <a:r>
              <a:rPr lang="en-US" sz="1600" b="1" dirty="0" smtClean="0">
                <a:sym typeface="Arial"/>
              </a:rPr>
              <a:t>: flow added to either DP or HW</a:t>
            </a:r>
          </a:p>
          <a:p>
            <a:pPr lvl="2">
              <a:lnSpc>
                <a:spcPct val="90000"/>
              </a:lnSpc>
              <a:buClr>
                <a:schemeClr val="dk2"/>
              </a:buClr>
              <a:buSzPts val="2000"/>
            </a:pPr>
            <a:r>
              <a:rPr lang="en-US" sz="1600" b="1" dirty="0" err="1" smtClean="0">
                <a:sym typeface="Arial"/>
              </a:rPr>
              <a:t>dpdk</a:t>
            </a:r>
            <a:r>
              <a:rPr lang="en-US" sz="1600" b="1" dirty="0" smtClean="0">
                <a:sym typeface="Arial"/>
              </a:rPr>
              <a:t>: flow added to both DP and HW</a:t>
            </a:r>
          </a:p>
          <a:p>
            <a:pPr lvl="2">
              <a:lnSpc>
                <a:spcPct val="90000"/>
              </a:lnSpc>
              <a:buClr>
                <a:schemeClr val="dk2"/>
              </a:buClr>
              <a:buSzPts val="2000"/>
            </a:pPr>
            <a:r>
              <a:rPr lang="en-US" sz="1600" b="1" dirty="0" smtClean="0">
                <a:sym typeface="Arial"/>
              </a:rPr>
              <a:t>Impacts </a:t>
            </a:r>
            <a:r>
              <a:rPr lang="en-US" sz="1600" b="1" dirty="0" smtClean="0">
                <a:sym typeface="Arial"/>
              </a:rPr>
              <a:t>dynamic rebalancing logic – need </a:t>
            </a:r>
            <a:r>
              <a:rPr lang="en-US" sz="1600" b="1" dirty="0" smtClean="0">
                <a:sym typeface="Arial"/>
              </a:rPr>
              <a:t>consistency</a:t>
            </a:r>
            <a:endParaRPr lang="en-US" sz="1800" b="1" dirty="0" smtClean="0">
              <a:sym typeface="Arial"/>
            </a:endParaRPr>
          </a:p>
          <a:p>
            <a:pPr lvl="1">
              <a:lnSpc>
                <a:spcPct val="90000"/>
              </a:lnSpc>
              <a:buClr>
                <a:schemeClr val="dk2"/>
              </a:buClr>
              <a:buSzPts val="2000"/>
            </a:pPr>
            <a:endParaRPr lang="en-US" sz="1800" b="1" dirty="0" smtClean="0">
              <a:sym typeface="Arial"/>
            </a:endParaRPr>
          </a:p>
          <a:p>
            <a:pPr lvl="1">
              <a:lnSpc>
                <a:spcPct val="90000"/>
              </a:lnSpc>
              <a:buClr>
                <a:schemeClr val="dk2"/>
              </a:buClr>
              <a:buSzPts val="2000"/>
            </a:pPr>
            <a:r>
              <a:rPr lang="en-US" sz="1800" b="1" dirty="0" smtClean="0">
                <a:sym typeface="Arial"/>
              </a:rPr>
              <a:t>Leverage Out-Of-Resources </a:t>
            </a:r>
            <a:r>
              <a:rPr lang="en-US" sz="1800" b="1" dirty="0" smtClean="0">
                <a:sym typeface="Arial"/>
              </a:rPr>
              <a:t>(ENOSPC) error reporting from </a:t>
            </a:r>
            <a:r>
              <a:rPr lang="en-US" sz="1800" b="1" dirty="0" smtClean="0">
                <a:sym typeface="Arial"/>
              </a:rPr>
              <a:t>PMDs</a:t>
            </a:r>
          </a:p>
          <a:p>
            <a:pPr lvl="1">
              <a:lnSpc>
                <a:spcPct val="90000"/>
              </a:lnSpc>
              <a:buClr>
                <a:schemeClr val="dk2"/>
              </a:buClr>
              <a:buSzPts val="2000"/>
            </a:pPr>
            <a:endParaRPr lang="en-US" sz="1800" b="1" dirty="0" smtClean="0">
              <a:sym typeface="Arial"/>
            </a:endParaRPr>
          </a:p>
          <a:p>
            <a:pPr lvl="1">
              <a:lnSpc>
                <a:spcPct val="90000"/>
              </a:lnSpc>
              <a:buClr>
                <a:schemeClr val="dk2"/>
              </a:buClr>
              <a:buSzPts val="2000"/>
            </a:pPr>
            <a:r>
              <a:rPr lang="en-US" sz="1800" b="1" dirty="0" smtClean="0">
                <a:sym typeface="Arial"/>
              </a:rPr>
              <a:t>Need </a:t>
            </a:r>
            <a:r>
              <a:rPr lang="en-US" sz="1800" b="1" dirty="0">
                <a:sym typeface="Arial"/>
              </a:rPr>
              <a:t>e</a:t>
            </a:r>
            <a:r>
              <a:rPr lang="en-US" sz="1800" b="1" dirty="0" smtClean="0">
                <a:sym typeface="Arial"/>
              </a:rPr>
              <a:t>rror </a:t>
            </a:r>
            <a:r>
              <a:rPr lang="en-US" sz="1800" b="1" dirty="0" smtClean="0">
                <a:sym typeface="Arial"/>
              </a:rPr>
              <a:t>propagation from </a:t>
            </a:r>
            <a:r>
              <a:rPr lang="en-US" sz="1800" b="1" dirty="0" err="1" smtClean="0">
                <a:sym typeface="Arial"/>
              </a:rPr>
              <a:t>dpif-netdev</a:t>
            </a:r>
            <a:r>
              <a:rPr lang="en-US" sz="1800" b="1" dirty="0" smtClean="0">
                <a:sym typeface="Arial"/>
              </a:rPr>
              <a:t> back to </a:t>
            </a:r>
            <a:r>
              <a:rPr lang="en-US" sz="1800" b="1" dirty="0" err="1" smtClean="0">
                <a:sym typeface="Arial"/>
              </a:rPr>
              <a:t>ofproto-dpif</a:t>
            </a:r>
            <a:endParaRPr lang="en-US" sz="1800" b="1" dirty="0" smtClean="0">
              <a:sym typeface="Arial"/>
            </a:endParaRPr>
          </a:p>
          <a:p>
            <a:pPr>
              <a:lnSpc>
                <a:spcPct val="90000"/>
              </a:lnSpc>
              <a:buClr>
                <a:schemeClr val="dk2"/>
              </a:buClr>
              <a:buSzPts val="2000"/>
            </a:pPr>
            <a:r>
              <a:rPr lang="en-US" sz="2000" b="1" dirty="0" err="1" smtClean="0">
                <a:sym typeface="Arial"/>
              </a:rPr>
              <a:t>Openstack</a:t>
            </a:r>
            <a:r>
              <a:rPr lang="en-US" sz="2000" b="1" dirty="0" smtClean="0">
                <a:sym typeface="Arial"/>
              </a:rPr>
              <a:t>/OVN Integration …</a:t>
            </a:r>
            <a:endParaRPr lang="en-US" sz="2000" b="1" dirty="0">
              <a:sym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dk2"/>
              </a:buClr>
              <a:buSzPts val="2000"/>
            </a:pPr>
            <a:endParaRPr lang="en-US" b="1" dirty="0">
              <a:sym typeface="Arial"/>
            </a:endParaRPr>
          </a:p>
        </p:txBody>
      </p:sp>
      <p:sp>
        <p:nvSpPr>
          <p:cNvPr id="6" name="Shape 534">
            <a:extLst>
              <a:ext uri="{FF2B5EF4-FFF2-40B4-BE49-F238E27FC236}">
                <a16:creationId xmlns="" xmlns:a16="http://schemas.microsoft.com/office/drawing/2014/main" id="{535739BA-6778-944F-86AF-7B1C017123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735" y="248438"/>
            <a:ext cx="8776531" cy="5294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Autofit/>
          </a:bodyPr>
          <a:lstStyle/>
          <a:p>
            <a:pPr>
              <a:lnSpc>
                <a:spcPct val="85000"/>
              </a:lnSpc>
              <a:buClr>
                <a:schemeClr val="dk2"/>
              </a:buClr>
              <a:buSzPts val="2800"/>
              <a:buFont typeface="Arial"/>
            </a:pPr>
            <a:r>
              <a:rPr lang="en-US" b="1" dirty="0" smtClean="0">
                <a:sym typeface="Arial"/>
              </a:rPr>
              <a:t>Other </a:t>
            </a:r>
            <a:r>
              <a:rPr lang="en-US" b="1" dirty="0" err="1" smtClean="0">
                <a:sym typeface="Arial"/>
              </a:rPr>
              <a:t>OvS</a:t>
            </a:r>
            <a:r>
              <a:rPr lang="en-US" b="1" dirty="0" smtClean="0">
                <a:sym typeface="Arial"/>
              </a:rPr>
              <a:t>-DPDK Offload </a:t>
            </a:r>
            <a:r>
              <a:rPr lang="en-US" b="1" dirty="0" smtClean="0">
                <a:sym typeface="Arial"/>
              </a:rPr>
              <a:t>Considerations</a:t>
            </a:r>
            <a:endParaRPr b="1" dirty="0"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9112" y="4055165"/>
            <a:ext cx="7812158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Let us advance and improve </a:t>
            </a:r>
            <a:r>
              <a:rPr lang="en-US" sz="2400" b="1" dirty="0" err="1" smtClean="0">
                <a:solidFill>
                  <a:schemeClr val="bg1"/>
                </a:solidFill>
              </a:rPr>
              <a:t>OvS</a:t>
            </a:r>
            <a:r>
              <a:rPr lang="en-US" sz="2400" b="1" dirty="0" smtClean="0">
                <a:solidFill>
                  <a:schemeClr val="bg1"/>
                </a:solidFill>
              </a:rPr>
              <a:t>-DPDK acceleration/offload.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08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290</Words>
  <Application>Microsoft Office PowerPoint</Application>
  <PresentationFormat>On-screen Show (16:9)</PresentationFormat>
  <Paragraphs>45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OvS-DPDK Acceleration with rte_flow: Challenges and Gaps</vt:lpstr>
      <vt:lpstr>OvS-DPDK Acceleration Architecture Gaps</vt:lpstr>
      <vt:lpstr>OvS-DPDK Acceleration Implementation Gaps</vt:lpstr>
      <vt:lpstr>Other OvS-DPDK Offload Considerations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Cohen</dc:creator>
  <cp:lastModifiedBy>Hemal</cp:lastModifiedBy>
  <cp:revision>40</cp:revision>
  <dcterms:created xsi:type="dcterms:W3CDTF">2016-09-09T14:34:40Z</dcterms:created>
  <dcterms:modified xsi:type="dcterms:W3CDTF">2019-12-10T15:46:23Z</dcterms:modified>
</cp:coreProperties>
</file>