
<file path=[Content_Types].xml><?xml version="1.0" encoding="utf-8"?>
<Types xmlns="http://schemas.openxmlformats.org/package/2006/content-types">
  <Default Extension="bin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u Thomas" initials="AT" lastIdx="1" clrIdx="0">
    <p:extLst>
      <p:ext uri="{19B8F6BF-5375-455C-9EA6-DF929625EA0E}">
        <p15:presenceInfo xmlns:p15="http://schemas.microsoft.com/office/powerpoint/2012/main" userId="S::anju.thomas@ericsson.com::595bb535-8d17-4e4b-9f08-e50d116458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1T06:52:57.175" idx="1">
    <p:pos x="6221" y="68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3F2C-98D4-4EC3-9AB5-76A00F194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6CBD8-E4B0-4AEB-B57E-D7B8819A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83A6-8945-441B-93B8-A59FC345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CB1E-86CE-4A2D-ADE5-52FD5C9D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7BFEC-E434-46A6-834F-2D276527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7FE5-2032-493A-A437-0D75D304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002B7-637C-4E31-83D7-F9F17F34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2BB1-B256-42E7-AE18-5F10A341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3C61-16F1-4B76-9603-162517EB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3145B-DAB6-48D2-A64B-CE5D5CC3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573F0-98EB-4951-85B5-F55894CCF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112A5-F4E1-405F-981E-4723AF4A4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C116-F0CE-420D-8DCB-C61B71BE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51CB7-550B-4879-AEF8-7027A43F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9736-FD5C-463E-BF2E-A76DBD06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BF82-A13B-4A32-815E-F7A2936E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2354-8A1A-4833-9A11-92058A6B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7865-9847-44DE-A7B4-AE38055D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F54F-6D19-4990-B1B8-E8134BE3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A13BC-4962-4B1B-96F7-746EC95E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1ABE-36D6-4CC3-8114-FAAEB9DD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8E648-C94F-4900-9CFB-03715817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BD2A-2776-418B-BF7B-92FE0550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0434-8EE9-4238-B118-1DDD1B89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03F4-0B96-447B-9975-4A52BE5B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6808-8699-44C2-BE28-C1CD2C72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9845-1821-47F9-AAA2-D994E2117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B6388-7C61-466F-B50A-BE74CE6D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6CAC1-47F9-49EC-A64E-B5AE6C2C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9BEBC-9769-4D8B-B0C7-59C9BE9F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38DA2-0CC9-4B52-A2BC-B5EC1E70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31D7-1AC3-4216-A898-A4638C3E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AA3B-AD67-4DB6-87EB-91EC2D1A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6AB7E-7956-4E3C-BEF1-FEF672B6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D1566-2DB1-4B6A-B6AE-F18D945D9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A4FFE-283B-4208-802C-2D6584F95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183E2-563C-4CE8-B6E9-9AA587A6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F9446-C174-46AF-8316-C80D25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01AB0-4982-4CE8-8EB5-E0430B30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6AD8-F05B-4038-98C6-0FF9D04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D637C-87EE-4C7F-8CFD-25998CFF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F16B9-68C5-4A5D-B4B4-64AD1171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EB7B1-3B0C-4FC9-A7BE-BA11B8D8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B776D-9EE3-4F5D-BC61-58F769FA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2C452-52F5-4273-8C5F-64765C7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6BBBC-9C96-4B55-8466-43C33423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DAFE-4973-4A09-B563-36B0CA11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5706-81CA-484A-A2A9-E0334F98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6A785-2EB5-4206-AA81-04BCA664F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E83EB-820C-4619-8607-D8602B23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D3A83-3353-49F7-A1A0-965D2FCA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5D3F2-58C5-489F-AD6D-E0D346E4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C455-DBDC-42CC-A947-677D92F6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A8C24-5B5C-40CC-BF57-7D04E6A6F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6A9B9-A942-4876-94F1-304A7A3C7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7EC33-32A4-4FFC-AC96-8DD22875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99B0C-FA55-46E9-A8C2-A620B742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DEF1-9153-4E9D-9700-B5636B63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ADBED-BB8A-4651-BCF9-9C4E9607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381D-EE3F-4F1F-85F8-45CB76B8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8D58-A4FB-439B-BB62-3EFF2BB61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89B5-8FBF-4E16-B107-48A80A390FB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902F-10AD-43E4-BA0B-344A2F67E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433F-41CF-4EDD-93F1-97D4CEFEA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AE52E-6344-425D-9146-00290E2D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1E05-7CC8-4691-8EB2-E013E61E1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491" y="11698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Dynamic disabling/enabling  of EMC based on traffic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2F1C7-28A0-403E-86BA-4B746E715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0742"/>
            <a:ext cx="9144000" cy="212568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Anju Thomas</a:t>
            </a:r>
          </a:p>
          <a:p>
            <a:pPr algn="r"/>
            <a:r>
              <a:rPr lang="en-US" dirty="0"/>
              <a:t>Nitin Katiyar</a:t>
            </a:r>
          </a:p>
          <a:p>
            <a:pPr algn="r"/>
            <a:r>
              <a:rPr lang="en-US" dirty="0"/>
              <a:t>Vishal Deep Ajmera</a:t>
            </a:r>
          </a:p>
          <a:p>
            <a:pPr algn="r"/>
            <a:r>
              <a:rPr lang="en-US" dirty="0"/>
              <a:t>Venkatesan Pradeep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8BC838A1-66BD-4476-BEBC-03CCEBE6C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429421"/>
            <a:ext cx="723014" cy="74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0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0E91-22D1-4E99-AB2A-0845CDCD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WHEN TO DISABLE EMC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8F91-5FF7-4965-A14E-1ACBEE22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i="1" dirty="0"/>
          </a:p>
          <a:p>
            <a:r>
              <a:rPr lang="en-US" dirty="0"/>
              <a:t>Factors used to determine if EMC thrashing is happening:</a:t>
            </a:r>
          </a:p>
          <a:p>
            <a:pPr lvl="1">
              <a:buClr>
                <a:schemeClr val="tx1"/>
              </a:buClr>
            </a:pPr>
            <a:endParaRPr lang="en-US" i="1" dirty="0"/>
          </a:p>
          <a:p>
            <a:pPr lvl="1">
              <a:buClr>
                <a:schemeClr val="tx1"/>
              </a:buClr>
            </a:pPr>
            <a:r>
              <a:rPr lang="en-US" i="1" dirty="0"/>
              <a:t>Number of  evictions</a:t>
            </a:r>
          </a:p>
          <a:p>
            <a:pPr lvl="1">
              <a:buClr>
                <a:schemeClr val="tx1"/>
              </a:buClr>
            </a:pPr>
            <a:r>
              <a:rPr lang="en-US" i="1" dirty="0"/>
              <a:t>Number of insertions</a:t>
            </a:r>
          </a:p>
          <a:p>
            <a:pPr lvl="1">
              <a:buClr>
                <a:schemeClr val="tx1"/>
              </a:buClr>
            </a:pPr>
            <a:r>
              <a:rPr lang="en-US" i="1" dirty="0"/>
              <a:t>Number of hits</a:t>
            </a:r>
          </a:p>
          <a:p>
            <a:endParaRPr lang="en-US" i="1" dirty="0"/>
          </a:p>
          <a:p>
            <a:r>
              <a:rPr lang="en-US" i="1" dirty="0"/>
              <a:t>Example: </a:t>
            </a:r>
            <a:endParaRPr lang="en-US" dirty="0"/>
          </a:p>
          <a:p>
            <a:pPr lvl="1"/>
            <a:r>
              <a:rPr lang="en-US" i="1" u="sng" dirty="0"/>
              <a:t>(</a:t>
            </a:r>
            <a:r>
              <a:rPr lang="en-US" i="1" dirty="0"/>
              <a:t>Number of evictions / (Number of insertions + Number of hits)) * 100  &gt; disable threshold (in percentage)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E71082D3-C93A-46BD-BFEC-06D831A26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23D6-91F5-4ED8-AA09-FDB6016C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ENABLING EMC</a:t>
            </a:r>
            <a:endParaRPr lang="en-US" sz="5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900357F-DB53-402A-86B4-A236EFD71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584" y="985652"/>
            <a:ext cx="7020825" cy="5191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DA023B-EE55-4F6C-97CD-90D39B53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447" y="5065878"/>
            <a:ext cx="3895682" cy="1286367"/>
          </a:xfrm>
          <a:prstGeom prst="rect">
            <a:avLst/>
          </a:prstGeom>
        </p:spPr>
      </p:pic>
      <p:pic>
        <p:nvPicPr>
          <p:cNvPr id="16" name="image">
            <a:extLst>
              <a:ext uri="{FF2B5EF4-FFF2-40B4-BE49-F238E27FC236}">
                <a16:creationId xmlns:a16="http://schemas.microsoft.com/office/drawing/2014/main" id="{2960B03E-A935-4E17-8311-20926558A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5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0E91-22D1-4E99-AB2A-0845CDCD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WHEN TO RE-ENABLE EMC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8F91-5FF7-4965-A14E-1ACBEE22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know that system has recovered from EMC thrashing?</a:t>
            </a:r>
          </a:p>
          <a:p>
            <a:pPr lvl="1">
              <a:buClr>
                <a:schemeClr val="tx1"/>
              </a:buClr>
            </a:pPr>
            <a:r>
              <a:rPr lang="en-US" i="1" dirty="0"/>
              <a:t>Number of evictions</a:t>
            </a:r>
          </a:p>
          <a:p>
            <a:pPr lvl="1">
              <a:buClr>
                <a:schemeClr val="tx1"/>
              </a:buClr>
            </a:pPr>
            <a:r>
              <a:rPr lang="en-US" i="1" dirty="0"/>
              <a:t>Number of attempted insertions </a:t>
            </a:r>
          </a:p>
          <a:p>
            <a:pPr marL="0" indent="0">
              <a:buNone/>
            </a:pPr>
            <a:r>
              <a:rPr lang="en-US" i="1" dirty="0"/>
              <a:t> </a:t>
            </a:r>
          </a:p>
          <a:p>
            <a:pPr marL="0" indent="0">
              <a:buNone/>
            </a:pPr>
            <a:r>
              <a:rPr lang="en-US" i="1" dirty="0"/>
              <a:t>Example :</a:t>
            </a:r>
          </a:p>
          <a:p>
            <a:pPr marL="457200" lvl="1" indent="0">
              <a:buNone/>
            </a:pPr>
            <a:r>
              <a:rPr lang="en-US" i="1" dirty="0"/>
              <a:t>(Number of  evictions / Number of attempted insertions) *100 &lt; </a:t>
            </a:r>
            <a:r>
              <a:rPr lang="en-US" i="1" dirty="0" err="1"/>
              <a:t>enable_threshold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E8E8F650-F667-4888-AA65-AC9DFC890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3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F207-B46A-428A-8FBA-DF18BD87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3022-9B0A-4CE3-A468-9A51A0CD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cache configuration  not suitable for customer deployments</a:t>
            </a:r>
          </a:p>
          <a:p>
            <a:r>
              <a:rPr lang="en-US" dirty="0"/>
              <a:t>Performance of EMC dependent on traffic pattern.</a:t>
            </a:r>
          </a:p>
          <a:p>
            <a:r>
              <a:rPr lang="en-US" dirty="0"/>
              <a:t>Certain traffic pattern can negate the advantages of having EMC</a:t>
            </a:r>
          </a:p>
          <a:p>
            <a:r>
              <a:rPr lang="en-US" dirty="0"/>
              <a:t>System should be able to learn and adapt to enable and disable EMC to give </a:t>
            </a:r>
            <a:r>
              <a:rPr lang="en-US"/>
              <a:t>maximum performance</a:t>
            </a:r>
            <a:endParaRPr lang="en-US" dirty="0"/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5C35FC99-1D65-4E29-BD80-73304E6A2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B331-5A8D-4C1A-8BCF-02B04C64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2103437"/>
            <a:ext cx="10515600" cy="272982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 YOU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150C3B8C-A512-4BDA-9A5D-A42E7676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1E05-7CC8-4691-8EB2-E013E61E1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85" y="421575"/>
            <a:ext cx="9144000" cy="86986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AGENDA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2F1C7-28A0-403E-86BA-4B746E715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989" y="1674420"/>
            <a:ext cx="9144000" cy="476200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Cache lookup path in OVS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 EMC vs SMC - A closer look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 Why dynamic 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 Solution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 Summary</a:t>
            </a:r>
          </a:p>
          <a:p>
            <a:pPr algn="l"/>
            <a:endParaRPr lang="en-US" dirty="0"/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8BC838A1-66BD-4476-BEBC-03CCEBE6C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1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1E05-7CC8-4691-8EB2-E013E61E1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209601"/>
            <a:ext cx="9144000" cy="86986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CACHE LOOKUP</a:t>
            </a:r>
            <a:endParaRPr lang="en-US" dirty="0"/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8BC838A1-66BD-4476-BEBC-03CCEBE6C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DB4E1A3-7631-4DA7-89E5-2339F150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795" y="1163781"/>
            <a:ext cx="8341862" cy="54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6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1E05-7CC8-4691-8EB2-E013E61E1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88" y="144203"/>
            <a:ext cx="9499392" cy="86986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EMC LAYOUT</a:t>
            </a:r>
            <a:endParaRPr lang="en-US" dirty="0"/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8BC838A1-66BD-4476-BEBC-03CCEBE6C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038EFE4-2FA5-43AA-BFDA-7E6C40F3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81" y="1438531"/>
            <a:ext cx="7376799" cy="5035732"/>
          </a:xfrm>
          <a:prstGeom prst="rect">
            <a:avLst/>
          </a:prstGeom>
        </p:spPr>
      </p:pic>
      <p:sp>
        <p:nvSpPr>
          <p:cNvPr id="22" name="Subtitle 21">
            <a:extLst>
              <a:ext uri="{FF2B5EF4-FFF2-40B4-BE49-F238E27FC236}">
                <a16:creationId xmlns:a16="http://schemas.microsoft.com/office/drawing/2014/main" id="{1914C546-9CEF-410D-A6D3-ACCF5D17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517" y="1116281"/>
            <a:ext cx="11079678" cy="54864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emc_cache</a:t>
            </a:r>
            <a:endParaRPr lang="en-US" dirty="0"/>
          </a:p>
          <a:p>
            <a:pPr algn="l"/>
            <a:r>
              <a:rPr lang="en-US" dirty="0"/>
              <a:t>                       1                                                             </a:t>
            </a:r>
            <a:r>
              <a:rPr lang="en-US" dirty="0" err="1"/>
              <a:t>emc_entry</a:t>
            </a:r>
            <a:endParaRPr lang="en-US" dirty="0"/>
          </a:p>
          <a:p>
            <a:pPr algn="l"/>
            <a:r>
              <a:rPr lang="en-US" dirty="0"/>
              <a:t>                       2</a:t>
            </a:r>
          </a:p>
          <a:p>
            <a:pPr algn="l"/>
            <a:r>
              <a:rPr lang="en-US" dirty="0"/>
              <a:t>                       . </a:t>
            </a:r>
          </a:p>
          <a:p>
            <a:pPr algn="l"/>
            <a:r>
              <a:rPr lang="en-US" dirty="0"/>
              <a:t>                       .</a:t>
            </a:r>
          </a:p>
          <a:p>
            <a:pPr algn="l"/>
            <a:r>
              <a:rPr lang="en-US" dirty="0"/>
              <a:t>                                                                                                </a:t>
            </a:r>
          </a:p>
          <a:p>
            <a:pPr algn="l"/>
            <a:r>
              <a:rPr lang="en-US" sz="1400" dirty="0"/>
              <a:t>                                                                                                                                                          </a:t>
            </a:r>
            <a:r>
              <a:rPr lang="en-US" dirty="0"/>
              <a:t>                       .                                                                             </a:t>
            </a:r>
          </a:p>
          <a:p>
            <a:pPr algn="l"/>
            <a:r>
              <a:rPr lang="en-US" dirty="0"/>
              <a:t>                       .</a:t>
            </a:r>
          </a:p>
          <a:p>
            <a:pPr algn="l"/>
            <a:r>
              <a:rPr lang="en-US" dirty="0"/>
              <a:t>                       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              8192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7A088-FD34-40C7-921B-BA4F249CCCFA}"/>
              </a:ext>
            </a:extLst>
          </p:cNvPr>
          <p:cNvSpPr txBox="1"/>
          <p:nvPr/>
        </p:nvSpPr>
        <p:spPr>
          <a:xfrm>
            <a:off x="6843561" y="3296653"/>
            <a:ext cx="210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pmd</a:t>
            </a:r>
            <a:r>
              <a:rPr lang="en-US" dirty="0"/>
              <a:t>-&gt;</a:t>
            </a:r>
            <a:r>
              <a:rPr lang="en-US" dirty="0" err="1"/>
              <a:t>flow_table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4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1E05-7CC8-4691-8EB2-E013E61E1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88" y="144203"/>
            <a:ext cx="9499392" cy="86986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SMC LAYOUT</a:t>
            </a:r>
            <a:endParaRPr lang="en-US" dirty="0"/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8BC838A1-66BD-4476-BEBC-03CCEBE6C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F7008-F7C8-47A4-B216-4840E4A4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61" y="1456259"/>
            <a:ext cx="8071804" cy="508450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696F048-F16A-4E8E-BF49-0C8B393D2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87" y="1014071"/>
            <a:ext cx="10892953" cy="5541108"/>
          </a:xfrm>
        </p:spPr>
        <p:txBody>
          <a:bodyPr/>
          <a:lstStyle/>
          <a:p>
            <a:pPr algn="l"/>
            <a:r>
              <a:rPr lang="en-US" dirty="0"/>
              <a:t>                        </a:t>
            </a:r>
            <a:r>
              <a:rPr lang="en-US" dirty="0" err="1"/>
              <a:t>smc_cache</a:t>
            </a:r>
            <a:r>
              <a:rPr lang="en-US" dirty="0"/>
              <a:t>                                                                    </a:t>
            </a:r>
          </a:p>
          <a:p>
            <a:pPr algn="l"/>
            <a:r>
              <a:rPr lang="en-US" dirty="0"/>
              <a:t>                                        1</a:t>
            </a:r>
          </a:p>
          <a:p>
            <a:pPr algn="l"/>
            <a:r>
              <a:rPr lang="en-US" dirty="0"/>
              <a:t>                                        2</a:t>
            </a:r>
          </a:p>
          <a:p>
            <a:pPr algn="l"/>
            <a:r>
              <a:rPr lang="en-US" dirty="0"/>
              <a:t>           bucket1               3</a:t>
            </a:r>
          </a:p>
          <a:p>
            <a:pPr algn="l"/>
            <a:r>
              <a:rPr lang="en-US" dirty="0"/>
              <a:t>                                        4</a:t>
            </a:r>
          </a:p>
          <a:p>
            <a:pPr algn="l"/>
            <a:r>
              <a:rPr lang="en-US" dirty="0"/>
              <a:t>                                                                                                                  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                       1048576   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8001F-FFA6-4A00-8696-A167D9B7BD5D}"/>
              </a:ext>
            </a:extLst>
          </p:cNvPr>
          <p:cNvSpPr txBox="1"/>
          <p:nvPr/>
        </p:nvSpPr>
        <p:spPr>
          <a:xfrm>
            <a:off x="8873569" y="3059668"/>
            <a:ext cx="210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pmd</a:t>
            </a:r>
            <a:r>
              <a:rPr lang="en-US" dirty="0"/>
              <a:t>-&gt;</a:t>
            </a:r>
            <a:r>
              <a:rPr lang="en-US" dirty="0" err="1"/>
              <a:t>flow_table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3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E302-9478-4A83-9003-71B9F3E9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EMC vs SMC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0BAE-5CBE-45E5-B767-3FEFCE0F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660"/>
            <a:ext cx="10515600" cy="4906303"/>
          </a:xfrm>
        </p:spPr>
        <p:txBody>
          <a:bodyPr>
            <a:normAutofit/>
          </a:bodyPr>
          <a:lstStyle/>
          <a:p>
            <a:r>
              <a:rPr lang="en-US" dirty="0"/>
              <a:t>Both use 5 tuple hash or RSS hash </a:t>
            </a:r>
          </a:p>
          <a:p>
            <a:r>
              <a:rPr lang="en-US" dirty="0"/>
              <a:t>EMC:</a:t>
            </a:r>
          </a:p>
          <a:p>
            <a:pPr lvl="1"/>
            <a:r>
              <a:rPr lang="en-US" dirty="0"/>
              <a:t>Each hash can index two entries (13 bits at a time)</a:t>
            </a:r>
          </a:p>
          <a:p>
            <a:pPr lvl="1"/>
            <a:r>
              <a:rPr lang="en-US" dirty="0"/>
              <a:t>Each entry stores hash, </a:t>
            </a:r>
            <a:r>
              <a:rPr lang="en-US" dirty="0" err="1"/>
              <a:t>miniflow</a:t>
            </a:r>
            <a:r>
              <a:rPr lang="en-US" dirty="0"/>
              <a:t> &amp; pointer to flow in </a:t>
            </a:r>
            <a:r>
              <a:rPr lang="en-US" dirty="0" err="1"/>
              <a:t>pmd</a:t>
            </a:r>
            <a:r>
              <a:rPr lang="en-US" dirty="0"/>
              <a:t> flow table.</a:t>
            </a:r>
          </a:p>
          <a:p>
            <a:pPr lvl="1"/>
            <a:r>
              <a:rPr lang="en-US" dirty="0"/>
              <a:t> 2^13 = 8192 EMC entries</a:t>
            </a:r>
          </a:p>
          <a:p>
            <a:pPr lvl="1"/>
            <a:r>
              <a:rPr lang="en-US" dirty="0"/>
              <a:t>Memory footprint</a:t>
            </a:r>
          </a:p>
          <a:p>
            <a:r>
              <a:rPr lang="en-US" dirty="0"/>
              <a:t>SMC:</a:t>
            </a:r>
          </a:p>
          <a:p>
            <a:pPr lvl="1"/>
            <a:r>
              <a:rPr lang="en-US" dirty="0"/>
              <a:t>Number of buckets = 1 &lt;&lt; 18 = 262,144</a:t>
            </a:r>
          </a:p>
          <a:p>
            <a:pPr lvl="1"/>
            <a:r>
              <a:rPr lang="en-US" dirty="0"/>
              <a:t>4 entries per bucket</a:t>
            </a:r>
          </a:p>
          <a:p>
            <a:pPr lvl="1"/>
            <a:r>
              <a:rPr lang="en-US" dirty="0"/>
              <a:t>Each entry stores 16 bit signature &amp; 16-bit index to flow in </a:t>
            </a:r>
            <a:r>
              <a:rPr lang="en-US" dirty="0" err="1"/>
              <a:t>pmd</a:t>
            </a:r>
            <a:r>
              <a:rPr lang="en-US" dirty="0"/>
              <a:t> flow table.</a:t>
            </a:r>
          </a:p>
          <a:p>
            <a:endParaRPr lang="en-US" dirty="0"/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D299BB38-E6F5-4E23-BE11-69E904ED9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7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E302-9478-4A83-9003-71B9F3E9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WHY DYNAMIC 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0BAE-5CBE-45E5-B767-3FEFCE0F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22"/>
            <a:ext cx="10515600" cy="4455041"/>
          </a:xfrm>
        </p:spPr>
        <p:txBody>
          <a:bodyPr>
            <a:normAutofit/>
          </a:bodyPr>
          <a:lstStyle/>
          <a:p>
            <a:r>
              <a:rPr lang="en-US" dirty="0"/>
              <a:t>Avoid EMC thrashing (causes performance degradation)</a:t>
            </a:r>
          </a:p>
          <a:p>
            <a:r>
              <a:rPr lang="en-US" dirty="0"/>
              <a:t>Need to adapt to varying traffic pattern </a:t>
            </a:r>
          </a:p>
          <a:p>
            <a:r>
              <a:rPr lang="en-US" dirty="0"/>
              <a:t>Utilize EMC &amp; SMC efficiently</a:t>
            </a:r>
          </a:p>
          <a:p>
            <a:r>
              <a:rPr lang="en-US" dirty="0"/>
              <a:t>Observations on actual customer deployments</a:t>
            </a:r>
          </a:p>
          <a:p>
            <a:endParaRPr lang="en-US" dirty="0"/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A0970E0-76C9-4DD2-9F01-2AEB55F3A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8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E302-9478-4A83-9003-71B9F3E9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PROPOSED SOLUTION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0BAE-5CBE-45E5-B767-3FEFCE0F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9630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Identify if system has frequent EMC thrashing.</a:t>
            </a:r>
          </a:p>
          <a:p>
            <a:pPr>
              <a:buClr>
                <a:schemeClr val="tx1"/>
              </a:buClr>
            </a:pPr>
            <a:r>
              <a:rPr lang="en-US" dirty="0"/>
              <a:t>Use this information to dynamically disable EMC thereby eliminating ‘cache thrashing’ scenario and improving packet switching performance</a:t>
            </a:r>
          </a:p>
          <a:p>
            <a:pPr>
              <a:buClr>
                <a:schemeClr val="tx1"/>
              </a:buClr>
            </a:pPr>
            <a:r>
              <a:rPr lang="en-US" dirty="0"/>
              <a:t>Once EMC has been disabled the OVS would periodically turn on the EMC  insertion but will not perform EMC  lookup for packets processing as part of dry run. </a:t>
            </a:r>
          </a:p>
          <a:p>
            <a:pPr>
              <a:buClr>
                <a:schemeClr val="tx1"/>
              </a:buClr>
            </a:pPr>
            <a:r>
              <a:rPr lang="en-US" dirty="0"/>
              <a:t>Post some soaking time, check if EMC is still consistently thrashed or not .</a:t>
            </a:r>
          </a:p>
          <a:p>
            <a:pPr>
              <a:buClr>
                <a:schemeClr val="tx1"/>
              </a:buClr>
            </a:pPr>
            <a:r>
              <a:rPr lang="en-US" dirty="0"/>
              <a:t>If system has recovered for multiple such iterations we enable EMC .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If system has still not recovered evaluate the system after some  </a:t>
            </a:r>
            <a:r>
              <a:rPr lang="en-US" sz="2800" dirty="0" err="1"/>
              <a:t>backoff</a:t>
            </a:r>
            <a:r>
              <a:rPr lang="en-US" sz="2800" dirty="0"/>
              <a:t> period</a:t>
            </a:r>
          </a:p>
        </p:txBody>
      </p:sp>
      <p:pic>
        <p:nvPicPr>
          <p:cNvPr id="5" name="image">
            <a:extLst>
              <a:ext uri="{FF2B5EF4-FFF2-40B4-BE49-F238E27FC236}">
                <a16:creationId xmlns:a16="http://schemas.microsoft.com/office/drawing/2014/main" id="{8DC5E283-EFC3-4F2B-A2B5-163A44D5C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34" y="417874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8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E302-9478-4A83-9003-71B9F3E9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DISABLING EMC</a:t>
            </a:r>
            <a:endParaRPr lang="en-US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8F6BB-AC95-4EEB-89C0-3D05C2730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661" y="1081088"/>
            <a:ext cx="7558678" cy="5095875"/>
          </a:xfrm>
          <a:prstGeom prst="rect">
            <a:avLst/>
          </a:prstGeom>
        </p:spPr>
      </p:pic>
      <p:pic>
        <p:nvPicPr>
          <p:cNvPr id="5" name="image">
            <a:extLst>
              <a:ext uri="{FF2B5EF4-FFF2-40B4-BE49-F238E27FC236}">
                <a16:creationId xmlns:a16="http://schemas.microsoft.com/office/drawing/2014/main" id="{1C6489BE-7EBA-4464-9C55-4FFA706DF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1CB4FE-8CB5-4834-BB0F-BA99B3A82DAE}"/>
              </a:ext>
            </a:extLst>
          </p:cNvPr>
          <p:cNvSpPr txBox="1"/>
          <p:nvPr/>
        </p:nvSpPr>
        <p:spPr>
          <a:xfrm>
            <a:off x="4286800" y="3066871"/>
            <a:ext cx="13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Repeat N     Iterations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C1AAF-5ED5-4D9B-9BB4-F367AE92C068}"/>
              </a:ext>
            </a:extLst>
          </p:cNvPr>
          <p:cNvSpPr txBox="1"/>
          <p:nvPr/>
        </p:nvSpPr>
        <p:spPr>
          <a:xfrm>
            <a:off x="7574461" y="4267200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4CC65-51B1-47DF-87E7-CEB369873257}"/>
              </a:ext>
            </a:extLst>
          </p:cNvPr>
          <p:cNvSpPr txBox="1"/>
          <p:nvPr/>
        </p:nvSpPr>
        <p:spPr>
          <a:xfrm>
            <a:off x="6176469" y="4274885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CDE9C-CC83-4D4C-A2CB-DB8CDFDED1DA}"/>
              </a:ext>
            </a:extLst>
          </p:cNvPr>
          <p:cNvSpPr txBox="1"/>
          <p:nvPr/>
        </p:nvSpPr>
        <p:spPr>
          <a:xfrm>
            <a:off x="4041059" y="1553496"/>
            <a:ext cx="15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time </a:t>
            </a:r>
          </a:p>
        </p:txBody>
      </p:sp>
    </p:spTree>
    <p:extLst>
      <p:ext uri="{BB962C8B-B14F-4D97-AF65-F5344CB8AC3E}">
        <p14:creationId xmlns:p14="http://schemas.microsoft.com/office/powerpoint/2010/main" val="373506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406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Dynamic disabling/enabling  of EMC based on traffic pattern</vt:lpstr>
      <vt:lpstr>AGENDA</vt:lpstr>
      <vt:lpstr>CACHE LOOKUP</vt:lpstr>
      <vt:lpstr>EMC LAYOUT</vt:lpstr>
      <vt:lpstr>SMC LAYOUT</vt:lpstr>
      <vt:lpstr>EMC vs SMC</vt:lpstr>
      <vt:lpstr>WHY DYNAMIC ?</vt:lpstr>
      <vt:lpstr>PROPOSED SOLUTION</vt:lpstr>
      <vt:lpstr>DISABLING EMC</vt:lpstr>
      <vt:lpstr>WHEN TO DISABLE EMC</vt:lpstr>
      <vt:lpstr>ENABLING EMC</vt:lpstr>
      <vt:lpstr>WHEN TO RE-ENABLE EMC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disabling/enabling  of EMC based on traffic pattern</dc:title>
  <dc:creator>Anju Thomas</dc:creator>
  <cp:lastModifiedBy>Anju Thomas</cp:lastModifiedBy>
  <cp:revision>48</cp:revision>
  <dcterms:created xsi:type="dcterms:W3CDTF">2019-12-10T13:38:48Z</dcterms:created>
  <dcterms:modified xsi:type="dcterms:W3CDTF">2019-12-11T12:25:00Z</dcterms:modified>
</cp:coreProperties>
</file>