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4" r:id="rId6"/>
    <p:sldId id="283" r:id="rId7"/>
    <p:sldId id="284" r:id="rId8"/>
    <p:sldId id="285" r:id="rId9"/>
    <p:sldId id="286" r:id="rId10"/>
    <p:sldId id="287" r:id="rId11"/>
    <p:sldId id="288" r:id="rId12"/>
    <p:sldId id="295" r:id="rId13"/>
    <p:sldId id="298" r:id="rId14"/>
    <p:sldId id="291" r:id="rId15"/>
    <p:sldId id="296" r:id="rId16"/>
    <p:sldId id="302" r:id="rId17"/>
    <p:sldId id="279" r:id="rId18"/>
    <p:sldId id="280" r:id="rId19"/>
    <p:sldId id="281" r:id="rId20"/>
    <p:sldId id="282" r:id="rId21"/>
    <p:sldId id="299" r:id="rId22"/>
    <p:sldId id="300" r:id="rId23"/>
    <p:sldId id="301" r:id="rId24"/>
    <p:sldId id="270" r:id="rId25"/>
    <p:sldId id="271" r:id="rId26"/>
    <p:sldId id="267" r:id="rId27"/>
    <p:sldId id="297" r:id="rId28"/>
    <p:sldId id="294" r:id="rId29"/>
    <p:sldId id="303" r:id="rId30"/>
    <p:sldId id="266" r:id="rId31"/>
    <p:sldId id="293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97396-3583-40FC-A898-4D6E5AE3BF25}" v="48" dt="2019-11-05T19:29:22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56713" autoAdjust="0"/>
  </p:normalViewPr>
  <p:slideViewPr>
    <p:cSldViewPr snapToGrid="0" snapToObjects="1">
      <p:cViewPr varScale="1">
        <p:scale>
          <a:sx n="64" d="100"/>
          <a:sy n="64" d="100"/>
        </p:scale>
        <p:origin x="1891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E14D5-3E31-4680-B0F9-8FD429A5B276}" type="datetimeFigureOut">
              <a:rPr lang="pl-PL" smtClean="0"/>
              <a:t>08.12.2019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E97A-BE63-4B29-A90B-9A69657523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743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Hello, my 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Tomasz Osiński, </a:t>
            </a:r>
            <a:r>
              <a:rPr lang="pl-PL" dirty="0" err="1"/>
              <a:t>I’m</a:t>
            </a:r>
            <a:r>
              <a:rPr lang="pl-PL" dirty="0"/>
              <a:t> a R&amp;D </a:t>
            </a:r>
            <a:r>
              <a:rPr lang="pl-PL" dirty="0" err="1"/>
              <a:t>Expert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Orange </a:t>
            </a:r>
            <a:r>
              <a:rPr lang="pl-PL" dirty="0" err="1"/>
              <a:t>Labs</a:t>
            </a:r>
            <a:r>
              <a:rPr lang="pl-PL" dirty="0"/>
              <a:t> Poland and </a:t>
            </a:r>
            <a:r>
              <a:rPr lang="pl-PL" dirty="0" err="1"/>
              <a:t>also</a:t>
            </a:r>
            <a:r>
              <a:rPr lang="pl-PL" dirty="0"/>
              <a:t> a </a:t>
            </a:r>
            <a:r>
              <a:rPr lang="pl-PL" dirty="0" err="1"/>
              <a:t>PhD</a:t>
            </a:r>
            <a:r>
              <a:rPr lang="pl-PL" dirty="0"/>
              <a:t> Student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Warsaw</a:t>
            </a:r>
            <a:r>
              <a:rPr lang="pl-PL" dirty="0"/>
              <a:t> University of Technology.</a:t>
            </a:r>
          </a:p>
          <a:p>
            <a:endParaRPr lang="pl-PL" dirty="0"/>
          </a:p>
          <a:p>
            <a:r>
              <a:rPr lang="pl-PL" dirty="0" err="1"/>
              <a:t>Today</a:t>
            </a:r>
            <a:r>
              <a:rPr lang="pl-PL" dirty="0"/>
              <a:t> I </a:t>
            </a:r>
            <a:r>
              <a:rPr lang="pl-PL" dirty="0" err="1"/>
              <a:t>would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to </a:t>
            </a:r>
            <a:r>
              <a:rPr lang="pl-PL" dirty="0" err="1"/>
              <a:t>present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last-year</a:t>
            </a:r>
            <a:r>
              <a:rPr lang="pl-PL" dirty="0"/>
              <a:t> </a:t>
            </a:r>
            <a:r>
              <a:rPr lang="pl-PL" dirty="0" err="1"/>
              <a:t>effort</a:t>
            </a:r>
            <a:r>
              <a:rPr lang="pl-PL" dirty="0"/>
              <a:t> </a:t>
            </a:r>
            <a:r>
              <a:rPr lang="pl-PL" dirty="0" err="1"/>
              <a:t>around</a:t>
            </a:r>
            <a:r>
              <a:rPr lang="pl-PL" dirty="0"/>
              <a:t> „</a:t>
            </a:r>
            <a:r>
              <a:rPr lang="pl-PL" dirty="0" err="1"/>
              <a:t>extending</a:t>
            </a:r>
            <a:r>
              <a:rPr lang="pl-PL" dirty="0"/>
              <a:t> OVS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/>
              <a:t>pipeline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P4”.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2483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First of </a:t>
            </a:r>
            <a:r>
              <a:rPr lang="pl-PL" dirty="0" err="1"/>
              <a:t>all</a:t>
            </a:r>
            <a:r>
              <a:rPr lang="pl-PL" dirty="0"/>
              <a:t>, in the P4 program we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define</a:t>
            </a:r>
            <a:r>
              <a:rPr lang="pl-PL" dirty="0"/>
              <a:t>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headers</a:t>
            </a:r>
            <a:r>
              <a:rPr lang="pl-PL" dirty="0"/>
              <a:t> for </a:t>
            </a:r>
            <a:r>
              <a:rPr lang="pl-PL" dirty="0" err="1"/>
              <a:t>our</a:t>
            </a:r>
            <a:r>
              <a:rPr lang="pl-PL" dirty="0"/>
              <a:t> P4 program. In P4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really</a:t>
            </a:r>
            <a:r>
              <a:rPr lang="pl-PL" dirty="0"/>
              <a:t> </a:t>
            </a:r>
            <a:r>
              <a:rPr lang="pl-PL" dirty="0" err="1"/>
              <a:t>simple</a:t>
            </a:r>
            <a:r>
              <a:rPr lang="pl-PL" dirty="0"/>
              <a:t> and the </a:t>
            </a:r>
            <a:r>
              <a:rPr lang="pl-PL" dirty="0" err="1"/>
              <a:t>compiler</a:t>
            </a:r>
            <a:r>
              <a:rPr lang="pl-PL" dirty="0"/>
              <a:t> </a:t>
            </a:r>
            <a:r>
              <a:rPr lang="pl-PL" dirty="0" err="1"/>
              <a:t>translates</a:t>
            </a:r>
            <a:r>
              <a:rPr lang="pl-PL" dirty="0"/>
              <a:t> </a:t>
            </a:r>
            <a:r>
              <a:rPr lang="pl-PL" dirty="0" err="1"/>
              <a:t>headers</a:t>
            </a:r>
            <a:r>
              <a:rPr lang="pl-PL" dirty="0"/>
              <a:t> </a:t>
            </a:r>
            <a:r>
              <a:rPr lang="pl-PL" dirty="0" err="1"/>
              <a:t>defined</a:t>
            </a:r>
            <a:r>
              <a:rPr lang="pl-PL" dirty="0"/>
              <a:t> in P4 </a:t>
            </a:r>
            <a:r>
              <a:rPr lang="pl-PL" dirty="0" err="1"/>
              <a:t>into</a:t>
            </a:r>
            <a:r>
              <a:rPr lang="pl-PL" dirty="0"/>
              <a:t> the set of C </a:t>
            </a:r>
            <a:r>
              <a:rPr lang="pl-PL" dirty="0" err="1"/>
              <a:t>structures</a:t>
            </a:r>
            <a:r>
              <a:rPr lang="pl-PL" dirty="0"/>
              <a:t>. For </a:t>
            </a:r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header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one </a:t>
            </a:r>
            <a:r>
              <a:rPr lang="pl-PL" dirty="0" err="1"/>
              <a:t>additional</a:t>
            </a:r>
            <a:r>
              <a:rPr lang="pl-PL" dirty="0"/>
              <a:t> field </a:t>
            </a:r>
            <a:r>
              <a:rPr lang="pl-PL" dirty="0" err="1"/>
              <a:t>added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stores the </a:t>
            </a:r>
            <a:r>
              <a:rPr lang="pl-PL" dirty="0" err="1"/>
              <a:t>validity</a:t>
            </a:r>
            <a:r>
              <a:rPr lang="pl-PL" dirty="0"/>
              <a:t> bit. It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determine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header</a:t>
            </a:r>
            <a:r>
              <a:rPr lang="pl-PL" dirty="0"/>
              <a:t> for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valid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not.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9704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Next</a:t>
            </a:r>
            <a:r>
              <a:rPr lang="pl-PL" dirty="0"/>
              <a:t> step </a:t>
            </a:r>
            <a:r>
              <a:rPr lang="pl-PL" dirty="0" err="1"/>
              <a:t>is</a:t>
            </a:r>
            <a:r>
              <a:rPr lang="pl-PL" dirty="0"/>
              <a:t> to </a:t>
            </a:r>
            <a:r>
              <a:rPr lang="pl-PL" dirty="0" err="1"/>
              <a:t>define</a:t>
            </a:r>
            <a:r>
              <a:rPr lang="pl-PL" dirty="0"/>
              <a:t> a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parser</a:t>
            </a:r>
            <a:r>
              <a:rPr lang="pl-PL" dirty="0"/>
              <a:t>. In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example</a:t>
            </a:r>
            <a:r>
              <a:rPr lang="pl-PL" dirty="0"/>
              <a:t> we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parse</a:t>
            </a:r>
            <a:r>
              <a:rPr lang="pl-PL" dirty="0"/>
              <a:t> Ethernet, MPLS and IP </a:t>
            </a:r>
            <a:r>
              <a:rPr lang="pl-PL" dirty="0" err="1"/>
              <a:t>headers</a:t>
            </a:r>
            <a:r>
              <a:rPr lang="pl-PL" dirty="0"/>
              <a:t>. It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translated</a:t>
            </a:r>
            <a:r>
              <a:rPr lang="pl-PL" dirty="0"/>
              <a:t> to C as </a:t>
            </a:r>
            <a:r>
              <a:rPr lang="pl-PL" dirty="0" err="1"/>
              <a:t>follows</a:t>
            </a:r>
            <a:r>
              <a:rPr lang="pl-PL" dirty="0"/>
              <a:t>. </a:t>
            </a:r>
            <a:r>
              <a:rPr lang="pl-PL" dirty="0" err="1"/>
              <a:t>Firstly</a:t>
            </a:r>
            <a:r>
              <a:rPr lang="pl-PL" dirty="0"/>
              <a:t>, </a:t>
            </a:r>
            <a:r>
              <a:rPr lang="pl-PL" dirty="0" err="1"/>
              <a:t>compiler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field,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fields</a:t>
            </a:r>
            <a:r>
              <a:rPr lang="pl-PL" dirty="0"/>
              <a:t> of the </a:t>
            </a:r>
            <a:r>
              <a:rPr lang="pl-PL" dirty="0" err="1"/>
              <a:t>packet’s</a:t>
            </a:r>
            <a:r>
              <a:rPr lang="pl-PL" dirty="0"/>
              <a:t> </a:t>
            </a:r>
            <a:r>
              <a:rPr lang="pl-PL" dirty="0" err="1"/>
              <a:t>headers</a:t>
            </a:r>
            <a:r>
              <a:rPr lang="pl-PL" dirty="0"/>
              <a:t>. </a:t>
            </a:r>
            <a:r>
              <a:rPr lang="pl-PL" dirty="0" err="1"/>
              <a:t>Next</a:t>
            </a:r>
            <a:r>
              <a:rPr lang="pl-PL" dirty="0"/>
              <a:t>, the </a:t>
            </a:r>
            <a:r>
              <a:rPr lang="pl-PL" dirty="0" err="1"/>
              <a:t>actual</a:t>
            </a:r>
            <a:r>
              <a:rPr lang="pl-PL" dirty="0"/>
              <a:t> </a:t>
            </a:r>
            <a:r>
              <a:rPr lang="pl-PL" dirty="0" err="1"/>
              <a:t>parser</a:t>
            </a:r>
            <a:r>
              <a:rPr lang="pl-PL" dirty="0"/>
              <a:t> </a:t>
            </a:r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generated</a:t>
            </a:r>
            <a:r>
              <a:rPr lang="pl-PL" dirty="0"/>
              <a:t> by </a:t>
            </a:r>
            <a:r>
              <a:rPr lang="pl-PL" dirty="0" err="1"/>
              <a:t>using</a:t>
            </a:r>
            <a:r>
              <a:rPr lang="pl-PL" dirty="0"/>
              <a:t> a set of </a:t>
            </a:r>
            <a:r>
              <a:rPr lang="pl-PL" dirty="0" err="1"/>
              <a:t>blocks</a:t>
            </a:r>
            <a:r>
              <a:rPr lang="pl-PL" dirty="0"/>
              <a:t> and </a:t>
            </a:r>
            <a:r>
              <a:rPr lang="pl-PL" dirty="0" err="1"/>
              <a:t>goto</a:t>
            </a:r>
            <a:r>
              <a:rPr lang="pl-PL" dirty="0"/>
              <a:t> </a:t>
            </a:r>
            <a:r>
              <a:rPr lang="pl-PL" dirty="0" err="1"/>
              <a:t>statements</a:t>
            </a:r>
            <a:r>
              <a:rPr lang="pl-PL" dirty="0"/>
              <a:t>. The </a:t>
            </a:r>
            <a:r>
              <a:rPr lang="pl-PL" dirty="0" err="1"/>
              <a:t>load</a:t>
            </a:r>
            <a:r>
              <a:rPr lang="pl-PL" dirty="0"/>
              <a:t>_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fill</a:t>
            </a:r>
            <a:r>
              <a:rPr lang="pl-PL" dirty="0"/>
              <a:t> the </a:t>
            </a:r>
            <a:r>
              <a:rPr lang="pl-PL" dirty="0" err="1"/>
              <a:t>headers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. Here 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word</a:t>
            </a:r>
            <a:r>
              <a:rPr lang="pl-PL" dirty="0"/>
              <a:t>, </a:t>
            </a:r>
            <a:r>
              <a:rPr lang="pl-PL" dirty="0" err="1"/>
              <a:t>because</a:t>
            </a:r>
            <a:r>
              <a:rPr lang="pl-PL" dirty="0"/>
              <a:t> </a:t>
            </a:r>
            <a:r>
              <a:rPr lang="pl-PL" dirty="0" err="1"/>
              <a:t>ethernet</a:t>
            </a:r>
            <a:r>
              <a:rPr lang="pl-PL" dirty="0"/>
              <a:t> </a:t>
            </a:r>
            <a:r>
              <a:rPr lang="pl-PL" dirty="0" err="1"/>
              <a:t>destination</a:t>
            </a:r>
            <a:r>
              <a:rPr lang="pl-PL" dirty="0"/>
              <a:t> </a:t>
            </a:r>
            <a:r>
              <a:rPr lang="pl-PL" dirty="0" err="1"/>
              <a:t>address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stored</a:t>
            </a:r>
            <a:r>
              <a:rPr lang="pl-PL" dirty="0"/>
              <a:t> in the 64-bit field. For </a:t>
            </a:r>
            <a:r>
              <a:rPr lang="pl-PL" dirty="0" err="1"/>
              <a:t>shorter</a:t>
            </a:r>
            <a:r>
              <a:rPr lang="pl-PL" dirty="0"/>
              <a:t> </a:t>
            </a:r>
            <a:r>
              <a:rPr lang="pl-PL" dirty="0" err="1"/>
              <a:t>fields</a:t>
            </a:r>
            <a:r>
              <a:rPr lang="pl-PL" dirty="0"/>
              <a:t> the </a:t>
            </a:r>
            <a:r>
              <a:rPr lang="pl-PL" dirty="0" err="1"/>
              <a:t>corresponding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_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9590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parser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defined</a:t>
            </a:r>
            <a:r>
              <a:rPr lang="pl-PL" dirty="0"/>
              <a:t>, we </a:t>
            </a:r>
            <a:r>
              <a:rPr lang="pl-PL" dirty="0" err="1"/>
              <a:t>can</a:t>
            </a:r>
            <a:r>
              <a:rPr lang="pl-PL" dirty="0"/>
              <a:t> go to the </a:t>
            </a:r>
            <a:r>
              <a:rPr lang="pl-PL" dirty="0" err="1"/>
              <a:t>defintion</a:t>
            </a:r>
            <a:r>
              <a:rPr lang="pl-PL" dirty="0"/>
              <a:t> of the </a:t>
            </a:r>
            <a:r>
              <a:rPr lang="pl-PL" dirty="0" err="1"/>
              <a:t>control</a:t>
            </a:r>
            <a:r>
              <a:rPr lang="pl-PL" dirty="0"/>
              <a:t> </a:t>
            </a:r>
            <a:r>
              <a:rPr lang="pl-PL" dirty="0" err="1"/>
              <a:t>block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in </a:t>
            </a:r>
            <a:r>
              <a:rPr lang="pl-PL" dirty="0" err="1"/>
              <a:t>fact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composed</a:t>
            </a:r>
            <a:r>
              <a:rPr lang="pl-PL" dirty="0"/>
              <a:t> of the set of </a:t>
            </a:r>
            <a:r>
              <a:rPr lang="pl-PL" dirty="0" err="1"/>
              <a:t>Match</a:t>
            </a:r>
            <a:r>
              <a:rPr lang="pl-PL" dirty="0"/>
              <a:t>-Action </a:t>
            </a:r>
            <a:r>
              <a:rPr lang="pl-PL" dirty="0" err="1"/>
              <a:t>tables</a:t>
            </a:r>
            <a:r>
              <a:rPr lang="pl-PL" dirty="0"/>
              <a:t>. In P4 we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define</a:t>
            </a:r>
            <a:r>
              <a:rPr lang="pl-PL" dirty="0"/>
              <a:t> the </a:t>
            </a:r>
            <a:r>
              <a:rPr lang="pl-PL" dirty="0" err="1"/>
              <a:t>table</a:t>
            </a:r>
            <a:r>
              <a:rPr lang="pl-PL" dirty="0"/>
              <a:t> </a:t>
            </a:r>
            <a:r>
              <a:rPr lang="pl-PL" dirty="0" err="1"/>
              <a:t>key</a:t>
            </a:r>
            <a:r>
              <a:rPr lang="pl-PL" dirty="0"/>
              <a:t> and the list of </a:t>
            </a: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actions</a:t>
            </a:r>
            <a:r>
              <a:rPr lang="pl-PL" dirty="0"/>
              <a:t>.  In C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translated</a:t>
            </a:r>
            <a:r>
              <a:rPr lang="pl-PL" dirty="0"/>
              <a:t> to the </a:t>
            </a:r>
            <a:r>
              <a:rPr lang="pl-PL" dirty="0" err="1"/>
              <a:t>corresponding</a:t>
            </a:r>
            <a:r>
              <a:rPr lang="pl-PL" dirty="0"/>
              <a:t> C </a:t>
            </a:r>
            <a:r>
              <a:rPr lang="pl-PL" dirty="0" err="1"/>
              <a:t>structures</a:t>
            </a:r>
            <a:r>
              <a:rPr lang="pl-PL" dirty="0"/>
              <a:t>. </a:t>
            </a:r>
            <a:r>
              <a:rPr lang="pl-PL" dirty="0" err="1"/>
              <a:t>When</a:t>
            </a:r>
            <a:r>
              <a:rPr lang="pl-PL" dirty="0"/>
              <a:t> a </a:t>
            </a:r>
            <a:r>
              <a:rPr lang="pl-PL" dirty="0" err="1"/>
              <a:t>table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applied, the C program </a:t>
            </a:r>
            <a:r>
              <a:rPr lang="pl-PL" dirty="0" err="1"/>
              <a:t>uses</a:t>
            </a:r>
            <a:r>
              <a:rPr lang="pl-PL" dirty="0"/>
              <a:t> </a:t>
            </a:r>
            <a:r>
              <a:rPr lang="pl-PL" dirty="0" err="1"/>
              <a:t>ubpf_map_lookup</a:t>
            </a:r>
            <a:r>
              <a:rPr lang="pl-PL" dirty="0"/>
              <a:t> </a:t>
            </a:r>
            <a:r>
              <a:rPr lang="pl-PL" dirty="0" err="1"/>
              <a:t>helper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looks</a:t>
            </a:r>
            <a:r>
              <a:rPr lang="pl-PL" dirty="0"/>
              <a:t> for the </a:t>
            </a:r>
            <a:r>
              <a:rPr lang="pl-PL" dirty="0" err="1"/>
              <a:t>matching</a:t>
            </a:r>
            <a:r>
              <a:rPr lang="pl-PL" dirty="0"/>
              <a:t> </a:t>
            </a:r>
            <a:r>
              <a:rPr lang="pl-PL" dirty="0" err="1"/>
              <a:t>entry</a:t>
            </a:r>
            <a:r>
              <a:rPr lang="pl-PL" dirty="0"/>
              <a:t> </a:t>
            </a:r>
            <a:r>
              <a:rPr lang="pl-PL" dirty="0" err="1"/>
              <a:t>inside</a:t>
            </a:r>
            <a:r>
              <a:rPr lang="pl-PL" dirty="0"/>
              <a:t> the BPF map.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found</a:t>
            </a:r>
            <a:r>
              <a:rPr lang="pl-PL" dirty="0"/>
              <a:t>, the </a:t>
            </a:r>
            <a:r>
              <a:rPr lang="pl-PL" dirty="0" err="1"/>
              <a:t>switch-case</a:t>
            </a:r>
            <a:r>
              <a:rPr lang="pl-PL" dirty="0"/>
              <a:t> </a:t>
            </a:r>
            <a:r>
              <a:rPr lang="pl-PL" dirty="0" err="1"/>
              <a:t>statement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appropriate</a:t>
            </a:r>
            <a:r>
              <a:rPr lang="pl-PL" dirty="0"/>
              <a:t> </a:t>
            </a:r>
            <a:r>
              <a:rPr lang="pl-PL" dirty="0" err="1"/>
              <a:t>action</a:t>
            </a:r>
            <a:r>
              <a:rPr lang="pl-PL" dirty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5270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Inside </a:t>
            </a:r>
            <a:r>
              <a:rPr lang="pl-PL" dirty="0" err="1"/>
              <a:t>control</a:t>
            </a:r>
            <a:r>
              <a:rPr lang="pl-PL" dirty="0"/>
              <a:t> </a:t>
            </a:r>
            <a:r>
              <a:rPr lang="pl-PL" dirty="0" err="1"/>
              <a:t>block</a:t>
            </a:r>
            <a:r>
              <a:rPr lang="pl-PL" dirty="0"/>
              <a:t>, a </a:t>
            </a:r>
            <a:r>
              <a:rPr lang="pl-PL" dirty="0" err="1"/>
              <a:t>programmer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registers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allows</a:t>
            </a:r>
            <a:r>
              <a:rPr lang="pl-PL" dirty="0"/>
              <a:t> to </a:t>
            </a:r>
            <a:r>
              <a:rPr lang="pl-PL" dirty="0" err="1"/>
              <a:t>write</a:t>
            </a:r>
            <a:r>
              <a:rPr lang="pl-PL" dirty="0"/>
              <a:t> and </a:t>
            </a:r>
            <a:r>
              <a:rPr lang="pl-PL" dirty="0" err="1"/>
              <a:t>read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data.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really</a:t>
            </a:r>
            <a:r>
              <a:rPr lang="pl-PL" dirty="0"/>
              <a:t> </a:t>
            </a:r>
            <a:r>
              <a:rPr lang="pl-PL" dirty="0" err="1"/>
              <a:t>unique</a:t>
            </a:r>
            <a:r>
              <a:rPr lang="pl-PL" dirty="0"/>
              <a:t> for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compiler</a:t>
            </a:r>
            <a:r>
              <a:rPr lang="pl-PL" dirty="0"/>
              <a:t> and </a:t>
            </a:r>
            <a:r>
              <a:rPr lang="pl-PL" dirty="0" err="1"/>
              <a:t>allows</a:t>
            </a:r>
            <a:r>
              <a:rPr lang="pl-PL" dirty="0"/>
              <a:t> </a:t>
            </a:r>
            <a:r>
              <a:rPr lang="pl-PL" dirty="0" err="1"/>
              <a:t>users</a:t>
            </a:r>
            <a:r>
              <a:rPr lang="pl-PL" dirty="0"/>
              <a:t> to </a:t>
            </a:r>
            <a:r>
              <a:rPr lang="pl-PL" dirty="0" err="1"/>
              <a:t>write</a:t>
            </a:r>
            <a:r>
              <a:rPr lang="pl-PL" dirty="0"/>
              <a:t> </a:t>
            </a:r>
            <a:r>
              <a:rPr lang="pl-PL" dirty="0" err="1"/>
              <a:t>stateful</a:t>
            </a:r>
            <a:r>
              <a:rPr lang="pl-PL" dirty="0"/>
              <a:t> network </a:t>
            </a:r>
            <a:r>
              <a:rPr lang="pl-PL" dirty="0" err="1"/>
              <a:t>functions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In P4, register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defined</a:t>
            </a:r>
            <a:r>
              <a:rPr lang="pl-PL" dirty="0"/>
              <a:t> as </a:t>
            </a:r>
            <a:r>
              <a:rPr lang="pl-PL" dirty="0" err="1"/>
              <a:t>addtional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. The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needs</a:t>
            </a:r>
            <a:r>
              <a:rPr lang="pl-PL" dirty="0"/>
              <a:t> to </a:t>
            </a:r>
            <a:r>
              <a:rPr lang="pl-PL" dirty="0" err="1"/>
              <a:t>define</a:t>
            </a:r>
            <a:r>
              <a:rPr lang="pl-PL" dirty="0"/>
              <a:t> the </a:t>
            </a:r>
            <a:r>
              <a:rPr lang="pl-PL" dirty="0" err="1"/>
              <a:t>width</a:t>
            </a:r>
            <a:r>
              <a:rPr lang="pl-PL" dirty="0"/>
              <a:t> of the </a:t>
            </a:r>
            <a:r>
              <a:rPr lang="pl-PL" dirty="0" err="1"/>
              <a:t>key</a:t>
            </a:r>
            <a:r>
              <a:rPr lang="pl-PL" dirty="0"/>
              <a:t> and </a:t>
            </a:r>
            <a:r>
              <a:rPr lang="pl-PL" dirty="0" err="1"/>
              <a:t>width</a:t>
            </a:r>
            <a:r>
              <a:rPr lang="pl-PL" dirty="0"/>
              <a:t> of </a:t>
            </a:r>
            <a:r>
              <a:rPr lang="pl-PL" dirty="0" err="1"/>
              <a:t>value</a:t>
            </a:r>
            <a:r>
              <a:rPr lang="pl-PL" dirty="0"/>
              <a:t> of register. Then, the </a:t>
            </a:r>
            <a:r>
              <a:rPr lang="pl-PL" dirty="0" err="1"/>
              <a:t>read</a:t>
            </a:r>
            <a:r>
              <a:rPr lang="pl-PL" dirty="0"/>
              <a:t> and </a:t>
            </a:r>
            <a:r>
              <a:rPr lang="pl-PL" dirty="0" err="1"/>
              <a:t>write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manage</a:t>
            </a:r>
            <a:r>
              <a:rPr lang="pl-PL" dirty="0"/>
              <a:t> the </a:t>
            </a:r>
            <a:r>
              <a:rPr lang="pl-PL" dirty="0" err="1"/>
              <a:t>content</a:t>
            </a:r>
            <a:r>
              <a:rPr lang="pl-PL" dirty="0"/>
              <a:t> of the register.</a:t>
            </a:r>
          </a:p>
          <a:p>
            <a:endParaRPr lang="pl-PL" dirty="0"/>
          </a:p>
          <a:p>
            <a:r>
              <a:rPr lang="pl-PL" dirty="0"/>
              <a:t>In C program, the register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translated</a:t>
            </a:r>
            <a:r>
              <a:rPr lang="pl-PL" dirty="0"/>
              <a:t> to the BPF map. </a:t>
            </a:r>
            <a:r>
              <a:rPr lang="pl-PL" dirty="0" err="1"/>
              <a:t>Moreover</a:t>
            </a:r>
            <a:r>
              <a:rPr lang="pl-PL" dirty="0"/>
              <a:t>, the </a:t>
            </a:r>
            <a:r>
              <a:rPr lang="pl-PL" dirty="0" err="1"/>
              <a:t>ubpf_map_lookup</a:t>
            </a:r>
            <a:r>
              <a:rPr lang="pl-PL" dirty="0"/>
              <a:t> </a:t>
            </a:r>
            <a:r>
              <a:rPr lang="pl-PL" dirty="0" err="1"/>
              <a:t>helper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implement</a:t>
            </a:r>
            <a:r>
              <a:rPr lang="pl-PL" dirty="0"/>
              <a:t> the </a:t>
            </a:r>
            <a:r>
              <a:rPr lang="pl-PL" dirty="0" err="1"/>
              <a:t>read</a:t>
            </a:r>
            <a:r>
              <a:rPr lang="pl-PL" dirty="0"/>
              <a:t> </a:t>
            </a:r>
            <a:r>
              <a:rPr lang="pl-PL" dirty="0" err="1"/>
              <a:t>operation</a:t>
            </a:r>
            <a:r>
              <a:rPr lang="pl-PL" dirty="0"/>
              <a:t>, and , </a:t>
            </a:r>
            <a:r>
              <a:rPr lang="pl-PL" dirty="0" err="1"/>
              <a:t>likewise</a:t>
            </a:r>
            <a:r>
              <a:rPr lang="pl-PL" dirty="0"/>
              <a:t>, the </a:t>
            </a:r>
            <a:r>
              <a:rPr lang="pl-PL" dirty="0" err="1"/>
              <a:t>ubpf_map_update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implemente</a:t>
            </a:r>
            <a:r>
              <a:rPr lang="pl-PL" dirty="0"/>
              <a:t> the </a:t>
            </a:r>
            <a:r>
              <a:rPr lang="pl-PL" dirty="0" err="1"/>
              <a:t>write</a:t>
            </a:r>
            <a:r>
              <a:rPr lang="pl-PL" dirty="0"/>
              <a:t> </a:t>
            </a:r>
            <a:r>
              <a:rPr lang="pl-PL" dirty="0" err="1"/>
              <a:t>operation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As the </a:t>
            </a:r>
            <a:r>
              <a:rPr lang="pl-PL" dirty="0" err="1"/>
              <a:t>result</a:t>
            </a:r>
            <a:r>
              <a:rPr lang="pl-PL" dirty="0"/>
              <a:t>, the design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really</a:t>
            </a:r>
            <a:r>
              <a:rPr lang="pl-PL" dirty="0"/>
              <a:t> </a:t>
            </a:r>
            <a:r>
              <a:rPr lang="pl-PL" dirty="0" err="1"/>
              <a:t>simple</a:t>
            </a:r>
            <a:r>
              <a:rPr lang="pl-PL" dirty="0"/>
              <a:t> and </a:t>
            </a:r>
            <a:r>
              <a:rPr lang="pl-PL" dirty="0" err="1"/>
              <a:t>user-friendly</a:t>
            </a:r>
            <a:r>
              <a:rPr lang="pl-PL" dirty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6905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Finally</a:t>
            </a:r>
            <a:r>
              <a:rPr lang="pl-PL" dirty="0"/>
              <a:t>, the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back</a:t>
            </a:r>
            <a:r>
              <a:rPr lang="pl-PL" dirty="0"/>
              <a:t> to the OVS </a:t>
            </a:r>
            <a:r>
              <a:rPr lang="pl-PL" dirty="0" err="1"/>
              <a:t>pipeline</a:t>
            </a:r>
            <a:r>
              <a:rPr lang="pl-PL" dirty="0"/>
              <a:t>. For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, the </a:t>
            </a:r>
            <a:r>
              <a:rPr lang="pl-PL" dirty="0" err="1"/>
              <a:t>deparser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responsible</a:t>
            </a:r>
            <a:r>
              <a:rPr lang="pl-PL" dirty="0"/>
              <a:t>. In P4 </a:t>
            </a:r>
            <a:r>
              <a:rPr lang="pl-PL" dirty="0" err="1"/>
              <a:t>deparser</a:t>
            </a:r>
            <a:r>
              <a:rPr lang="pl-PL" dirty="0"/>
              <a:t> </a:t>
            </a:r>
            <a:r>
              <a:rPr lang="pl-PL" dirty="0" err="1"/>
              <a:t>specifies</a:t>
            </a:r>
            <a:r>
              <a:rPr lang="pl-PL" dirty="0"/>
              <a:t> the order of </a:t>
            </a:r>
            <a:r>
              <a:rPr lang="pl-PL" dirty="0" err="1"/>
              <a:t>outgoing</a:t>
            </a:r>
            <a:r>
              <a:rPr lang="pl-PL" dirty="0"/>
              <a:t> </a:t>
            </a:r>
            <a:r>
              <a:rPr lang="pl-PL" dirty="0" err="1"/>
              <a:t>packets</a:t>
            </a:r>
            <a:r>
              <a:rPr lang="pl-PL" dirty="0"/>
              <a:t>’ </a:t>
            </a:r>
            <a:r>
              <a:rPr lang="pl-PL" dirty="0" err="1"/>
              <a:t>headers</a:t>
            </a:r>
            <a:r>
              <a:rPr lang="pl-PL" dirty="0"/>
              <a:t>. </a:t>
            </a:r>
          </a:p>
          <a:p>
            <a:r>
              <a:rPr lang="pl-PL" dirty="0"/>
              <a:t>In C, the </a:t>
            </a:r>
            <a:r>
              <a:rPr lang="pl-PL" dirty="0" err="1"/>
              <a:t>compiler</a:t>
            </a:r>
            <a:r>
              <a:rPr lang="pl-PL" dirty="0"/>
              <a:t> </a:t>
            </a:r>
            <a:r>
              <a:rPr lang="pl-PL" dirty="0" err="1"/>
              <a:t>generates</a:t>
            </a:r>
            <a:r>
              <a:rPr lang="pl-PL" dirty="0"/>
              <a:t> set of </a:t>
            </a:r>
            <a:r>
              <a:rPr lang="pl-PL" dirty="0" err="1"/>
              <a:t>blocks</a:t>
            </a:r>
            <a:r>
              <a:rPr lang="pl-PL" dirty="0"/>
              <a:t> 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header</a:t>
            </a:r>
            <a:r>
              <a:rPr lang="pl-PL" dirty="0"/>
              <a:t>. </a:t>
            </a:r>
            <a:r>
              <a:rPr lang="pl-PL" dirty="0" err="1"/>
              <a:t>Firstly</a:t>
            </a:r>
            <a:r>
              <a:rPr lang="pl-PL" dirty="0"/>
              <a:t>, the </a:t>
            </a:r>
            <a:r>
              <a:rPr lang="pl-PL" dirty="0" err="1"/>
              <a:t>validty</a:t>
            </a:r>
            <a:r>
              <a:rPr lang="pl-PL" dirty="0"/>
              <a:t> bit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check</a:t>
            </a:r>
            <a:r>
              <a:rPr lang="pl-PL" dirty="0"/>
              <a:t>.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valid</a:t>
            </a:r>
            <a:r>
              <a:rPr lang="pl-PL" dirty="0"/>
              <a:t>, the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header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appended</a:t>
            </a:r>
            <a:r>
              <a:rPr lang="pl-PL" dirty="0"/>
              <a:t> to the </a:t>
            </a:r>
            <a:r>
              <a:rPr lang="pl-PL" dirty="0" err="1"/>
              <a:t>head</a:t>
            </a:r>
            <a:r>
              <a:rPr lang="pl-PL" dirty="0"/>
              <a:t> of the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byte</a:t>
            </a:r>
            <a:r>
              <a:rPr lang="pl-PL" dirty="0"/>
              <a:t> by </a:t>
            </a:r>
            <a:r>
              <a:rPr lang="pl-PL" dirty="0" err="1"/>
              <a:t>byte</a:t>
            </a:r>
            <a:r>
              <a:rPr lang="pl-PL" dirty="0"/>
              <a:t> by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write_byte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504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deparsing</a:t>
            </a:r>
            <a:r>
              <a:rPr lang="pl-PL" dirty="0"/>
              <a:t>, the </a:t>
            </a:r>
            <a:r>
              <a:rPr lang="pl-PL" dirty="0" err="1"/>
              <a:t>compiler</a:t>
            </a:r>
            <a:r>
              <a:rPr lang="pl-PL" dirty="0"/>
              <a:t> </a:t>
            </a:r>
            <a:r>
              <a:rPr lang="pl-PL" dirty="0" err="1"/>
              <a:t>needs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to handle </a:t>
            </a:r>
            <a:r>
              <a:rPr lang="pl-PL" dirty="0" err="1"/>
              <a:t>arbitrary</a:t>
            </a:r>
            <a:r>
              <a:rPr lang="pl-PL" dirty="0"/>
              <a:t>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encapsulation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decapsulation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In P4, </a:t>
            </a:r>
            <a:r>
              <a:rPr lang="pl-PL" dirty="0" err="1"/>
              <a:t>encapsulation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performed</a:t>
            </a:r>
            <a:r>
              <a:rPr lang="pl-PL" dirty="0"/>
              <a:t> by </a:t>
            </a:r>
            <a:r>
              <a:rPr lang="pl-PL" dirty="0" err="1"/>
              <a:t>validating</a:t>
            </a:r>
            <a:r>
              <a:rPr lang="pl-PL" dirty="0"/>
              <a:t> the </a:t>
            </a:r>
            <a:r>
              <a:rPr lang="pl-PL" dirty="0" err="1"/>
              <a:t>encapsulation</a:t>
            </a:r>
            <a:r>
              <a:rPr lang="pl-PL" dirty="0"/>
              <a:t> </a:t>
            </a:r>
            <a:r>
              <a:rPr lang="pl-PL" dirty="0" err="1"/>
              <a:t>header</a:t>
            </a:r>
            <a:r>
              <a:rPr lang="pl-PL" dirty="0"/>
              <a:t>, for </a:t>
            </a:r>
            <a:r>
              <a:rPr lang="pl-PL" dirty="0" err="1"/>
              <a:t>instance</a:t>
            </a:r>
            <a:r>
              <a:rPr lang="pl-PL" dirty="0"/>
              <a:t>, the MPLS </a:t>
            </a:r>
            <a:r>
              <a:rPr lang="pl-PL" dirty="0" err="1"/>
              <a:t>header</a:t>
            </a:r>
            <a:r>
              <a:rPr lang="pl-PL" dirty="0"/>
              <a:t>. On the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hand</a:t>
            </a:r>
            <a:r>
              <a:rPr lang="pl-PL" dirty="0"/>
              <a:t>, </a:t>
            </a:r>
            <a:r>
              <a:rPr lang="pl-PL" dirty="0" err="1"/>
              <a:t>decapsulation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by </a:t>
            </a:r>
            <a:r>
              <a:rPr lang="pl-PL" dirty="0" err="1"/>
              <a:t>invalidating</a:t>
            </a:r>
            <a:r>
              <a:rPr lang="pl-PL" dirty="0"/>
              <a:t> the </a:t>
            </a:r>
            <a:r>
              <a:rPr lang="pl-PL" dirty="0" err="1"/>
              <a:t>header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In C, 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implemented</a:t>
            </a:r>
            <a:r>
              <a:rPr lang="pl-PL" dirty="0"/>
              <a:t> the </a:t>
            </a:r>
            <a:r>
              <a:rPr lang="pl-PL" dirty="0" err="1"/>
              <a:t>ubpf_adjust_head</a:t>
            </a:r>
            <a:r>
              <a:rPr lang="pl-PL" dirty="0"/>
              <a:t> </a:t>
            </a:r>
            <a:r>
              <a:rPr lang="pl-PL" dirty="0" err="1"/>
              <a:t>helper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provides</a:t>
            </a:r>
            <a:r>
              <a:rPr lang="pl-PL" dirty="0"/>
              <a:t> the </a:t>
            </a:r>
            <a:r>
              <a:rPr lang="pl-PL" dirty="0" err="1"/>
              <a:t>method</a:t>
            </a:r>
            <a:r>
              <a:rPr lang="pl-PL" dirty="0"/>
              <a:t> to </a:t>
            </a:r>
            <a:r>
              <a:rPr lang="pl-PL" dirty="0" err="1"/>
              <a:t>change</a:t>
            </a:r>
            <a:r>
              <a:rPr lang="pl-PL" dirty="0"/>
              <a:t> the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, </a:t>
            </a:r>
            <a:r>
              <a:rPr lang="pl-PL" dirty="0" err="1"/>
              <a:t>accordingly</a:t>
            </a:r>
            <a:r>
              <a:rPr lang="pl-PL" dirty="0"/>
              <a:t>. </a:t>
            </a:r>
            <a:r>
              <a:rPr lang="pl-PL" dirty="0" err="1"/>
              <a:t>Firstly</a:t>
            </a:r>
            <a:r>
              <a:rPr lang="pl-PL" dirty="0"/>
              <a:t>,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validating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invalidating</a:t>
            </a:r>
            <a:r>
              <a:rPr lang="pl-PL" dirty="0"/>
              <a:t> the bit, the </a:t>
            </a:r>
            <a:r>
              <a:rPr lang="pl-PL" dirty="0" err="1"/>
              <a:t>header</a:t>
            </a:r>
            <a:r>
              <a:rPr lang="pl-PL" dirty="0"/>
              <a:t> offset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calculated</a:t>
            </a:r>
            <a:r>
              <a:rPr lang="pl-PL" dirty="0"/>
              <a:t>. </a:t>
            </a:r>
            <a:r>
              <a:rPr lang="pl-PL" dirty="0" err="1"/>
              <a:t>If</a:t>
            </a:r>
            <a:r>
              <a:rPr lang="pl-PL" dirty="0"/>
              <a:t> the offset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negative</a:t>
            </a:r>
            <a:r>
              <a:rPr lang="pl-PL" dirty="0"/>
              <a:t>, the </a:t>
            </a:r>
            <a:r>
              <a:rPr lang="pl-PL" dirty="0" err="1"/>
              <a:t>ubpf_adjust_head</a:t>
            </a:r>
            <a:r>
              <a:rPr lang="pl-PL" dirty="0"/>
              <a:t> </a:t>
            </a:r>
            <a:r>
              <a:rPr lang="pl-PL" dirty="0" err="1"/>
              <a:t>helper</a:t>
            </a:r>
            <a:r>
              <a:rPr lang="pl-PL" dirty="0"/>
              <a:t> </a:t>
            </a:r>
            <a:r>
              <a:rPr lang="pl-PL" dirty="0" err="1"/>
              <a:t>removes</a:t>
            </a:r>
            <a:r>
              <a:rPr lang="pl-PL" dirty="0"/>
              <a:t> </a:t>
            </a:r>
            <a:r>
              <a:rPr lang="pl-PL" dirty="0" err="1"/>
              <a:t>bytes</a:t>
            </a:r>
            <a:r>
              <a:rPr lang="pl-PL" dirty="0"/>
              <a:t> from the </a:t>
            </a:r>
            <a:r>
              <a:rPr lang="pl-PL" dirty="0" err="1"/>
              <a:t>head</a:t>
            </a:r>
            <a:r>
              <a:rPr lang="pl-PL" dirty="0"/>
              <a:t> of the </a:t>
            </a:r>
            <a:r>
              <a:rPr lang="pl-PL" dirty="0" err="1"/>
              <a:t>packet</a:t>
            </a:r>
            <a:r>
              <a:rPr lang="pl-PL" dirty="0"/>
              <a:t>. </a:t>
            </a:r>
            <a:r>
              <a:rPr lang="pl-PL" dirty="0" err="1"/>
              <a:t>Otherwise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put</a:t>
            </a:r>
            <a:r>
              <a:rPr lang="pl-PL" dirty="0"/>
              <a:t> zero </a:t>
            </a:r>
            <a:r>
              <a:rPr lang="pl-PL" dirty="0" err="1"/>
              <a:t>bytes</a:t>
            </a:r>
            <a:r>
              <a:rPr lang="pl-PL" dirty="0"/>
              <a:t> in the front of the </a:t>
            </a:r>
            <a:r>
              <a:rPr lang="pl-PL" dirty="0" err="1"/>
              <a:t>packet</a:t>
            </a:r>
            <a:r>
              <a:rPr lang="pl-PL" dirty="0"/>
              <a:t>.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720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Now</a:t>
            </a:r>
            <a:r>
              <a:rPr lang="pl-PL" dirty="0"/>
              <a:t>, </a:t>
            </a:r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come</a:t>
            </a:r>
            <a:r>
              <a:rPr lang="pl-PL" dirty="0"/>
              <a:t> </a:t>
            </a:r>
            <a:r>
              <a:rPr lang="pl-PL" dirty="0" err="1"/>
              <a:t>back</a:t>
            </a:r>
            <a:r>
              <a:rPr lang="pl-PL" dirty="0"/>
              <a:t> to the Open </a:t>
            </a:r>
            <a:r>
              <a:rPr lang="pl-PL" dirty="0" err="1"/>
              <a:t>vSwitch</a:t>
            </a:r>
            <a:r>
              <a:rPr lang="pl-PL" dirty="0"/>
              <a:t> and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inject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BPF program in the OVS </a:t>
            </a:r>
            <a:r>
              <a:rPr lang="pl-PL" dirty="0" err="1"/>
              <a:t>pipeline</a:t>
            </a:r>
            <a:r>
              <a:rPr lang="pl-PL" dirty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7391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assume</a:t>
            </a:r>
            <a:r>
              <a:rPr lang="pl-PL" dirty="0"/>
              <a:t> we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simple</a:t>
            </a:r>
            <a:r>
              <a:rPr lang="pl-PL" dirty="0"/>
              <a:t> Source NAT P4 program with one P4 </a:t>
            </a:r>
            <a:r>
              <a:rPr lang="pl-PL" dirty="0" err="1"/>
              <a:t>table</a:t>
            </a:r>
            <a:r>
              <a:rPr lang="pl-PL" dirty="0"/>
              <a:t> </a:t>
            </a:r>
            <a:r>
              <a:rPr lang="pl-PL" dirty="0" err="1"/>
              <a:t>responsible</a:t>
            </a:r>
            <a:r>
              <a:rPr lang="pl-PL" dirty="0"/>
              <a:t> for re-</a:t>
            </a:r>
            <a:r>
              <a:rPr lang="pl-PL" dirty="0" err="1"/>
              <a:t>writing</a:t>
            </a:r>
            <a:r>
              <a:rPr lang="pl-PL" dirty="0"/>
              <a:t> the </a:t>
            </a:r>
            <a:r>
              <a:rPr lang="pl-PL" dirty="0" err="1"/>
              <a:t>source</a:t>
            </a:r>
            <a:r>
              <a:rPr lang="pl-PL" dirty="0"/>
              <a:t> IP </a:t>
            </a:r>
            <a:r>
              <a:rPr lang="pl-PL" dirty="0" err="1"/>
              <a:t>address</a:t>
            </a:r>
            <a:r>
              <a:rPr lang="pl-PL" dirty="0"/>
              <a:t>.</a:t>
            </a:r>
          </a:p>
          <a:p>
            <a:r>
              <a:rPr lang="pl-PL" dirty="0" err="1"/>
              <a:t>Firstly</a:t>
            </a:r>
            <a:r>
              <a:rPr lang="pl-PL" dirty="0"/>
              <a:t>, we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compile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program by </a:t>
            </a:r>
            <a:r>
              <a:rPr lang="pl-PL" dirty="0" err="1"/>
              <a:t>our</a:t>
            </a:r>
            <a:r>
              <a:rPr lang="pl-PL" dirty="0"/>
              <a:t> P4c-ubpf </a:t>
            </a:r>
            <a:r>
              <a:rPr lang="pl-PL" dirty="0" err="1"/>
              <a:t>compiler</a:t>
            </a:r>
            <a:r>
              <a:rPr lang="pl-PL" dirty="0"/>
              <a:t> and </a:t>
            </a:r>
            <a:r>
              <a:rPr lang="pl-PL" dirty="0" err="1"/>
              <a:t>clang</a:t>
            </a:r>
            <a:r>
              <a:rPr lang="pl-PL" dirty="0"/>
              <a:t> </a:t>
            </a:r>
            <a:r>
              <a:rPr lang="pl-PL" dirty="0" err="1"/>
              <a:t>respectively</a:t>
            </a:r>
            <a:r>
              <a:rPr lang="pl-PL" dirty="0"/>
              <a:t>. </a:t>
            </a:r>
            <a:r>
              <a:rPr lang="pl-PL" dirty="0" err="1"/>
              <a:t>This</a:t>
            </a:r>
            <a:r>
              <a:rPr lang="pl-PL" dirty="0"/>
              <a:t> step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, </a:t>
            </a:r>
            <a:r>
              <a:rPr lang="pl-PL" dirty="0" err="1"/>
              <a:t>let</a:t>
            </a:r>
            <a:r>
              <a:rPr lang="pl-PL" dirty="0"/>
              <a:t> </a:t>
            </a:r>
            <a:r>
              <a:rPr lang="pl-PL" dirty="0" err="1"/>
              <a:t>say</a:t>
            </a:r>
            <a:r>
              <a:rPr lang="pl-PL" dirty="0"/>
              <a:t>, </a:t>
            </a:r>
            <a:r>
              <a:rPr lang="pl-PL" dirty="0" err="1"/>
              <a:t>outside</a:t>
            </a:r>
            <a:r>
              <a:rPr lang="pl-PL" dirty="0"/>
              <a:t> of OVS.</a:t>
            </a:r>
          </a:p>
          <a:p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steps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by </a:t>
            </a:r>
            <a:r>
              <a:rPr lang="pl-PL" dirty="0" err="1"/>
              <a:t>using</a:t>
            </a:r>
            <a:r>
              <a:rPr lang="pl-PL" dirty="0"/>
              <a:t> the OVS CLI. </a:t>
            </a:r>
            <a:r>
              <a:rPr lang="pl-PL" dirty="0" err="1"/>
              <a:t>Firstly</a:t>
            </a:r>
            <a:r>
              <a:rPr lang="pl-PL" dirty="0"/>
              <a:t>, we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BPF program by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load-bpf-prog</a:t>
            </a:r>
            <a:r>
              <a:rPr lang="pl-PL" dirty="0"/>
              <a:t> </a:t>
            </a:r>
            <a:r>
              <a:rPr lang="pl-PL" dirty="0" err="1"/>
              <a:t>command</a:t>
            </a:r>
            <a:r>
              <a:rPr lang="pl-PL" dirty="0"/>
              <a:t> and set the program id. The argument of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bytecode</a:t>
            </a:r>
            <a:r>
              <a:rPr lang="pl-PL" dirty="0"/>
              <a:t> </a:t>
            </a:r>
            <a:r>
              <a:rPr lang="pl-PL" dirty="0" err="1"/>
              <a:t>generated</a:t>
            </a:r>
            <a:r>
              <a:rPr lang="pl-PL" dirty="0"/>
              <a:t> by the </a:t>
            </a:r>
            <a:r>
              <a:rPr lang="pl-PL" dirty="0" err="1"/>
              <a:t>compiler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Then </a:t>
            </a:r>
            <a:r>
              <a:rPr lang="pl-PL" dirty="0" err="1"/>
              <a:t>if</a:t>
            </a:r>
            <a:r>
              <a:rPr lang="pl-PL" dirty="0"/>
              <a:t> program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already</a:t>
            </a:r>
            <a:r>
              <a:rPr lang="pl-PL" dirty="0"/>
              <a:t> </a:t>
            </a:r>
            <a:r>
              <a:rPr lang="pl-PL" dirty="0" err="1"/>
              <a:t>installed</a:t>
            </a:r>
            <a:r>
              <a:rPr lang="pl-PL" dirty="0"/>
              <a:t> in the OVS BPF </a:t>
            </a:r>
            <a:r>
              <a:rPr lang="pl-PL" dirty="0" err="1"/>
              <a:t>subsystem</a:t>
            </a:r>
            <a:r>
              <a:rPr lang="pl-PL" dirty="0"/>
              <a:t>,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inside</a:t>
            </a:r>
            <a:r>
              <a:rPr lang="pl-PL" dirty="0"/>
              <a:t> the </a:t>
            </a:r>
            <a:r>
              <a:rPr lang="pl-PL" dirty="0" err="1"/>
              <a:t>add-flow</a:t>
            </a:r>
            <a:r>
              <a:rPr lang="pl-PL" dirty="0"/>
              <a:t> </a:t>
            </a:r>
            <a:r>
              <a:rPr lang="pl-PL" dirty="0" err="1"/>
              <a:t>command</a:t>
            </a:r>
            <a:r>
              <a:rPr lang="pl-PL" dirty="0"/>
              <a:t> as a </a:t>
            </a:r>
            <a:r>
              <a:rPr lang="pl-PL" dirty="0" err="1"/>
              <a:t>normal</a:t>
            </a:r>
            <a:r>
              <a:rPr lang="pl-PL" dirty="0"/>
              <a:t> OVS </a:t>
            </a:r>
            <a:r>
              <a:rPr lang="pl-PL" dirty="0" err="1"/>
              <a:t>action</a:t>
            </a:r>
            <a:r>
              <a:rPr lang="pl-PL" dirty="0"/>
              <a:t>. </a:t>
            </a:r>
            <a:r>
              <a:rPr lang="pl-PL" dirty="0" err="1"/>
              <a:t>What</a:t>
            </a:r>
            <a:r>
              <a:rPr lang="pl-PL" dirty="0"/>
              <a:t> we </a:t>
            </a:r>
            <a:r>
              <a:rPr lang="pl-PL" dirty="0" err="1"/>
              <a:t>just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do </a:t>
            </a:r>
            <a:r>
              <a:rPr lang="pl-PL" dirty="0" err="1"/>
              <a:t>is</a:t>
            </a:r>
            <a:r>
              <a:rPr lang="pl-PL" dirty="0"/>
              <a:t> pass the program </a:t>
            </a:r>
            <a:r>
              <a:rPr lang="pl-PL" dirty="0" err="1"/>
              <a:t>identifier</a:t>
            </a:r>
            <a:r>
              <a:rPr lang="pl-PL" dirty="0"/>
              <a:t> to the </a:t>
            </a:r>
            <a:r>
              <a:rPr lang="pl-PL" dirty="0" err="1"/>
              <a:t>prog</a:t>
            </a:r>
            <a:r>
              <a:rPr lang="pl-PL" dirty="0"/>
              <a:t> </a:t>
            </a:r>
            <a:r>
              <a:rPr lang="pl-PL" dirty="0" err="1"/>
              <a:t>action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As the BPF program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number</a:t>
            </a:r>
            <a:r>
              <a:rPr lang="pl-PL" dirty="0"/>
              <a:t> of BPF </a:t>
            </a:r>
            <a:r>
              <a:rPr lang="pl-PL" dirty="0" err="1"/>
              <a:t>maps</a:t>
            </a:r>
            <a:r>
              <a:rPr lang="pl-PL" dirty="0"/>
              <a:t> the update-</a:t>
            </a:r>
            <a:r>
              <a:rPr lang="pl-PL" dirty="0" err="1"/>
              <a:t>bpf</a:t>
            </a:r>
            <a:r>
              <a:rPr lang="pl-PL" dirty="0"/>
              <a:t>-map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provided</a:t>
            </a:r>
            <a:r>
              <a:rPr lang="pl-PL" dirty="0"/>
              <a:t> to </a:t>
            </a:r>
            <a:r>
              <a:rPr lang="pl-PL" dirty="0" err="1"/>
              <a:t>manipulate</a:t>
            </a:r>
            <a:r>
              <a:rPr lang="pl-PL" dirty="0"/>
              <a:t> the </a:t>
            </a:r>
            <a:r>
              <a:rPr lang="pl-PL" dirty="0" err="1"/>
              <a:t>content</a:t>
            </a:r>
            <a:r>
              <a:rPr lang="pl-PL" dirty="0"/>
              <a:t> of the map.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little</a:t>
            </a:r>
            <a:r>
              <a:rPr lang="pl-PL" dirty="0"/>
              <a:t> bit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complicated</a:t>
            </a:r>
            <a:r>
              <a:rPr lang="pl-PL" dirty="0"/>
              <a:t>. It </a:t>
            </a:r>
            <a:r>
              <a:rPr lang="pl-PL" dirty="0" err="1"/>
              <a:t>takes</a:t>
            </a:r>
            <a:r>
              <a:rPr lang="pl-PL" dirty="0"/>
              <a:t> the map </a:t>
            </a:r>
            <a:r>
              <a:rPr lang="pl-PL" dirty="0" err="1"/>
              <a:t>identifier</a:t>
            </a:r>
            <a:r>
              <a:rPr lang="pl-PL" dirty="0"/>
              <a:t> as argument,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corresponds</a:t>
            </a:r>
            <a:r>
              <a:rPr lang="pl-PL" dirty="0"/>
              <a:t> to the </a:t>
            </a:r>
            <a:r>
              <a:rPr lang="pl-PL" dirty="0" err="1"/>
              <a:t>name</a:t>
            </a:r>
            <a:r>
              <a:rPr lang="pl-PL" dirty="0"/>
              <a:t> of the </a:t>
            </a:r>
            <a:r>
              <a:rPr lang="pl-PL" dirty="0" err="1"/>
              <a:t>table</a:t>
            </a:r>
            <a:r>
              <a:rPr lang="pl-PL" dirty="0"/>
              <a:t>, but </a:t>
            </a:r>
            <a:r>
              <a:rPr lang="pl-PL" dirty="0" err="1"/>
              <a:t>here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be the index of map. Map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numbered</a:t>
            </a:r>
            <a:r>
              <a:rPr lang="pl-PL" dirty="0"/>
              <a:t> in the order, in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occur</a:t>
            </a:r>
            <a:r>
              <a:rPr lang="pl-PL" dirty="0"/>
              <a:t> in the P4 program. The </a:t>
            </a:r>
            <a:r>
              <a:rPr lang="pl-PL" dirty="0" err="1"/>
              <a:t>key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corrensponds</a:t>
            </a:r>
            <a:r>
              <a:rPr lang="pl-PL" dirty="0"/>
              <a:t> to the </a:t>
            </a:r>
            <a:r>
              <a:rPr lang="pl-PL" dirty="0" err="1"/>
              <a:t>match</a:t>
            </a:r>
            <a:r>
              <a:rPr lang="pl-PL" dirty="0"/>
              <a:t> </a:t>
            </a:r>
            <a:r>
              <a:rPr lang="pl-PL" dirty="0" err="1"/>
              <a:t>key</a:t>
            </a:r>
            <a:r>
              <a:rPr lang="pl-PL" dirty="0"/>
              <a:t> and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corresponds</a:t>
            </a:r>
            <a:r>
              <a:rPr lang="pl-PL" dirty="0"/>
              <a:t> to the </a:t>
            </a:r>
            <a:r>
              <a:rPr lang="pl-PL" dirty="0" err="1"/>
              <a:t>action</a:t>
            </a:r>
            <a:r>
              <a:rPr lang="pl-PL" dirty="0"/>
              <a:t> for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 the </a:t>
            </a:r>
            <a:r>
              <a:rPr lang="pl-PL" dirty="0" err="1"/>
              <a:t>key</a:t>
            </a:r>
            <a:r>
              <a:rPr lang="pl-PL" dirty="0"/>
              <a:t>. The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composed</a:t>
            </a:r>
            <a:r>
              <a:rPr lang="pl-PL" dirty="0"/>
              <a:t> of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parts</a:t>
            </a:r>
            <a:r>
              <a:rPr lang="pl-PL" dirty="0"/>
              <a:t>, the </a:t>
            </a:r>
            <a:r>
              <a:rPr lang="pl-PL" dirty="0" err="1"/>
              <a:t>first</a:t>
            </a:r>
            <a:r>
              <a:rPr lang="pl-PL" dirty="0"/>
              <a:t> part </a:t>
            </a:r>
            <a:r>
              <a:rPr lang="pl-PL" dirty="0" err="1"/>
              <a:t>identifies</a:t>
            </a:r>
            <a:r>
              <a:rPr lang="pl-PL" dirty="0"/>
              <a:t> the </a:t>
            </a:r>
            <a:r>
              <a:rPr lang="pl-PL" dirty="0" err="1"/>
              <a:t>action</a:t>
            </a:r>
            <a:r>
              <a:rPr lang="pl-PL" dirty="0"/>
              <a:t> from the list and the </a:t>
            </a:r>
            <a:r>
              <a:rPr lang="pl-PL" dirty="0" err="1"/>
              <a:t>second</a:t>
            </a:r>
            <a:r>
              <a:rPr lang="pl-PL" dirty="0"/>
              <a:t> part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action</a:t>
            </a:r>
            <a:r>
              <a:rPr lang="pl-PL" dirty="0"/>
              <a:t> data </a:t>
            </a:r>
            <a:r>
              <a:rPr lang="pl-PL" dirty="0" err="1"/>
              <a:t>passed</a:t>
            </a:r>
            <a:r>
              <a:rPr lang="pl-PL" dirty="0"/>
              <a:t> to the </a:t>
            </a:r>
            <a:r>
              <a:rPr lang="pl-PL" dirty="0" err="1"/>
              <a:t>action</a:t>
            </a:r>
            <a:r>
              <a:rPr lang="pl-PL" dirty="0"/>
              <a:t> as argument. In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example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source</a:t>
            </a:r>
            <a:r>
              <a:rPr lang="pl-PL" dirty="0"/>
              <a:t> </a:t>
            </a:r>
            <a:r>
              <a:rPr lang="pl-PL" dirty="0" err="1"/>
              <a:t>address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be set for the </a:t>
            </a:r>
            <a:r>
              <a:rPr lang="pl-PL" dirty="0" err="1"/>
              <a:t>packet</a:t>
            </a:r>
            <a:r>
              <a:rPr lang="pl-PL" dirty="0"/>
              <a:t>.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8733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We </a:t>
            </a:r>
            <a:r>
              <a:rPr lang="pl-PL" dirty="0" err="1"/>
              <a:t>provide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the </a:t>
            </a:r>
            <a:r>
              <a:rPr lang="pl-PL" dirty="0" err="1"/>
              <a:t>method</a:t>
            </a:r>
            <a:r>
              <a:rPr lang="pl-PL" dirty="0"/>
              <a:t> to </a:t>
            </a:r>
            <a:r>
              <a:rPr lang="pl-PL" dirty="0" err="1"/>
              <a:t>dump</a:t>
            </a:r>
            <a:r>
              <a:rPr lang="pl-PL" dirty="0"/>
              <a:t> the </a:t>
            </a:r>
            <a:r>
              <a:rPr lang="pl-PL" dirty="0" err="1"/>
              <a:t>content</a:t>
            </a:r>
            <a:r>
              <a:rPr lang="pl-PL" dirty="0"/>
              <a:t> of the map…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697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Delete</a:t>
            </a:r>
            <a:r>
              <a:rPr lang="pl-PL" dirty="0"/>
              <a:t> </a:t>
            </a:r>
            <a:r>
              <a:rPr lang="pl-PL" dirty="0" err="1"/>
              <a:t>entry</a:t>
            </a:r>
            <a:r>
              <a:rPr lang="pl-PL" dirty="0"/>
              <a:t> from map..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398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 </a:t>
            </a:r>
            <a:r>
              <a:rPr lang="pl-PL" dirty="0" err="1"/>
              <a:t>particular</a:t>
            </a:r>
            <a:r>
              <a:rPr lang="pl-PL" dirty="0"/>
              <a:t>, In </a:t>
            </a:r>
            <a:r>
              <a:rPr lang="pl-PL" dirty="0" err="1"/>
              <a:t>this</a:t>
            </a:r>
            <a:r>
              <a:rPr lang="pl-PL" dirty="0"/>
              <a:t> talk </a:t>
            </a:r>
            <a:r>
              <a:rPr lang="pl-PL" dirty="0" err="1"/>
              <a:t>I’m</a:t>
            </a:r>
            <a:r>
              <a:rPr lang="pl-PL" dirty="0"/>
              <a:t> gonna talk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contributions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we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around</a:t>
            </a:r>
            <a:r>
              <a:rPr lang="pl-PL" dirty="0"/>
              <a:t> Open</a:t>
            </a:r>
            <a:r>
              <a:rPr lang="pl-PL" baseline="0" dirty="0"/>
              <a:t> </a:t>
            </a:r>
            <a:r>
              <a:rPr lang="pl-PL" baseline="0" dirty="0" err="1"/>
              <a:t>vSwitch</a:t>
            </a:r>
            <a:r>
              <a:rPr lang="pl-PL" baseline="0" dirty="0"/>
              <a:t>. The </a:t>
            </a:r>
            <a:r>
              <a:rPr lang="pl-PL" baseline="0" dirty="0" err="1"/>
              <a:t>first</a:t>
            </a:r>
            <a:r>
              <a:rPr lang="pl-PL" baseline="0" dirty="0"/>
              <a:t> one </a:t>
            </a:r>
            <a:r>
              <a:rPr lang="pl-PL" baseline="0" dirty="0" err="1"/>
              <a:t>is</a:t>
            </a:r>
            <a:r>
              <a:rPr lang="pl-PL" baseline="0" dirty="0"/>
              <a:t> </a:t>
            </a:r>
            <a:r>
              <a:rPr lang="pl-PL" baseline="0" dirty="0" err="1"/>
              <a:t>partially</a:t>
            </a:r>
            <a:r>
              <a:rPr lang="pl-PL" baseline="0" dirty="0"/>
              <a:t> </a:t>
            </a:r>
            <a:r>
              <a:rPr lang="pl-PL" baseline="0" dirty="0" err="1"/>
              <a:t>based</a:t>
            </a:r>
            <a:r>
              <a:rPr lang="pl-PL" baseline="0" dirty="0"/>
              <a:t> on the Oko </a:t>
            </a:r>
            <a:r>
              <a:rPr lang="pl-PL" baseline="0" dirty="0" err="1"/>
              <a:t>switch</a:t>
            </a:r>
            <a:r>
              <a:rPr lang="pl-PL" baseline="0" dirty="0"/>
              <a:t>, </a:t>
            </a:r>
            <a:r>
              <a:rPr lang="pl-PL" baseline="0" dirty="0" err="1"/>
              <a:t>which</a:t>
            </a:r>
            <a:r>
              <a:rPr lang="pl-PL" baseline="0" dirty="0"/>
              <a:t> was </a:t>
            </a:r>
            <a:r>
              <a:rPr lang="pl-PL" baseline="0" dirty="0" err="1"/>
              <a:t>presented</a:t>
            </a:r>
            <a:r>
              <a:rPr lang="pl-PL" baseline="0" dirty="0"/>
              <a:t> in the </a:t>
            </a:r>
            <a:r>
              <a:rPr lang="pl-PL" baseline="0" dirty="0" err="1"/>
              <a:t>previous</a:t>
            </a:r>
            <a:r>
              <a:rPr lang="pl-PL" baseline="0" dirty="0"/>
              <a:t> </a:t>
            </a:r>
            <a:r>
              <a:rPr lang="pl-PL" baseline="0" dirty="0" err="1"/>
              <a:t>year</a:t>
            </a:r>
            <a:r>
              <a:rPr lang="pl-PL" baseline="0" dirty="0"/>
              <a:t> by Paul </a:t>
            </a:r>
            <a:r>
              <a:rPr lang="pl-PL" baseline="0" dirty="0" err="1"/>
              <a:t>Chaignong</a:t>
            </a:r>
            <a:r>
              <a:rPr lang="pl-PL" baseline="0" dirty="0"/>
              <a:t>. </a:t>
            </a:r>
            <a:r>
              <a:rPr lang="pl-PL" baseline="0" dirty="0" err="1"/>
              <a:t>Thanks</a:t>
            </a:r>
            <a:r>
              <a:rPr lang="pl-PL" baseline="0" dirty="0"/>
              <a:t> to </a:t>
            </a:r>
            <a:r>
              <a:rPr lang="pl-PL" baseline="0" dirty="0" err="1"/>
              <a:t>userspace</a:t>
            </a:r>
            <a:r>
              <a:rPr lang="pl-PL" baseline="0" dirty="0"/>
              <a:t> BPF </a:t>
            </a:r>
            <a:r>
              <a:rPr lang="pl-PL" baseline="0" dirty="0" err="1"/>
              <a:t>implementation</a:t>
            </a:r>
            <a:r>
              <a:rPr lang="pl-PL" baseline="0" dirty="0"/>
              <a:t> we </a:t>
            </a:r>
            <a:r>
              <a:rPr lang="pl-PL" baseline="0" dirty="0" err="1"/>
              <a:t>were</a:t>
            </a:r>
            <a:r>
              <a:rPr lang="pl-PL" baseline="0" dirty="0"/>
              <a:t> </a:t>
            </a:r>
            <a:r>
              <a:rPr lang="pl-PL" baseline="0" dirty="0" err="1"/>
              <a:t>able</a:t>
            </a:r>
            <a:r>
              <a:rPr lang="pl-PL" baseline="0" dirty="0"/>
              <a:t> to </a:t>
            </a:r>
            <a:r>
              <a:rPr lang="pl-PL" baseline="0" dirty="0" err="1"/>
              <a:t>enhance</a:t>
            </a:r>
            <a:r>
              <a:rPr lang="pl-PL" baseline="0" dirty="0"/>
              <a:t> Open </a:t>
            </a:r>
            <a:r>
              <a:rPr lang="pl-PL" baseline="0" dirty="0" err="1"/>
              <a:t>vSwitch</a:t>
            </a:r>
            <a:r>
              <a:rPr lang="pl-PL" baseline="0" dirty="0"/>
              <a:t> with </a:t>
            </a:r>
            <a:r>
              <a:rPr lang="pl-PL" baseline="0" dirty="0" err="1"/>
              <a:t>programmable</a:t>
            </a:r>
            <a:r>
              <a:rPr lang="pl-PL" baseline="0" dirty="0"/>
              <a:t> </a:t>
            </a:r>
            <a:r>
              <a:rPr lang="pl-PL" baseline="0" dirty="0" err="1"/>
              <a:t>actions</a:t>
            </a:r>
            <a:r>
              <a:rPr lang="pl-PL" baseline="0" dirty="0"/>
              <a:t>, </a:t>
            </a:r>
            <a:r>
              <a:rPr lang="pl-PL" baseline="0" dirty="0" err="1"/>
              <a:t>which</a:t>
            </a:r>
            <a:r>
              <a:rPr lang="pl-PL" baseline="0" dirty="0"/>
              <a:t> </a:t>
            </a:r>
            <a:r>
              <a:rPr lang="pl-PL" baseline="0" dirty="0" err="1"/>
              <a:t>can</a:t>
            </a:r>
            <a:r>
              <a:rPr lang="pl-PL" baseline="0" dirty="0"/>
              <a:t> </a:t>
            </a:r>
            <a:r>
              <a:rPr lang="pl-PL" baseline="0" dirty="0" err="1"/>
              <a:t>effectively</a:t>
            </a:r>
            <a:r>
              <a:rPr lang="pl-PL" baseline="0" dirty="0"/>
              <a:t> </a:t>
            </a:r>
            <a:r>
              <a:rPr lang="pl-PL" baseline="0" dirty="0" err="1"/>
              <a:t>extend</a:t>
            </a:r>
            <a:r>
              <a:rPr lang="pl-PL" baseline="0" dirty="0"/>
              <a:t> the </a:t>
            </a:r>
            <a:r>
              <a:rPr lang="pl-PL" baseline="0" dirty="0" err="1"/>
              <a:t>packet</a:t>
            </a:r>
            <a:r>
              <a:rPr lang="pl-PL" baseline="0" dirty="0"/>
              <a:t> </a:t>
            </a:r>
            <a:r>
              <a:rPr lang="pl-PL" baseline="0" dirty="0" err="1"/>
              <a:t>processing</a:t>
            </a:r>
            <a:r>
              <a:rPr lang="pl-PL" baseline="0" dirty="0"/>
              <a:t> </a:t>
            </a:r>
            <a:r>
              <a:rPr lang="pl-PL" baseline="0" dirty="0" err="1"/>
              <a:t>pipeline</a:t>
            </a:r>
            <a:r>
              <a:rPr lang="pl-PL" baseline="0" dirty="0"/>
              <a:t> </a:t>
            </a:r>
            <a:r>
              <a:rPr lang="pl-PL" baseline="0" dirty="0" err="1"/>
              <a:t>at</a:t>
            </a:r>
            <a:r>
              <a:rPr lang="pl-PL" baseline="0" dirty="0"/>
              <a:t> </a:t>
            </a:r>
            <a:r>
              <a:rPr lang="pl-PL" baseline="0" dirty="0" err="1"/>
              <a:t>runtime</a:t>
            </a:r>
            <a:r>
              <a:rPr lang="pl-PL" baseline="0" dirty="0"/>
              <a:t>.</a:t>
            </a:r>
          </a:p>
          <a:p>
            <a:endParaRPr lang="pl-PL" baseline="0" dirty="0"/>
          </a:p>
          <a:p>
            <a:r>
              <a:rPr lang="pl-PL" baseline="0" dirty="0"/>
              <a:t>The </a:t>
            </a:r>
            <a:r>
              <a:rPr lang="pl-PL" baseline="0" dirty="0" err="1"/>
              <a:t>second</a:t>
            </a:r>
            <a:r>
              <a:rPr lang="pl-PL" baseline="0" dirty="0"/>
              <a:t> </a:t>
            </a:r>
            <a:r>
              <a:rPr lang="pl-PL" baseline="0" dirty="0" err="1"/>
              <a:t>contribution</a:t>
            </a:r>
            <a:r>
              <a:rPr lang="pl-PL" baseline="0" dirty="0"/>
              <a:t> </a:t>
            </a:r>
            <a:r>
              <a:rPr lang="pl-PL" baseline="0" dirty="0" err="1"/>
              <a:t>is</a:t>
            </a:r>
            <a:r>
              <a:rPr lang="pl-PL" baseline="0" dirty="0"/>
              <a:t> </a:t>
            </a:r>
            <a:r>
              <a:rPr lang="pl-PL" baseline="0" dirty="0" err="1"/>
              <a:t>made</a:t>
            </a:r>
            <a:r>
              <a:rPr lang="pl-PL" baseline="0" dirty="0"/>
              <a:t> </a:t>
            </a:r>
            <a:r>
              <a:rPr lang="pl-PL" baseline="0" dirty="0" err="1"/>
              <a:t>totally</a:t>
            </a:r>
            <a:r>
              <a:rPr lang="pl-PL" baseline="0" dirty="0"/>
              <a:t> by my team </a:t>
            </a:r>
            <a:r>
              <a:rPr lang="pl-PL" baseline="0" dirty="0" err="1"/>
              <a:t>at</a:t>
            </a:r>
            <a:r>
              <a:rPr lang="pl-PL" baseline="0" dirty="0"/>
              <a:t> Orange </a:t>
            </a:r>
            <a:r>
              <a:rPr lang="pl-PL" baseline="0" dirty="0" err="1"/>
              <a:t>Labs</a:t>
            </a:r>
            <a:r>
              <a:rPr lang="pl-PL" baseline="0" dirty="0"/>
              <a:t> Poland. We </a:t>
            </a:r>
            <a:r>
              <a:rPr lang="pl-PL" baseline="0" dirty="0" err="1"/>
              <a:t>have</a:t>
            </a:r>
            <a:r>
              <a:rPr lang="pl-PL" baseline="0" dirty="0"/>
              <a:t> </a:t>
            </a:r>
            <a:r>
              <a:rPr lang="pl-PL" baseline="0" dirty="0" err="1"/>
              <a:t>designed</a:t>
            </a:r>
            <a:r>
              <a:rPr lang="pl-PL" baseline="0" dirty="0"/>
              <a:t> and </a:t>
            </a:r>
            <a:r>
              <a:rPr lang="pl-PL" baseline="0" dirty="0" err="1"/>
              <a:t>implemented</a:t>
            </a:r>
            <a:r>
              <a:rPr lang="pl-PL" baseline="0" dirty="0"/>
              <a:t> the </a:t>
            </a:r>
            <a:r>
              <a:rPr lang="pl-PL" baseline="0" dirty="0" err="1"/>
              <a:t>userspace</a:t>
            </a:r>
            <a:r>
              <a:rPr lang="pl-PL" baseline="0" dirty="0"/>
              <a:t> BPF </a:t>
            </a:r>
            <a:r>
              <a:rPr lang="pl-PL" baseline="0" dirty="0" err="1"/>
              <a:t>backend</a:t>
            </a:r>
            <a:r>
              <a:rPr lang="pl-PL" baseline="0" dirty="0"/>
              <a:t> for P4 </a:t>
            </a:r>
            <a:r>
              <a:rPr lang="pl-PL" baseline="0" dirty="0" err="1"/>
              <a:t>compiler</a:t>
            </a:r>
            <a:r>
              <a:rPr lang="pl-PL" baseline="0" dirty="0"/>
              <a:t>, </a:t>
            </a:r>
            <a:r>
              <a:rPr lang="pl-PL" baseline="0" dirty="0" err="1"/>
              <a:t>which</a:t>
            </a:r>
            <a:r>
              <a:rPr lang="pl-PL" baseline="0" dirty="0"/>
              <a:t> </a:t>
            </a:r>
            <a:r>
              <a:rPr lang="pl-PL" baseline="0" dirty="0" err="1"/>
              <a:t>provides</a:t>
            </a:r>
            <a:r>
              <a:rPr lang="pl-PL" baseline="0" dirty="0"/>
              <a:t> the </a:t>
            </a:r>
            <a:r>
              <a:rPr lang="pl-PL" baseline="0" dirty="0" err="1"/>
              <a:t>easy</a:t>
            </a:r>
            <a:r>
              <a:rPr lang="pl-PL" baseline="0" dirty="0"/>
              <a:t> </a:t>
            </a:r>
            <a:r>
              <a:rPr lang="pl-PL" baseline="0" dirty="0" err="1"/>
              <a:t>way</a:t>
            </a:r>
            <a:r>
              <a:rPr lang="pl-PL" baseline="0" dirty="0"/>
              <a:t> to </a:t>
            </a:r>
            <a:r>
              <a:rPr lang="pl-PL" baseline="0" dirty="0" err="1"/>
              <a:t>implement</a:t>
            </a:r>
            <a:r>
              <a:rPr lang="pl-PL" baseline="0" dirty="0"/>
              <a:t> </a:t>
            </a:r>
            <a:r>
              <a:rPr lang="pl-PL" baseline="0" dirty="0" err="1"/>
              <a:t>new</a:t>
            </a:r>
            <a:r>
              <a:rPr lang="pl-PL" baseline="0" dirty="0"/>
              <a:t> network </a:t>
            </a:r>
            <a:r>
              <a:rPr lang="pl-PL" baseline="0" dirty="0" err="1"/>
              <a:t>features</a:t>
            </a:r>
            <a:r>
              <a:rPr lang="pl-PL" baseline="0" dirty="0"/>
              <a:t> </a:t>
            </a:r>
            <a:r>
              <a:rPr lang="pl-PL" baseline="0" dirty="0" err="1"/>
              <a:t>or</a:t>
            </a:r>
            <a:r>
              <a:rPr lang="pl-PL" baseline="0" dirty="0"/>
              <a:t> </a:t>
            </a:r>
            <a:r>
              <a:rPr lang="pl-PL" baseline="0" dirty="0" err="1"/>
              <a:t>protocols</a:t>
            </a:r>
            <a:r>
              <a:rPr lang="pl-PL" baseline="0" dirty="0"/>
              <a:t> for Open </a:t>
            </a:r>
            <a:r>
              <a:rPr lang="pl-PL" baseline="0" dirty="0" err="1"/>
              <a:t>vSwitch</a:t>
            </a:r>
            <a:r>
              <a:rPr lang="pl-PL" baseline="0" dirty="0"/>
              <a:t> </a:t>
            </a:r>
            <a:r>
              <a:rPr lang="pl-PL" baseline="0" dirty="0" err="1"/>
              <a:t>using</a:t>
            </a:r>
            <a:r>
              <a:rPr lang="pl-PL" baseline="0" dirty="0"/>
              <a:t> the P4 </a:t>
            </a:r>
            <a:r>
              <a:rPr lang="pl-PL" baseline="0" dirty="0" err="1"/>
              <a:t>language</a:t>
            </a:r>
            <a:r>
              <a:rPr lang="pl-PL" baseline="0" dirty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6108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And </a:t>
            </a:r>
            <a:r>
              <a:rPr lang="pl-PL" dirty="0" err="1"/>
              <a:t>finally</a:t>
            </a:r>
            <a:r>
              <a:rPr lang="pl-PL" dirty="0"/>
              <a:t> </a:t>
            </a:r>
            <a:r>
              <a:rPr lang="pl-PL" dirty="0" err="1"/>
              <a:t>remove</a:t>
            </a:r>
            <a:r>
              <a:rPr lang="pl-PL" dirty="0"/>
              <a:t> the program from the OVS </a:t>
            </a:r>
            <a:r>
              <a:rPr lang="pl-PL" dirty="0" err="1"/>
              <a:t>subsystem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Of </a:t>
            </a:r>
            <a:r>
              <a:rPr lang="pl-PL" dirty="0" err="1"/>
              <a:t>course</a:t>
            </a:r>
            <a:r>
              <a:rPr lang="pl-PL" dirty="0"/>
              <a:t>,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commands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invoked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OpenFlow</a:t>
            </a:r>
            <a:r>
              <a:rPr lang="pl-PL" dirty="0"/>
              <a:t> </a:t>
            </a:r>
            <a:r>
              <a:rPr lang="pl-PL" dirty="0" err="1"/>
              <a:t>messages</a:t>
            </a:r>
            <a:r>
              <a:rPr lang="pl-PL" dirty="0"/>
              <a:t> and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invoked</a:t>
            </a:r>
            <a:r>
              <a:rPr lang="pl-PL" dirty="0"/>
              <a:t> by the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OpenFlow</a:t>
            </a:r>
            <a:r>
              <a:rPr lang="pl-PL" dirty="0"/>
              <a:t> </a:t>
            </a:r>
            <a:r>
              <a:rPr lang="pl-PL" dirty="0" err="1"/>
              <a:t>controller</a:t>
            </a:r>
            <a:r>
              <a:rPr lang="pl-PL" dirty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5518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With </a:t>
            </a:r>
            <a:r>
              <a:rPr lang="pl-PL" dirty="0" err="1"/>
              <a:t>such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functionality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OVS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implement</a:t>
            </a:r>
            <a:r>
              <a:rPr lang="pl-PL" dirty="0"/>
              <a:t> a </a:t>
            </a:r>
            <a:r>
              <a:rPr lang="pl-PL" dirty="0" err="1"/>
              <a:t>bunch</a:t>
            </a:r>
            <a:r>
              <a:rPr lang="pl-PL" dirty="0"/>
              <a:t> of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cases</a:t>
            </a:r>
            <a:r>
              <a:rPr lang="pl-PL" dirty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0033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list </a:t>
            </a:r>
            <a:r>
              <a:rPr lang="pl-PL" dirty="0" err="1"/>
              <a:t>few</a:t>
            </a:r>
            <a:r>
              <a:rPr lang="pl-PL" dirty="0"/>
              <a:t> of </a:t>
            </a:r>
            <a:r>
              <a:rPr lang="pl-PL" dirty="0" err="1"/>
              <a:t>them</a:t>
            </a:r>
            <a:r>
              <a:rPr lang="pl-PL" dirty="0"/>
              <a:t>, the 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group</a:t>
            </a:r>
            <a:r>
              <a:rPr lang="pl-PL" dirty="0"/>
              <a:t> of </a:t>
            </a:r>
            <a:r>
              <a:rPr lang="pl-PL" dirty="0" err="1"/>
              <a:t>potential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domain-spefific</a:t>
            </a:r>
            <a:r>
              <a:rPr lang="pl-PL" dirty="0"/>
              <a:t> network </a:t>
            </a:r>
            <a:r>
              <a:rPr lang="pl-PL" dirty="0" err="1"/>
              <a:t>protocols</a:t>
            </a:r>
            <a:r>
              <a:rPr lang="pl-PL" dirty="0"/>
              <a:t>. For </a:t>
            </a:r>
            <a:r>
              <a:rPr lang="pl-PL" dirty="0" err="1"/>
              <a:t>instance</a:t>
            </a:r>
            <a:r>
              <a:rPr lang="pl-PL" dirty="0"/>
              <a:t>, 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implemented</a:t>
            </a:r>
            <a:r>
              <a:rPr lang="pl-PL" dirty="0"/>
              <a:t> the </a:t>
            </a:r>
            <a:r>
              <a:rPr lang="pl-PL" dirty="0" err="1"/>
              <a:t>support</a:t>
            </a:r>
            <a:r>
              <a:rPr lang="pl-PL" dirty="0"/>
              <a:t> for the GTP </a:t>
            </a:r>
            <a:r>
              <a:rPr lang="pl-PL" dirty="0" err="1"/>
              <a:t>tunneling</a:t>
            </a:r>
            <a:r>
              <a:rPr lang="pl-PL" dirty="0"/>
              <a:t> in </a:t>
            </a:r>
            <a:r>
              <a:rPr lang="pl-PL" dirty="0" err="1"/>
              <a:t>just</a:t>
            </a:r>
            <a:r>
              <a:rPr lang="pl-PL" dirty="0"/>
              <a:t> a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hundreds</a:t>
            </a:r>
            <a:r>
              <a:rPr lang="pl-PL" dirty="0"/>
              <a:t> lines of the P4 </a:t>
            </a:r>
            <a:r>
              <a:rPr lang="pl-PL" dirty="0" err="1"/>
              <a:t>code</a:t>
            </a:r>
            <a:r>
              <a:rPr lang="pl-PL" dirty="0"/>
              <a:t>. </a:t>
            </a:r>
            <a:r>
              <a:rPr lang="pl-PL" dirty="0" err="1"/>
              <a:t>Similarily</a:t>
            </a:r>
            <a:r>
              <a:rPr lang="pl-PL" dirty="0"/>
              <a:t>,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implement</a:t>
            </a:r>
            <a:r>
              <a:rPr lang="pl-PL" dirty="0"/>
              <a:t> the </a:t>
            </a:r>
            <a:r>
              <a:rPr lang="pl-PL" dirty="0" err="1"/>
              <a:t>PPPoE</a:t>
            </a:r>
            <a:r>
              <a:rPr lang="pl-PL" dirty="0"/>
              <a:t> </a:t>
            </a:r>
            <a:r>
              <a:rPr lang="pl-PL" dirty="0" err="1"/>
              <a:t>tunneling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in the </a:t>
            </a:r>
            <a:r>
              <a:rPr lang="pl-PL" dirty="0" err="1"/>
              <a:t>fixed-access</a:t>
            </a:r>
            <a:r>
              <a:rPr lang="pl-PL" dirty="0"/>
              <a:t> networks </a:t>
            </a:r>
            <a:r>
              <a:rPr lang="pl-PL" dirty="0" err="1"/>
              <a:t>or</a:t>
            </a:r>
            <a:r>
              <a:rPr lang="pl-PL" dirty="0"/>
              <a:t> the In-Band Network Telemetry.</a:t>
            </a:r>
          </a:p>
          <a:p>
            <a:endParaRPr lang="pl-PL" dirty="0"/>
          </a:p>
          <a:p>
            <a:r>
              <a:rPr lang="pl-PL" dirty="0" err="1"/>
              <a:t>Moreover</a:t>
            </a:r>
            <a:r>
              <a:rPr lang="pl-PL" dirty="0"/>
              <a:t>, as the </a:t>
            </a:r>
            <a:r>
              <a:rPr lang="pl-PL" dirty="0" err="1"/>
              <a:t>compiler</a:t>
            </a:r>
            <a:r>
              <a:rPr lang="pl-PL" dirty="0"/>
              <a:t> </a:t>
            </a:r>
            <a:r>
              <a:rPr lang="pl-PL" dirty="0" err="1"/>
              <a:t>provides</a:t>
            </a:r>
            <a:r>
              <a:rPr lang="pl-PL" dirty="0"/>
              <a:t> </a:t>
            </a:r>
            <a:r>
              <a:rPr lang="pl-PL" dirty="0" err="1"/>
              <a:t>support</a:t>
            </a:r>
            <a:r>
              <a:rPr lang="pl-PL" dirty="0"/>
              <a:t> for </a:t>
            </a:r>
            <a:r>
              <a:rPr lang="pl-PL" dirty="0" err="1"/>
              <a:t>registers</a:t>
            </a:r>
            <a:r>
              <a:rPr lang="pl-PL" dirty="0"/>
              <a:t> a </a:t>
            </a:r>
            <a:r>
              <a:rPr lang="pl-PL" dirty="0" err="1"/>
              <a:t>range</a:t>
            </a:r>
            <a:r>
              <a:rPr lang="pl-PL" dirty="0"/>
              <a:t> of </a:t>
            </a:r>
            <a:r>
              <a:rPr lang="pl-PL" dirty="0" err="1"/>
              <a:t>stateful</a:t>
            </a:r>
            <a:r>
              <a:rPr lang="pl-PL" dirty="0"/>
              <a:t> data </a:t>
            </a:r>
            <a:r>
              <a:rPr lang="pl-PL" dirty="0" err="1"/>
              <a:t>plane</a:t>
            </a:r>
            <a:r>
              <a:rPr lang="pl-PL" dirty="0"/>
              <a:t> </a:t>
            </a:r>
            <a:r>
              <a:rPr lang="pl-PL" dirty="0" err="1"/>
              <a:t>programs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be </a:t>
            </a:r>
            <a:r>
              <a:rPr lang="pl-PL" dirty="0" err="1"/>
              <a:t>implemented</a:t>
            </a:r>
            <a:r>
              <a:rPr lang="pl-PL" dirty="0"/>
              <a:t>, </a:t>
            </a:r>
            <a:r>
              <a:rPr lang="pl-PL" dirty="0" err="1"/>
              <a:t>like</a:t>
            </a:r>
            <a:r>
              <a:rPr lang="pl-PL" dirty="0"/>
              <a:t> for </a:t>
            </a:r>
            <a:r>
              <a:rPr lang="pl-PL" dirty="0" err="1"/>
              <a:t>example</a:t>
            </a:r>
            <a:r>
              <a:rPr lang="pl-PL" dirty="0"/>
              <a:t> </a:t>
            </a:r>
            <a:r>
              <a:rPr lang="pl-PL" dirty="0" err="1"/>
              <a:t>stateful</a:t>
            </a:r>
            <a:r>
              <a:rPr lang="pl-PL" dirty="0"/>
              <a:t> firewall </a:t>
            </a:r>
            <a:r>
              <a:rPr lang="pl-PL" dirty="0" err="1"/>
              <a:t>or</a:t>
            </a:r>
            <a:r>
              <a:rPr lang="pl-PL" dirty="0"/>
              <a:t> In-Network </a:t>
            </a:r>
            <a:r>
              <a:rPr lang="pl-PL" dirty="0" err="1"/>
              <a:t>DDoS</a:t>
            </a:r>
            <a:r>
              <a:rPr lang="pl-PL" dirty="0"/>
              <a:t> </a:t>
            </a:r>
            <a:r>
              <a:rPr lang="pl-PL" dirty="0" err="1"/>
              <a:t>mitigation</a:t>
            </a:r>
            <a:r>
              <a:rPr lang="pl-PL" dirty="0"/>
              <a:t>. </a:t>
            </a:r>
          </a:p>
          <a:p>
            <a:endParaRPr lang="pl-PL" dirty="0"/>
          </a:p>
          <a:p>
            <a:r>
              <a:rPr lang="pl-PL" dirty="0"/>
              <a:t>And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others</a:t>
            </a:r>
            <a:r>
              <a:rPr lang="pl-PL" dirty="0"/>
              <a:t>, I </a:t>
            </a:r>
            <a:r>
              <a:rPr lang="pl-PL" dirty="0" err="1"/>
              <a:t>think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I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, but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implemented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framework</a:t>
            </a:r>
            <a:r>
              <a:rPr lang="pl-PL" dirty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7598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summarize</a:t>
            </a:r>
            <a:r>
              <a:rPr lang="pl-PL" dirty="0"/>
              <a:t>, we </a:t>
            </a:r>
            <a:r>
              <a:rPr lang="pl-PL" dirty="0" err="1"/>
              <a:t>propose</a:t>
            </a:r>
            <a:r>
              <a:rPr lang="pl-PL" dirty="0"/>
              <a:t> a BPF </a:t>
            </a:r>
            <a:r>
              <a:rPr lang="pl-PL" dirty="0" err="1"/>
              <a:t>extension</a:t>
            </a:r>
            <a:r>
              <a:rPr lang="pl-PL" dirty="0"/>
              <a:t> to the Open </a:t>
            </a:r>
            <a:r>
              <a:rPr lang="pl-PL" dirty="0" err="1"/>
              <a:t>vSwitch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results</a:t>
            </a:r>
            <a:r>
              <a:rPr lang="pl-PL" dirty="0"/>
              <a:t> in a </a:t>
            </a:r>
            <a:r>
              <a:rPr lang="pl-PL" dirty="0" err="1"/>
              <a:t>hybrid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, </a:t>
            </a:r>
            <a:r>
              <a:rPr lang="pl-PL" dirty="0" err="1"/>
              <a:t>becuase</a:t>
            </a:r>
            <a:r>
              <a:rPr lang="pl-PL" dirty="0"/>
              <a:t>:</a:t>
            </a:r>
          </a:p>
          <a:p>
            <a:r>
              <a:rPr lang="pl-PL" dirty="0"/>
              <a:t>We </a:t>
            </a:r>
            <a:r>
              <a:rPr lang="pl-PL" dirty="0" err="1"/>
              <a:t>keep</a:t>
            </a:r>
            <a:r>
              <a:rPr lang="pl-PL" dirty="0"/>
              <a:t> a </a:t>
            </a:r>
            <a:r>
              <a:rPr lang="pl-PL" dirty="0" err="1"/>
              <a:t>well-known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and </a:t>
            </a:r>
            <a:r>
              <a:rPr lang="pl-PL" dirty="0" err="1"/>
              <a:t>backward</a:t>
            </a:r>
            <a:r>
              <a:rPr lang="pl-PL" dirty="0"/>
              <a:t> </a:t>
            </a:r>
            <a:r>
              <a:rPr lang="pl-PL" dirty="0" err="1"/>
              <a:t>compatibility</a:t>
            </a:r>
            <a:r>
              <a:rPr lang="pl-PL" dirty="0"/>
              <a:t> of Open </a:t>
            </a:r>
            <a:r>
              <a:rPr lang="pl-PL" dirty="0" err="1"/>
              <a:t>vSwitch</a:t>
            </a:r>
            <a:r>
              <a:rPr lang="pl-PL" dirty="0"/>
              <a:t>, but we </a:t>
            </a:r>
            <a:r>
              <a:rPr lang="pl-PL" dirty="0" err="1"/>
              <a:t>enable</a:t>
            </a:r>
            <a:r>
              <a:rPr lang="pl-PL" dirty="0"/>
              <a:t> a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programmability</a:t>
            </a:r>
            <a:r>
              <a:rPr lang="pl-PL" dirty="0"/>
              <a:t> </a:t>
            </a:r>
            <a:r>
              <a:rPr lang="pl-PL" dirty="0" err="1"/>
              <a:t>thanks</a:t>
            </a:r>
            <a:r>
              <a:rPr lang="pl-PL" dirty="0"/>
              <a:t> to the BPF and we </a:t>
            </a:r>
            <a:r>
              <a:rPr lang="pl-PL" dirty="0" err="1"/>
              <a:t>give</a:t>
            </a:r>
            <a:r>
              <a:rPr lang="pl-PL" dirty="0"/>
              <a:t> the </a:t>
            </a:r>
            <a:r>
              <a:rPr lang="pl-PL" dirty="0" err="1"/>
              <a:t>users</a:t>
            </a:r>
            <a:r>
              <a:rPr lang="pl-PL" dirty="0"/>
              <a:t> the </a:t>
            </a:r>
            <a:r>
              <a:rPr lang="pl-PL" dirty="0" err="1"/>
              <a:t>feasibility</a:t>
            </a:r>
            <a:r>
              <a:rPr lang="pl-PL" dirty="0"/>
              <a:t> to </a:t>
            </a:r>
            <a:r>
              <a:rPr lang="pl-PL" dirty="0" err="1"/>
              <a:t>write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program </a:t>
            </a:r>
            <a:r>
              <a:rPr lang="pl-PL" dirty="0" err="1"/>
              <a:t>using</a:t>
            </a:r>
            <a:r>
              <a:rPr lang="pl-PL" dirty="0"/>
              <a:t> the high-</a:t>
            </a:r>
            <a:r>
              <a:rPr lang="pl-PL" dirty="0" err="1"/>
              <a:t>level</a:t>
            </a:r>
            <a:r>
              <a:rPr lang="pl-PL" dirty="0"/>
              <a:t> P4 </a:t>
            </a:r>
            <a:r>
              <a:rPr lang="pl-PL" dirty="0" err="1"/>
              <a:t>language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Thanks</a:t>
            </a:r>
            <a:r>
              <a:rPr lang="pl-PL" dirty="0"/>
              <a:t> to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extension</a:t>
            </a:r>
            <a:r>
              <a:rPr lang="pl-PL" dirty="0"/>
              <a:t> the </a:t>
            </a:r>
            <a:r>
              <a:rPr lang="pl-PL" dirty="0" err="1"/>
              <a:t>community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implement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and </a:t>
            </a:r>
            <a:r>
              <a:rPr lang="pl-PL" dirty="0" err="1"/>
              <a:t>exiciting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We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going</a:t>
            </a:r>
            <a:r>
              <a:rPr lang="pl-PL" dirty="0"/>
              <a:t> to </a:t>
            </a:r>
            <a:r>
              <a:rPr lang="pl-PL" dirty="0" err="1"/>
              <a:t>merge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userspace</a:t>
            </a:r>
            <a:r>
              <a:rPr lang="pl-PL" dirty="0"/>
              <a:t> BPF </a:t>
            </a:r>
            <a:r>
              <a:rPr lang="pl-PL" dirty="0" err="1"/>
              <a:t>backend</a:t>
            </a:r>
            <a:r>
              <a:rPr lang="pl-PL" dirty="0"/>
              <a:t> with the </a:t>
            </a: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branch</a:t>
            </a:r>
            <a:r>
              <a:rPr lang="pl-PL" dirty="0"/>
              <a:t> of the </a:t>
            </a:r>
            <a:r>
              <a:rPr lang="pl-PL" dirty="0" err="1"/>
              <a:t>official</a:t>
            </a:r>
            <a:r>
              <a:rPr lang="pl-PL" dirty="0"/>
              <a:t> P4 </a:t>
            </a:r>
            <a:r>
              <a:rPr lang="pl-PL" dirty="0" err="1"/>
              <a:t>compiler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Of </a:t>
            </a:r>
            <a:r>
              <a:rPr lang="pl-PL" dirty="0" err="1"/>
              <a:t>course</a:t>
            </a:r>
            <a:r>
              <a:rPr lang="pl-PL" dirty="0"/>
              <a:t>,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still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in </a:t>
            </a:r>
            <a:r>
              <a:rPr lang="pl-PL" dirty="0" err="1"/>
              <a:t>progrss</a:t>
            </a:r>
            <a:r>
              <a:rPr lang="pl-PL" dirty="0"/>
              <a:t>, as we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implement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enhancements</a:t>
            </a:r>
            <a:r>
              <a:rPr lang="pl-PL" dirty="0"/>
              <a:t> to the BPF </a:t>
            </a:r>
            <a:r>
              <a:rPr lang="pl-PL" dirty="0" err="1"/>
              <a:t>verifier</a:t>
            </a:r>
            <a:r>
              <a:rPr lang="pl-PL" dirty="0"/>
              <a:t>.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implementation</a:t>
            </a:r>
            <a:r>
              <a:rPr lang="pl-PL" dirty="0"/>
              <a:t> of P4 </a:t>
            </a:r>
            <a:r>
              <a:rPr lang="pl-PL" dirty="0" err="1"/>
              <a:t>compiler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compute</a:t>
            </a:r>
            <a:r>
              <a:rPr lang="pl-PL" dirty="0"/>
              <a:t> </a:t>
            </a:r>
            <a:r>
              <a:rPr lang="pl-PL" dirty="0" err="1"/>
              <a:t>checksums</a:t>
            </a:r>
            <a:r>
              <a:rPr lang="pl-PL" dirty="0"/>
              <a:t> and we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optimize</a:t>
            </a:r>
            <a:r>
              <a:rPr lang="pl-PL" dirty="0"/>
              <a:t> the performance.</a:t>
            </a:r>
          </a:p>
          <a:p>
            <a:endParaRPr lang="pl-PL" dirty="0"/>
          </a:p>
          <a:p>
            <a:r>
              <a:rPr lang="pl-PL" dirty="0" err="1"/>
              <a:t>Nevertheless</a:t>
            </a:r>
            <a:r>
              <a:rPr lang="pl-PL" dirty="0"/>
              <a:t>, we plan to open-</a:t>
            </a:r>
            <a:r>
              <a:rPr lang="pl-PL" dirty="0" err="1"/>
              <a:t>source</a:t>
            </a:r>
            <a:r>
              <a:rPr lang="pl-PL" dirty="0"/>
              <a:t> the OVS </a:t>
            </a:r>
            <a:r>
              <a:rPr lang="pl-PL" dirty="0" err="1"/>
              <a:t>extensions</a:t>
            </a:r>
            <a:r>
              <a:rPr lang="pl-PL" dirty="0"/>
              <a:t> </a:t>
            </a:r>
            <a:r>
              <a:rPr lang="pl-PL" dirty="0" err="1"/>
              <a:t>soon</a:t>
            </a:r>
            <a:r>
              <a:rPr lang="pl-PL" dirty="0"/>
              <a:t>.</a:t>
            </a:r>
            <a:r>
              <a:rPr lang="pl-PL" baseline="0" dirty="0"/>
              <a:t> Of </a:t>
            </a:r>
            <a:r>
              <a:rPr lang="pl-PL" baseline="0" dirty="0" err="1"/>
              <a:t>course</a:t>
            </a:r>
            <a:r>
              <a:rPr lang="pl-PL" baseline="0" dirty="0"/>
              <a:t>, we </a:t>
            </a:r>
            <a:r>
              <a:rPr lang="pl-PL" baseline="0" dirty="0" err="1"/>
              <a:t>would</a:t>
            </a:r>
            <a:r>
              <a:rPr lang="pl-PL" baseline="0" dirty="0"/>
              <a:t> be happy </a:t>
            </a:r>
            <a:r>
              <a:rPr lang="pl-PL" baseline="0" dirty="0" err="1"/>
              <a:t>if</a:t>
            </a:r>
            <a:r>
              <a:rPr lang="pl-PL" baseline="0" dirty="0"/>
              <a:t> the OVS </a:t>
            </a:r>
            <a:r>
              <a:rPr lang="pl-PL" baseline="0" dirty="0" err="1"/>
              <a:t>community</a:t>
            </a:r>
            <a:r>
              <a:rPr lang="pl-PL" baseline="0" dirty="0"/>
              <a:t> </a:t>
            </a:r>
            <a:r>
              <a:rPr lang="pl-PL" baseline="0" dirty="0" err="1"/>
              <a:t>will</a:t>
            </a:r>
            <a:r>
              <a:rPr lang="pl-PL" baseline="0" dirty="0"/>
              <a:t> be </a:t>
            </a:r>
            <a:r>
              <a:rPr lang="pl-PL" baseline="0" dirty="0" err="1"/>
              <a:t>interested</a:t>
            </a:r>
            <a:r>
              <a:rPr lang="pl-PL" baseline="0" dirty="0"/>
              <a:t> in </a:t>
            </a:r>
            <a:r>
              <a:rPr lang="pl-PL" baseline="0" dirty="0" err="1"/>
              <a:t>this</a:t>
            </a:r>
            <a:r>
              <a:rPr lang="pl-PL" baseline="0" dirty="0"/>
              <a:t> </a:t>
            </a:r>
            <a:r>
              <a:rPr lang="pl-PL" baseline="0" dirty="0" err="1"/>
              <a:t>work</a:t>
            </a:r>
            <a:r>
              <a:rPr lang="pl-PL" baseline="0" dirty="0"/>
              <a:t> and we </a:t>
            </a:r>
            <a:r>
              <a:rPr lang="pl-PL" baseline="0" dirty="0" err="1"/>
              <a:t>could</a:t>
            </a:r>
            <a:r>
              <a:rPr lang="pl-PL" baseline="0" dirty="0"/>
              <a:t> </a:t>
            </a:r>
            <a:r>
              <a:rPr lang="pl-PL" baseline="0" dirty="0" err="1"/>
              <a:t>contribute</a:t>
            </a:r>
            <a:r>
              <a:rPr lang="pl-PL" baseline="0" dirty="0"/>
              <a:t> the </a:t>
            </a:r>
            <a:r>
              <a:rPr lang="pl-PL" baseline="0" dirty="0" err="1"/>
              <a:t>solution</a:t>
            </a:r>
            <a:r>
              <a:rPr lang="pl-PL" baseline="0" dirty="0"/>
              <a:t> to the OVS </a:t>
            </a:r>
            <a:r>
              <a:rPr lang="pl-PL" baseline="0" dirty="0" err="1"/>
              <a:t>codebase</a:t>
            </a:r>
            <a:r>
              <a:rPr lang="pl-PL" baseline="0" dirty="0"/>
              <a:t>.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Also</a:t>
            </a:r>
            <a:r>
              <a:rPr lang="pl-PL" dirty="0"/>
              <a:t>, I </a:t>
            </a:r>
            <a:r>
              <a:rPr lang="pl-PL" dirty="0" err="1"/>
              <a:t>didn’t</a:t>
            </a:r>
            <a:r>
              <a:rPr lang="pl-PL" dirty="0"/>
              <a:t> show a demo,</a:t>
            </a:r>
            <a:r>
              <a:rPr lang="pl-PL" baseline="0" dirty="0"/>
              <a:t> but </a:t>
            </a:r>
            <a:r>
              <a:rPr lang="pl-PL" baseline="0" dirty="0" err="1"/>
              <a:t>if</a:t>
            </a:r>
            <a:r>
              <a:rPr lang="pl-PL" baseline="0" dirty="0"/>
              <a:t> </a:t>
            </a:r>
            <a:r>
              <a:rPr lang="pl-PL" baseline="0" dirty="0" err="1"/>
              <a:t>you</a:t>
            </a:r>
            <a:r>
              <a:rPr lang="pl-PL" baseline="0" dirty="0"/>
              <a:t> </a:t>
            </a:r>
            <a:r>
              <a:rPr lang="pl-PL" baseline="0" dirty="0" err="1"/>
              <a:t>are</a:t>
            </a:r>
            <a:r>
              <a:rPr lang="pl-PL" baseline="0" dirty="0"/>
              <a:t> </a:t>
            </a:r>
            <a:r>
              <a:rPr lang="pl-PL" baseline="0" dirty="0" err="1"/>
              <a:t>interested</a:t>
            </a:r>
            <a:r>
              <a:rPr lang="pl-PL" baseline="0" dirty="0"/>
              <a:t> </a:t>
            </a:r>
            <a:r>
              <a:rPr lang="pl-PL" baseline="0" dirty="0" err="1"/>
              <a:t>please</a:t>
            </a:r>
            <a:r>
              <a:rPr lang="pl-PL" baseline="0" dirty="0"/>
              <a:t> </a:t>
            </a:r>
            <a:r>
              <a:rPr lang="pl-PL" baseline="0" dirty="0" err="1"/>
              <a:t>come</a:t>
            </a:r>
            <a:r>
              <a:rPr lang="pl-PL" baseline="0" dirty="0"/>
              <a:t> to me, we </a:t>
            </a:r>
            <a:r>
              <a:rPr lang="pl-PL" baseline="0" dirty="0" err="1"/>
              <a:t>can</a:t>
            </a:r>
            <a:r>
              <a:rPr lang="pl-PL" baseline="0" dirty="0"/>
              <a:t> sit </a:t>
            </a:r>
            <a:r>
              <a:rPr lang="pl-PL" baseline="0" dirty="0" err="1"/>
              <a:t>together</a:t>
            </a:r>
            <a:r>
              <a:rPr lang="pl-PL" baseline="0" dirty="0"/>
              <a:t> and I </a:t>
            </a:r>
            <a:r>
              <a:rPr lang="pl-PL" baseline="0" dirty="0" err="1"/>
              <a:t>can</a:t>
            </a:r>
            <a:r>
              <a:rPr lang="pl-PL" baseline="0" dirty="0"/>
              <a:t> </a:t>
            </a:r>
            <a:r>
              <a:rPr lang="pl-PL" baseline="0" dirty="0" err="1"/>
              <a:t>make</a:t>
            </a:r>
            <a:r>
              <a:rPr lang="pl-PL" baseline="0" dirty="0"/>
              <a:t> </a:t>
            </a:r>
            <a:r>
              <a:rPr lang="pl-PL" baseline="0" dirty="0" err="1"/>
              <a:t>you</a:t>
            </a:r>
            <a:r>
              <a:rPr lang="pl-PL" baseline="0" dirty="0"/>
              <a:t> a </a:t>
            </a:r>
            <a:r>
              <a:rPr lang="pl-PL" baseline="0" dirty="0" err="1"/>
              <a:t>quick</a:t>
            </a:r>
            <a:r>
              <a:rPr lang="pl-PL" baseline="0" dirty="0"/>
              <a:t> demo for </a:t>
            </a:r>
            <a:r>
              <a:rPr lang="pl-PL" baseline="0" dirty="0" err="1"/>
              <a:t>you</a:t>
            </a:r>
            <a:r>
              <a:rPr lang="pl-PL" baseline="0" dirty="0"/>
              <a:t>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1646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Nevertheless</a:t>
            </a:r>
            <a:r>
              <a:rPr lang="pl-PL" dirty="0"/>
              <a:t>, the </a:t>
            </a:r>
            <a:r>
              <a:rPr lang="pl-PL" dirty="0" err="1"/>
              <a:t>implementation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completed</a:t>
            </a:r>
            <a:r>
              <a:rPr lang="pl-PL" dirty="0"/>
              <a:t> </a:t>
            </a:r>
            <a:r>
              <a:rPr lang="pl-PL" dirty="0" err="1"/>
              <a:t>yet</a:t>
            </a:r>
            <a:r>
              <a:rPr lang="pl-PL" dirty="0"/>
              <a:t>. 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faced</a:t>
            </a:r>
            <a:r>
              <a:rPr lang="pl-PL" dirty="0"/>
              <a:t> </a:t>
            </a:r>
            <a:r>
              <a:rPr lang="pl-PL" dirty="0" err="1"/>
              <a:t>several</a:t>
            </a:r>
            <a:r>
              <a:rPr lang="pl-PL" dirty="0"/>
              <a:t> </a:t>
            </a:r>
            <a:r>
              <a:rPr lang="pl-PL" dirty="0" err="1"/>
              <a:t>issues</a:t>
            </a:r>
            <a:r>
              <a:rPr lang="pl-PL" dirty="0"/>
              <a:t> </a:t>
            </a:r>
            <a:r>
              <a:rPr lang="pl-PL" dirty="0" err="1"/>
              <a:t>during</a:t>
            </a:r>
            <a:r>
              <a:rPr lang="pl-PL" dirty="0"/>
              <a:t> design and </a:t>
            </a:r>
            <a:r>
              <a:rPr lang="pl-PL" dirty="0" err="1"/>
              <a:t>implementation</a:t>
            </a:r>
            <a:r>
              <a:rPr lang="pl-PL" dirty="0"/>
              <a:t> </a:t>
            </a:r>
            <a:r>
              <a:rPr lang="pl-PL" dirty="0" err="1"/>
              <a:t>phase</a:t>
            </a:r>
            <a:r>
              <a:rPr lang="pl-PL" dirty="0"/>
              <a:t> and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not </a:t>
            </a:r>
            <a:r>
              <a:rPr lang="pl-PL" dirty="0" err="1"/>
              <a:t>solved</a:t>
            </a:r>
            <a:r>
              <a:rPr lang="pl-PL" dirty="0"/>
              <a:t> </a:t>
            </a:r>
            <a:r>
              <a:rPr lang="pl-PL" dirty="0" err="1"/>
              <a:t>yet</a:t>
            </a:r>
            <a:r>
              <a:rPr lang="pl-PL" dirty="0"/>
              <a:t>. First problem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related</a:t>
            </a:r>
            <a:r>
              <a:rPr lang="pl-PL" dirty="0"/>
              <a:t> to the BPF </a:t>
            </a:r>
            <a:r>
              <a:rPr lang="pl-PL" dirty="0" err="1"/>
              <a:t>verifier</a:t>
            </a:r>
            <a:r>
              <a:rPr lang="pl-PL" dirty="0"/>
              <a:t>. For </a:t>
            </a:r>
            <a:r>
              <a:rPr lang="pl-PL" dirty="0" err="1"/>
              <a:t>longer</a:t>
            </a:r>
            <a:r>
              <a:rPr lang="pl-PL" dirty="0"/>
              <a:t> and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complex</a:t>
            </a:r>
            <a:r>
              <a:rPr lang="pl-PL" dirty="0"/>
              <a:t> </a:t>
            </a:r>
            <a:r>
              <a:rPr lang="pl-PL" dirty="0" err="1"/>
              <a:t>parsers</a:t>
            </a:r>
            <a:r>
              <a:rPr lang="pl-PL" dirty="0"/>
              <a:t> the program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rejected</a:t>
            </a:r>
            <a:r>
              <a:rPr lang="pl-PL" dirty="0"/>
              <a:t> by the </a:t>
            </a:r>
            <a:r>
              <a:rPr lang="pl-PL" dirty="0" err="1"/>
              <a:t>verifier</a:t>
            </a:r>
            <a:r>
              <a:rPr lang="pl-PL" dirty="0"/>
              <a:t>, </a:t>
            </a:r>
            <a:r>
              <a:rPr lang="pl-PL" dirty="0" err="1"/>
              <a:t>because</a:t>
            </a:r>
            <a:r>
              <a:rPr lang="pl-PL" dirty="0"/>
              <a:t> the program </a:t>
            </a:r>
            <a:r>
              <a:rPr lang="pl-PL" dirty="0" err="1"/>
              <a:t>exceeds</a:t>
            </a:r>
            <a:r>
              <a:rPr lang="pl-PL" dirty="0"/>
              <a:t> the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limit. The </a:t>
            </a:r>
            <a:r>
              <a:rPr lang="pl-PL" dirty="0" err="1"/>
              <a:t>solution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the BPF </a:t>
            </a:r>
            <a:r>
              <a:rPr lang="pl-PL" dirty="0" err="1"/>
              <a:t>maps</a:t>
            </a:r>
            <a:r>
              <a:rPr lang="pl-PL" dirty="0"/>
              <a:t>, but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effectively</a:t>
            </a:r>
            <a:r>
              <a:rPr lang="pl-PL" dirty="0"/>
              <a:t> </a:t>
            </a:r>
            <a:r>
              <a:rPr lang="pl-PL" dirty="0" err="1"/>
              <a:t>impract</a:t>
            </a:r>
            <a:r>
              <a:rPr lang="pl-PL" dirty="0"/>
              <a:t> the performance. </a:t>
            </a:r>
            <a:r>
              <a:rPr lang="pl-PL" dirty="0" err="1"/>
              <a:t>Thankfully</a:t>
            </a:r>
            <a:r>
              <a:rPr lang="pl-PL" dirty="0"/>
              <a:t>, we </a:t>
            </a:r>
            <a:r>
              <a:rPr lang="pl-PL" dirty="0" err="1"/>
              <a:t>are</a:t>
            </a:r>
            <a:r>
              <a:rPr lang="pl-PL" dirty="0"/>
              <a:t> in </a:t>
            </a:r>
            <a:r>
              <a:rPr lang="pl-PL" dirty="0" err="1"/>
              <a:t>userspace</a:t>
            </a:r>
            <a:r>
              <a:rPr lang="pl-PL" dirty="0"/>
              <a:t> and we </a:t>
            </a:r>
            <a:r>
              <a:rPr lang="pl-PL" dirty="0" err="1"/>
              <a:t>could</a:t>
            </a:r>
            <a:r>
              <a:rPr lang="pl-PL" dirty="0"/>
              <a:t> </a:t>
            </a:r>
            <a:r>
              <a:rPr lang="pl-PL" dirty="0" err="1"/>
              <a:t>just</a:t>
            </a:r>
            <a:r>
              <a:rPr lang="pl-PL" dirty="0"/>
              <a:t> </a:t>
            </a:r>
            <a:r>
              <a:rPr lang="pl-PL" dirty="0" err="1"/>
              <a:t>simply</a:t>
            </a:r>
            <a:r>
              <a:rPr lang="pl-PL" dirty="0"/>
              <a:t> </a:t>
            </a:r>
            <a:r>
              <a:rPr lang="pl-PL" dirty="0" err="1"/>
              <a:t>adjust</a:t>
            </a:r>
            <a:r>
              <a:rPr lang="pl-PL" dirty="0"/>
              <a:t> the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limit, but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not be the </a:t>
            </a:r>
            <a:r>
              <a:rPr lang="pl-PL" dirty="0" err="1"/>
              <a:t>optimal</a:t>
            </a:r>
            <a:r>
              <a:rPr lang="pl-PL" dirty="0"/>
              <a:t> </a:t>
            </a:r>
            <a:r>
              <a:rPr lang="pl-PL" dirty="0" err="1"/>
              <a:t>solution</a:t>
            </a:r>
            <a:r>
              <a:rPr lang="pl-PL" dirty="0"/>
              <a:t>. </a:t>
            </a:r>
            <a:r>
              <a:rPr lang="pl-PL" dirty="0" err="1"/>
              <a:t>Certaintly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requires</a:t>
            </a:r>
            <a:r>
              <a:rPr lang="pl-PL" dirty="0"/>
              <a:t> </a:t>
            </a:r>
            <a:r>
              <a:rPr lang="pl-PL" dirty="0" err="1"/>
              <a:t>modifications</a:t>
            </a:r>
            <a:r>
              <a:rPr lang="pl-PL" dirty="0"/>
              <a:t> to </a:t>
            </a:r>
            <a:r>
              <a:rPr lang="pl-PL" dirty="0" err="1"/>
              <a:t>clang</a:t>
            </a:r>
            <a:r>
              <a:rPr lang="pl-PL" dirty="0"/>
              <a:t> </a:t>
            </a:r>
            <a:r>
              <a:rPr lang="pl-PL" dirty="0" err="1"/>
              <a:t>compiler</a:t>
            </a:r>
            <a:r>
              <a:rPr lang="pl-PL" dirty="0"/>
              <a:t> to pass the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</a:t>
            </a:r>
            <a:r>
              <a:rPr lang="pl-PL" dirty="0" err="1"/>
              <a:t>option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second</a:t>
            </a:r>
            <a:r>
              <a:rPr lang="pl-PL" dirty="0"/>
              <a:t> problem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the design. As BPF </a:t>
            </a:r>
            <a:r>
              <a:rPr lang="pl-PL" dirty="0" err="1"/>
              <a:t>programs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modify</a:t>
            </a:r>
            <a:r>
              <a:rPr lang="pl-PL" dirty="0"/>
              <a:t> </a:t>
            </a:r>
            <a:r>
              <a:rPr lang="pl-PL" dirty="0" err="1"/>
              <a:t>packets</a:t>
            </a:r>
            <a:r>
              <a:rPr lang="pl-PL" dirty="0"/>
              <a:t> and </a:t>
            </a:r>
            <a:r>
              <a:rPr lang="pl-PL" dirty="0" err="1"/>
              <a:t>subsequent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match</a:t>
            </a:r>
            <a:r>
              <a:rPr lang="pl-PL" dirty="0"/>
              <a:t> </a:t>
            </a:r>
            <a:r>
              <a:rPr lang="pl-PL" dirty="0" err="1"/>
              <a:t>against</a:t>
            </a:r>
            <a:r>
              <a:rPr lang="pl-PL" dirty="0"/>
              <a:t> the </a:t>
            </a:r>
            <a:r>
              <a:rPr lang="pl-PL" dirty="0" err="1"/>
              <a:t>modified</a:t>
            </a:r>
            <a:r>
              <a:rPr lang="pl-PL" dirty="0"/>
              <a:t> </a:t>
            </a:r>
            <a:r>
              <a:rPr lang="pl-PL" dirty="0" err="1"/>
              <a:t>fields</a:t>
            </a:r>
            <a:r>
              <a:rPr lang="pl-PL" dirty="0"/>
              <a:t> the </a:t>
            </a:r>
            <a:r>
              <a:rPr lang="pl-PL" dirty="0" err="1"/>
              <a:t>packets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recirculated</a:t>
            </a:r>
            <a:r>
              <a:rPr lang="pl-PL" dirty="0"/>
              <a:t>. The </a:t>
            </a:r>
            <a:r>
              <a:rPr lang="pl-PL" dirty="0" err="1"/>
              <a:t>question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to </a:t>
            </a:r>
            <a:r>
              <a:rPr lang="pl-PL" dirty="0" err="1"/>
              <a:t>recirculate</a:t>
            </a:r>
            <a:r>
              <a:rPr lang="pl-PL" dirty="0"/>
              <a:t> </a:t>
            </a:r>
            <a:r>
              <a:rPr lang="pl-PL" dirty="0" err="1"/>
              <a:t>packets</a:t>
            </a:r>
            <a:r>
              <a:rPr lang="pl-PL" dirty="0"/>
              <a:t>?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been</a:t>
            </a:r>
            <a:r>
              <a:rPr lang="pl-PL" dirty="0"/>
              <a:t> </a:t>
            </a:r>
            <a:r>
              <a:rPr lang="pl-PL" dirty="0" err="1"/>
              <a:t>deeply</a:t>
            </a:r>
            <a:r>
              <a:rPr lang="pl-PL" dirty="0"/>
              <a:t> </a:t>
            </a:r>
            <a:r>
              <a:rPr lang="pl-PL" dirty="0" err="1"/>
              <a:t>analyzed</a:t>
            </a:r>
            <a:r>
              <a:rPr lang="pl-PL" dirty="0"/>
              <a:t> by Paul in the </a:t>
            </a:r>
            <a:r>
              <a:rPr lang="pl-PL" dirty="0" err="1"/>
              <a:t>last-year</a:t>
            </a:r>
            <a:r>
              <a:rPr lang="pl-PL" dirty="0"/>
              <a:t> </a:t>
            </a:r>
            <a:r>
              <a:rPr lang="pl-PL" dirty="0" err="1"/>
              <a:t>presentation</a:t>
            </a:r>
            <a:r>
              <a:rPr lang="pl-PL" dirty="0"/>
              <a:t>, </a:t>
            </a:r>
            <a:r>
              <a:rPr lang="pl-PL" dirty="0" err="1"/>
              <a:t>so</a:t>
            </a:r>
            <a:r>
              <a:rPr lang="pl-PL" dirty="0"/>
              <a:t> I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presentation</a:t>
            </a:r>
            <a:r>
              <a:rPr lang="pl-PL" dirty="0"/>
              <a:t>.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implemenation</a:t>
            </a:r>
            <a:r>
              <a:rPr lang="pl-PL" dirty="0"/>
              <a:t> </a:t>
            </a:r>
            <a:r>
              <a:rPr lang="pl-PL" dirty="0" err="1"/>
              <a:t>assumes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BPF </a:t>
            </a:r>
            <a:r>
              <a:rPr lang="pl-PL" dirty="0" err="1"/>
              <a:t>programs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executed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the end of the </a:t>
            </a:r>
            <a:r>
              <a:rPr lang="pl-PL" dirty="0" err="1"/>
              <a:t>pipeline</a:t>
            </a:r>
            <a:r>
              <a:rPr lang="pl-PL" dirty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1071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architecture</a:t>
            </a:r>
            <a:r>
              <a:rPr lang="pl-PL" dirty="0"/>
              <a:t> model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similar</a:t>
            </a:r>
            <a:r>
              <a:rPr lang="pl-PL" baseline="0" dirty="0"/>
              <a:t> to </a:t>
            </a:r>
            <a:r>
              <a:rPr lang="pl-PL" baseline="0" dirty="0" err="1"/>
              <a:t>ebpf</a:t>
            </a:r>
            <a:r>
              <a:rPr lang="pl-PL" baseline="0" dirty="0"/>
              <a:t> </a:t>
            </a:r>
            <a:r>
              <a:rPr lang="pl-PL" baseline="0" dirty="0" err="1"/>
              <a:t>or</a:t>
            </a:r>
            <a:r>
              <a:rPr lang="pl-PL" baseline="0" dirty="0"/>
              <a:t> </a:t>
            </a:r>
            <a:r>
              <a:rPr lang="pl-PL" baseline="0" dirty="0" err="1"/>
              <a:t>xdp</a:t>
            </a:r>
            <a:r>
              <a:rPr lang="pl-PL" baseline="0" dirty="0"/>
              <a:t> </a:t>
            </a:r>
            <a:r>
              <a:rPr lang="pl-PL" baseline="0" dirty="0" err="1"/>
              <a:t>backends</a:t>
            </a:r>
            <a:r>
              <a:rPr lang="pl-PL" baseline="0" dirty="0"/>
              <a:t>, but we </a:t>
            </a:r>
            <a:r>
              <a:rPr lang="pl-PL" baseline="0" dirty="0" err="1"/>
              <a:t>decided</a:t>
            </a:r>
            <a:r>
              <a:rPr lang="pl-PL" baseline="0" dirty="0"/>
              <a:t> not to expose </a:t>
            </a:r>
            <a:r>
              <a:rPr lang="pl-PL" baseline="0" dirty="0" err="1"/>
              <a:t>packet</a:t>
            </a:r>
            <a:r>
              <a:rPr lang="pl-PL" baseline="0" dirty="0"/>
              <a:t> </a:t>
            </a:r>
            <a:r>
              <a:rPr lang="pl-PL" baseline="0" dirty="0" err="1"/>
              <a:t>forwarding</a:t>
            </a:r>
            <a:r>
              <a:rPr lang="pl-PL" baseline="0" dirty="0"/>
              <a:t> </a:t>
            </a:r>
            <a:r>
              <a:rPr lang="pl-PL" baseline="0" dirty="0" err="1"/>
              <a:t>capabilities</a:t>
            </a:r>
            <a:r>
              <a:rPr lang="pl-PL" baseline="0" dirty="0"/>
              <a:t> to the BPF program, </a:t>
            </a:r>
            <a:r>
              <a:rPr lang="pl-PL" baseline="0" dirty="0" err="1"/>
              <a:t>Therefore</a:t>
            </a:r>
            <a:r>
              <a:rPr lang="pl-PL" baseline="0" dirty="0"/>
              <a:t>, the BPF program </a:t>
            </a:r>
            <a:r>
              <a:rPr lang="pl-PL" baseline="0" dirty="0" err="1"/>
              <a:t>does</a:t>
            </a:r>
            <a:r>
              <a:rPr lang="pl-PL" baseline="0" dirty="0"/>
              <a:t> not </a:t>
            </a:r>
            <a:r>
              <a:rPr lang="pl-PL" baseline="0" dirty="0" err="1"/>
              <a:t>decided</a:t>
            </a:r>
            <a:r>
              <a:rPr lang="pl-PL" baseline="0" dirty="0"/>
              <a:t> </a:t>
            </a:r>
            <a:r>
              <a:rPr lang="pl-PL" baseline="0" dirty="0" err="1"/>
              <a:t>how</a:t>
            </a:r>
            <a:r>
              <a:rPr lang="pl-PL" baseline="0" dirty="0"/>
              <a:t> to </a:t>
            </a:r>
            <a:r>
              <a:rPr lang="pl-PL" baseline="0" dirty="0" err="1"/>
              <a:t>forward</a:t>
            </a:r>
            <a:r>
              <a:rPr lang="pl-PL" baseline="0" dirty="0"/>
              <a:t> the </a:t>
            </a:r>
            <a:r>
              <a:rPr lang="pl-PL" baseline="0" dirty="0" err="1"/>
              <a:t>packet</a:t>
            </a:r>
            <a:r>
              <a:rPr lang="pl-PL" baseline="0" dirty="0"/>
              <a:t>, </a:t>
            </a:r>
            <a:r>
              <a:rPr lang="pl-PL" baseline="0" dirty="0" err="1"/>
              <a:t>this</a:t>
            </a:r>
            <a:r>
              <a:rPr lang="pl-PL" baseline="0" dirty="0"/>
              <a:t> </a:t>
            </a:r>
            <a:r>
              <a:rPr lang="pl-PL" baseline="0" dirty="0" err="1"/>
              <a:t>is</a:t>
            </a:r>
            <a:r>
              <a:rPr lang="pl-PL" baseline="0" dirty="0"/>
              <a:t> </a:t>
            </a:r>
            <a:r>
              <a:rPr lang="pl-PL" baseline="0" dirty="0" err="1"/>
              <a:t>still</a:t>
            </a:r>
            <a:r>
              <a:rPr lang="pl-PL" baseline="0" dirty="0"/>
              <a:t> the </a:t>
            </a:r>
            <a:r>
              <a:rPr lang="pl-PL" baseline="0" dirty="0" err="1"/>
              <a:t>responsibility</a:t>
            </a:r>
            <a:r>
              <a:rPr lang="pl-PL" baseline="0" dirty="0"/>
              <a:t> of the Open </a:t>
            </a:r>
            <a:r>
              <a:rPr lang="pl-PL" baseline="0" dirty="0" err="1"/>
              <a:t>vSwitch</a:t>
            </a:r>
            <a:r>
              <a:rPr lang="pl-PL" baseline="0" dirty="0"/>
              <a:t>. </a:t>
            </a:r>
            <a:r>
              <a:rPr lang="pl-PL" baseline="0" dirty="0" err="1"/>
              <a:t>What</a:t>
            </a:r>
            <a:r>
              <a:rPr lang="pl-PL" baseline="0" dirty="0"/>
              <a:t> the BPF program </a:t>
            </a:r>
            <a:r>
              <a:rPr lang="pl-PL" baseline="0" dirty="0" err="1"/>
              <a:t>can</a:t>
            </a:r>
            <a:r>
              <a:rPr lang="pl-PL" baseline="0" dirty="0"/>
              <a:t> do </a:t>
            </a:r>
            <a:r>
              <a:rPr lang="pl-PL" baseline="0" dirty="0" err="1"/>
              <a:t>is</a:t>
            </a:r>
            <a:r>
              <a:rPr lang="pl-PL" baseline="0" dirty="0"/>
              <a:t> to pass </a:t>
            </a:r>
            <a:r>
              <a:rPr lang="pl-PL" baseline="0" dirty="0" err="1"/>
              <a:t>or</a:t>
            </a:r>
            <a:r>
              <a:rPr lang="pl-PL" baseline="0" dirty="0"/>
              <a:t> drop the </a:t>
            </a:r>
            <a:r>
              <a:rPr lang="pl-PL" baseline="0" dirty="0" err="1"/>
              <a:t>packet</a:t>
            </a:r>
            <a:r>
              <a:rPr lang="pl-PL" baseline="0" dirty="0"/>
              <a:t> (and of </a:t>
            </a:r>
            <a:r>
              <a:rPr lang="pl-PL" baseline="0" dirty="0" err="1"/>
              <a:t>course</a:t>
            </a:r>
            <a:r>
              <a:rPr lang="pl-PL" baseline="0" dirty="0"/>
              <a:t> </a:t>
            </a:r>
            <a:r>
              <a:rPr lang="pl-PL" baseline="0" dirty="0" err="1"/>
              <a:t>modify</a:t>
            </a:r>
            <a:r>
              <a:rPr lang="pl-PL" baseline="0" dirty="0"/>
              <a:t> </a:t>
            </a:r>
            <a:r>
              <a:rPr lang="pl-PL" baseline="0" dirty="0" err="1"/>
              <a:t>headers</a:t>
            </a:r>
            <a:r>
              <a:rPr lang="pl-PL" baseline="0" dirty="0"/>
              <a:t>).</a:t>
            </a:r>
          </a:p>
          <a:p>
            <a:endParaRPr lang="pl-PL" baseline="0" dirty="0"/>
          </a:p>
          <a:p>
            <a:r>
              <a:rPr lang="pl-PL" baseline="0" dirty="0" err="1"/>
              <a:t>Moreover</a:t>
            </a:r>
            <a:r>
              <a:rPr lang="pl-PL" baseline="0" dirty="0"/>
              <a:t>, we </a:t>
            </a:r>
            <a:r>
              <a:rPr lang="pl-PL" baseline="0" dirty="0" err="1"/>
              <a:t>implemented</a:t>
            </a:r>
            <a:r>
              <a:rPr lang="pl-PL" baseline="0" dirty="0"/>
              <a:t> </a:t>
            </a:r>
            <a:r>
              <a:rPr lang="pl-PL" baseline="0" dirty="0" err="1"/>
              <a:t>support</a:t>
            </a:r>
            <a:r>
              <a:rPr lang="pl-PL" baseline="0" dirty="0"/>
              <a:t> for the </a:t>
            </a:r>
            <a:r>
              <a:rPr lang="pl-PL" baseline="0" dirty="0" err="1"/>
              <a:t>only</a:t>
            </a:r>
            <a:r>
              <a:rPr lang="pl-PL" baseline="0" dirty="0"/>
              <a:t> </a:t>
            </a:r>
            <a:r>
              <a:rPr lang="pl-PL" baseline="0" dirty="0" err="1"/>
              <a:t>stateful</a:t>
            </a:r>
            <a:r>
              <a:rPr lang="pl-PL" baseline="0" dirty="0"/>
              <a:t> </a:t>
            </a:r>
            <a:r>
              <a:rPr lang="pl-PL" baseline="0" dirty="0" err="1"/>
              <a:t>object</a:t>
            </a:r>
            <a:r>
              <a:rPr lang="pl-PL" baseline="0" dirty="0"/>
              <a:t> in the P4 </a:t>
            </a:r>
            <a:r>
              <a:rPr lang="pl-PL" baseline="0" dirty="0" err="1"/>
              <a:t>language</a:t>
            </a:r>
            <a:r>
              <a:rPr lang="pl-PL" baseline="0" dirty="0"/>
              <a:t>, </a:t>
            </a:r>
            <a:r>
              <a:rPr lang="pl-PL" baseline="0" dirty="0" err="1"/>
              <a:t>which</a:t>
            </a:r>
            <a:r>
              <a:rPr lang="pl-PL" baseline="0" dirty="0"/>
              <a:t> </a:t>
            </a:r>
            <a:r>
              <a:rPr lang="pl-PL" baseline="0" dirty="0" err="1"/>
              <a:t>are</a:t>
            </a:r>
            <a:r>
              <a:rPr lang="pl-PL" baseline="0" dirty="0"/>
              <a:t> P4 </a:t>
            </a:r>
            <a:r>
              <a:rPr lang="pl-PL" baseline="0" dirty="0" err="1"/>
              <a:t>registers</a:t>
            </a:r>
            <a:r>
              <a:rPr lang="pl-PL" baseline="0" dirty="0"/>
              <a:t>. By </a:t>
            </a:r>
            <a:r>
              <a:rPr lang="pl-PL" baseline="0" dirty="0" err="1"/>
              <a:t>using</a:t>
            </a:r>
            <a:r>
              <a:rPr lang="pl-PL" baseline="0" dirty="0"/>
              <a:t> P4 </a:t>
            </a:r>
            <a:r>
              <a:rPr lang="pl-PL" baseline="0" dirty="0" err="1"/>
              <a:t>registers</a:t>
            </a:r>
            <a:r>
              <a:rPr lang="pl-PL" baseline="0" dirty="0"/>
              <a:t> a </a:t>
            </a:r>
            <a:r>
              <a:rPr lang="pl-PL" baseline="0" dirty="0" err="1"/>
              <a:t>programmer</a:t>
            </a:r>
            <a:r>
              <a:rPr lang="pl-PL" baseline="0" dirty="0"/>
              <a:t> </a:t>
            </a:r>
            <a:r>
              <a:rPr lang="pl-PL" baseline="0" dirty="0" err="1"/>
              <a:t>can</a:t>
            </a:r>
            <a:r>
              <a:rPr lang="pl-PL" baseline="0" dirty="0"/>
              <a:t> </a:t>
            </a:r>
            <a:r>
              <a:rPr lang="pl-PL" baseline="0" dirty="0" err="1"/>
              <a:t>implement</a:t>
            </a:r>
            <a:r>
              <a:rPr lang="pl-PL" baseline="0" dirty="0"/>
              <a:t> </a:t>
            </a:r>
            <a:r>
              <a:rPr lang="pl-PL" baseline="0" dirty="0" err="1"/>
              <a:t>stateful</a:t>
            </a:r>
            <a:r>
              <a:rPr lang="pl-PL" baseline="0" dirty="0"/>
              <a:t> network </a:t>
            </a:r>
            <a:r>
              <a:rPr lang="pl-PL" baseline="0" dirty="0" err="1"/>
              <a:t>functions</a:t>
            </a:r>
            <a:r>
              <a:rPr lang="pl-PL" baseline="0" dirty="0"/>
              <a:t> </a:t>
            </a:r>
            <a:r>
              <a:rPr lang="pl-PL" baseline="0" dirty="0" err="1"/>
              <a:t>such</a:t>
            </a:r>
            <a:r>
              <a:rPr lang="pl-PL" baseline="0" dirty="0"/>
              <a:t> as </a:t>
            </a:r>
            <a:r>
              <a:rPr lang="pl-PL" baseline="0" dirty="0" err="1"/>
              <a:t>stateful</a:t>
            </a:r>
            <a:r>
              <a:rPr lang="pl-PL" baseline="0" dirty="0"/>
              <a:t> firewall, for </a:t>
            </a:r>
            <a:r>
              <a:rPr lang="pl-PL" baseline="0" dirty="0" err="1"/>
              <a:t>instance</a:t>
            </a:r>
            <a:r>
              <a:rPr lang="pl-PL" baseline="0" dirty="0"/>
              <a:t>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677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Before</a:t>
            </a:r>
            <a:r>
              <a:rPr lang="pl-PL" dirty="0"/>
              <a:t> </a:t>
            </a:r>
            <a:r>
              <a:rPr lang="pl-PL" dirty="0" err="1"/>
              <a:t>going</a:t>
            </a:r>
            <a:r>
              <a:rPr lang="pl-PL" dirty="0"/>
              <a:t> to the </a:t>
            </a:r>
            <a:r>
              <a:rPr lang="pl-PL" dirty="0" err="1"/>
              <a:t>implementation</a:t>
            </a:r>
            <a:r>
              <a:rPr lang="pl-PL" dirty="0"/>
              <a:t> </a:t>
            </a:r>
            <a:r>
              <a:rPr lang="pl-PL" dirty="0" err="1"/>
              <a:t>details</a:t>
            </a:r>
            <a:r>
              <a:rPr lang="pl-PL" dirty="0"/>
              <a:t> I </a:t>
            </a:r>
            <a:r>
              <a:rPr lang="pl-PL" dirty="0" err="1"/>
              <a:t>would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to </a:t>
            </a:r>
            <a:r>
              <a:rPr lang="pl-PL" dirty="0" err="1"/>
              <a:t>emphasize</a:t>
            </a:r>
            <a:r>
              <a:rPr lang="pl-PL" dirty="0"/>
              <a:t> </a:t>
            </a:r>
            <a:r>
              <a:rPr lang="pl-PL" dirty="0" err="1"/>
              <a:t>why</a:t>
            </a:r>
            <a:r>
              <a:rPr lang="pl-PL" dirty="0"/>
              <a:t> we </a:t>
            </a:r>
            <a:r>
              <a:rPr lang="pl-PL" dirty="0" err="1"/>
              <a:t>started</a:t>
            </a:r>
            <a:r>
              <a:rPr lang="pl-PL" dirty="0"/>
              <a:t> to </a:t>
            </a:r>
            <a:r>
              <a:rPr lang="pl-PL" dirty="0" err="1"/>
              <a:t>work</a:t>
            </a:r>
            <a:r>
              <a:rPr lang="pl-PL" dirty="0"/>
              <a:t> on the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 for Open </a:t>
            </a:r>
            <a:r>
              <a:rPr lang="pl-PL" dirty="0" err="1"/>
              <a:t>vSwitch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A</a:t>
            </a:r>
            <a:r>
              <a:rPr lang="pl-PL" baseline="0" dirty="0"/>
              <a:t>s </a:t>
            </a:r>
            <a:r>
              <a:rPr lang="pl-PL" baseline="0" dirty="0" err="1"/>
              <a:t>you</a:t>
            </a:r>
            <a:r>
              <a:rPr lang="pl-PL" baseline="0" dirty="0"/>
              <a:t> </a:t>
            </a:r>
            <a:r>
              <a:rPr lang="pl-PL" baseline="0" dirty="0" err="1"/>
              <a:t>may</a:t>
            </a:r>
            <a:r>
              <a:rPr lang="pl-PL" baseline="0" dirty="0"/>
              <a:t> </a:t>
            </a:r>
            <a:r>
              <a:rPr lang="pl-PL" baseline="0" dirty="0" err="1"/>
              <a:t>already</a:t>
            </a:r>
            <a:r>
              <a:rPr lang="pl-PL" baseline="0" dirty="0"/>
              <a:t> </a:t>
            </a:r>
            <a:r>
              <a:rPr lang="pl-PL" baseline="0" dirty="0" err="1"/>
              <a:t>know</a:t>
            </a:r>
            <a:r>
              <a:rPr lang="pl-PL" baseline="0" dirty="0"/>
              <a:t>, P4 </a:t>
            </a:r>
            <a:r>
              <a:rPr lang="pl-PL" baseline="0" dirty="0" err="1"/>
              <a:t>is</a:t>
            </a:r>
            <a:r>
              <a:rPr lang="pl-PL" baseline="0" dirty="0"/>
              <a:t> a high-</a:t>
            </a:r>
            <a:r>
              <a:rPr lang="pl-PL" baseline="0" dirty="0" err="1"/>
              <a:t>level</a:t>
            </a:r>
            <a:r>
              <a:rPr lang="pl-PL" baseline="0" dirty="0"/>
              <a:t> </a:t>
            </a:r>
            <a:r>
              <a:rPr lang="pl-PL" baseline="0" dirty="0" err="1"/>
              <a:t>programming</a:t>
            </a:r>
            <a:r>
              <a:rPr lang="pl-PL" baseline="0" dirty="0"/>
              <a:t> </a:t>
            </a:r>
            <a:r>
              <a:rPr lang="pl-PL" baseline="0" dirty="0" err="1"/>
              <a:t>language</a:t>
            </a:r>
            <a:r>
              <a:rPr lang="pl-PL" baseline="0" dirty="0"/>
              <a:t> to </a:t>
            </a:r>
            <a:r>
              <a:rPr lang="pl-PL" baseline="0" dirty="0" err="1"/>
              <a:t>describe</a:t>
            </a:r>
            <a:r>
              <a:rPr lang="pl-PL" baseline="0" dirty="0"/>
              <a:t> a data </a:t>
            </a:r>
            <a:r>
              <a:rPr lang="pl-PL" baseline="0" dirty="0" err="1"/>
              <a:t>plane</a:t>
            </a:r>
            <a:r>
              <a:rPr lang="pl-PL" baseline="0" dirty="0"/>
              <a:t> of network devices. It </a:t>
            </a:r>
            <a:r>
              <a:rPr lang="pl-PL" baseline="0" dirty="0" err="1"/>
              <a:t>provides</a:t>
            </a:r>
            <a:r>
              <a:rPr lang="pl-PL" baseline="0" dirty="0"/>
              <a:t> </a:t>
            </a:r>
            <a:r>
              <a:rPr lang="pl-PL" baseline="0" dirty="0" err="1"/>
              <a:t>three</a:t>
            </a:r>
            <a:r>
              <a:rPr lang="pl-PL" baseline="0" dirty="0"/>
              <a:t> </a:t>
            </a:r>
            <a:r>
              <a:rPr lang="pl-PL" baseline="0" dirty="0" err="1"/>
              <a:t>main</a:t>
            </a:r>
            <a:r>
              <a:rPr lang="pl-PL" baseline="0" dirty="0"/>
              <a:t> </a:t>
            </a:r>
            <a:r>
              <a:rPr lang="pl-PL" baseline="0" dirty="0" err="1"/>
              <a:t>features</a:t>
            </a:r>
            <a:r>
              <a:rPr lang="pl-PL" baseline="0" dirty="0"/>
              <a:t>, </a:t>
            </a:r>
            <a:r>
              <a:rPr lang="pl-PL" baseline="0" dirty="0" err="1"/>
              <a:t>which</a:t>
            </a:r>
            <a:r>
              <a:rPr lang="pl-PL" baseline="0" dirty="0"/>
              <a:t> </a:t>
            </a:r>
            <a:r>
              <a:rPr lang="pl-PL" baseline="0" dirty="0" err="1"/>
              <a:t>are</a:t>
            </a:r>
            <a:r>
              <a:rPr lang="pl-PL" baseline="0" dirty="0"/>
              <a:t> </a:t>
            </a:r>
            <a:r>
              <a:rPr lang="pl-PL" baseline="0" dirty="0" err="1"/>
              <a:t>expressivness</a:t>
            </a:r>
            <a:r>
              <a:rPr lang="pl-PL" baseline="0" dirty="0"/>
              <a:t>, </a:t>
            </a:r>
            <a:r>
              <a:rPr lang="pl-PL" baseline="0" dirty="0" err="1"/>
              <a:t>protocol-independence</a:t>
            </a:r>
            <a:r>
              <a:rPr lang="pl-PL" baseline="0" dirty="0"/>
              <a:t> and target-</a:t>
            </a:r>
            <a:r>
              <a:rPr lang="pl-PL" baseline="0" dirty="0" err="1"/>
              <a:t>independence</a:t>
            </a:r>
            <a:r>
              <a:rPr lang="pl-PL" baseline="0" dirty="0"/>
              <a:t>. </a:t>
            </a:r>
          </a:p>
          <a:p>
            <a:endParaRPr lang="pl-PL" baseline="0" dirty="0"/>
          </a:p>
          <a:p>
            <a:r>
              <a:rPr lang="pl-PL" baseline="0" dirty="0" err="1"/>
              <a:t>These</a:t>
            </a:r>
            <a:r>
              <a:rPr lang="pl-PL" baseline="0" dirty="0"/>
              <a:t> </a:t>
            </a:r>
            <a:r>
              <a:rPr lang="pl-PL" baseline="0" dirty="0" err="1"/>
              <a:t>features</a:t>
            </a:r>
            <a:r>
              <a:rPr lang="pl-PL" baseline="0" dirty="0"/>
              <a:t> of P4 </a:t>
            </a:r>
            <a:r>
              <a:rPr lang="pl-PL" baseline="0" dirty="0" err="1"/>
              <a:t>are</a:t>
            </a:r>
            <a:r>
              <a:rPr lang="pl-PL" baseline="0" dirty="0"/>
              <a:t> </a:t>
            </a:r>
            <a:r>
              <a:rPr lang="pl-PL" baseline="0" dirty="0" err="1"/>
              <a:t>especially</a:t>
            </a:r>
            <a:r>
              <a:rPr lang="pl-PL" baseline="0" dirty="0"/>
              <a:t> </a:t>
            </a:r>
            <a:r>
              <a:rPr lang="pl-PL" baseline="0" dirty="0" err="1"/>
              <a:t>interesting</a:t>
            </a:r>
            <a:r>
              <a:rPr lang="pl-PL" baseline="0" dirty="0"/>
              <a:t> for service </a:t>
            </a:r>
            <a:r>
              <a:rPr lang="pl-PL" baseline="0" dirty="0" err="1"/>
              <a:t>providers</a:t>
            </a:r>
            <a:r>
              <a:rPr lang="pl-PL" baseline="0" dirty="0"/>
              <a:t> as </a:t>
            </a:r>
            <a:r>
              <a:rPr lang="pl-PL" baseline="0" dirty="0" err="1"/>
              <a:t>they</a:t>
            </a:r>
            <a:r>
              <a:rPr lang="pl-PL" baseline="0" dirty="0"/>
              <a:t> </a:t>
            </a:r>
            <a:r>
              <a:rPr lang="pl-PL" baseline="0" dirty="0" err="1"/>
              <a:t>can</a:t>
            </a:r>
            <a:r>
              <a:rPr lang="pl-PL" baseline="0" dirty="0"/>
              <a:t> </a:t>
            </a:r>
            <a:r>
              <a:rPr lang="pl-PL" baseline="0" dirty="0" err="1"/>
              <a:t>take</a:t>
            </a:r>
            <a:r>
              <a:rPr lang="pl-PL" baseline="0" dirty="0"/>
              <a:t> </a:t>
            </a:r>
            <a:r>
              <a:rPr lang="pl-PL" baseline="0" dirty="0" err="1"/>
              <a:t>advantage</a:t>
            </a:r>
            <a:r>
              <a:rPr lang="pl-PL" baseline="0" dirty="0"/>
              <a:t> of the </a:t>
            </a:r>
            <a:r>
              <a:rPr lang="pl-PL" baseline="0" dirty="0" err="1"/>
              <a:t>expressivnes</a:t>
            </a:r>
            <a:r>
              <a:rPr lang="pl-PL" baseline="0" dirty="0"/>
              <a:t> and high-</a:t>
            </a:r>
            <a:r>
              <a:rPr lang="pl-PL" baseline="0" dirty="0" err="1"/>
              <a:t>level</a:t>
            </a:r>
            <a:r>
              <a:rPr lang="pl-PL" baseline="0" dirty="0"/>
              <a:t> of </a:t>
            </a:r>
            <a:r>
              <a:rPr lang="pl-PL" baseline="0" dirty="0" err="1"/>
              <a:t>language</a:t>
            </a:r>
            <a:r>
              <a:rPr lang="pl-PL" baseline="0" dirty="0"/>
              <a:t> and re-design and </a:t>
            </a:r>
            <a:r>
              <a:rPr lang="pl-PL" baseline="0" dirty="0" err="1"/>
              <a:t>implement</a:t>
            </a:r>
            <a:r>
              <a:rPr lang="pl-PL" baseline="0" dirty="0"/>
              <a:t> the data </a:t>
            </a:r>
            <a:r>
              <a:rPr lang="pl-PL" baseline="0" dirty="0" err="1"/>
              <a:t>plane</a:t>
            </a:r>
            <a:r>
              <a:rPr lang="pl-PL" baseline="0" dirty="0"/>
              <a:t> of the VNF on </a:t>
            </a:r>
            <a:r>
              <a:rPr lang="pl-PL" baseline="0" dirty="0" err="1"/>
              <a:t>their</a:t>
            </a:r>
            <a:r>
              <a:rPr lang="pl-PL" baseline="0" dirty="0"/>
              <a:t> </a:t>
            </a:r>
            <a:r>
              <a:rPr lang="pl-PL" baseline="0" dirty="0" err="1"/>
              <a:t>own</a:t>
            </a:r>
            <a:r>
              <a:rPr lang="pl-PL" baseline="0" dirty="0"/>
              <a:t>. Then, </a:t>
            </a:r>
            <a:r>
              <a:rPr lang="pl-PL" baseline="0" dirty="0" err="1"/>
              <a:t>those</a:t>
            </a:r>
            <a:r>
              <a:rPr lang="pl-PL" baseline="0" dirty="0"/>
              <a:t> </a:t>
            </a:r>
            <a:r>
              <a:rPr lang="pl-PL" baseline="0" dirty="0" err="1"/>
              <a:t>programs</a:t>
            </a:r>
            <a:r>
              <a:rPr lang="pl-PL" baseline="0" dirty="0"/>
              <a:t> </a:t>
            </a:r>
            <a:r>
              <a:rPr lang="pl-PL" baseline="0" dirty="0" err="1"/>
              <a:t>can</a:t>
            </a:r>
            <a:r>
              <a:rPr lang="pl-PL" baseline="0" dirty="0"/>
              <a:t> be </a:t>
            </a:r>
            <a:r>
              <a:rPr lang="pl-PL" baseline="0" dirty="0" err="1"/>
              <a:t>executed</a:t>
            </a:r>
            <a:r>
              <a:rPr lang="pl-PL" baseline="0" dirty="0"/>
              <a:t> on a high-performance </a:t>
            </a:r>
            <a:r>
              <a:rPr lang="pl-PL" baseline="0" dirty="0" err="1"/>
              <a:t>targets</a:t>
            </a:r>
            <a:r>
              <a:rPr lang="pl-PL" baseline="0" dirty="0"/>
              <a:t> </a:t>
            </a:r>
            <a:r>
              <a:rPr lang="pl-PL" baseline="0" dirty="0" err="1"/>
              <a:t>inside</a:t>
            </a:r>
            <a:r>
              <a:rPr lang="pl-PL" baseline="0" dirty="0"/>
              <a:t> the </a:t>
            </a:r>
            <a:r>
              <a:rPr lang="pl-PL" baseline="0" dirty="0" err="1"/>
              <a:t>telco</a:t>
            </a:r>
            <a:r>
              <a:rPr lang="pl-PL" baseline="0" dirty="0"/>
              <a:t> </a:t>
            </a:r>
            <a:r>
              <a:rPr lang="pl-PL" baseline="0" dirty="0" err="1"/>
              <a:t>cloud</a:t>
            </a:r>
            <a:r>
              <a:rPr lang="pl-PL" baseline="0" dirty="0"/>
              <a:t>.</a:t>
            </a:r>
          </a:p>
          <a:p>
            <a:endParaRPr lang="pl-PL" baseline="0" dirty="0"/>
          </a:p>
          <a:p>
            <a:r>
              <a:rPr lang="pl-PL" baseline="0" dirty="0" err="1"/>
              <a:t>However</a:t>
            </a:r>
            <a:r>
              <a:rPr lang="pl-PL" baseline="0" dirty="0"/>
              <a:t>, the </a:t>
            </a:r>
            <a:r>
              <a:rPr lang="pl-PL" baseline="0" dirty="0" err="1"/>
              <a:t>first</a:t>
            </a:r>
            <a:r>
              <a:rPr lang="pl-PL" baseline="0" dirty="0"/>
              <a:t> step </a:t>
            </a:r>
            <a:r>
              <a:rPr lang="pl-PL" baseline="0" dirty="0" err="1"/>
              <a:t>is</a:t>
            </a:r>
            <a:r>
              <a:rPr lang="pl-PL" baseline="0" dirty="0"/>
              <a:t> to </a:t>
            </a:r>
            <a:r>
              <a:rPr lang="pl-PL" baseline="0" dirty="0" err="1"/>
              <a:t>offload</a:t>
            </a:r>
            <a:r>
              <a:rPr lang="pl-PL" baseline="0" dirty="0"/>
              <a:t> the data </a:t>
            </a:r>
            <a:r>
              <a:rPr lang="pl-PL" baseline="0" dirty="0" err="1"/>
              <a:t>plane</a:t>
            </a:r>
            <a:r>
              <a:rPr lang="pl-PL" baseline="0" dirty="0"/>
              <a:t> </a:t>
            </a:r>
            <a:r>
              <a:rPr lang="pl-PL" baseline="0" dirty="0" err="1"/>
              <a:t>onto</a:t>
            </a:r>
            <a:r>
              <a:rPr lang="pl-PL" baseline="0" dirty="0"/>
              <a:t> the </a:t>
            </a:r>
            <a:r>
              <a:rPr lang="pl-PL" baseline="0" dirty="0" err="1"/>
              <a:t>virtual</a:t>
            </a:r>
            <a:r>
              <a:rPr lang="pl-PL" baseline="0" dirty="0"/>
              <a:t> </a:t>
            </a:r>
            <a:r>
              <a:rPr lang="pl-PL" baseline="0" dirty="0" err="1"/>
              <a:t>switch</a:t>
            </a:r>
            <a:r>
              <a:rPr lang="pl-PL" baseline="0" dirty="0"/>
              <a:t>, </a:t>
            </a:r>
            <a:r>
              <a:rPr lang="pl-PL" baseline="0" dirty="0" err="1"/>
              <a:t>such</a:t>
            </a:r>
            <a:r>
              <a:rPr lang="pl-PL" baseline="0" dirty="0"/>
              <a:t> as Open </a:t>
            </a:r>
            <a:r>
              <a:rPr lang="pl-PL" baseline="0" dirty="0" err="1"/>
              <a:t>vSwitch</a:t>
            </a:r>
            <a:r>
              <a:rPr lang="pl-PL" baseline="0" dirty="0"/>
              <a:t>. </a:t>
            </a:r>
            <a:r>
              <a:rPr lang="pl-PL" baseline="0" dirty="0" err="1"/>
              <a:t>However</a:t>
            </a:r>
            <a:r>
              <a:rPr lang="pl-PL" baseline="0" dirty="0"/>
              <a:t>, in order to </a:t>
            </a:r>
            <a:r>
              <a:rPr lang="pl-PL" baseline="0" dirty="0" err="1"/>
              <a:t>make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possible</a:t>
            </a:r>
            <a:r>
              <a:rPr lang="pl-PL" baseline="0" dirty="0"/>
              <a:t> the </a:t>
            </a:r>
            <a:r>
              <a:rPr lang="pl-PL" baseline="0" dirty="0" err="1"/>
              <a:t>virtual</a:t>
            </a:r>
            <a:r>
              <a:rPr lang="pl-PL" baseline="0" dirty="0"/>
              <a:t> </a:t>
            </a:r>
            <a:r>
              <a:rPr lang="pl-PL" baseline="0" dirty="0" err="1"/>
              <a:t>switch</a:t>
            </a:r>
            <a:r>
              <a:rPr lang="pl-PL" baseline="0" dirty="0"/>
              <a:t> </a:t>
            </a:r>
            <a:r>
              <a:rPr lang="pl-PL" baseline="0" dirty="0" err="1"/>
              <a:t>needs</a:t>
            </a:r>
            <a:r>
              <a:rPr lang="pl-PL" baseline="0" dirty="0"/>
              <a:t> to </a:t>
            </a:r>
            <a:r>
              <a:rPr lang="pl-PL" baseline="0" dirty="0" err="1"/>
              <a:t>consume</a:t>
            </a:r>
            <a:r>
              <a:rPr lang="pl-PL" baseline="0" dirty="0"/>
              <a:t> the P4 </a:t>
            </a:r>
            <a:r>
              <a:rPr lang="pl-PL" baseline="0" dirty="0" err="1"/>
              <a:t>programs</a:t>
            </a:r>
            <a:r>
              <a:rPr lang="pl-PL" baseline="0" dirty="0"/>
              <a:t> </a:t>
            </a:r>
            <a:r>
              <a:rPr lang="pl-PL" baseline="0" dirty="0" err="1"/>
              <a:t>at</a:t>
            </a:r>
            <a:r>
              <a:rPr lang="pl-PL" baseline="0" dirty="0"/>
              <a:t> </a:t>
            </a:r>
            <a:r>
              <a:rPr lang="pl-PL" baseline="0" dirty="0" err="1"/>
              <a:t>runtime</a:t>
            </a:r>
            <a:r>
              <a:rPr lang="pl-PL" baseline="0" dirty="0"/>
              <a:t>, </a:t>
            </a:r>
            <a:r>
              <a:rPr lang="pl-PL" baseline="0" dirty="0" err="1"/>
              <a:t>without</a:t>
            </a:r>
            <a:r>
              <a:rPr lang="pl-PL" baseline="0" dirty="0"/>
              <a:t> re-</a:t>
            </a:r>
            <a:r>
              <a:rPr lang="pl-PL" baseline="0" dirty="0" err="1"/>
              <a:t>compilation</a:t>
            </a:r>
            <a:r>
              <a:rPr lang="pl-PL" baseline="0" dirty="0"/>
              <a:t>. And </a:t>
            </a:r>
            <a:r>
              <a:rPr lang="pl-PL" baseline="0" dirty="0" err="1"/>
              <a:t>it</a:t>
            </a:r>
            <a:r>
              <a:rPr lang="pl-PL" baseline="0" dirty="0"/>
              <a:t> was </a:t>
            </a:r>
            <a:r>
              <a:rPr lang="pl-PL" baseline="0" dirty="0" err="1"/>
              <a:t>our</a:t>
            </a:r>
            <a:r>
              <a:rPr lang="pl-PL" baseline="0" dirty="0"/>
              <a:t> </a:t>
            </a:r>
            <a:r>
              <a:rPr lang="pl-PL" baseline="0" dirty="0" err="1"/>
              <a:t>goal</a:t>
            </a:r>
            <a:r>
              <a:rPr lang="pl-PL" baseline="0" dirty="0"/>
              <a:t> to </a:t>
            </a:r>
            <a:r>
              <a:rPr lang="pl-PL" baseline="0" dirty="0" err="1"/>
              <a:t>build</a:t>
            </a:r>
            <a:r>
              <a:rPr lang="pl-PL" baseline="0" dirty="0"/>
              <a:t> </a:t>
            </a:r>
            <a:r>
              <a:rPr lang="pl-PL" baseline="0" dirty="0" err="1"/>
              <a:t>such</a:t>
            </a:r>
            <a:r>
              <a:rPr lang="pl-PL" baseline="0" dirty="0"/>
              <a:t> a </a:t>
            </a:r>
            <a:r>
              <a:rPr lang="pl-PL" baseline="0" dirty="0" err="1"/>
              <a:t>solution</a:t>
            </a:r>
            <a:r>
              <a:rPr lang="pl-PL" baseline="0" dirty="0"/>
              <a:t> for </a:t>
            </a:r>
            <a:r>
              <a:rPr lang="pl-PL" baseline="0" dirty="0" err="1"/>
              <a:t>our</a:t>
            </a:r>
            <a:r>
              <a:rPr lang="pl-PL" baseline="0" dirty="0"/>
              <a:t> </a:t>
            </a:r>
            <a:r>
              <a:rPr lang="pl-PL" baseline="0" dirty="0" err="1"/>
              <a:t>use</a:t>
            </a:r>
            <a:r>
              <a:rPr lang="pl-PL" baseline="0" dirty="0"/>
              <a:t> </a:t>
            </a:r>
            <a:r>
              <a:rPr lang="pl-PL" baseline="0" dirty="0" err="1"/>
              <a:t>cases</a:t>
            </a:r>
            <a:r>
              <a:rPr lang="pl-PL" baseline="0" dirty="0"/>
              <a:t>.</a:t>
            </a:r>
          </a:p>
          <a:p>
            <a:endParaRPr lang="pl-PL" baseline="0" dirty="0"/>
          </a:p>
          <a:p>
            <a:endParaRPr lang="pl-PL" baseline="0" dirty="0"/>
          </a:p>
          <a:p>
            <a:endParaRPr lang="pl-PL" baseline="0" dirty="0"/>
          </a:p>
          <a:p>
            <a:endParaRPr lang="pl-PL" baseline="0" dirty="0"/>
          </a:p>
          <a:p>
            <a:endParaRPr lang="pl-PL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/>
              <a:t>As P4 </a:t>
            </a:r>
            <a:r>
              <a:rPr lang="pl-PL" baseline="0" dirty="0" err="1"/>
              <a:t>gives</a:t>
            </a:r>
            <a:r>
              <a:rPr lang="pl-PL" baseline="0" dirty="0"/>
              <a:t> the </a:t>
            </a:r>
            <a:r>
              <a:rPr lang="pl-PL" baseline="0" dirty="0" err="1"/>
              <a:t>expressivness</a:t>
            </a:r>
            <a:r>
              <a:rPr lang="pl-PL" baseline="0" dirty="0"/>
              <a:t> for </a:t>
            </a:r>
            <a:r>
              <a:rPr lang="pl-PL" baseline="0" dirty="0" err="1"/>
              <a:t>its</a:t>
            </a:r>
            <a:r>
              <a:rPr lang="pl-PL" baseline="0" dirty="0"/>
              <a:t> </a:t>
            </a:r>
            <a:r>
              <a:rPr lang="pl-PL" baseline="0" dirty="0" err="1"/>
              <a:t>users</a:t>
            </a:r>
            <a:r>
              <a:rPr lang="pl-PL" baseline="0" dirty="0"/>
              <a:t> to </a:t>
            </a:r>
            <a:r>
              <a:rPr lang="pl-PL" baseline="0" dirty="0" err="1"/>
              <a:t>develop</a:t>
            </a:r>
            <a:r>
              <a:rPr lang="pl-PL" baseline="0" dirty="0"/>
              <a:t> </a:t>
            </a:r>
            <a:r>
              <a:rPr lang="pl-PL" baseline="0" dirty="0" err="1"/>
              <a:t>an</a:t>
            </a:r>
            <a:r>
              <a:rPr lang="pl-PL" baseline="0" dirty="0"/>
              <a:t> </a:t>
            </a:r>
            <a:r>
              <a:rPr lang="pl-PL" baseline="0" dirty="0" err="1"/>
              <a:t>arbitrary</a:t>
            </a:r>
            <a:r>
              <a:rPr lang="pl-PL" baseline="0" dirty="0"/>
              <a:t> network </a:t>
            </a:r>
            <a:r>
              <a:rPr lang="pl-PL" baseline="0" dirty="0" err="1"/>
              <a:t>features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is</a:t>
            </a:r>
            <a:r>
              <a:rPr lang="pl-PL" baseline="0" dirty="0"/>
              <a:t> </a:t>
            </a:r>
            <a:r>
              <a:rPr lang="pl-PL" baseline="0" dirty="0" err="1"/>
              <a:t>considered</a:t>
            </a:r>
            <a:r>
              <a:rPr lang="pl-PL" baseline="0" dirty="0"/>
              <a:t> to be </a:t>
            </a:r>
            <a:r>
              <a:rPr lang="pl-PL" baseline="0" dirty="0" err="1"/>
              <a:t>used</a:t>
            </a:r>
            <a:r>
              <a:rPr lang="pl-PL" baseline="0" dirty="0"/>
              <a:t> in the </a:t>
            </a:r>
            <a:r>
              <a:rPr lang="pl-PL" baseline="0" dirty="0" err="1"/>
              <a:t>Telco</a:t>
            </a:r>
            <a:r>
              <a:rPr lang="pl-PL" baseline="0" dirty="0"/>
              <a:t> </a:t>
            </a:r>
            <a:r>
              <a:rPr lang="pl-PL" baseline="0" dirty="0" err="1"/>
              <a:t>world</a:t>
            </a:r>
            <a:r>
              <a:rPr lang="pl-PL" baseline="0" dirty="0"/>
              <a:t> to </a:t>
            </a:r>
            <a:r>
              <a:rPr lang="pl-PL" baseline="0" dirty="0" err="1"/>
              <a:t>offload</a:t>
            </a:r>
            <a:r>
              <a:rPr lang="pl-PL" baseline="0" dirty="0"/>
              <a:t> the network-</a:t>
            </a:r>
            <a:r>
              <a:rPr lang="pl-PL" baseline="0" dirty="0" err="1"/>
              <a:t>intensive</a:t>
            </a:r>
            <a:r>
              <a:rPr lang="pl-PL" baseline="0" dirty="0"/>
              <a:t> data </a:t>
            </a:r>
            <a:r>
              <a:rPr lang="pl-PL" baseline="0" dirty="0" err="1"/>
              <a:t>plane</a:t>
            </a:r>
            <a:r>
              <a:rPr lang="pl-PL" baseline="0" dirty="0"/>
              <a:t> network </a:t>
            </a:r>
            <a:r>
              <a:rPr lang="pl-PL" baseline="0" dirty="0" err="1"/>
              <a:t>functions</a:t>
            </a:r>
            <a:r>
              <a:rPr lang="pl-PL" baseline="0" dirty="0"/>
              <a:t> from </a:t>
            </a:r>
            <a:r>
              <a:rPr lang="pl-PL" baseline="0" dirty="0" err="1"/>
              <a:t>virtual</a:t>
            </a:r>
            <a:r>
              <a:rPr lang="pl-PL" baseline="0" dirty="0"/>
              <a:t> </a:t>
            </a:r>
            <a:r>
              <a:rPr lang="pl-PL" baseline="0" dirty="0" err="1"/>
              <a:t>machines</a:t>
            </a:r>
            <a:r>
              <a:rPr lang="pl-PL" baseline="0" dirty="0"/>
              <a:t> </a:t>
            </a:r>
            <a:r>
              <a:rPr lang="pl-PL" baseline="0" dirty="0" err="1"/>
              <a:t>or</a:t>
            </a:r>
            <a:r>
              <a:rPr lang="pl-PL" baseline="0" dirty="0"/>
              <a:t> </a:t>
            </a:r>
            <a:r>
              <a:rPr lang="pl-PL" baseline="0" dirty="0" err="1"/>
              <a:t>containers</a:t>
            </a:r>
            <a:r>
              <a:rPr lang="pl-PL" baseline="0" dirty="0"/>
              <a:t> to the high-performance </a:t>
            </a:r>
            <a:r>
              <a:rPr lang="pl-PL" baseline="0" dirty="0" err="1"/>
              <a:t>packet</a:t>
            </a:r>
            <a:r>
              <a:rPr lang="pl-PL" baseline="0" dirty="0"/>
              <a:t> </a:t>
            </a:r>
            <a:r>
              <a:rPr lang="pl-PL" baseline="0" dirty="0" err="1"/>
              <a:t>processing</a:t>
            </a:r>
            <a:r>
              <a:rPr lang="pl-PL" baseline="0" dirty="0"/>
              <a:t> </a:t>
            </a:r>
            <a:r>
              <a:rPr lang="pl-PL" baseline="0" dirty="0" err="1"/>
              <a:t>engines</a:t>
            </a:r>
            <a:r>
              <a:rPr lang="pl-PL" baseline="0" dirty="0"/>
              <a:t>.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637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We </a:t>
            </a:r>
            <a:r>
              <a:rPr lang="pl-PL" dirty="0" err="1"/>
              <a:t>started</a:t>
            </a:r>
            <a:r>
              <a:rPr lang="pl-PL" dirty="0"/>
              <a:t> from </a:t>
            </a:r>
            <a:r>
              <a:rPr lang="pl-PL" dirty="0" err="1"/>
              <a:t>analyzing</a:t>
            </a:r>
            <a:r>
              <a:rPr lang="pl-PL" baseline="0" dirty="0"/>
              <a:t> the </a:t>
            </a:r>
            <a:r>
              <a:rPr lang="pl-PL" baseline="0" dirty="0" err="1"/>
              <a:t>related</a:t>
            </a:r>
            <a:r>
              <a:rPr lang="pl-PL" baseline="0" dirty="0"/>
              <a:t> </a:t>
            </a:r>
            <a:r>
              <a:rPr lang="pl-PL" baseline="0" dirty="0" err="1"/>
              <a:t>work</a:t>
            </a:r>
            <a:r>
              <a:rPr lang="pl-PL" baseline="0" dirty="0"/>
              <a:t> and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is</a:t>
            </a:r>
            <a:r>
              <a:rPr lang="pl-PL" baseline="0" dirty="0"/>
              <a:t> </a:t>
            </a:r>
            <a:r>
              <a:rPr lang="pl-PL" baseline="0" dirty="0" err="1"/>
              <a:t>worth</a:t>
            </a:r>
            <a:r>
              <a:rPr lang="pl-PL" baseline="0" dirty="0"/>
              <a:t> to </a:t>
            </a:r>
            <a:r>
              <a:rPr lang="pl-PL" baseline="0" dirty="0" err="1"/>
              <a:t>distinguish</a:t>
            </a:r>
            <a:r>
              <a:rPr lang="pl-PL" baseline="0" dirty="0"/>
              <a:t> </a:t>
            </a:r>
            <a:r>
              <a:rPr lang="pl-PL" baseline="0" dirty="0" err="1"/>
              <a:t>here</a:t>
            </a:r>
            <a:r>
              <a:rPr lang="pl-PL" baseline="0" dirty="0"/>
              <a:t> </a:t>
            </a:r>
            <a:r>
              <a:rPr lang="pl-PL" baseline="0" dirty="0" err="1"/>
              <a:t>three</a:t>
            </a:r>
            <a:r>
              <a:rPr lang="pl-PL" baseline="0" dirty="0"/>
              <a:t> </a:t>
            </a:r>
            <a:r>
              <a:rPr lang="pl-PL" baseline="0" dirty="0" err="1"/>
              <a:t>solutions</a:t>
            </a:r>
            <a:r>
              <a:rPr lang="pl-PL" baseline="0" dirty="0"/>
              <a:t>. First one </a:t>
            </a:r>
            <a:r>
              <a:rPr lang="pl-PL" baseline="0" dirty="0" err="1"/>
              <a:t>is</a:t>
            </a:r>
            <a:r>
              <a:rPr lang="pl-PL" baseline="0" dirty="0"/>
              <a:t> PISCES, </a:t>
            </a:r>
            <a:r>
              <a:rPr lang="pl-PL" baseline="0" dirty="0" err="1"/>
              <a:t>which</a:t>
            </a:r>
            <a:r>
              <a:rPr lang="pl-PL" baseline="0" dirty="0"/>
              <a:t> </a:t>
            </a:r>
            <a:r>
              <a:rPr lang="pl-PL" baseline="0" dirty="0" err="1"/>
              <a:t>is</a:t>
            </a:r>
            <a:r>
              <a:rPr lang="pl-PL" baseline="0" dirty="0"/>
              <a:t> </a:t>
            </a:r>
            <a:r>
              <a:rPr lang="pl-PL" baseline="0" dirty="0" err="1"/>
              <a:t>really</a:t>
            </a:r>
            <a:r>
              <a:rPr lang="pl-PL" baseline="0" dirty="0"/>
              <a:t> the </a:t>
            </a:r>
            <a:r>
              <a:rPr lang="pl-PL" baseline="0" dirty="0" err="1"/>
              <a:t>first</a:t>
            </a:r>
            <a:r>
              <a:rPr lang="pl-PL" baseline="0" dirty="0"/>
              <a:t> </a:t>
            </a:r>
            <a:r>
              <a:rPr lang="pl-PL" baseline="0" dirty="0" err="1"/>
              <a:t>implementation</a:t>
            </a:r>
            <a:r>
              <a:rPr lang="pl-PL" baseline="0" dirty="0"/>
              <a:t> of P4-capable Open </a:t>
            </a:r>
            <a:r>
              <a:rPr lang="pl-PL" baseline="0" dirty="0" err="1"/>
              <a:t>vSwitch</a:t>
            </a:r>
            <a:r>
              <a:rPr lang="pl-PL" baseline="0" dirty="0"/>
              <a:t>, but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requires</a:t>
            </a:r>
            <a:r>
              <a:rPr lang="pl-PL" baseline="0" dirty="0"/>
              <a:t> re-</a:t>
            </a:r>
            <a:r>
              <a:rPr lang="pl-PL" baseline="0" dirty="0" err="1"/>
              <a:t>compilation</a:t>
            </a:r>
            <a:r>
              <a:rPr lang="pl-PL" baseline="0" dirty="0"/>
              <a:t> </a:t>
            </a:r>
            <a:r>
              <a:rPr lang="pl-PL" baseline="0" dirty="0" err="1"/>
              <a:t>every</a:t>
            </a:r>
            <a:r>
              <a:rPr lang="pl-PL" baseline="0" dirty="0"/>
              <a:t> </a:t>
            </a:r>
            <a:r>
              <a:rPr lang="pl-PL" baseline="0" dirty="0" err="1"/>
              <a:t>time</a:t>
            </a:r>
            <a:r>
              <a:rPr lang="pl-PL" baseline="0" dirty="0"/>
              <a:t> the P4 program </a:t>
            </a:r>
            <a:r>
              <a:rPr lang="pl-PL" baseline="0" dirty="0" err="1"/>
              <a:t>is</a:t>
            </a:r>
            <a:r>
              <a:rPr lang="pl-PL" baseline="0" dirty="0"/>
              <a:t> </a:t>
            </a:r>
            <a:r>
              <a:rPr lang="pl-PL" baseline="0" dirty="0" err="1"/>
              <a:t>changed</a:t>
            </a:r>
            <a:r>
              <a:rPr lang="pl-PL" baseline="0" dirty="0"/>
              <a:t>.</a:t>
            </a:r>
          </a:p>
          <a:p>
            <a:endParaRPr lang="pl-PL" baseline="0" dirty="0"/>
          </a:p>
          <a:p>
            <a:r>
              <a:rPr lang="pl-PL" baseline="0" dirty="0" err="1"/>
              <a:t>There</a:t>
            </a:r>
            <a:r>
              <a:rPr lang="pl-PL" baseline="0" dirty="0"/>
              <a:t> </a:t>
            </a:r>
            <a:r>
              <a:rPr lang="pl-PL" baseline="0" dirty="0" err="1"/>
              <a:t>is</a:t>
            </a:r>
            <a:r>
              <a:rPr lang="pl-PL" baseline="0" dirty="0"/>
              <a:t> </a:t>
            </a:r>
            <a:r>
              <a:rPr lang="pl-PL" baseline="0" dirty="0" err="1"/>
              <a:t>also</a:t>
            </a:r>
            <a:r>
              <a:rPr lang="pl-PL" baseline="0" dirty="0"/>
              <a:t> the </a:t>
            </a:r>
            <a:r>
              <a:rPr lang="pl-PL" baseline="0" dirty="0" err="1"/>
              <a:t>SoftFlow</a:t>
            </a:r>
            <a:r>
              <a:rPr lang="pl-PL" baseline="0" dirty="0"/>
              <a:t> </a:t>
            </a:r>
            <a:r>
              <a:rPr lang="pl-PL" baseline="0" dirty="0" err="1"/>
              <a:t>solution</a:t>
            </a:r>
            <a:r>
              <a:rPr lang="pl-PL" baseline="0" dirty="0"/>
              <a:t>, </a:t>
            </a:r>
            <a:r>
              <a:rPr lang="pl-PL" baseline="0" dirty="0" err="1"/>
              <a:t>which</a:t>
            </a:r>
            <a:r>
              <a:rPr lang="pl-PL" baseline="0" dirty="0"/>
              <a:t> </a:t>
            </a:r>
            <a:r>
              <a:rPr lang="pl-PL" baseline="0" dirty="0" err="1"/>
              <a:t>doesn’t</a:t>
            </a:r>
            <a:r>
              <a:rPr lang="pl-PL" baseline="0" dirty="0"/>
              <a:t> </a:t>
            </a:r>
            <a:r>
              <a:rPr lang="pl-PL" baseline="0" dirty="0" err="1"/>
              <a:t>support</a:t>
            </a:r>
            <a:r>
              <a:rPr lang="pl-PL" baseline="0" dirty="0"/>
              <a:t> P4, but </a:t>
            </a:r>
            <a:r>
              <a:rPr lang="pl-PL" baseline="0" dirty="0" err="1"/>
              <a:t>allows</a:t>
            </a:r>
            <a:r>
              <a:rPr lang="pl-PL" baseline="0" dirty="0"/>
              <a:t> to </a:t>
            </a:r>
            <a:r>
              <a:rPr lang="pl-PL" baseline="0" dirty="0" err="1"/>
              <a:t>develop</a:t>
            </a:r>
            <a:r>
              <a:rPr lang="pl-PL" baseline="0" dirty="0"/>
              <a:t> </a:t>
            </a:r>
            <a:r>
              <a:rPr lang="pl-PL" baseline="0" dirty="0" err="1"/>
              <a:t>custom</a:t>
            </a:r>
            <a:r>
              <a:rPr lang="pl-PL" baseline="0" dirty="0"/>
              <a:t> </a:t>
            </a:r>
            <a:r>
              <a:rPr lang="pl-PL" baseline="0" dirty="0" err="1"/>
              <a:t>vendor-specific</a:t>
            </a:r>
            <a:r>
              <a:rPr lang="pl-PL" baseline="0" dirty="0"/>
              <a:t> network </a:t>
            </a:r>
            <a:r>
              <a:rPr lang="pl-PL" baseline="0" dirty="0" err="1"/>
              <a:t>functions</a:t>
            </a:r>
            <a:r>
              <a:rPr lang="pl-PL" baseline="0" dirty="0"/>
              <a:t> and </a:t>
            </a:r>
            <a:r>
              <a:rPr lang="pl-PL" baseline="0" dirty="0" err="1"/>
              <a:t>inject</a:t>
            </a:r>
            <a:r>
              <a:rPr lang="pl-PL" baseline="0" dirty="0"/>
              <a:t> </a:t>
            </a:r>
            <a:r>
              <a:rPr lang="pl-PL" baseline="0" dirty="0" err="1"/>
              <a:t>them</a:t>
            </a:r>
            <a:r>
              <a:rPr lang="pl-PL" baseline="0" dirty="0"/>
              <a:t> </a:t>
            </a:r>
            <a:r>
              <a:rPr lang="pl-PL" baseline="0" dirty="0" err="1"/>
              <a:t>into</a:t>
            </a:r>
            <a:r>
              <a:rPr lang="pl-PL" baseline="0" dirty="0"/>
              <a:t> the Open </a:t>
            </a:r>
            <a:r>
              <a:rPr lang="pl-PL" baseline="0" dirty="0" err="1"/>
              <a:t>vSwitch</a:t>
            </a:r>
            <a:r>
              <a:rPr lang="pl-PL" baseline="0" dirty="0"/>
              <a:t> </a:t>
            </a:r>
            <a:r>
              <a:rPr lang="pl-PL" baseline="0" dirty="0" err="1"/>
              <a:t>forwarding</a:t>
            </a:r>
            <a:r>
              <a:rPr lang="pl-PL" baseline="0" dirty="0"/>
              <a:t> </a:t>
            </a:r>
            <a:r>
              <a:rPr lang="pl-PL" baseline="0" dirty="0" err="1"/>
              <a:t>pipeline</a:t>
            </a:r>
            <a:r>
              <a:rPr lang="pl-PL" baseline="0" dirty="0"/>
              <a:t>. </a:t>
            </a:r>
          </a:p>
          <a:p>
            <a:endParaRPr lang="pl-PL" baseline="0" dirty="0"/>
          </a:p>
          <a:p>
            <a:r>
              <a:rPr lang="pl-PL" baseline="0" dirty="0"/>
              <a:t>And </a:t>
            </a:r>
            <a:r>
              <a:rPr lang="pl-PL" baseline="0" dirty="0" err="1"/>
              <a:t>finally</a:t>
            </a:r>
            <a:r>
              <a:rPr lang="pl-PL" baseline="0" dirty="0"/>
              <a:t>, we </a:t>
            </a:r>
            <a:r>
              <a:rPr lang="pl-PL" baseline="0" dirty="0" err="1"/>
              <a:t>have</a:t>
            </a:r>
            <a:r>
              <a:rPr lang="pl-PL" baseline="0" dirty="0"/>
              <a:t> Oko </a:t>
            </a:r>
            <a:r>
              <a:rPr lang="pl-PL" baseline="0" dirty="0" err="1"/>
              <a:t>switch</a:t>
            </a:r>
            <a:r>
              <a:rPr lang="pl-PL" baseline="0" dirty="0"/>
              <a:t>, </a:t>
            </a:r>
            <a:r>
              <a:rPr lang="pl-PL" baseline="0" dirty="0" err="1"/>
              <a:t>which</a:t>
            </a:r>
            <a:r>
              <a:rPr lang="pl-PL" baseline="0" dirty="0"/>
              <a:t> was </a:t>
            </a:r>
            <a:r>
              <a:rPr lang="pl-PL" baseline="0" dirty="0" err="1"/>
              <a:t>presented</a:t>
            </a:r>
            <a:r>
              <a:rPr lang="pl-PL" baseline="0" dirty="0"/>
              <a:t> </a:t>
            </a:r>
            <a:r>
              <a:rPr lang="pl-PL" baseline="0" dirty="0" err="1"/>
              <a:t>last</a:t>
            </a:r>
            <a:r>
              <a:rPr lang="pl-PL" baseline="0" dirty="0"/>
              <a:t> </a:t>
            </a:r>
            <a:r>
              <a:rPr lang="pl-PL" baseline="0" dirty="0" err="1"/>
              <a:t>year</a:t>
            </a:r>
            <a:r>
              <a:rPr lang="pl-PL" baseline="0" dirty="0"/>
              <a:t> by Paul </a:t>
            </a:r>
            <a:r>
              <a:rPr lang="pl-PL" baseline="0" dirty="0" err="1"/>
              <a:t>Chaignon</a:t>
            </a:r>
            <a:r>
              <a:rPr lang="pl-PL" baseline="0" dirty="0"/>
              <a:t>, and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provides</a:t>
            </a:r>
            <a:r>
              <a:rPr lang="pl-PL" baseline="0" dirty="0"/>
              <a:t> </a:t>
            </a:r>
            <a:r>
              <a:rPr lang="pl-PL" baseline="0" dirty="0" err="1"/>
              <a:t>stateful</a:t>
            </a:r>
            <a:r>
              <a:rPr lang="pl-PL" baseline="0" dirty="0"/>
              <a:t> </a:t>
            </a:r>
            <a:r>
              <a:rPr lang="pl-PL" baseline="0" dirty="0" err="1"/>
              <a:t>packet</a:t>
            </a:r>
            <a:r>
              <a:rPr lang="pl-PL" baseline="0" dirty="0"/>
              <a:t> </a:t>
            </a:r>
            <a:r>
              <a:rPr lang="pl-PL" baseline="0" dirty="0" err="1"/>
              <a:t>filers</a:t>
            </a:r>
            <a:r>
              <a:rPr lang="pl-PL" baseline="0" dirty="0"/>
              <a:t> and </a:t>
            </a:r>
            <a:r>
              <a:rPr lang="pl-PL" baseline="0" dirty="0" err="1"/>
              <a:t>runtime</a:t>
            </a:r>
            <a:r>
              <a:rPr lang="pl-PL" baseline="0" dirty="0"/>
              <a:t> </a:t>
            </a:r>
            <a:r>
              <a:rPr lang="pl-PL" baseline="0" dirty="0" err="1"/>
              <a:t>extensibility</a:t>
            </a:r>
            <a:r>
              <a:rPr lang="pl-PL" baseline="0" dirty="0"/>
              <a:t> to Open </a:t>
            </a:r>
            <a:r>
              <a:rPr lang="pl-PL" baseline="0" dirty="0" err="1"/>
              <a:t>vSwitch</a:t>
            </a:r>
            <a:r>
              <a:rPr lang="pl-PL" baseline="0" dirty="0"/>
              <a:t> by </a:t>
            </a:r>
            <a:r>
              <a:rPr lang="pl-PL" baseline="0" dirty="0" err="1"/>
              <a:t>integrating</a:t>
            </a:r>
            <a:r>
              <a:rPr lang="pl-PL" baseline="0" dirty="0"/>
              <a:t> the </a:t>
            </a:r>
            <a:r>
              <a:rPr lang="pl-PL" baseline="0" dirty="0" err="1"/>
              <a:t>userspace</a:t>
            </a:r>
            <a:r>
              <a:rPr lang="pl-PL" baseline="0" dirty="0"/>
              <a:t> BPF </a:t>
            </a:r>
            <a:r>
              <a:rPr lang="pl-PL" baseline="0" dirty="0" err="1"/>
              <a:t>subsystem</a:t>
            </a:r>
            <a:r>
              <a:rPr lang="pl-PL" baseline="0" dirty="0"/>
              <a:t> with OVS </a:t>
            </a:r>
            <a:r>
              <a:rPr lang="pl-PL" baseline="0" dirty="0" err="1"/>
              <a:t>forwarding</a:t>
            </a:r>
            <a:r>
              <a:rPr lang="pl-PL" baseline="0" dirty="0"/>
              <a:t> </a:t>
            </a:r>
            <a:r>
              <a:rPr lang="pl-PL" baseline="0" dirty="0" err="1"/>
              <a:t>pipeline</a:t>
            </a:r>
            <a:r>
              <a:rPr lang="pl-PL" baseline="0" dirty="0"/>
              <a:t>. It </a:t>
            </a:r>
            <a:r>
              <a:rPr lang="pl-PL" baseline="0" dirty="0" err="1"/>
              <a:t>also</a:t>
            </a:r>
            <a:r>
              <a:rPr lang="pl-PL" baseline="0" dirty="0"/>
              <a:t> </a:t>
            </a:r>
            <a:r>
              <a:rPr lang="pl-PL" baseline="0" dirty="0" err="1"/>
              <a:t>doesn’t</a:t>
            </a:r>
            <a:r>
              <a:rPr lang="pl-PL" baseline="0" dirty="0"/>
              <a:t> </a:t>
            </a:r>
            <a:r>
              <a:rPr lang="pl-PL" baseline="0" dirty="0" err="1"/>
              <a:t>support</a:t>
            </a:r>
            <a:r>
              <a:rPr lang="pl-PL" baseline="0" dirty="0"/>
              <a:t> P4, but </a:t>
            </a:r>
            <a:r>
              <a:rPr lang="pl-PL" baseline="0" dirty="0" err="1"/>
              <a:t>it</a:t>
            </a:r>
            <a:r>
              <a:rPr lang="pl-PL" baseline="0" dirty="0"/>
              <a:t> was a </a:t>
            </a:r>
            <a:r>
              <a:rPr lang="pl-PL" baseline="0" dirty="0" err="1"/>
              <a:t>good</a:t>
            </a:r>
            <a:r>
              <a:rPr lang="pl-PL" baseline="0" dirty="0"/>
              <a:t> </a:t>
            </a:r>
            <a:r>
              <a:rPr lang="pl-PL" baseline="0" dirty="0" err="1"/>
              <a:t>starting</a:t>
            </a:r>
            <a:r>
              <a:rPr lang="pl-PL" baseline="0" dirty="0"/>
              <a:t> point for </a:t>
            </a:r>
            <a:r>
              <a:rPr lang="pl-PL" baseline="0" dirty="0" err="1"/>
              <a:t>us</a:t>
            </a:r>
            <a:r>
              <a:rPr lang="pl-PL" baseline="0" dirty="0"/>
              <a:t> as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provides</a:t>
            </a:r>
            <a:r>
              <a:rPr lang="pl-PL" baseline="0" dirty="0"/>
              <a:t> </a:t>
            </a:r>
            <a:r>
              <a:rPr lang="pl-PL" baseline="0" dirty="0" err="1"/>
              <a:t>runtime</a:t>
            </a:r>
            <a:r>
              <a:rPr lang="pl-PL" baseline="0" dirty="0"/>
              <a:t> </a:t>
            </a:r>
            <a:r>
              <a:rPr lang="pl-PL" baseline="0" dirty="0" err="1"/>
              <a:t>extensibility</a:t>
            </a:r>
            <a:r>
              <a:rPr lang="pl-PL" baseline="0" dirty="0"/>
              <a:t> </a:t>
            </a:r>
            <a:r>
              <a:rPr lang="pl-PL" baseline="0" dirty="0" err="1"/>
              <a:t>mechanism</a:t>
            </a:r>
            <a:r>
              <a:rPr lang="pl-PL" baseline="0" dirty="0"/>
              <a:t> for Open </a:t>
            </a:r>
            <a:r>
              <a:rPr lang="pl-PL" baseline="0" dirty="0" err="1"/>
              <a:t>vSwitch</a:t>
            </a:r>
            <a:r>
              <a:rPr lang="pl-PL" baseline="0" dirty="0"/>
              <a:t>. </a:t>
            </a:r>
            <a:r>
              <a:rPr lang="pl-PL" baseline="0" dirty="0" err="1"/>
              <a:t>Therefore</a:t>
            </a:r>
            <a:r>
              <a:rPr lang="pl-PL" baseline="0" dirty="0"/>
              <a:t>, we </a:t>
            </a:r>
            <a:r>
              <a:rPr lang="pl-PL" baseline="0" dirty="0" err="1"/>
              <a:t>based</a:t>
            </a:r>
            <a:r>
              <a:rPr lang="pl-PL" baseline="0" dirty="0"/>
              <a:t> </a:t>
            </a:r>
            <a:r>
              <a:rPr lang="pl-PL" baseline="0" dirty="0" err="1"/>
              <a:t>our</a:t>
            </a:r>
            <a:r>
              <a:rPr lang="pl-PL" baseline="0" dirty="0"/>
              <a:t> </a:t>
            </a:r>
            <a:r>
              <a:rPr lang="pl-PL" baseline="0" dirty="0" err="1"/>
              <a:t>work</a:t>
            </a:r>
            <a:r>
              <a:rPr lang="pl-PL" baseline="0" dirty="0"/>
              <a:t> on Oko </a:t>
            </a:r>
            <a:r>
              <a:rPr lang="pl-PL" baseline="0" dirty="0" err="1"/>
              <a:t>significantly</a:t>
            </a:r>
            <a:r>
              <a:rPr lang="pl-PL" baseline="0" dirty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14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As I </a:t>
            </a:r>
            <a:r>
              <a:rPr lang="pl-PL" dirty="0" err="1"/>
              <a:t>said</a:t>
            </a:r>
            <a:r>
              <a:rPr lang="pl-PL" baseline="0" dirty="0"/>
              <a:t> Oko </a:t>
            </a:r>
            <a:r>
              <a:rPr lang="pl-PL" baseline="0" dirty="0" err="1"/>
              <a:t>implements</a:t>
            </a:r>
            <a:r>
              <a:rPr lang="pl-PL" baseline="0" dirty="0"/>
              <a:t> </a:t>
            </a:r>
            <a:r>
              <a:rPr lang="pl-PL" baseline="0" dirty="0" err="1"/>
              <a:t>stateful</a:t>
            </a:r>
            <a:r>
              <a:rPr lang="pl-PL" baseline="0" dirty="0"/>
              <a:t> </a:t>
            </a:r>
            <a:r>
              <a:rPr lang="pl-PL" baseline="0" dirty="0" err="1"/>
              <a:t>packet</a:t>
            </a:r>
            <a:r>
              <a:rPr lang="pl-PL" baseline="0" dirty="0"/>
              <a:t> </a:t>
            </a:r>
            <a:r>
              <a:rPr lang="pl-PL" baseline="0" dirty="0" err="1"/>
              <a:t>filters</a:t>
            </a:r>
            <a:r>
              <a:rPr lang="pl-PL" baseline="0" dirty="0"/>
              <a:t> by </a:t>
            </a:r>
            <a:r>
              <a:rPr lang="pl-PL" baseline="0" dirty="0" err="1"/>
              <a:t>utlilizing</a:t>
            </a:r>
            <a:r>
              <a:rPr lang="pl-PL" baseline="0" dirty="0"/>
              <a:t> the </a:t>
            </a:r>
            <a:r>
              <a:rPr lang="pl-PL" baseline="0" dirty="0" err="1"/>
              <a:t>userspace</a:t>
            </a:r>
            <a:r>
              <a:rPr lang="pl-PL" baseline="0" dirty="0"/>
              <a:t> BPF </a:t>
            </a:r>
            <a:r>
              <a:rPr lang="pl-PL" baseline="0" dirty="0" err="1"/>
              <a:t>infrstructure</a:t>
            </a:r>
            <a:r>
              <a:rPr lang="pl-PL" baseline="0" dirty="0"/>
              <a:t> </a:t>
            </a:r>
            <a:r>
              <a:rPr lang="pl-PL" baseline="0" dirty="0" err="1"/>
              <a:t>integrated</a:t>
            </a:r>
            <a:r>
              <a:rPr lang="pl-PL" baseline="0" dirty="0"/>
              <a:t> with the DPDK </a:t>
            </a:r>
            <a:r>
              <a:rPr lang="pl-PL" baseline="0" dirty="0" err="1"/>
              <a:t>datapath</a:t>
            </a:r>
            <a:r>
              <a:rPr lang="pl-PL" baseline="0" dirty="0"/>
              <a:t>. It </a:t>
            </a:r>
            <a:r>
              <a:rPr lang="pl-PL" baseline="0" dirty="0" err="1"/>
              <a:t>integrates</a:t>
            </a:r>
            <a:r>
              <a:rPr lang="pl-PL" baseline="0" dirty="0"/>
              <a:t> the </a:t>
            </a:r>
            <a:r>
              <a:rPr lang="pl-PL" baseline="0" dirty="0" err="1"/>
              <a:t>userspace</a:t>
            </a:r>
            <a:r>
              <a:rPr lang="pl-PL" baseline="0" dirty="0"/>
              <a:t> BPF </a:t>
            </a:r>
            <a:r>
              <a:rPr lang="pl-PL" baseline="0" dirty="0" err="1"/>
              <a:t>virtual</a:t>
            </a:r>
            <a:r>
              <a:rPr lang="pl-PL" baseline="0" dirty="0"/>
              <a:t> </a:t>
            </a:r>
            <a:r>
              <a:rPr lang="pl-PL" baseline="0" dirty="0" err="1"/>
              <a:t>machine</a:t>
            </a:r>
            <a:r>
              <a:rPr lang="pl-PL" baseline="0" dirty="0"/>
              <a:t> to </a:t>
            </a:r>
            <a:r>
              <a:rPr lang="pl-PL" baseline="0" dirty="0" err="1"/>
              <a:t>inject</a:t>
            </a:r>
            <a:r>
              <a:rPr lang="pl-PL" baseline="0" dirty="0"/>
              <a:t> </a:t>
            </a:r>
            <a:r>
              <a:rPr lang="pl-PL" baseline="0" dirty="0" err="1"/>
              <a:t>arbitrary</a:t>
            </a:r>
            <a:r>
              <a:rPr lang="pl-PL" baseline="0" dirty="0"/>
              <a:t> </a:t>
            </a:r>
            <a:r>
              <a:rPr lang="pl-PL" baseline="0" dirty="0" err="1"/>
              <a:t>packet</a:t>
            </a:r>
            <a:r>
              <a:rPr lang="pl-PL" baseline="0" dirty="0"/>
              <a:t> </a:t>
            </a:r>
            <a:r>
              <a:rPr lang="pl-PL" baseline="0" dirty="0" err="1"/>
              <a:t>filtering</a:t>
            </a:r>
            <a:r>
              <a:rPr lang="pl-PL" baseline="0" dirty="0"/>
              <a:t> </a:t>
            </a:r>
            <a:r>
              <a:rPr lang="pl-PL" baseline="0" dirty="0" err="1"/>
              <a:t>programs</a:t>
            </a:r>
            <a:r>
              <a:rPr lang="pl-PL" baseline="0" dirty="0"/>
              <a:t> </a:t>
            </a:r>
            <a:r>
              <a:rPr lang="pl-PL" baseline="0" dirty="0" err="1"/>
              <a:t>at</a:t>
            </a:r>
            <a:r>
              <a:rPr lang="pl-PL" baseline="0" dirty="0"/>
              <a:t> </a:t>
            </a:r>
            <a:r>
              <a:rPr lang="pl-PL" baseline="0" dirty="0" err="1"/>
              <a:t>runtime</a:t>
            </a:r>
            <a:r>
              <a:rPr lang="pl-PL" baseline="0" dirty="0"/>
              <a:t>. The </a:t>
            </a:r>
            <a:r>
              <a:rPr lang="pl-PL" baseline="0" dirty="0" err="1"/>
              <a:t>new</a:t>
            </a:r>
            <a:r>
              <a:rPr lang="pl-PL" baseline="0" dirty="0"/>
              <a:t> </a:t>
            </a:r>
            <a:r>
              <a:rPr lang="pl-PL" baseline="0" dirty="0" err="1"/>
              <a:t>subsystem</a:t>
            </a:r>
            <a:r>
              <a:rPr lang="pl-PL" baseline="0" dirty="0"/>
              <a:t> </a:t>
            </a:r>
            <a:r>
              <a:rPr lang="pl-PL" baseline="0" dirty="0" err="1"/>
              <a:t>is</a:t>
            </a:r>
            <a:r>
              <a:rPr lang="pl-PL" baseline="0" dirty="0"/>
              <a:t> </a:t>
            </a:r>
            <a:r>
              <a:rPr lang="pl-PL" baseline="0" dirty="0" err="1"/>
              <a:t>integrated</a:t>
            </a:r>
            <a:r>
              <a:rPr lang="pl-PL" baseline="0" dirty="0"/>
              <a:t> with </a:t>
            </a:r>
            <a:r>
              <a:rPr lang="pl-PL" baseline="0" dirty="0" err="1"/>
              <a:t>flow</a:t>
            </a:r>
            <a:r>
              <a:rPr lang="pl-PL" baseline="0" dirty="0"/>
              <a:t> </a:t>
            </a:r>
            <a:r>
              <a:rPr lang="pl-PL" baseline="0" dirty="0" err="1"/>
              <a:t>caching</a:t>
            </a:r>
            <a:r>
              <a:rPr lang="pl-PL" baseline="0" dirty="0"/>
              <a:t> </a:t>
            </a:r>
            <a:r>
              <a:rPr lang="pl-PL" baseline="0" dirty="0" err="1"/>
              <a:t>architecture</a:t>
            </a:r>
            <a:r>
              <a:rPr lang="pl-PL" baseline="0" dirty="0"/>
              <a:t>. </a:t>
            </a:r>
            <a:r>
              <a:rPr lang="pl-PL" baseline="0" dirty="0" err="1"/>
              <a:t>Moreover</a:t>
            </a:r>
            <a:r>
              <a:rPr lang="pl-PL" baseline="0" dirty="0"/>
              <a:t>, the Oko </a:t>
            </a:r>
            <a:r>
              <a:rPr lang="pl-PL" baseline="0" dirty="0" err="1"/>
              <a:t>switch</a:t>
            </a:r>
            <a:r>
              <a:rPr lang="pl-PL" baseline="0" dirty="0"/>
              <a:t> </a:t>
            </a:r>
            <a:r>
              <a:rPr lang="pl-PL" baseline="0" dirty="0" err="1"/>
              <a:t>provides</a:t>
            </a:r>
            <a:r>
              <a:rPr lang="pl-PL" baseline="0" dirty="0"/>
              <a:t> the BPF </a:t>
            </a:r>
            <a:r>
              <a:rPr lang="pl-PL" baseline="0" dirty="0" err="1"/>
              <a:t>verifier</a:t>
            </a:r>
            <a:r>
              <a:rPr lang="pl-PL" baseline="0" dirty="0"/>
              <a:t> </a:t>
            </a:r>
            <a:r>
              <a:rPr lang="pl-PL" baseline="0" dirty="0" err="1"/>
              <a:t>that</a:t>
            </a:r>
            <a:r>
              <a:rPr lang="pl-PL" baseline="0" dirty="0"/>
              <a:t> to </a:t>
            </a:r>
            <a:r>
              <a:rPr lang="pl-PL" baseline="0" dirty="0" err="1"/>
              <a:t>ensure</a:t>
            </a:r>
            <a:r>
              <a:rPr lang="pl-PL" baseline="0" dirty="0"/>
              <a:t> the </a:t>
            </a:r>
            <a:r>
              <a:rPr lang="pl-PL" baseline="0" dirty="0" err="1"/>
              <a:t>correctness</a:t>
            </a:r>
            <a:r>
              <a:rPr lang="pl-PL" baseline="0" dirty="0"/>
              <a:t> of the program and </a:t>
            </a:r>
            <a:r>
              <a:rPr lang="pl-PL" baseline="0" dirty="0" err="1"/>
              <a:t>its</a:t>
            </a:r>
            <a:r>
              <a:rPr lang="pl-PL" baseline="0" dirty="0"/>
              <a:t> </a:t>
            </a:r>
            <a:r>
              <a:rPr lang="pl-PL" baseline="0" dirty="0" err="1"/>
              <a:t>safe</a:t>
            </a:r>
            <a:r>
              <a:rPr lang="pl-PL" baseline="0" dirty="0"/>
              <a:t> </a:t>
            </a:r>
            <a:r>
              <a:rPr lang="pl-PL" baseline="0" dirty="0" err="1"/>
              <a:t>execution</a:t>
            </a:r>
            <a:r>
              <a:rPr lang="pl-PL" baseline="0" dirty="0"/>
              <a:t> and </a:t>
            </a:r>
            <a:r>
              <a:rPr lang="pl-PL" baseline="0" dirty="0" err="1"/>
              <a:t>successful</a:t>
            </a:r>
            <a:r>
              <a:rPr lang="pl-PL" baseline="0" dirty="0"/>
              <a:t> </a:t>
            </a:r>
            <a:r>
              <a:rPr lang="pl-PL" baseline="0" dirty="0" err="1"/>
              <a:t>termination</a:t>
            </a:r>
            <a:r>
              <a:rPr lang="pl-PL" baseline="0" dirty="0"/>
              <a:t>.</a:t>
            </a:r>
          </a:p>
          <a:p>
            <a:endParaRPr lang="pl-PL" baseline="0" dirty="0"/>
          </a:p>
          <a:p>
            <a:r>
              <a:rPr lang="pl-PL" baseline="0" dirty="0" err="1"/>
              <a:t>However</a:t>
            </a:r>
            <a:r>
              <a:rPr lang="pl-PL" baseline="0" dirty="0"/>
              <a:t>, as we </a:t>
            </a:r>
            <a:r>
              <a:rPr lang="pl-PL" baseline="0" dirty="0" err="1"/>
              <a:t>wanted</a:t>
            </a:r>
            <a:r>
              <a:rPr lang="pl-PL" baseline="0" dirty="0"/>
              <a:t> to do much </a:t>
            </a:r>
            <a:r>
              <a:rPr lang="pl-PL" baseline="0" dirty="0" err="1"/>
              <a:t>more</a:t>
            </a:r>
            <a:r>
              <a:rPr lang="pl-PL" baseline="0" dirty="0"/>
              <a:t> with Open </a:t>
            </a:r>
            <a:r>
              <a:rPr lang="pl-PL" baseline="0" dirty="0" err="1"/>
              <a:t>vSwitch</a:t>
            </a:r>
            <a:r>
              <a:rPr lang="pl-PL" baseline="0" dirty="0"/>
              <a:t> </a:t>
            </a:r>
            <a:r>
              <a:rPr lang="pl-PL" baseline="0" dirty="0" err="1"/>
              <a:t>than</a:t>
            </a:r>
            <a:r>
              <a:rPr lang="pl-PL" baseline="0" dirty="0"/>
              <a:t> </a:t>
            </a:r>
            <a:r>
              <a:rPr lang="pl-PL" baseline="0" dirty="0" err="1"/>
              <a:t>only</a:t>
            </a:r>
            <a:r>
              <a:rPr lang="pl-PL" baseline="0" dirty="0"/>
              <a:t> </a:t>
            </a:r>
            <a:r>
              <a:rPr lang="pl-PL" baseline="0" dirty="0" err="1"/>
              <a:t>perform</a:t>
            </a:r>
            <a:r>
              <a:rPr lang="pl-PL" baseline="0" dirty="0"/>
              <a:t> </a:t>
            </a:r>
            <a:r>
              <a:rPr lang="pl-PL" baseline="0" dirty="0" err="1"/>
              <a:t>packet</a:t>
            </a:r>
            <a:r>
              <a:rPr lang="pl-PL" baseline="0" dirty="0"/>
              <a:t> </a:t>
            </a:r>
            <a:r>
              <a:rPr lang="pl-PL" baseline="0" dirty="0" err="1"/>
              <a:t>filtering</a:t>
            </a:r>
            <a:r>
              <a:rPr lang="pl-PL" baseline="0" dirty="0"/>
              <a:t>. </a:t>
            </a:r>
            <a:r>
              <a:rPr lang="pl-PL" baseline="0" dirty="0" err="1"/>
              <a:t>Therefore</a:t>
            </a:r>
            <a:r>
              <a:rPr lang="pl-PL" baseline="0" dirty="0"/>
              <a:t>, we </a:t>
            </a:r>
            <a:r>
              <a:rPr lang="pl-PL" baseline="0" dirty="0" err="1"/>
              <a:t>made</a:t>
            </a:r>
            <a:r>
              <a:rPr lang="pl-PL" baseline="0" dirty="0"/>
              <a:t> the </a:t>
            </a:r>
            <a:r>
              <a:rPr lang="pl-PL" baseline="0" dirty="0" err="1"/>
              <a:t>significant</a:t>
            </a:r>
            <a:r>
              <a:rPr lang="pl-PL" baseline="0" dirty="0"/>
              <a:t> </a:t>
            </a:r>
            <a:r>
              <a:rPr lang="pl-PL" baseline="0" dirty="0" err="1"/>
              <a:t>change</a:t>
            </a:r>
            <a:r>
              <a:rPr lang="pl-PL" baseline="0" dirty="0"/>
              <a:t> in the design of Oko. We </a:t>
            </a:r>
            <a:r>
              <a:rPr lang="pl-PL" baseline="0" dirty="0" err="1"/>
              <a:t>decided</a:t>
            </a:r>
            <a:r>
              <a:rPr lang="pl-PL" baseline="0" dirty="0"/>
              <a:t> to place BPF program as </a:t>
            </a:r>
            <a:r>
              <a:rPr lang="pl-PL" baseline="0" dirty="0" err="1"/>
              <a:t>an</a:t>
            </a:r>
            <a:r>
              <a:rPr lang="pl-PL" baseline="0" dirty="0"/>
              <a:t> </a:t>
            </a:r>
            <a:r>
              <a:rPr lang="pl-PL" baseline="0" dirty="0" err="1"/>
              <a:t>additional</a:t>
            </a:r>
            <a:r>
              <a:rPr lang="pl-PL" baseline="0" dirty="0"/>
              <a:t> OVS </a:t>
            </a:r>
            <a:r>
              <a:rPr lang="pl-PL" baseline="0" dirty="0" err="1"/>
              <a:t>action</a:t>
            </a:r>
            <a:r>
              <a:rPr lang="pl-PL" baseline="0" dirty="0"/>
              <a:t> </a:t>
            </a:r>
            <a:r>
              <a:rPr lang="pl-PL" baseline="0" dirty="0" err="1"/>
              <a:t>instead</a:t>
            </a:r>
            <a:r>
              <a:rPr lang="pl-PL" baseline="0" dirty="0"/>
              <a:t> of the </a:t>
            </a:r>
            <a:r>
              <a:rPr lang="pl-PL" baseline="0" dirty="0" err="1"/>
              <a:t>match</a:t>
            </a:r>
            <a:r>
              <a:rPr lang="pl-PL" baseline="0" dirty="0"/>
              <a:t> field. </a:t>
            </a:r>
            <a:r>
              <a:rPr lang="pl-PL" baseline="0" dirty="0" err="1"/>
              <a:t>Thanks</a:t>
            </a:r>
            <a:r>
              <a:rPr lang="pl-PL" baseline="0" dirty="0"/>
              <a:t> to </a:t>
            </a:r>
            <a:r>
              <a:rPr lang="pl-PL" baseline="0" dirty="0" err="1"/>
              <a:t>that</a:t>
            </a:r>
            <a:r>
              <a:rPr lang="pl-PL" baseline="0" dirty="0"/>
              <a:t> a </a:t>
            </a:r>
            <a:r>
              <a:rPr lang="pl-PL" baseline="0" dirty="0" err="1"/>
              <a:t>new</a:t>
            </a:r>
            <a:r>
              <a:rPr lang="pl-PL" baseline="0" dirty="0"/>
              <a:t> </a:t>
            </a:r>
            <a:r>
              <a:rPr lang="pl-PL" baseline="0" dirty="0" err="1"/>
              <a:t>functionality</a:t>
            </a:r>
            <a:r>
              <a:rPr lang="pl-PL" baseline="0" dirty="0"/>
              <a:t> </a:t>
            </a:r>
            <a:r>
              <a:rPr lang="pl-PL" baseline="0" dirty="0" err="1"/>
              <a:t>is</a:t>
            </a:r>
            <a:r>
              <a:rPr lang="pl-PL" baseline="0" dirty="0"/>
              <a:t> </a:t>
            </a:r>
            <a:r>
              <a:rPr lang="pl-PL" baseline="0" dirty="0" err="1"/>
              <a:t>well-isolated</a:t>
            </a:r>
            <a:r>
              <a:rPr lang="pl-PL" baseline="0" dirty="0"/>
              <a:t> from the </a:t>
            </a:r>
            <a:r>
              <a:rPr lang="pl-PL" baseline="0" dirty="0" err="1"/>
              <a:t>rest</a:t>
            </a:r>
            <a:r>
              <a:rPr lang="pl-PL" baseline="0" dirty="0"/>
              <a:t> of the </a:t>
            </a:r>
            <a:r>
              <a:rPr lang="pl-PL" baseline="0" dirty="0" err="1"/>
              <a:t>packet</a:t>
            </a:r>
            <a:r>
              <a:rPr lang="pl-PL" baseline="0" dirty="0"/>
              <a:t> </a:t>
            </a:r>
            <a:r>
              <a:rPr lang="pl-PL" baseline="0" dirty="0" err="1"/>
              <a:t>processing</a:t>
            </a:r>
            <a:r>
              <a:rPr lang="pl-PL" baseline="0" dirty="0"/>
              <a:t> </a:t>
            </a:r>
            <a:r>
              <a:rPr lang="pl-PL" baseline="0" dirty="0" err="1"/>
              <a:t>pipeline</a:t>
            </a:r>
            <a:r>
              <a:rPr lang="pl-PL" baseline="0" dirty="0"/>
              <a:t>, the </a:t>
            </a:r>
            <a:r>
              <a:rPr lang="pl-PL" baseline="0" dirty="0" err="1"/>
              <a:t>flow</a:t>
            </a:r>
            <a:r>
              <a:rPr lang="pl-PL" baseline="0" dirty="0"/>
              <a:t> </a:t>
            </a:r>
            <a:r>
              <a:rPr lang="pl-PL" baseline="0" dirty="0" err="1"/>
              <a:t>caching</a:t>
            </a:r>
            <a:r>
              <a:rPr lang="pl-PL" baseline="0" dirty="0"/>
              <a:t> </a:t>
            </a:r>
            <a:r>
              <a:rPr lang="pl-PL" baseline="0" dirty="0" err="1"/>
              <a:t>mechanism</a:t>
            </a:r>
            <a:r>
              <a:rPr lang="pl-PL" baseline="0" dirty="0"/>
              <a:t> </a:t>
            </a:r>
            <a:r>
              <a:rPr lang="pl-PL" baseline="0" dirty="0" err="1"/>
              <a:t>is</a:t>
            </a:r>
            <a:r>
              <a:rPr lang="pl-PL" baseline="0" dirty="0"/>
              <a:t> not </a:t>
            </a:r>
            <a:r>
              <a:rPr lang="pl-PL" baseline="0" dirty="0" err="1"/>
              <a:t>affected</a:t>
            </a:r>
            <a:r>
              <a:rPr lang="pl-PL" baseline="0" dirty="0"/>
              <a:t> and, in </a:t>
            </a:r>
            <a:r>
              <a:rPr lang="pl-PL" baseline="0" dirty="0" err="1"/>
              <a:t>general</a:t>
            </a:r>
            <a:r>
              <a:rPr lang="pl-PL" baseline="0" dirty="0"/>
              <a:t>,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has</a:t>
            </a:r>
            <a:r>
              <a:rPr lang="pl-PL" baseline="0" dirty="0"/>
              <a:t> </a:t>
            </a:r>
            <a:r>
              <a:rPr lang="pl-PL" baseline="0" dirty="0" err="1"/>
              <a:t>really</a:t>
            </a:r>
            <a:r>
              <a:rPr lang="pl-PL" baseline="0" dirty="0"/>
              <a:t> a </a:t>
            </a:r>
            <a:r>
              <a:rPr lang="pl-PL" baseline="0" dirty="0" err="1"/>
              <a:t>minimal</a:t>
            </a:r>
            <a:r>
              <a:rPr lang="pl-PL" baseline="0" dirty="0"/>
              <a:t> </a:t>
            </a:r>
            <a:r>
              <a:rPr lang="pl-PL" baseline="0" dirty="0" err="1"/>
              <a:t>impact</a:t>
            </a:r>
            <a:r>
              <a:rPr lang="pl-PL" baseline="0" dirty="0"/>
              <a:t> on the </a:t>
            </a:r>
            <a:r>
              <a:rPr lang="pl-PL" baseline="0" dirty="0" err="1"/>
              <a:t>forwarding</a:t>
            </a:r>
            <a:r>
              <a:rPr lang="pl-PL" baseline="0" dirty="0"/>
              <a:t> </a:t>
            </a:r>
            <a:r>
              <a:rPr lang="pl-PL" baseline="0" dirty="0" err="1"/>
              <a:t>pipeline</a:t>
            </a:r>
            <a:r>
              <a:rPr lang="pl-PL" baseline="0" dirty="0"/>
              <a:t>. And </a:t>
            </a:r>
            <a:r>
              <a:rPr lang="pl-PL" baseline="0" dirty="0" err="1"/>
              <a:t>at</a:t>
            </a:r>
            <a:r>
              <a:rPr lang="pl-PL" baseline="0" dirty="0"/>
              <a:t> the same </a:t>
            </a:r>
            <a:r>
              <a:rPr lang="pl-PL" baseline="0" dirty="0" err="1"/>
              <a:t>time</a:t>
            </a:r>
            <a:r>
              <a:rPr lang="pl-PL" baseline="0" dirty="0"/>
              <a:t> we </a:t>
            </a:r>
            <a:r>
              <a:rPr lang="pl-PL" baseline="0" dirty="0" err="1"/>
              <a:t>keep</a:t>
            </a:r>
            <a:r>
              <a:rPr lang="pl-PL" baseline="0" dirty="0"/>
              <a:t> the </a:t>
            </a:r>
            <a:r>
              <a:rPr lang="pl-PL" baseline="0" dirty="0" err="1"/>
              <a:t>features</a:t>
            </a:r>
            <a:r>
              <a:rPr lang="pl-PL" baseline="0" dirty="0"/>
              <a:t> </a:t>
            </a:r>
            <a:r>
              <a:rPr lang="pl-PL" baseline="0" dirty="0" err="1"/>
              <a:t>provided</a:t>
            </a:r>
            <a:r>
              <a:rPr lang="pl-PL" baseline="0" dirty="0"/>
              <a:t> by BPF, </a:t>
            </a:r>
            <a:r>
              <a:rPr lang="pl-PL" baseline="0" dirty="0" err="1"/>
              <a:t>which</a:t>
            </a:r>
            <a:r>
              <a:rPr lang="pl-PL" baseline="0" dirty="0"/>
              <a:t> </a:t>
            </a:r>
            <a:r>
              <a:rPr lang="pl-PL" baseline="0" dirty="0" err="1"/>
              <a:t>is</a:t>
            </a:r>
            <a:r>
              <a:rPr lang="pl-PL" baseline="0" dirty="0"/>
              <a:t> </a:t>
            </a:r>
            <a:r>
              <a:rPr lang="pl-PL" baseline="0" dirty="0" err="1"/>
              <a:t>extensibility</a:t>
            </a:r>
            <a:r>
              <a:rPr lang="pl-PL" baseline="0" dirty="0"/>
              <a:t>, </a:t>
            </a:r>
            <a:r>
              <a:rPr lang="pl-PL" baseline="0" dirty="0" err="1"/>
              <a:t>support</a:t>
            </a:r>
            <a:r>
              <a:rPr lang="pl-PL" baseline="0" dirty="0"/>
              <a:t> for </a:t>
            </a:r>
            <a:r>
              <a:rPr lang="pl-PL" baseline="0" dirty="0" err="1"/>
              <a:t>runtime</a:t>
            </a:r>
            <a:r>
              <a:rPr lang="pl-PL" baseline="0" dirty="0"/>
              <a:t> </a:t>
            </a:r>
            <a:r>
              <a:rPr lang="pl-PL" baseline="0" dirty="0" err="1"/>
              <a:t>programming</a:t>
            </a:r>
            <a:r>
              <a:rPr lang="pl-PL" baseline="0" dirty="0"/>
              <a:t> and </a:t>
            </a:r>
            <a:r>
              <a:rPr lang="pl-PL" baseline="0" dirty="0" err="1"/>
              <a:t>safe</a:t>
            </a:r>
            <a:r>
              <a:rPr lang="pl-PL" baseline="0" dirty="0"/>
              <a:t> </a:t>
            </a:r>
            <a:r>
              <a:rPr lang="pl-PL" baseline="0" dirty="0" err="1"/>
              <a:t>execution</a:t>
            </a:r>
            <a:r>
              <a:rPr lang="pl-PL" baseline="0" dirty="0"/>
              <a:t> of </a:t>
            </a:r>
            <a:r>
              <a:rPr lang="pl-PL" baseline="0" dirty="0" err="1"/>
              <a:t>programs</a:t>
            </a:r>
            <a:r>
              <a:rPr lang="pl-PL" baseline="0" dirty="0"/>
              <a:t>. </a:t>
            </a:r>
          </a:p>
          <a:p>
            <a:endParaRPr lang="pl-PL" baseline="0" dirty="0"/>
          </a:p>
          <a:p>
            <a:r>
              <a:rPr lang="pl-PL" baseline="0" dirty="0" err="1"/>
              <a:t>Having</a:t>
            </a:r>
            <a:r>
              <a:rPr lang="pl-PL" baseline="0" dirty="0"/>
              <a:t> the </a:t>
            </a:r>
            <a:r>
              <a:rPr lang="pl-PL" baseline="0" dirty="0" err="1"/>
              <a:t>extensibility</a:t>
            </a:r>
            <a:r>
              <a:rPr lang="pl-PL" baseline="0" dirty="0"/>
              <a:t> </a:t>
            </a:r>
            <a:r>
              <a:rPr lang="pl-PL" baseline="0" dirty="0" err="1"/>
              <a:t>mechanism</a:t>
            </a:r>
            <a:r>
              <a:rPr lang="pl-PL" baseline="0" dirty="0"/>
              <a:t> </a:t>
            </a:r>
            <a:r>
              <a:rPr lang="pl-PL" baseline="0" dirty="0" err="1"/>
              <a:t>ready</a:t>
            </a:r>
            <a:r>
              <a:rPr lang="pl-PL" baseline="0" dirty="0"/>
              <a:t> we </a:t>
            </a:r>
            <a:r>
              <a:rPr lang="pl-PL" baseline="0" dirty="0" err="1"/>
              <a:t>then</a:t>
            </a:r>
            <a:r>
              <a:rPr lang="pl-PL" baseline="0" dirty="0"/>
              <a:t> </a:t>
            </a:r>
            <a:r>
              <a:rPr lang="pl-PL" baseline="0" dirty="0" err="1"/>
              <a:t>built</a:t>
            </a:r>
            <a:r>
              <a:rPr lang="pl-PL" baseline="0" dirty="0"/>
              <a:t> the P4 </a:t>
            </a:r>
            <a:r>
              <a:rPr lang="pl-PL" baseline="0" dirty="0" err="1"/>
              <a:t>layer</a:t>
            </a:r>
            <a:r>
              <a:rPr lang="pl-PL" baseline="0" dirty="0"/>
              <a:t> on top. It </a:t>
            </a:r>
            <a:r>
              <a:rPr lang="pl-PL" baseline="0" dirty="0" err="1"/>
              <a:t>provides</a:t>
            </a:r>
            <a:r>
              <a:rPr lang="pl-PL" baseline="0" dirty="0"/>
              <a:t> the </a:t>
            </a:r>
            <a:r>
              <a:rPr lang="pl-PL" baseline="0" dirty="0" err="1"/>
              <a:t>expressivness</a:t>
            </a:r>
            <a:r>
              <a:rPr lang="pl-PL" baseline="0" dirty="0"/>
              <a:t> of the P4 </a:t>
            </a:r>
            <a:r>
              <a:rPr lang="pl-PL" baseline="0" dirty="0" err="1"/>
              <a:t>language</a:t>
            </a:r>
            <a:r>
              <a:rPr lang="pl-PL" baseline="0" dirty="0"/>
              <a:t> to a </a:t>
            </a:r>
            <a:r>
              <a:rPr lang="pl-PL" baseline="0" dirty="0" err="1"/>
              <a:t>user</a:t>
            </a:r>
            <a:r>
              <a:rPr lang="pl-PL" baseline="0" dirty="0"/>
              <a:t>, </a:t>
            </a:r>
            <a:r>
              <a:rPr lang="pl-PL" baseline="0" dirty="0" err="1"/>
              <a:t>so</a:t>
            </a:r>
            <a:r>
              <a:rPr lang="pl-PL" baseline="0" dirty="0"/>
              <a:t> </a:t>
            </a:r>
            <a:r>
              <a:rPr lang="pl-PL" baseline="0" dirty="0" err="1"/>
              <a:t>that</a:t>
            </a:r>
            <a:r>
              <a:rPr lang="pl-PL" baseline="0" dirty="0"/>
              <a:t> </a:t>
            </a:r>
            <a:r>
              <a:rPr lang="pl-PL" baseline="0" dirty="0" err="1"/>
              <a:t>user</a:t>
            </a:r>
            <a:r>
              <a:rPr lang="pl-PL" baseline="0" dirty="0"/>
              <a:t> </a:t>
            </a:r>
            <a:r>
              <a:rPr lang="pl-PL" baseline="0" dirty="0" err="1"/>
              <a:t>can</a:t>
            </a:r>
            <a:r>
              <a:rPr lang="pl-PL" baseline="0" dirty="0"/>
              <a:t> </a:t>
            </a:r>
            <a:r>
              <a:rPr lang="pl-PL" baseline="0" dirty="0" err="1"/>
              <a:t>use</a:t>
            </a:r>
            <a:r>
              <a:rPr lang="pl-PL" baseline="0" dirty="0"/>
              <a:t> P4 to </a:t>
            </a:r>
            <a:r>
              <a:rPr lang="pl-PL" baseline="0" dirty="0" err="1"/>
              <a:t>define</a:t>
            </a:r>
            <a:r>
              <a:rPr lang="pl-PL" baseline="0" dirty="0"/>
              <a:t> </a:t>
            </a:r>
            <a:r>
              <a:rPr lang="pl-PL" baseline="0" dirty="0" err="1"/>
              <a:t>any</a:t>
            </a:r>
            <a:r>
              <a:rPr lang="pl-PL" baseline="0" dirty="0"/>
              <a:t> data </a:t>
            </a:r>
            <a:r>
              <a:rPr lang="pl-PL" baseline="0" dirty="0" err="1"/>
              <a:t>plane</a:t>
            </a:r>
            <a:r>
              <a:rPr lang="pl-PL" baseline="0" dirty="0"/>
              <a:t> </a:t>
            </a:r>
            <a:r>
              <a:rPr lang="pl-PL" baseline="0" dirty="0" err="1"/>
              <a:t>extension</a:t>
            </a:r>
            <a:r>
              <a:rPr lang="pl-PL" baseline="0" dirty="0"/>
              <a:t>. It </a:t>
            </a:r>
            <a:r>
              <a:rPr lang="pl-PL" baseline="0" dirty="0" err="1"/>
              <a:t>is</a:t>
            </a:r>
            <a:r>
              <a:rPr lang="pl-PL" baseline="0" dirty="0"/>
              <a:t> </a:t>
            </a:r>
            <a:r>
              <a:rPr lang="pl-PL" baseline="0" dirty="0" err="1"/>
              <a:t>also</a:t>
            </a:r>
            <a:r>
              <a:rPr lang="pl-PL" baseline="0" dirty="0"/>
              <a:t> </a:t>
            </a:r>
            <a:r>
              <a:rPr lang="pl-PL" baseline="0" dirty="0" err="1"/>
              <a:t>worth</a:t>
            </a:r>
            <a:r>
              <a:rPr lang="pl-PL" baseline="0" dirty="0"/>
              <a:t> to </a:t>
            </a:r>
            <a:r>
              <a:rPr lang="pl-PL" baseline="0" dirty="0" err="1"/>
              <a:t>mention</a:t>
            </a:r>
            <a:r>
              <a:rPr lang="pl-PL" baseline="0" dirty="0"/>
              <a:t> </a:t>
            </a:r>
            <a:r>
              <a:rPr lang="pl-PL" baseline="0" dirty="0" err="1"/>
              <a:t>that</a:t>
            </a:r>
            <a:r>
              <a:rPr lang="pl-PL" baseline="0" dirty="0"/>
              <a:t> </a:t>
            </a:r>
            <a:r>
              <a:rPr lang="pl-PL" baseline="0" dirty="0" err="1"/>
              <a:t>using</a:t>
            </a:r>
            <a:r>
              <a:rPr lang="pl-PL" baseline="0" dirty="0"/>
              <a:t> P4 </a:t>
            </a:r>
            <a:r>
              <a:rPr lang="pl-PL" baseline="0" dirty="0" err="1"/>
              <a:t>is</a:t>
            </a:r>
            <a:r>
              <a:rPr lang="pl-PL" baseline="0" dirty="0"/>
              <a:t> not </a:t>
            </a:r>
            <a:r>
              <a:rPr lang="pl-PL" baseline="0" dirty="0" err="1"/>
              <a:t>mandatory</a:t>
            </a:r>
            <a:r>
              <a:rPr lang="pl-PL" baseline="0" dirty="0"/>
              <a:t> and </a:t>
            </a:r>
            <a:r>
              <a:rPr lang="pl-PL" baseline="0" dirty="0" err="1"/>
              <a:t>user</a:t>
            </a:r>
            <a:r>
              <a:rPr lang="pl-PL" baseline="0" dirty="0"/>
              <a:t> </a:t>
            </a:r>
            <a:r>
              <a:rPr lang="pl-PL" baseline="0" dirty="0" err="1"/>
              <a:t>can</a:t>
            </a:r>
            <a:r>
              <a:rPr lang="pl-PL" baseline="0" dirty="0"/>
              <a:t> </a:t>
            </a:r>
            <a:r>
              <a:rPr lang="pl-PL" baseline="0" dirty="0" err="1"/>
              <a:t>simply</a:t>
            </a:r>
            <a:r>
              <a:rPr lang="pl-PL" baseline="0" dirty="0"/>
              <a:t> </a:t>
            </a:r>
            <a:r>
              <a:rPr lang="pl-PL" baseline="0" dirty="0" err="1"/>
              <a:t>use</a:t>
            </a:r>
            <a:r>
              <a:rPr lang="pl-PL" baseline="0" dirty="0"/>
              <a:t> the C </a:t>
            </a:r>
            <a:r>
              <a:rPr lang="pl-PL" baseline="0" dirty="0" err="1"/>
              <a:t>language</a:t>
            </a:r>
            <a:r>
              <a:rPr lang="pl-PL" baseline="0" dirty="0"/>
              <a:t> </a:t>
            </a:r>
            <a:r>
              <a:rPr lang="pl-PL" baseline="0" dirty="0" err="1"/>
              <a:t>if</a:t>
            </a:r>
            <a:r>
              <a:rPr lang="pl-PL" baseline="0" dirty="0"/>
              <a:t> he </a:t>
            </a:r>
            <a:r>
              <a:rPr lang="pl-PL" baseline="0" dirty="0" err="1"/>
              <a:t>or</a:t>
            </a:r>
            <a:r>
              <a:rPr lang="pl-PL" baseline="0" dirty="0"/>
              <a:t> </a:t>
            </a:r>
            <a:r>
              <a:rPr lang="pl-PL" baseline="0" dirty="0" err="1"/>
              <a:t>she</a:t>
            </a:r>
            <a:r>
              <a:rPr lang="pl-PL" baseline="0" dirty="0"/>
              <a:t> </a:t>
            </a:r>
            <a:r>
              <a:rPr lang="pl-PL" baseline="0" dirty="0" err="1"/>
              <a:t>feels</a:t>
            </a:r>
            <a:r>
              <a:rPr lang="pl-PL" baseline="0" dirty="0"/>
              <a:t> </a:t>
            </a:r>
            <a:r>
              <a:rPr lang="pl-PL" baseline="0" dirty="0" err="1"/>
              <a:t>comfortable</a:t>
            </a:r>
            <a:r>
              <a:rPr lang="pl-PL" baseline="0" dirty="0"/>
              <a:t> with </a:t>
            </a:r>
            <a:r>
              <a:rPr lang="pl-PL" baseline="0" dirty="0" err="1"/>
              <a:t>this</a:t>
            </a:r>
            <a:r>
              <a:rPr lang="pl-PL" baseline="0" dirty="0"/>
              <a:t> </a:t>
            </a:r>
            <a:r>
              <a:rPr lang="pl-PL" baseline="0" dirty="0" err="1"/>
              <a:t>language</a:t>
            </a:r>
            <a:r>
              <a:rPr lang="pl-PL" baseline="0" dirty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0363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Now</a:t>
            </a:r>
            <a:r>
              <a:rPr lang="pl-PL" dirty="0"/>
              <a:t>, I </a:t>
            </a:r>
            <a:r>
              <a:rPr lang="pl-PL" dirty="0" err="1"/>
              <a:t>would</a:t>
            </a:r>
            <a:r>
              <a:rPr lang="pl-PL" baseline="0" dirty="0"/>
              <a:t> </a:t>
            </a:r>
            <a:r>
              <a:rPr lang="pl-PL" baseline="0" dirty="0" err="1"/>
              <a:t>like</a:t>
            </a:r>
            <a:r>
              <a:rPr lang="pl-PL" baseline="0" dirty="0"/>
              <a:t> to </a:t>
            </a:r>
            <a:r>
              <a:rPr lang="pl-PL" baseline="0" dirty="0" err="1"/>
              <a:t>jump</a:t>
            </a:r>
            <a:r>
              <a:rPr lang="pl-PL" baseline="0" dirty="0"/>
              <a:t> </a:t>
            </a:r>
            <a:r>
              <a:rPr lang="pl-PL" baseline="0" dirty="0" err="1"/>
              <a:t>into</a:t>
            </a:r>
            <a:r>
              <a:rPr lang="pl-PL" baseline="0" dirty="0"/>
              <a:t> </a:t>
            </a:r>
            <a:r>
              <a:rPr lang="pl-PL" baseline="0" dirty="0" err="1"/>
              <a:t>how</a:t>
            </a:r>
            <a:r>
              <a:rPr lang="pl-PL" baseline="0" dirty="0"/>
              <a:t> the BPF </a:t>
            </a:r>
            <a:r>
              <a:rPr lang="pl-PL" baseline="0" dirty="0" err="1"/>
              <a:t>programs</a:t>
            </a:r>
            <a:r>
              <a:rPr lang="pl-PL" baseline="0" dirty="0"/>
              <a:t> </a:t>
            </a:r>
            <a:r>
              <a:rPr lang="pl-PL" baseline="0" dirty="0" err="1"/>
              <a:t>are</a:t>
            </a:r>
            <a:r>
              <a:rPr lang="pl-PL" baseline="0" dirty="0"/>
              <a:t> </a:t>
            </a:r>
            <a:r>
              <a:rPr lang="pl-PL" baseline="0" dirty="0" err="1"/>
              <a:t>structured</a:t>
            </a:r>
            <a:r>
              <a:rPr lang="pl-PL" baseline="0" dirty="0"/>
              <a:t> and </a:t>
            </a:r>
            <a:r>
              <a:rPr lang="pl-PL" baseline="0" dirty="0" err="1"/>
              <a:t>generated</a:t>
            </a:r>
            <a:r>
              <a:rPr lang="pl-PL" baseline="0" dirty="0"/>
              <a:t> from the P4 </a:t>
            </a:r>
            <a:r>
              <a:rPr lang="pl-PL" baseline="0" dirty="0" err="1"/>
              <a:t>language</a:t>
            </a:r>
            <a:r>
              <a:rPr lang="pl-PL" baseline="0" dirty="0"/>
              <a:t> and </a:t>
            </a:r>
            <a:r>
              <a:rPr lang="pl-PL" baseline="0" dirty="0" err="1"/>
              <a:t>then</a:t>
            </a:r>
            <a:r>
              <a:rPr lang="pl-PL" baseline="0" dirty="0"/>
              <a:t> we </a:t>
            </a:r>
            <a:r>
              <a:rPr lang="pl-PL" baseline="0" dirty="0" err="1"/>
              <a:t>will</a:t>
            </a:r>
            <a:r>
              <a:rPr lang="pl-PL" baseline="0" dirty="0"/>
              <a:t> </a:t>
            </a:r>
            <a:r>
              <a:rPr lang="pl-PL" baseline="0" dirty="0" err="1"/>
              <a:t>come</a:t>
            </a:r>
            <a:r>
              <a:rPr lang="pl-PL" baseline="0" dirty="0"/>
              <a:t> </a:t>
            </a:r>
            <a:r>
              <a:rPr lang="pl-PL" baseline="0" dirty="0" err="1"/>
              <a:t>back</a:t>
            </a:r>
            <a:r>
              <a:rPr lang="pl-PL" baseline="0" dirty="0"/>
              <a:t> to </a:t>
            </a:r>
            <a:r>
              <a:rPr lang="pl-PL" baseline="0" dirty="0" err="1"/>
              <a:t>how</a:t>
            </a:r>
            <a:r>
              <a:rPr lang="pl-PL" baseline="0" dirty="0"/>
              <a:t> </a:t>
            </a:r>
            <a:r>
              <a:rPr lang="pl-PL" baseline="0" dirty="0" err="1"/>
              <a:t>they</a:t>
            </a:r>
            <a:r>
              <a:rPr lang="pl-PL" baseline="0" dirty="0"/>
              <a:t> </a:t>
            </a:r>
            <a:r>
              <a:rPr lang="pl-PL" baseline="0" dirty="0" err="1"/>
              <a:t>can</a:t>
            </a:r>
            <a:r>
              <a:rPr lang="pl-PL" baseline="0" dirty="0"/>
              <a:t> be </a:t>
            </a:r>
            <a:r>
              <a:rPr lang="pl-PL" baseline="0" dirty="0" err="1"/>
              <a:t>injected</a:t>
            </a:r>
            <a:r>
              <a:rPr lang="pl-PL" baseline="0" dirty="0"/>
              <a:t> </a:t>
            </a:r>
            <a:r>
              <a:rPr lang="pl-PL" baseline="0" dirty="0" err="1"/>
              <a:t>into</a:t>
            </a:r>
            <a:r>
              <a:rPr lang="pl-PL" baseline="0" dirty="0"/>
              <a:t> the OVS </a:t>
            </a:r>
            <a:r>
              <a:rPr lang="pl-PL" baseline="0" dirty="0" err="1"/>
              <a:t>forwarding</a:t>
            </a:r>
            <a:r>
              <a:rPr lang="pl-PL" baseline="0" dirty="0"/>
              <a:t> </a:t>
            </a:r>
            <a:r>
              <a:rPr lang="pl-PL" baseline="0" dirty="0" err="1"/>
              <a:t>pipeline</a:t>
            </a:r>
            <a:r>
              <a:rPr lang="pl-PL" baseline="0" dirty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7469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goal</a:t>
            </a:r>
            <a:r>
              <a:rPr lang="pl-PL" dirty="0"/>
              <a:t> of the P4 to </a:t>
            </a:r>
            <a:r>
              <a:rPr lang="pl-PL" dirty="0" err="1"/>
              <a:t>uBPF</a:t>
            </a:r>
            <a:r>
              <a:rPr lang="pl-PL" dirty="0"/>
              <a:t> </a:t>
            </a:r>
            <a:r>
              <a:rPr lang="pl-PL" dirty="0" err="1"/>
              <a:t>compiler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to </a:t>
            </a:r>
            <a:r>
              <a:rPr lang="pl-PL" dirty="0" err="1"/>
              <a:t>generate</a:t>
            </a:r>
            <a:r>
              <a:rPr lang="pl-PL" dirty="0"/>
              <a:t> BPF </a:t>
            </a:r>
            <a:r>
              <a:rPr lang="pl-PL" dirty="0" err="1"/>
              <a:t>bytecode</a:t>
            </a:r>
            <a:r>
              <a:rPr lang="pl-PL" dirty="0"/>
              <a:t> </a:t>
            </a:r>
            <a:r>
              <a:rPr lang="pl-PL" dirty="0" err="1"/>
              <a:t>comaptible</a:t>
            </a:r>
            <a:r>
              <a:rPr lang="pl-PL" dirty="0"/>
              <a:t> with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space</a:t>
            </a:r>
            <a:r>
              <a:rPr lang="pl-PL" dirty="0"/>
              <a:t> BPF </a:t>
            </a:r>
            <a:r>
              <a:rPr lang="pl-PL" dirty="0" err="1"/>
              <a:t>virtual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.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compiler</a:t>
            </a:r>
            <a:r>
              <a:rPr lang="pl-PL" dirty="0"/>
              <a:t> </a:t>
            </a:r>
            <a:r>
              <a:rPr lang="pl-PL" dirty="0" err="1"/>
              <a:t>backend</a:t>
            </a:r>
            <a:r>
              <a:rPr lang="pl-PL" dirty="0"/>
              <a:t> </a:t>
            </a:r>
            <a:r>
              <a:rPr lang="pl-PL" dirty="0" err="1"/>
              <a:t>inherits</a:t>
            </a:r>
            <a:r>
              <a:rPr lang="pl-PL" dirty="0"/>
              <a:t> from </a:t>
            </a:r>
            <a:r>
              <a:rPr lang="pl-PL" dirty="0" err="1"/>
              <a:t>eBPF</a:t>
            </a:r>
            <a:r>
              <a:rPr lang="pl-PL" dirty="0"/>
              <a:t> </a:t>
            </a:r>
            <a:r>
              <a:rPr lang="pl-PL" dirty="0" err="1"/>
              <a:t>backend</a:t>
            </a:r>
            <a:r>
              <a:rPr lang="pl-PL" dirty="0"/>
              <a:t> for the P4 </a:t>
            </a:r>
            <a:r>
              <a:rPr lang="pl-PL" dirty="0" err="1"/>
              <a:t>compiler</a:t>
            </a:r>
            <a:r>
              <a:rPr lang="pl-PL" dirty="0"/>
              <a:t>. It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similar</a:t>
            </a:r>
            <a:r>
              <a:rPr lang="pl-PL" dirty="0"/>
              <a:t> to the p4c-xdp </a:t>
            </a:r>
            <a:r>
              <a:rPr lang="pl-PL" dirty="0" err="1"/>
              <a:t>compiler</a:t>
            </a:r>
            <a:r>
              <a:rPr lang="pl-PL" dirty="0"/>
              <a:t>. As </a:t>
            </a:r>
            <a:r>
              <a:rPr lang="pl-PL" dirty="0" err="1"/>
              <a:t>both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solutions</a:t>
            </a:r>
            <a:r>
              <a:rPr lang="pl-PL" dirty="0"/>
              <a:t> we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intermediate</a:t>
            </a:r>
            <a:r>
              <a:rPr lang="pl-PL" dirty="0"/>
              <a:t> step to </a:t>
            </a:r>
            <a:r>
              <a:rPr lang="pl-PL" dirty="0" err="1"/>
              <a:t>generate</a:t>
            </a:r>
            <a:r>
              <a:rPr lang="pl-PL" dirty="0"/>
              <a:t> C </a:t>
            </a:r>
            <a:r>
              <a:rPr lang="pl-PL" dirty="0" err="1"/>
              <a:t>code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further</a:t>
            </a:r>
            <a:r>
              <a:rPr lang="pl-PL" dirty="0"/>
              <a:t> </a:t>
            </a:r>
            <a:r>
              <a:rPr lang="pl-PL" dirty="0" err="1"/>
              <a:t>compiled</a:t>
            </a:r>
            <a:r>
              <a:rPr lang="pl-PL" dirty="0"/>
              <a:t> by </a:t>
            </a:r>
            <a:r>
              <a:rPr lang="pl-PL" dirty="0" err="1"/>
              <a:t>clang</a:t>
            </a:r>
            <a:r>
              <a:rPr lang="pl-PL" dirty="0"/>
              <a:t> to the BPF </a:t>
            </a:r>
            <a:r>
              <a:rPr lang="pl-PL" dirty="0" err="1"/>
              <a:t>bytecode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Quick</a:t>
            </a:r>
            <a:r>
              <a:rPr lang="pl-PL" dirty="0"/>
              <a:t> </a:t>
            </a:r>
            <a:r>
              <a:rPr lang="pl-PL" dirty="0" err="1"/>
              <a:t>word</a:t>
            </a:r>
            <a:r>
              <a:rPr lang="pl-PL" dirty="0"/>
              <a:t> on the </a:t>
            </a:r>
            <a:r>
              <a:rPr lang="pl-PL" dirty="0" err="1"/>
              <a:t>differences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in-</a:t>
            </a:r>
            <a:r>
              <a:rPr lang="pl-PL" dirty="0" err="1"/>
              <a:t>kernel</a:t>
            </a:r>
            <a:r>
              <a:rPr lang="pl-PL" dirty="0"/>
              <a:t> BPF and </a:t>
            </a:r>
            <a:r>
              <a:rPr lang="pl-PL" dirty="0" err="1"/>
              <a:t>userspace</a:t>
            </a:r>
            <a:r>
              <a:rPr lang="pl-PL" dirty="0"/>
              <a:t> BPF. Of </a:t>
            </a:r>
            <a:r>
              <a:rPr lang="pl-PL" dirty="0" err="1"/>
              <a:t>course</a:t>
            </a:r>
            <a:r>
              <a:rPr lang="pl-PL" dirty="0"/>
              <a:t>, the </a:t>
            </a: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difference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location</a:t>
            </a:r>
            <a:r>
              <a:rPr lang="pl-PL" dirty="0"/>
              <a:t> </a:t>
            </a:r>
            <a:r>
              <a:rPr lang="pl-PL" dirty="0" err="1"/>
              <a:t>where</a:t>
            </a:r>
            <a:r>
              <a:rPr lang="pl-PL" dirty="0"/>
              <a:t> the BPF </a:t>
            </a:r>
            <a:r>
              <a:rPr lang="pl-PL" dirty="0" err="1"/>
              <a:t>bytecode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executed</a:t>
            </a:r>
            <a:r>
              <a:rPr lang="pl-PL" dirty="0"/>
              <a:t> and, as we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userspace</a:t>
            </a:r>
            <a:r>
              <a:rPr lang="pl-PL" dirty="0"/>
              <a:t> Open </a:t>
            </a:r>
            <a:r>
              <a:rPr lang="pl-PL" dirty="0" err="1"/>
              <a:t>vSwitch</a:t>
            </a:r>
            <a:r>
              <a:rPr lang="pl-PL" dirty="0"/>
              <a:t> </a:t>
            </a:r>
            <a:r>
              <a:rPr lang="pl-PL" dirty="0" err="1"/>
              <a:t>datapath</a:t>
            </a:r>
            <a:r>
              <a:rPr lang="pl-PL" dirty="0"/>
              <a:t>, we </a:t>
            </a:r>
            <a:r>
              <a:rPr lang="pl-PL" dirty="0" err="1"/>
              <a:t>decided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userspace</a:t>
            </a:r>
            <a:r>
              <a:rPr lang="pl-PL" dirty="0"/>
              <a:t> BPF </a:t>
            </a:r>
            <a:r>
              <a:rPr lang="pl-PL" dirty="0" err="1"/>
              <a:t>implementation</a:t>
            </a:r>
            <a:r>
              <a:rPr lang="pl-PL" dirty="0"/>
              <a:t>. We </a:t>
            </a:r>
            <a:r>
              <a:rPr lang="pl-PL" dirty="0" err="1"/>
              <a:t>didn’t</a:t>
            </a:r>
            <a:r>
              <a:rPr lang="pl-PL" dirty="0"/>
              <a:t> test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yet</a:t>
            </a:r>
            <a:r>
              <a:rPr lang="pl-PL" dirty="0"/>
              <a:t>, but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could</a:t>
            </a:r>
            <a:r>
              <a:rPr lang="pl-PL" dirty="0"/>
              <a:t> be </a:t>
            </a:r>
            <a:r>
              <a:rPr lang="pl-PL" dirty="0" err="1"/>
              <a:t>potentially</a:t>
            </a:r>
            <a:r>
              <a:rPr lang="pl-PL" dirty="0"/>
              <a:t> </a:t>
            </a:r>
            <a:r>
              <a:rPr lang="pl-PL" dirty="0" err="1"/>
              <a:t>integrated</a:t>
            </a:r>
            <a:r>
              <a:rPr lang="pl-PL" dirty="0"/>
              <a:t> with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userspace</a:t>
            </a:r>
            <a:r>
              <a:rPr lang="pl-PL" dirty="0"/>
              <a:t> </a:t>
            </a:r>
            <a:r>
              <a:rPr lang="pl-PL" dirty="0" err="1"/>
              <a:t>datapath</a:t>
            </a:r>
            <a:r>
              <a:rPr lang="pl-PL" dirty="0"/>
              <a:t> </a:t>
            </a:r>
            <a:r>
              <a:rPr lang="pl-PL" dirty="0" err="1"/>
              <a:t>implementation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AF_XDP.</a:t>
            </a:r>
          </a:p>
          <a:p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open-</a:t>
            </a:r>
            <a:r>
              <a:rPr lang="pl-PL" dirty="0" err="1"/>
              <a:t>source</a:t>
            </a:r>
            <a:r>
              <a:rPr lang="pl-PL" dirty="0"/>
              <a:t> </a:t>
            </a:r>
            <a:r>
              <a:rPr lang="pl-PL" dirty="0" err="1"/>
              <a:t>license</a:t>
            </a:r>
            <a:r>
              <a:rPr lang="pl-PL" dirty="0"/>
              <a:t> and </a:t>
            </a:r>
            <a:r>
              <a:rPr lang="pl-PL" dirty="0" err="1"/>
              <a:t>here</a:t>
            </a:r>
            <a:r>
              <a:rPr lang="pl-PL" dirty="0"/>
              <a:t> the </a:t>
            </a:r>
            <a:r>
              <a:rPr lang="pl-PL" dirty="0" err="1"/>
              <a:t>userspace</a:t>
            </a:r>
            <a:r>
              <a:rPr lang="pl-PL" dirty="0"/>
              <a:t> BPF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easily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the Apache 2 </a:t>
            </a:r>
            <a:r>
              <a:rPr lang="pl-PL" dirty="0" err="1"/>
              <a:t>license</a:t>
            </a:r>
            <a:r>
              <a:rPr lang="pl-PL" dirty="0"/>
              <a:t>. </a:t>
            </a:r>
            <a:r>
              <a:rPr lang="pl-PL" dirty="0" err="1"/>
              <a:t>Finally</a:t>
            </a:r>
            <a:r>
              <a:rPr lang="pl-PL" dirty="0"/>
              <a:t>, the </a:t>
            </a:r>
            <a:r>
              <a:rPr lang="pl-PL" dirty="0" err="1"/>
              <a:t>userspace</a:t>
            </a:r>
            <a:r>
              <a:rPr lang="pl-PL" dirty="0"/>
              <a:t> version </a:t>
            </a:r>
            <a:r>
              <a:rPr lang="pl-PL" dirty="0" err="1"/>
              <a:t>implements</a:t>
            </a:r>
            <a:r>
              <a:rPr lang="pl-PL" dirty="0"/>
              <a:t> a „</a:t>
            </a:r>
            <a:r>
              <a:rPr lang="pl-PL" dirty="0" err="1"/>
              <a:t>thin</a:t>
            </a:r>
            <a:r>
              <a:rPr lang="pl-PL" dirty="0"/>
              <a:t>” </a:t>
            </a:r>
            <a:r>
              <a:rPr lang="pl-PL" dirty="0" err="1"/>
              <a:t>virtual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 and </a:t>
            </a:r>
            <a:r>
              <a:rPr lang="pl-PL" dirty="0" err="1"/>
              <a:t>therefore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less </a:t>
            </a:r>
            <a:r>
              <a:rPr lang="pl-PL" dirty="0" err="1"/>
              <a:t>compilcated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compiler</a:t>
            </a:r>
            <a:r>
              <a:rPr lang="pl-PL" baseline="0" dirty="0"/>
              <a:t> </a:t>
            </a:r>
            <a:r>
              <a:rPr lang="pl-PL" baseline="0" dirty="0" err="1"/>
              <a:t>makes</a:t>
            </a:r>
            <a:r>
              <a:rPr lang="pl-PL" baseline="0" dirty="0"/>
              <a:t> heavy </a:t>
            </a:r>
            <a:r>
              <a:rPr lang="pl-PL" baseline="0" dirty="0" err="1"/>
              <a:t>use</a:t>
            </a:r>
            <a:r>
              <a:rPr lang="pl-PL" baseline="0" dirty="0"/>
              <a:t> of the BPF map </a:t>
            </a:r>
            <a:r>
              <a:rPr lang="pl-PL" baseline="0" dirty="0" err="1"/>
              <a:t>construct</a:t>
            </a:r>
            <a:r>
              <a:rPr lang="pl-PL" baseline="0" dirty="0"/>
              <a:t>, </a:t>
            </a:r>
            <a:r>
              <a:rPr lang="pl-PL" baseline="0" dirty="0" err="1"/>
              <a:t>which</a:t>
            </a:r>
            <a:r>
              <a:rPr lang="pl-PL" baseline="0" dirty="0"/>
              <a:t> </a:t>
            </a:r>
            <a:r>
              <a:rPr lang="pl-PL" baseline="0" dirty="0" err="1"/>
              <a:t>is</a:t>
            </a:r>
            <a:r>
              <a:rPr lang="pl-PL" baseline="0" dirty="0"/>
              <a:t> a </a:t>
            </a:r>
            <a:r>
              <a:rPr lang="pl-PL" baseline="0" dirty="0" err="1"/>
              <a:t>persistent</a:t>
            </a:r>
            <a:r>
              <a:rPr lang="pl-PL" baseline="0" dirty="0"/>
              <a:t> </a:t>
            </a:r>
            <a:r>
              <a:rPr lang="pl-PL" baseline="0" dirty="0" err="1"/>
              <a:t>key-value</a:t>
            </a:r>
            <a:r>
              <a:rPr lang="pl-PL" baseline="0" dirty="0"/>
              <a:t> </a:t>
            </a:r>
            <a:r>
              <a:rPr lang="pl-PL" baseline="0" dirty="0" err="1"/>
              <a:t>store</a:t>
            </a:r>
            <a:r>
              <a:rPr lang="pl-PL" baseline="0" dirty="0"/>
              <a:t> and </a:t>
            </a:r>
            <a:r>
              <a:rPr lang="pl-PL" baseline="0" dirty="0" err="1"/>
              <a:t>allows</a:t>
            </a:r>
            <a:r>
              <a:rPr lang="pl-PL" baseline="0" dirty="0"/>
              <a:t> to </a:t>
            </a:r>
            <a:r>
              <a:rPr lang="pl-PL" baseline="0" dirty="0" err="1"/>
              <a:t>share</a:t>
            </a:r>
            <a:r>
              <a:rPr lang="pl-PL" baseline="0" dirty="0"/>
              <a:t> the data </a:t>
            </a:r>
            <a:r>
              <a:rPr lang="pl-PL" baseline="0" dirty="0" err="1"/>
              <a:t>across</a:t>
            </a:r>
            <a:r>
              <a:rPr lang="pl-PL" baseline="0" dirty="0"/>
              <a:t> </a:t>
            </a:r>
            <a:r>
              <a:rPr lang="pl-PL" baseline="0" dirty="0" err="1"/>
              <a:t>packets</a:t>
            </a:r>
            <a:r>
              <a:rPr lang="pl-PL" baseline="0" dirty="0"/>
              <a:t>. In </a:t>
            </a:r>
            <a:r>
              <a:rPr lang="pl-PL" baseline="0" dirty="0" err="1"/>
              <a:t>our</a:t>
            </a:r>
            <a:r>
              <a:rPr lang="pl-PL" baseline="0" dirty="0"/>
              <a:t> </a:t>
            </a:r>
            <a:r>
              <a:rPr lang="pl-PL" baseline="0" dirty="0" err="1"/>
              <a:t>case</a:t>
            </a:r>
            <a:r>
              <a:rPr lang="pl-PL" baseline="0" dirty="0"/>
              <a:t> BPF </a:t>
            </a:r>
            <a:r>
              <a:rPr lang="pl-PL" baseline="0" dirty="0" err="1"/>
              <a:t>maps</a:t>
            </a:r>
            <a:r>
              <a:rPr lang="pl-PL" baseline="0" dirty="0"/>
              <a:t> </a:t>
            </a:r>
            <a:r>
              <a:rPr lang="pl-PL" baseline="0" dirty="0" err="1"/>
              <a:t>are</a:t>
            </a:r>
            <a:r>
              <a:rPr lang="pl-PL" baseline="0" dirty="0"/>
              <a:t> </a:t>
            </a:r>
            <a:r>
              <a:rPr lang="pl-PL" baseline="0" dirty="0" err="1"/>
              <a:t>used</a:t>
            </a:r>
            <a:r>
              <a:rPr lang="pl-PL" baseline="0" dirty="0"/>
              <a:t> to </a:t>
            </a:r>
            <a:r>
              <a:rPr lang="pl-PL" baseline="0" dirty="0" err="1"/>
              <a:t>implement</a:t>
            </a:r>
            <a:r>
              <a:rPr lang="pl-PL" baseline="0" dirty="0"/>
              <a:t> </a:t>
            </a:r>
            <a:r>
              <a:rPr lang="pl-PL" baseline="0" dirty="0" err="1"/>
              <a:t>various</a:t>
            </a:r>
            <a:r>
              <a:rPr lang="pl-PL" baseline="0" dirty="0"/>
              <a:t> P4 </a:t>
            </a:r>
            <a:r>
              <a:rPr lang="pl-PL" baseline="0" dirty="0" err="1"/>
              <a:t>objects</a:t>
            </a:r>
            <a:r>
              <a:rPr lang="pl-PL" baseline="0" dirty="0"/>
              <a:t> </a:t>
            </a:r>
            <a:r>
              <a:rPr lang="pl-PL" baseline="0" dirty="0" err="1"/>
              <a:t>such</a:t>
            </a:r>
            <a:r>
              <a:rPr lang="pl-PL" baseline="0" dirty="0"/>
              <a:t> as </a:t>
            </a:r>
            <a:r>
              <a:rPr lang="pl-PL" baseline="0" dirty="0" err="1"/>
              <a:t>tables</a:t>
            </a:r>
            <a:r>
              <a:rPr lang="pl-PL" baseline="0" dirty="0"/>
              <a:t>, </a:t>
            </a:r>
            <a:r>
              <a:rPr lang="pl-PL" baseline="0" dirty="0" err="1"/>
              <a:t>registers</a:t>
            </a:r>
            <a:r>
              <a:rPr lang="pl-PL" baseline="0" dirty="0"/>
              <a:t> and </a:t>
            </a:r>
            <a:r>
              <a:rPr lang="pl-PL" baseline="0" dirty="0" err="1"/>
              <a:t>othes</a:t>
            </a:r>
            <a:r>
              <a:rPr lang="pl-PL" baseline="0" dirty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6316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First, </a:t>
            </a:r>
            <a:r>
              <a:rPr lang="pl-PL" dirty="0" err="1"/>
              <a:t>what</a:t>
            </a:r>
            <a:r>
              <a:rPr lang="pl-PL" dirty="0"/>
              <a:t> we </a:t>
            </a:r>
            <a:r>
              <a:rPr lang="pl-PL" dirty="0" err="1"/>
              <a:t>did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design of the </a:t>
            </a:r>
            <a:r>
              <a:rPr lang="pl-PL" dirty="0" err="1"/>
              <a:t>architecture</a:t>
            </a:r>
            <a:r>
              <a:rPr lang="pl-PL" dirty="0"/>
              <a:t> model for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compiler</a:t>
            </a:r>
            <a:r>
              <a:rPr lang="pl-PL" dirty="0"/>
              <a:t>. </a:t>
            </a:r>
            <a:r>
              <a:rPr lang="pl-PL" dirty="0" err="1"/>
              <a:t>This</a:t>
            </a:r>
            <a:r>
              <a:rPr lang="pl-PL" dirty="0"/>
              <a:t> model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really</a:t>
            </a:r>
            <a:r>
              <a:rPr lang="pl-PL" dirty="0"/>
              <a:t> </a:t>
            </a:r>
            <a:r>
              <a:rPr lang="pl-PL" dirty="0" err="1"/>
              <a:t>tailored</a:t>
            </a:r>
            <a:r>
              <a:rPr lang="pl-PL" dirty="0"/>
              <a:t> to Open </a:t>
            </a:r>
            <a:r>
              <a:rPr lang="pl-PL" dirty="0" err="1"/>
              <a:t>vSwitch</a:t>
            </a:r>
            <a:r>
              <a:rPr lang="pl-PL" dirty="0"/>
              <a:t>. The </a:t>
            </a:r>
            <a:r>
              <a:rPr lang="pl-PL" dirty="0" err="1"/>
              <a:t>generated</a:t>
            </a:r>
            <a:r>
              <a:rPr lang="pl-PL" dirty="0"/>
              <a:t> BPF program </a:t>
            </a:r>
            <a:r>
              <a:rPr lang="pl-PL" dirty="0" err="1"/>
              <a:t>is</a:t>
            </a:r>
            <a:r>
              <a:rPr lang="pl-PL" dirty="0"/>
              <a:t> a part of the Open </a:t>
            </a:r>
            <a:r>
              <a:rPr lang="pl-PL" dirty="0" err="1"/>
              <a:t>vSwitch</a:t>
            </a:r>
            <a:r>
              <a:rPr lang="pl-PL" dirty="0"/>
              <a:t> </a:t>
            </a:r>
            <a:r>
              <a:rPr lang="pl-PL" dirty="0" err="1"/>
              <a:t>pipeline</a:t>
            </a:r>
            <a:r>
              <a:rPr lang="pl-PL" dirty="0"/>
              <a:t> and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composed</a:t>
            </a:r>
            <a:r>
              <a:rPr lang="pl-PL" dirty="0"/>
              <a:t> of </a:t>
            </a:r>
            <a:r>
              <a:rPr lang="pl-PL" dirty="0" err="1"/>
              <a:t>three</a:t>
            </a:r>
            <a:r>
              <a:rPr lang="pl-PL" dirty="0"/>
              <a:t> </a:t>
            </a:r>
            <a:r>
              <a:rPr lang="pl-PL" dirty="0" err="1"/>
              <a:t>blocks</a:t>
            </a:r>
            <a:r>
              <a:rPr lang="pl-PL" dirty="0"/>
              <a:t>: the </a:t>
            </a:r>
            <a:r>
              <a:rPr lang="pl-PL" dirty="0" err="1"/>
              <a:t>parser</a:t>
            </a:r>
            <a:r>
              <a:rPr lang="pl-PL" dirty="0"/>
              <a:t>, </a:t>
            </a:r>
            <a:r>
              <a:rPr lang="pl-PL" dirty="0" err="1"/>
              <a:t>control</a:t>
            </a:r>
            <a:r>
              <a:rPr lang="pl-PL" dirty="0"/>
              <a:t> </a:t>
            </a:r>
            <a:r>
              <a:rPr lang="pl-PL" dirty="0" err="1"/>
              <a:t>block</a:t>
            </a:r>
            <a:r>
              <a:rPr lang="pl-PL" dirty="0"/>
              <a:t> with set of </a:t>
            </a:r>
            <a:r>
              <a:rPr lang="pl-PL" dirty="0" err="1"/>
              <a:t>Match</a:t>
            </a:r>
            <a:r>
              <a:rPr lang="pl-PL" dirty="0"/>
              <a:t>-Action </a:t>
            </a:r>
            <a:r>
              <a:rPr lang="pl-PL" dirty="0" err="1"/>
              <a:t>tables</a:t>
            </a:r>
            <a:r>
              <a:rPr lang="pl-PL" dirty="0"/>
              <a:t> and </a:t>
            </a:r>
            <a:r>
              <a:rPr lang="pl-PL" dirty="0" err="1"/>
              <a:t>Deparser</a:t>
            </a:r>
            <a:r>
              <a:rPr lang="pl-PL" dirty="0"/>
              <a:t>.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really</a:t>
            </a:r>
            <a:r>
              <a:rPr lang="pl-PL" dirty="0"/>
              <a:t> </a:t>
            </a:r>
            <a:r>
              <a:rPr lang="pl-PL" dirty="0" err="1"/>
              <a:t>differs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design from the </a:t>
            </a:r>
            <a:r>
              <a:rPr lang="pl-PL" dirty="0" err="1"/>
              <a:t>ebpf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xdp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we </a:t>
            </a:r>
            <a:r>
              <a:rPr lang="pl-PL" dirty="0" err="1"/>
              <a:t>disabled</a:t>
            </a:r>
            <a:r>
              <a:rPr lang="pl-PL" dirty="0"/>
              <a:t>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forwarding</a:t>
            </a:r>
            <a:r>
              <a:rPr lang="pl-PL" dirty="0"/>
              <a:t> </a:t>
            </a:r>
            <a:r>
              <a:rPr lang="pl-PL" dirty="0" err="1"/>
              <a:t>inside</a:t>
            </a:r>
            <a:r>
              <a:rPr lang="pl-PL" dirty="0"/>
              <a:t> the BPF program,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still</a:t>
            </a:r>
            <a:r>
              <a:rPr lang="pl-PL" dirty="0"/>
              <a:t> the Open </a:t>
            </a:r>
            <a:r>
              <a:rPr lang="pl-PL" dirty="0" err="1"/>
              <a:t>vSwitch</a:t>
            </a:r>
            <a:r>
              <a:rPr lang="pl-PL" dirty="0"/>
              <a:t> </a:t>
            </a:r>
            <a:r>
              <a:rPr lang="pl-PL" dirty="0" err="1"/>
              <a:t>responsibility</a:t>
            </a:r>
            <a:r>
              <a:rPr lang="pl-PL" dirty="0"/>
              <a:t> to </a:t>
            </a:r>
            <a:r>
              <a:rPr lang="pl-PL" dirty="0" err="1"/>
              <a:t>determine</a:t>
            </a:r>
            <a:r>
              <a:rPr lang="pl-PL" dirty="0"/>
              <a:t> the </a:t>
            </a:r>
            <a:r>
              <a:rPr lang="pl-PL" dirty="0" err="1"/>
              <a:t>output</a:t>
            </a:r>
            <a:r>
              <a:rPr lang="pl-PL" dirty="0"/>
              <a:t> port for </a:t>
            </a:r>
            <a:r>
              <a:rPr lang="pl-PL" dirty="0" err="1"/>
              <a:t>packet</a:t>
            </a:r>
            <a:r>
              <a:rPr lang="pl-PL" dirty="0"/>
              <a:t>. </a:t>
            </a:r>
            <a:r>
              <a:rPr lang="pl-PL" dirty="0" err="1"/>
              <a:t>What</a:t>
            </a:r>
            <a:r>
              <a:rPr lang="pl-PL" dirty="0"/>
              <a:t> BPF/P4 program </a:t>
            </a:r>
            <a:r>
              <a:rPr lang="pl-PL" dirty="0" err="1"/>
              <a:t>can</a:t>
            </a:r>
            <a:r>
              <a:rPr lang="pl-PL" dirty="0"/>
              <a:t> do </a:t>
            </a:r>
            <a:r>
              <a:rPr lang="pl-PL" dirty="0" err="1"/>
              <a:t>is</a:t>
            </a:r>
            <a:r>
              <a:rPr lang="pl-PL" dirty="0"/>
              <a:t> to </a:t>
            </a:r>
            <a:r>
              <a:rPr lang="pl-PL" dirty="0" err="1"/>
              <a:t>modify</a:t>
            </a:r>
            <a:r>
              <a:rPr lang="pl-PL" dirty="0"/>
              <a:t> </a:t>
            </a:r>
            <a:r>
              <a:rPr lang="pl-PL" dirty="0" err="1"/>
              <a:t>packet</a:t>
            </a:r>
            <a:r>
              <a:rPr lang="pl-PL" dirty="0"/>
              <a:t> and drop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back</a:t>
            </a:r>
            <a:r>
              <a:rPr lang="pl-PL" dirty="0"/>
              <a:t> to the OVS </a:t>
            </a:r>
            <a:r>
              <a:rPr lang="pl-PL" dirty="0" err="1"/>
              <a:t>pipeline</a:t>
            </a:r>
            <a:r>
              <a:rPr lang="pl-PL" dirty="0"/>
              <a:t>. </a:t>
            </a:r>
          </a:p>
          <a:p>
            <a:endParaRPr lang="pl-PL" baseline="0" dirty="0"/>
          </a:p>
          <a:p>
            <a:r>
              <a:rPr lang="pl-PL" baseline="0" dirty="0"/>
              <a:t>As </a:t>
            </a:r>
            <a:r>
              <a:rPr lang="pl-PL" baseline="0" dirty="0" err="1"/>
              <a:t>you</a:t>
            </a:r>
            <a:r>
              <a:rPr lang="pl-PL" baseline="0" dirty="0"/>
              <a:t> </a:t>
            </a:r>
            <a:r>
              <a:rPr lang="pl-PL" baseline="0" dirty="0" err="1"/>
              <a:t>can</a:t>
            </a:r>
            <a:r>
              <a:rPr lang="pl-PL" baseline="0" dirty="0"/>
              <a:t> </a:t>
            </a:r>
            <a:r>
              <a:rPr lang="pl-PL" baseline="0" dirty="0" err="1"/>
              <a:t>see</a:t>
            </a:r>
            <a:r>
              <a:rPr lang="pl-PL" baseline="0" dirty="0"/>
              <a:t>, the P4 </a:t>
            </a:r>
            <a:r>
              <a:rPr lang="pl-PL" baseline="0" dirty="0" err="1"/>
              <a:t>tables</a:t>
            </a:r>
            <a:r>
              <a:rPr lang="pl-PL" baseline="0" dirty="0"/>
              <a:t> </a:t>
            </a:r>
            <a:r>
              <a:rPr lang="pl-PL" baseline="0" dirty="0" err="1"/>
              <a:t>are</a:t>
            </a:r>
            <a:r>
              <a:rPr lang="pl-PL" baseline="0" dirty="0"/>
              <a:t> </a:t>
            </a:r>
            <a:r>
              <a:rPr lang="pl-PL" baseline="0" dirty="0" err="1"/>
              <a:t>implemented</a:t>
            </a:r>
            <a:r>
              <a:rPr lang="pl-PL" baseline="0" dirty="0"/>
              <a:t> as BPF </a:t>
            </a:r>
            <a:r>
              <a:rPr lang="pl-PL" baseline="0" dirty="0" err="1"/>
              <a:t>maps</a:t>
            </a:r>
            <a:r>
              <a:rPr lang="pl-PL" baseline="0" dirty="0"/>
              <a:t>. </a:t>
            </a:r>
            <a:r>
              <a:rPr lang="pl-PL" baseline="0" dirty="0" err="1"/>
              <a:t>Moreover</a:t>
            </a:r>
            <a:r>
              <a:rPr lang="pl-PL" baseline="0" dirty="0"/>
              <a:t>, we </a:t>
            </a:r>
            <a:r>
              <a:rPr lang="pl-PL" baseline="0" dirty="0" err="1"/>
              <a:t>implemented</a:t>
            </a:r>
            <a:r>
              <a:rPr lang="pl-PL" baseline="0" dirty="0"/>
              <a:t> </a:t>
            </a:r>
            <a:r>
              <a:rPr lang="pl-PL" baseline="0" dirty="0" err="1"/>
              <a:t>support</a:t>
            </a:r>
            <a:r>
              <a:rPr lang="pl-PL" baseline="0" dirty="0"/>
              <a:t> for the </a:t>
            </a:r>
            <a:r>
              <a:rPr lang="pl-PL" baseline="0" dirty="0" err="1"/>
              <a:t>only</a:t>
            </a:r>
            <a:r>
              <a:rPr lang="pl-PL" baseline="0" dirty="0"/>
              <a:t> </a:t>
            </a:r>
            <a:r>
              <a:rPr lang="pl-PL" baseline="0" dirty="0" err="1"/>
              <a:t>stateful</a:t>
            </a:r>
            <a:r>
              <a:rPr lang="pl-PL" baseline="0" dirty="0"/>
              <a:t> </a:t>
            </a:r>
            <a:r>
              <a:rPr lang="pl-PL" baseline="0" dirty="0" err="1"/>
              <a:t>object</a:t>
            </a:r>
            <a:r>
              <a:rPr lang="pl-PL" baseline="0" dirty="0"/>
              <a:t> in the P4 </a:t>
            </a:r>
            <a:r>
              <a:rPr lang="pl-PL" baseline="0" dirty="0" err="1"/>
              <a:t>language</a:t>
            </a:r>
            <a:r>
              <a:rPr lang="pl-PL" baseline="0" dirty="0"/>
              <a:t>, </a:t>
            </a:r>
            <a:r>
              <a:rPr lang="pl-PL" baseline="0" dirty="0" err="1"/>
              <a:t>which</a:t>
            </a:r>
            <a:r>
              <a:rPr lang="pl-PL" baseline="0" dirty="0"/>
              <a:t> </a:t>
            </a:r>
            <a:r>
              <a:rPr lang="pl-PL" baseline="0" dirty="0" err="1"/>
              <a:t>are</a:t>
            </a:r>
            <a:r>
              <a:rPr lang="pl-PL" baseline="0" dirty="0"/>
              <a:t> P4 </a:t>
            </a:r>
            <a:r>
              <a:rPr lang="pl-PL" baseline="0" dirty="0" err="1"/>
              <a:t>registers</a:t>
            </a:r>
            <a:r>
              <a:rPr lang="pl-PL" baseline="0" dirty="0"/>
              <a:t>. By </a:t>
            </a:r>
            <a:r>
              <a:rPr lang="pl-PL" baseline="0" dirty="0" err="1"/>
              <a:t>using</a:t>
            </a:r>
            <a:r>
              <a:rPr lang="pl-PL" baseline="0" dirty="0"/>
              <a:t> P4 </a:t>
            </a:r>
            <a:r>
              <a:rPr lang="pl-PL" baseline="0" dirty="0" err="1"/>
              <a:t>registers</a:t>
            </a:r>
            <a:r>
              <a:rPr lang="pl-PL" baseline="0" dirty="0"/>
              <a:t> a </a:t>
            </a:r>
            <a:r>
              <a:rPr lang="pl-PL" baseline="0" dirty="0" err="1"/>
              <a:t>programmer</a:t>
            </a:r>
            <a:r>
              <a:rPr lang="pl-PL" baseline="0" dirty="0"/>
              <a:t> </a:t>
            </a:r>
            <a:r>
              <a:rPr lang="pl-PL" baseline="0" dirty="0" err="1"/>
              <a:t>can</a:t>
            </a:r>
            <a:r>
              <a:rPr lang="pl-PL" baseline="0" dirty="0"/>
              <a:t> </a:t>
            </a:r>
            <a:r>
              <a:rPr lang="pl-PL" baseline="0" dirty="0" err="1"/>
              <a:t>implement</a:t>
            </a:r>
            <a:r>
              <a:rPr lang="pl-PL" baseline="0" dirty="0"/>
              <a:t> </a:t>
            </a:r>
            <a:r>
              <a:rPr lang="pl-PL" baseline="0" dirty="0" err="1"/>
              <a:t>stateful</a:t>
            </a:r>
            <a:r>
              <a:rPr lang="pl-PL" baseline="0" dirty="0"/>
              <a:t> network </a:t>
            </a:r>
            <a:r>
              <a:rPr lang="pl-PL" baseline="0" dirty="0" err="1"/>
              <a:t>functions</a:t>
            </a:r>
            <a:r>
              <a:rPr lang="pl-PL" baseline="0" dirty="0"/>
              <a:t> </a:t>
            </a:r>
            <a:r>
              <a:rPr lang="pl-PL" baseline="0" dirty="0" err="1"/>
              <a:t>such</a:t>
            </a:r>
            <a:r>
              <a:rPr lang="pl-PL" baseline="0" dirty="0"/>
              <a:t> as </a:t>
            </a:r>
            <a:r>
              <a:rPr lang="pl-PL" baseline="0" dirty="0" err="1"/>
              <a:t>stateful</a:t>
            </a:r>
            <a:r>
              <a:rPr lang="pl-PL" baseline="0" dirty="0"/>
              <a:t> firewall, for </a:t>
            </a:r>
            <a:r>
              <a:rPr lang="pl-PL" baseline="0" dirty="0" err="1"/>
              <a:t>instance</a:t>
            </a:r>
            <a:r>
              <a:rPr lang="pl-PL" baseline="0" dirty="0"/>
              <a:t>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677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basic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of </a:t>
            </a:r>
            <a:r>
              <a:rPr lang="pl-PL" dirty="0" err="1"/>
              <a:t>uBPF</a:t>
            </a:r>
            <a:r>
              <a:rPr lang="pl-PL" dirty="0"/>
              <a:t> program for Open </a:t>
            </a:r>
            <a:r>
              <a:rPr lang="pl-PL" dirty="0" err="1"/>
              <a:t>vSwitch</a:t>
            </a:r>
            <a:r>
              <a:rPr lang="pl-PL" dirty="0"/>
              <a:t> </a:t>
            </a:r>
            <a:r>
              <a:rPr lang="pl-PL" dirty="0" err="1"/>
              <a:t>looks</a:t>
            </a:r>
            <a:r>
              <a:rPr lang="pl-PL" dirty="0"/>
              <a:t> as </a:t>
            </a:r>
            <a:r>
              <a:rPr lang="pl-PL" dirty="0" err="1"/>
              <a:t>follows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It </a:t>
            </a:r>
            <a:r>
              <a:rPr lang="pl-PL" dirty="0" err="1"/>
              <a:t>consists</a:t>
            </a:r>
            <a:r>
              <a:rPr lang="pl-PL" dirty="0"/>
              <a:t> of </a:t>
            </a:r>
            <a:r>
              <a:rPr lang="pl-PL" dirty="0" err="1"/>
              <a:t>only</a:t>
            </a:r>
            <a:r>
              <a:rPr lang="pl-PL" dirty="0"/>
              <a:t> one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called</a:t>
            </a:r>
            <a:r>
              <a:rPr lang="pl-PL" dirty="0"/>
              <a:t> </a:t>
            </a:r>
            <a:r>
              <a:rPr lang="pl-PL" dirty="0" err="1"/>
              <a:t>entry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takes</a:t>
            </a:r>
            <a:r>
              <a:rPr lang="pl-PL" dirty="0"/>
              <a:t>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arguments</a:t>
            </a:r>
            <a:r>
              <a:rPr lang="pl-PL" dirty="0"/>
              <a:t>. The </a:t>
            </a:r>
            <a:r>
              <a:rPr lang="pl-PL" dirty="0" err="1"/>
              <a:t>first</a:t>
            </a:r>
            <a:r>
              <a:rPr lang="pl-PL" dirty="0"/>
              <a:t> one </a:t>
            </a:r>
            <a:r>
              <a:rPr lang="pl-PL" dirty="0" err="1"/>
              <a:t>is</a:t>
            </a:r>
            <a:r>
              <a:rPr lang="pl-PL" dirty="0"/>
              <a:t> a point to the </a:t>
            </a:r>
            <a:r>
              <a:rPr lang="pl-PL" dirty="0" err="1"/>
              <a:t>context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in </a:t>
            </a:r>
            <a:r>
              <a:rPr lang="pl-PL" dirty="0" err="1"/>
              <a:t>fact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point to the </a:t>
            </a:r>
            <a:r>
              <a:rPr lang="pl-PL" dirty="0" err="1"/>
              <a:t>dp_packet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represents</a:t>
            </a:r>
            <a:r>
              <a:rPr lang="pl-PL" dirty="0"/>
              <a:t> the </a:t>
            </a:r>
            <a:r>
              <a:rPr lang="pl-PL" dirty="0" err="1"/>
              <a:t>actual</a:t>
            </a:r>
            <a:r>
              <a:rPr lang="pl-PL" dirty="0"/>
              <a:t>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inside</a:t>
            </a:r>
            <a:r>
              <a:rPr lang="pl-PL" dirty="0"/>
              <a:t> the </a:t>
            </a:r>
            <a:r>
              <a:rPr lang="pl-PL" dirty="0" err="1"/>
              <a:t>userspace</a:t>
            </a:r>
            <a:r>
              <a:rPr lang="pl-PL" dirty="0"/>
              <a:t> </a:t>
            </a:r>
            <a:r>
              <a:rPr lang="pl-PL" dirty="0" err="1"/>
              <a:t>datapath</a:t>
            </a:r>
            <a:r>
              <a:rPr lang="pl-PL" dirty="0"/>
              <a:t>. The </a:t>
            </a:r>
            <a:r>
              <a:rPr lang="pl-PL" dirty="0" err="1"/>
              <a:t>second</a:t>
            </a:r>
            <a:r>
              <a:rPr lang="pl-PL" dirty="0"/>
              <a:t> argument </a:t>
            </a:r>
            <a:r>
              <a:rPr lang="pl-PL" dirty="0" err="1"/>
              <a:t>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length</a:t>
            </a:r>
            <a:r>
              <a:rPr lang="pl-PL" dirty="0"/>
              <a:t>. To </a:t>
            </a:r>
            <a:r>
              <a:rPr lang="pl-PL" dirty="0" err="1"/>
              <a:t>retrieve</a:t>
            </a:r>
            <a:r>
              <a:rPr lang="pl-PL" dirty="0"/>
              <a:t> pointer to </a:t>
            </a:r>
            <a:r>
              <a:rPr lang="pl-PL" dirty="0" err="1"/>
              <a:t>actual</a:t>
            </a:r>
            <a:r>
              <a:rPr lang="pl-PL" dirty="0"/>
              <a:t> </a:t>
            </a:r>
            <a:r>
              <a:rPr lang="pl-PL" dirty="0" err="1"/>
              <a:t>packet’s</a:t>
            </a:r>
            <a:r>
              <a:rPr lang="pl-PL" dirty="0"/>
              <a:t> data we </a:t>
            </a:r>
            <a:r>
              <a:rPr lang="pl-PL" dirty="0" err="1"/>
              <a:t>implemented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helper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retrieves</a:t>
            </a:r>
            <a:r>
              <a:rPr lang="pl-PL" dirty="0"/>
              <a:t> </a:t>
            </a:r>
            <a:r>
              <a:rPr lang="pl-PL" dirty="0" err="1"/>
              <a:t>packet</a:t>
            </a:r>
            <a:r>
              <a:rPr lang="pl-PL" dirty="0"/>
              <a:t> data from the </a:t>
            </a:r>
            <a:r>
              <a:rPr lang="pl-PL" dirty="0" err="1"/>
              <a:t>dp_packet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. The </a:t>
            </a:r>
            <a:r>
              <a:rPr lang="pl-PL" dirty="0" err="1"/>
              <a:t>dp_packet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necessary</a:t>
            </a:r>
            <a:r>
              <a:rPr lang="pl-PL" dirty="0"/>
              <a:t> in the </a:t>
            </a:r>
            <a:r>
              <a:rPr lang="pl-PL" dirty="0" err="1"/>
              <a:t>encapsulation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returns</a:t>
            </a:r>
            <a:r>
              <a:rPr lang="pl-PL" dirty="0"/>
              <a:t> the </a:t>
            </a:r>
            <a:r>
              <a:rPr lang="pl-PL" dirty="0" err="1"/>
              <a:t>decision</a:t>
            </a:r>
            <a:r>
              <a:rPr lang="pl-PL" dirty="0"/>
              <a:t> </a:t>
            </a:r>
            <a:r>
              <a:rPr lang="pl-PL" dirty="0" err="1"/>
              <a:t>whether</a:t>
            </a:r>
            <a:r>
              <a:rPr lang="pl-PL" dirty="0"/>
              <a:t> the </a:t>
            </a:r>
            <a:r>
              <a:rPr lang="pl-PL" dirty="0" err="1"/>
              <a:t>datapath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drop the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for </a:t>
            </a:r>
            <a:r>
              <a:rPr lang="pl-PL" dirty="0" err="1"/>
              <a:t>further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by the OVS </a:t>
            </a:r>
            <a:r>
              <a:rPr lang="pl-PL" dirty="0" err="1"/>
              <a:t>pipeline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Finally</a:t>
            </a:r>
            <a:r>
              <a:rPr lang="pl-PL" dirty="0"/>
              <a:t>, the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generated</a:t>
            </a:r>
            <a:r>
              <a:rPr lang="pl-PL" dirty="0"/>
              <a:t> by </a:t>
            </a:r>
            <a:r>
              <a:rPr lang="pl-PL" dirty="0" err="1"/>
              <a:t>our</a:t>
            </a:r>
            <a:r>
              <a:rPr lang="pl-PL" dirty="0"/>
              <a:t> P4 to </a:t>
            </a:r>
            <a:r>
              <a:rPr lang="pl-PL" dirty="0" err="1"/>
              <a:t>userspace</a:t>
            </a:r>
            <a:r>
              <a:rPr lang="pl-PL" dirty="0"/>
              <a:t> BPF </a:t>
            </a:r>
            <a:r>
              <a:rPr lang="pl-PL" dirty="0" err="1"/>
              <a:t>compiler</a:t>
            </a:r>
            <a:r>
              <a:rPr lang="pl-PL" dirty="0"/>
              <a:t>. I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quickly</a:t>
            </a:r>
            <a:r>
              <a:rPr lang="pl-PL" dirty="0"/>
              <a:t> show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write</a:t>
            </a:r>
            <a:r>
              <a:rPr lang="pl-PL" dirty="0"/>
              <a:t> a </a:t>
            </a:r>
            <a:r>
              <a:rPr lang="pl-PL" dirty="0" err="1"/>
              <a:t>simple</a:t>
            </a:r>
            <a:r>
              <a:rPr lang="pl-PL" dirty="0"/>
              <a:t> P4 program for Open </a:t>
            </a:r>
            <a:r>
              <a:rPr lang="pl-PL" dirty="0" err="1"/>
              <a:t>vSwitch</a:t>
            </a:r>
            <a:r>
              <a:rPr lang="pl-PL" dirty="0"/>
              <a:t> and </a:t>
            </a:r>
            <a:r>
              <a:rPr lang="pl-PL" dirty="0" err="1"/>
              <a:t>how</a:t>
            </a:r>
            <a:r>
              <a:rPr lang="pl-PL" dirty="0"/>
              <a:t> the </a:t>
            </a:r>
            <a:r>
              <a:rPr lang="pl-PL" dirty="0" err="1"/>
              <a:t>compiler</a:t>
            </a:r>
            <a:r>
              <a:rPr lang="pl-PL" dirty="0"/>
              <a:t>  </a:t>
            </a:r>
            <a:r>
              <a:rPr lang="pl-PL" dirty="0" err="1"/>
              <a:t>generates</a:t>
            </a:r>
            <a:r>
              <a:rPr lang="pl-PL" dirty="0"/>
              <a:t> the C </a:t>
            </a:r>
            <a:r>
              <a:rPr lang="pl-PL" dirty="0" err="1"/>
              <a:t>code</a:t>
            </a:r>
            <a:r>
              <a:rPr lang="pl-PL" dirty="0"/>
              <a:t> from P4 </a:t>
            </a:r>
            <a:r>
              <a:rPr lang="pl-PL" dirty="0" err="1"/>
              <a:t>language</a:t>
            </a:r>
            <a:r>
              <a:rPr lang="pl-PL" dirty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E97A-BE63-4B29-A90B-9A696575235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497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305408"/>
            <a:ext cx="9144000" cy="183809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29845"/>
            <a:ext cx="9144000" cy="578029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0626"/>
            <a:ext cx="9143999" cy="4957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76" y="954109"/>
            <a:ext cx="2651690" cy="17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608823"/>
            <a:ext cx="9144000" cy="2181012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16965" y="2142687"/>
            <a:ext cx="5317736" cy="69941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8517" y="2842102"/>
            <a:ext cx="5317736" cy="439146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" y="2081851"/>
            <a:ext cx="1817730" cy="11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2574"/>
            <a:ext cx="8229600" cy="36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4" b="45440"/>
          <a:stretch/>
        </p:blipFill>
        <p:spPr>
          <a:xfrm>
            <a:off x="0" y="0"/>
            <a:ext cx="9144000" cy="7199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772423"/>
            <a:ext cx="9144000" cy="3791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2400" dirty="0" err="1"/>
              <a:t>Extending</a:t>
            </a:r>
            <a:r>
              <a:rPr lang="pl-PL" sz="2400" dirty="0"/>
              <a:t> OVS </a:t>
            </a:r>
            <a:r>
              <a:rPr lang="pl-PL" sz="2400" dirty="0" err="1"/>
              <a:t>packet</a:t>
            </a:r>
            <a:r>
              <a:rPr lang="pl-PL" sz="2400" dirty="0"/>
              <a:t> </a:t>
            </a:r>
            <a:r>
              <a:rPr lang="pl-PL" sz="2400" dirty="0" err="1"/>
              <a:t>processing</a:t>
            </a:r>
            <a:r>
              <a:rPr lang="pl-PL" sz="2400" dirty="0"/>
              <a:t> </a:t>
            </a:r>
            <a:r>
              <a:rPr lang="pl-PL" sz="2400" dirty="0" err="1"/>
              <a:t>pipeline</a:t>
            </a:r>
            <a:r>
              <a:rPr lang="pl-PL" sz="2400" dirty="0"/>
              <a:t> </a:t>
            </a:r>
            <a:r>
              <a:rPr lang="pl-PL" sz="2400" dirty="0" err="1"/>
              <a:t>at</a:t>
            </a:r>
            <a:r>
              <a:rPr lang="pl-PL" sz="2400" dirty="0"/>
              <a:t> </a:t>
            </a:r>
            <a:r>
              <a:rPr lang="pl-PL" sz="2400" dirty="0" err="1"/>
              <a:t>runtime</a:t>
            </a:r>
            <a:r>
              <a:rPr lang="pl-PL" sz="2400" dirty="0"/>
              <a:t> </a:t>
            </a:r>
            <a:r>
              <a:rPr lang="pl-PL" sz="2400" dirty="0" err="1"/>
              <a:t>using</a:t>
            </a:r>
            <a:r>
              <a:rPr lang="pl-PL" sz="2400" dirty="0"/>
              <a:t> P4</a:t>
            </a: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Tomasz Osiński, Orange </a:t>
            </a:r>
            <a:r>
              <a:rPr lang="pl-PL" dirty="0" err="1"/>
              <a:t>Labs</a:t>
            </a:r>
            <a:r>
              <a:rPr lang="pl-PL" dirty="0"/>
              <a:t>, </a:t>
            </a:r>
            <a:r>
              <a:rPr lang="pl-PL" dirty="0" err="1"/>
              <a:t>Warsaw</a:t>
            </a:r>
            <a:r>
              <a:rPr lang="pl-PL" dirty="0"/>
              <a:t> University of Technology, Poland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3942" y="2734887"/>
            <a:ext cx="425611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December 10-11, 2019 | Westford, MA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92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P4 </a:t>
            </a:r>
            <a:r>
              <a:rPr lang="pl-PL" dirty="0" err="1"/>
              <a:t>Headers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920B382-C0FA-4026-B4DE-9C5C958A2540}"/>
              </a:ext>
            </a:extLst>
          </p:cNvPr>
          <p:cNvSpPr/>
          <p:nvPr/>
        </p:nvSpPr>
        <p:spPr>
          <a:xfrm>
            <a:off x="4817660" y="1228901"/>
            <a:ext cx="3869140" cy="2988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r>
              <a:rPr lang="pl-PL" sz="1400" b="1" dirty="0" err="1">
                <a:solidFill>
                  <a:schemeClr val="tx1"/>
                </a:solidFill>
              </a:rPr>
              <a:t>struct</a:t>
            </a:r>
            <a:r>
              <a:rPr lang="pl-PL" sz="1400" dirty="0">
                <a:solidFill>
                  <a:schemeClr val="tx1"/>
                </a:solidFill>
              </a:rPr>
              <a:t> </a:t>
            </a:r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</a:rPr>
              <a:t>Ethernet_h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{</a:t>
            </a:r>
          </a:p>
          <a:p>
            <a:r>
              <a:rPr lang="pl-PL" sz="1400" dirty="0">
                <a:solidFill>
                  <a:srgbClr val="92D050"/>
                </a:solidFill>
              </a:rPr>
              <a:t>    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uint64_t   </a:t>
            </a:r>
            <a:r>
              <a:rPr lang="pl-PL" sz="1400" dirty="0" err="1">
                <a:solidFill>
                  <a:schemeClr val="tx1"/>
                </a:solidFill>
              </a:rPr>
              <a:t>dstAddr</a:t>
            </a:r>
            <a:r>
              <a:rPr lang="pl-PL" sz="1400" dirty="0">
                <a:solidFill>
                  <a:schemeClr val="tx1"/>
                </a:solidFill>
              </a:rPr>
              <a:t>; </a:t>
            </a:r>
            <a:r>
              <a:rPr lang="pl-PL" sz="1400" dirty="0">
                <a:solidFill>
                  <a:schemeClr val="bg1">
                    <a:lumMod val="65000"/>
                  </a:schemeClr>
                </a:solidFill>
              </a:rPr>
              <a:t>/* bit&lt;48&gt; */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uint64_t   </a:t>
            </a:r>
            <a:r>
              <a:rPr lang="pl-PL" sz="1400" dirty="0" err="1">
                <a:solidFill>
                  <a:schemeClr val="tx1"/>
                </a:solidFill>
              </a:rPr>
              <a:t>srcAddr</a:t>
            </a:r>
            <a:r>
              <a:rPr lang="pl-PL" sz="1400" dirty="0">
                <a:solidFill>
                  <a:schemeClr val="tx1"/>
                </a:solidFill>
              </a:rPr>
              <a:t>; </a:t>
            </a:r>
            <a:r>
              <a:rPr lang="pl-PL" sz="1400" dirty="0">
                <a:solidFill>
                  <a:schemeClr val="bg1">
                    <a:lumMod val="65000"/>
                  </a:schemeClr>
                </a:solidFill>
              </a:rPr>
              <a:t>/* bit&lt;48&gt; */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uint16_t   </a:t>
            </a:r>
            <a:r>
              <a:rPr lang="pl-PL" sz="1400" dirty="0" err="1">
                <a:solidFill>
                  <a:schemeClr val="tx1"/>
                </a:solidFill>
              </a:rPr>
              <a:t>etherType</a:t>
            </a:r>
            <a:r>
              <a:rPr lang="pl-PL" sz="1400" dirty="0">
                <a:solidFill>
                  <a:schemeClr val="tx1"/>
                </a:solidFill>
              </a:rPr>
              <a:t>; </a:t>
            </a:r>
            <a:r>
              <a:rPr lang="pl-PL" sz="1400" dirty="0">
                <a:solidFill>
                  <a:schemeClr val="bg1">
                    <a:lumMod val="65000"/>
                  </a:schemeClr>
                </a:solidFill>
              </a:rPr>
              <a:t>/* bit&lt;16&gt; */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uint8_t     </a:t>
            </a:r>
            <a:r>
              <a:rPr lang="pl-PL" sz="1400" dirty="0" err="1">
                <a:solidFill>
                  <a:srgbClr val="FF0000"/>
                </a:solidFill>
              </a:rPr>
              <a:t>ebpf_valid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</a:p>
          <a:p>
            <a:r>
              <a:rPr lang="pl-PL" sz="1400" dirty="0">
                <a:solidFill>
                  <a:schemeClr val="tx1"/>
                </a:solidFill>
              </a:rPr>
              <a:t>};</a:t>
            </a:r>
            <a:endParaRPr lang="pl-PL" sz="1400" b="1" dirty="0">
              <a:solidFill>
                <a:schemeClr val="tx1"/>
              </a:solidFill>
            </a:endParaRPr>
          </a:p>
          <a:p>
            <a:r>
              <a:rPr lang="pl-PL" sz="1400" b="1" dirty="0" err="1">
                <a:solidFill>
                  <a:schemeClr val="tx1"/>
                </a:solidFill>
              </a:rPr>
              <a:t>struct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</a:rPr>
              <a:t>mpls_h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{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uint32_t   </a:t>
            </a:r>
            <a:r>
              <a:rPr lang="pl-PL" sz="1400" dirty="0" err="1">
                <a:solidFill>
                  <a:schemeClr val="tx1"/>
                </a:solidFill>
              </a:rPr>
              <a:t>label</a:t>
            </a:r>
            <a:r>
              <a:rPr lang="pl-PL" sz="1400" dirty="0">
                <a:solidFill>
                  <a:schemeClr val="tx1"/>
                </a:solidFill>
              </a:rPr>
              <a:t>; </a:t>
            </a:r>
            <a:r>
              <a:rPr lang="pl-PL" sz="1400" dirty="0">
                <a:solidFill>
                  <a:schemeClr val="bg1">
                    <a:lumMod val="65000"/>
                  </a:schemeClr>
                </a:solidFill>
              </a:rPr>
              <a:t>/* bit&lt;20&gt; */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uint8_t     </a:t>
            </a:r>
            <a:r>
              <a:rPr lang="pl-PL" sz="1400" dirty="0" err="1">
                <a:solidFill>
                  <a:schemeClr val="tx1"/>
                </a:solidFill>
              </a:rPr>
              <a:t>tc</a:t>
            </a:r>
            <a:r>
              <a:rPr lang="pl-PL" sz="1400" dirty="0">
                <a:solidFill>
                  <a:schemeClr val="tx1"/>
                </a:solidFill>
              </a:rPr>
              <a:t>; </a:t>
            </a:r>
            <a:r>
              <a:rPr lang="pl-PL" sz="1400" dirty="0">
                <a:solidFill>
                  <a:schemeClr val="bg1">
                    <a:lumMod val="65000"/>
                  </a:schemeClr>
                </a:solidFill>
              </a:rPr>
              <a:t>/* bit&lt;3&gt; */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uint8_t     </a:t>
            </a:r>
            <a:r>
              <a:rPr lang="pl-PL" sz="1400" dirty="0" err="1">
                <a:solidFill>
                  <a:schemeClr val="tx1"/>
                </a:solidFill>
              </a:rPr>
              <a:t>stack</a:t>
            </a:r>
            <a:r>
              <a:rPr lang="pl-PL" sz="1400" dirty="0">
                <a:solidFill>
                  <a:schemeClr val="tx1"/>
                </a:solidFill>
              </a:rPr>
              <a:t>; </a:t>
            </a:r>
            <a:r>
              <a:rPr lang="pl-PL" sz="1400" dirty="0">
                <a:solidFill>
                  <a:schemeClr val="bg1">
                    <a:lumMod val="65000"/>
                  </a:schemeClr>
                </a:solidFill>
              </a:rPr>
              <a:t>/* bit&lt;1&gt; */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uint8_t     </a:t>
            </a:r>
            <a:r>
              <a:rPr lang="pl-PL" sz="1400" dirty="0" err="1">
                <a:solidFill>
                  <a:schemeClr val="tx1"/>
                </a:solidFill>
              </a:rPr>
              <a:t>ttl</a:t>
            </a:r>
            <a:r>
              <a:rPr lang="pl-PL" sz="1400" dirty="0">
                <a:solidFill>
                  <a:schemeClr val="tx1"/>
                </a:solidFill>
              </a:rPr>
              <a:t>; </a:t>
            </a:r>
            <a:r>
              <a:rPr lang="pl-PL" sz="1400" dirty="0">
                <a:solidFill>
                  <a:schemeClr val="bg1">
                    <a:lumMod val="65000"/>
                  </a:schemeClr>
                </a:solidFill>
              </a:rPr>
              <a:t>/* bit&lt;8&gt; */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uint8_t     </a:t>
            </a:r>
            <a:r>
              <a:rPr lang="pl-PL" sz="1400" dirty="0" err="1">
                <a:solidFill>
                  <a:srgbClr val="FF0000"/>
                </a:solidFill>
              </a:rPr>
              <a:t>ebpf_valid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</a:p>
          <a:p>
            <a:r>
              <a:rPr lang="pl-PL" sz="1400" dirty="0">
                <a:solidFill>
                  <a:schemeClr val="tx1"/>
                </a:solidFill>
              </a:rPr>
              <a:t>};</a:t>
            </a: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6254E8A-24FC-4E6F-92F3-2D05AF0C2D78}"/>
              </a:ext>
            </a:extLst>
          </p:cNvPr>
          <p:cNvSpPr/>
          <p:nvPr/>
        </p:nvSpPr>
        <p:spPr>
          <a:xfrm>
            <a:off x="457200" y="1228901"/>
            <a:ext cx="3869140" cy="2988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header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rgbClr val="92D050"/>
                </a:solidFill>
              </a:rPr>
              <a:t>Ethernet_h</a:t>
            </a:r>
            <a:endParaRPr lang="en-US" sz="1400" b="1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pl-PL" sz="1400" dirty="0">
                <a:solidFill>
                  <a:srgbClr val="92D050"/>
                </a:solidFill>
              </a:rPr>
              <a:t>bit&lt;48&gt;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pl-PL" sz="1400" dirty="0">
                <a:solidFill>
                  <a:srgbClr val="92D050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dstAddr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pl-PL" sz="1400" dirty="0">
                <a:solidFill>
                  <a:srgbClr val="92D050"/>
                </a:solidFill>
              </a:rPr>
              <a:t>bit&lt;48&gt;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pl-PL" sz="1400" dirty="0">
                <a:solidFill>
                  <a:srgbClr val="92D050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srcAddr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>
                <a:solidFill>
                  <a:srgbClr val="92D050"/>
                </a:solidFill>
              </a:rPr>
              <a:t>bit&lt;16&gt;</a:t>
            </a:r>
            <a:r>
              <a:rPr lang="pl-PL" sz="1400" dirty="0">
                <a:solidFill>
                  <a:srgbClr val="92D050"/>
                </a:solidFill>
              </a:rPr>
              <a:t>  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etherType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br>
              <a:rPr lang="pl-PL" sz="1400" b="1" dirty="0">
                <a:solidFill>
                  <a:schemeClr val="tx1"/>
                </a:solidFill>
              </a:rPr>
            </a:br>
            <a:endParaRPr lang="pl-PL" sz="1400" b="1" dirty="0">
              <a:solidFill>
                <a:schemeClr val="tx1"/>
              </a:solidFill>
            </a:endParaRPr>
          </a:p>
          <a:p>
            <a:r>
              <a:rPr lang="pl-PL" sz="1400" b="1" dirty="0" err="1">
                <a:solidFill>
                  <a:schemeClr val="tx1"/>
                </a:solidFill>
              </a:rPr>
              <a:t>header</a:t>
            </a:r>
            <a:r>
              <a:rPr lang="pl-PL" sz="1400" dirty="0">
                <a:solidFill>
                  <a:schemeClr val="tx1"/>
                </a:solidFill>
              </a:rPr>
              <a:t> </a:t>
            </a:r>
            <a:r>
              <a:rPr lang="pl-PL" sz="1400" b="1" dirty="0" err="1">
                <a:solidFill>
                  <a:srgbClr val="92D050"/>
                </a:solidFill>
              </a:rPr>
              <a:t>mpls_h</a:t>
            </a:r>
            <a:r>
              <a:rPr lang="pl-PL" sz="1400" dirty="0">
                <a:solidFill>
                  <a:srgbClr val="92D050"/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{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</a:t>
            </a:r>
            <a:r>
              <a:rPr lang="pl-PL" sz="1400" dirty="0">
                <a:solidFill>
                  <a:srgbClr val="92D050"/>
                </a:solidFill>
              </a:rPr>
              <a:t>bit&lt;20&gt;   </a:t>
            </a:r>
            <a:r>
              <a:rPr lang="pl-PL" sz="1400" dirty="0" err="1">
                <a:solidFill>
                  <a:schemeClr val="tx1"/>
                </a:solidFill>
              </a:rPr>
              <a:t>label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</a:t>
            </a:r>
            <a:r>
              <a:rPr lang="pl-PL" sz="1400" dirty="0">
                <a:solidFill>
                  <a:srgbClr val="92D050"/>
                </a:solidFill>
              </a:rPr>
              <a:t>bit&lt;3&gt;     </a:t>
            </a:r>
            <a:r>
              <a:rPr lang="pl-PL" sz="1400" dirty="0" err="1">
                <a:solidFill>
                  <a:schemeClr val="tx1"/>
                </a:solidFill>
              </a:rPr>
              <a:t>tc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</a:p>
          <a:p>
            <a:r>
              <a:rPr lang="pl-PL" sz="1400" dirty="0">
                <a:solidFill>
                  <a:srgbClr val="92D050"/>
                </a:solidFill>
              </a:rPr>
              <a:t>    bit&lt;1&gt;     </a:t>
            </a:r>
            <a:r>
              <a:rPr lang="pl-PL" sz="1400" dirty="0" err="1">
                <a:solidFill>
                  <a:schemeClr val="tx1"/>
                </a:solidFill>
              </a:rPr>
              <a:t>stack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</a:t>
            </a:r>
            <a:r>
              <a:rPr lang="pl-PL" sz="1400" dirty="0">
                <a:solidFill>
                  <a:srgbClr val="92D050"/>
                </a:solidFill>
              </a:rPr>
              <a:t>bit&lt;8&gt;     </a:t>
            </a:r>
            <a:r>
              <a:rPr lang="pl-PL" sz="1400" dirty="0" err="1">
                <a:solidFill>
                  <a:schemeClr val="tx1"/>
                </a:solidFill>
              </a:rPr>
              <a:t>ttl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</a:p>
          <a:p>
            <a:r>
              <a:rPr lang="pl-PL" sz="1400" dirty="0">
                <a:solidFill>
                  <a:schemeClr val="tx1"/>
                </a:solidFill>
              </a:rPr>
              <a:t>}</a:t>
            </a: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C85E1007-4F75-4C62-9F9F-475770926DCA}"/>
              </a:ext>
            </a:extLst>
          </p:cNvPr>
          <p:cNvSpPr/>
          <p:nvPr/>
        </p:nvSpPr>
        <p:spPr>
          <a:xfrm>
            <a:off x="4367283" y="2571750"/>
            <a:ext cx="423081" cy="3602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EF3215C-65E0-45F3-9321-EEA502720A91}"/>
              </a:ext>
            </a:extLst>
          </p:cNvPr>
          <p:cNvSpPr txBox="1"/>
          <p:nvPr/>
        </p:nvSpPr>
        <p:spPr>
          <a:xfrm>
            <a:off x="4326340" y="2931991"/>
            <a:ext cx="491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/>
              <a:t>p4c-ubpf</a:t>
            </a:r>
          </a:p>
        </p:txBody>
      </p:sp>
    </p:spTree>
    <p:extLst>
      <p:ext uri="{BB962C8B-B14F-4D97-AF65-F5344CB8AC3E}">
        <p14:creationId xmlns:p14="http://schemas.microsoft.com/office/powerpoint/2010/main" val="247037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P4 </a:t>
            </a:r>
            <a:r>
              <a:rPr lang="pl-PL" dirty="0" err="1"/>
              <a:t>Parser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D77F1FE-EBB9-4A8B-8EC9-C02CD39B21BA}"/>
              </a:ext>
            </a:extLst>
          </p:cNvPr>
          <p:cNvSpPr/>
          <p:nvPr/>
        </p:nvSpPr>
        <p:spPr>
          <a:xfrm>
            <a:off x="4817660" y="907577"/>
            <a:ext cx="3869140" cy="3753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sz="1400" dirty="0">
              <a:solidFill>
                <a:schemeClr val="tx1"/>
              </a:solidFill>
            </a:endParaRPr>
          </a:p>
          <a:p>
            <a:endParaRPr lang="pl-PL" sz="1400" dirty="0">
              <a:solidFill>
                <a:schemeClr val="tx1"/>
              </a:solidFill>
            </a:endParaRPr>
          </a:p>
          <a:p>
            <a:endParaRPr lang="pl-PL" sz="1400" dirty="0">
              <a:solidFill>
                <a:schemeClr val="tx1"/>
              </a:solidFill>
            </a:endParaRPr>
          </a:p>
          <a:p>
            <a:endParaRPr lang="pl-PL" sz="1400" dirty="0">
              <a:solidFill>
                <a:schemeClr val="tx1"/>
              </a:solidFill>
            </a:endParaRPr>
          </a:p>
          <a:p>
            <a:endParaRPr lang="pl-PL" sz="1400" dirty="0">
              <a:solidFill>
                <a:schemeClr val="tx1"/>
              </a:solidFill>
            </a:endParaRPr>
          </a:p>
          <a:p>
            <a:r>
              <a:rPr lang="pl-PL" sz="1400" b="1" dirty="0" err="1">
                <a:solidFill>
                  <a:schemeClr val="tx1"/>
                </a:solidFill>
              </a:rPr>
              <a:t>struct</a:t>
            </a:r>
            <a:r>
              <a:rPr lang="pl-PL" sz="1400" dirty="0">
                <a:solidFill>
                  <a:schemeClr val="tx1"/>
                </a:solidFill>
              </a:rPr>
              <a:t> </a:t>
            </a:r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</a:rPr>
              <a:t>Headers_t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headers</a:t>
            </a:r>
            <a:r>
              <a:rPr lang="pl-PL" sz="1400" dirty="0">
                <a:solidFill>
                  <a:schemeClr val="tx1"/>
                </a:solidFill>
              </a:rPr>
              <a:t> = {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.</a:t>
            </a:r>
            <a:r>
              <a:rPr lang="pl-PL" sz="1400" dirty="0" err="1">
                <a:solidFill>
                  <a:schemeClr val="tx1"/>
                </a:solidFill>
              </a:rPr>
              <a:t>ethernet</a:t>
            </a:r>
            <a:r>
              <a:rPr lang="pl-PL" sz="1400" dirty="0">
                <a:solidFill>
                  <a:schemeClr val="tx1"/>
                </a:solidFill>
              </a:rPr>
              <a:t> = { .</a:t>
            </a:r>
            <a:r>
              <a:rPr lang="pl-PL" sz="1400" dirty="0" err="1">
                <a:solidFill>
                  <a:schemeClr val="tx1"/>
                </a:solidFill>
              </a:rPr>
              <a:t>ebpf_valid</a:t>
            </a:r>
            <a:r>
              <a:rPr lang="pl-PL" sz="1400" dirty="0">
                <a:solidFill>
                  <a:schemeClr val="tx1"/>
                </a:solidFill>
              </a:rPr>
              <a:t> = 0 },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.</a:t>
            </a:r>
            <a:r>
              <a:rPr lang="pl-PL" sz="1400" dirty="0" err="1">
                <a:solidFill>
                  <a:schemeClr val="tx1"/>
                </a:solidFill>
              </a:rPr>
              <a:t>mpls</a:t>
            </a:r>
            <a:r>
              <a:rPr lang="pl-PL" sz="1400" dirty="0">
                <a:solidFill>
                  <a:schemeClr val="tx1"/>
                </a:solidFill>
              </a:rPr>
              <a:t> = { .</a:t>
            </a:r>
            <a:r>
              <a:rPr lang="pl-PL" sz="1400" dirty="0" err="1">
                <a:solidFill>
                  <a:schemeClr val="tx1"/>
                </a:solidFill>
              </a:rPr>
              <a:t>ebpf_valid</a:t>
            </a:r>
            <a:r>
              <a:rPr lang="pl-PL" sz="1400" dirty="0">
                <a:solidFill>
                  <a:schemeClr val="tx1"/>
                </a:solidFill>
              </a:rPr>
              <a:t> = 0 },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.ipv4 = { .</a:t>
            </a:r>
            <a:r>
              <a:rPr lang="pl-PL" sz="1400" dirty="0" err="1">
                <a:solidFill>
                  <a:schemeClr val="tx1"/>
                </a:solidFill>
              </a:rPr>
              <a:t>ebpf_valid</a:t>
            </a:r>
            <a:r>
              <a:rPr lang="pl-PL" sz="1400" dirty="0">
                <a:solidFill>
                  <a:schemeClr val="tx1"/>
                </a:solidFill>
              </a:rPr>
              <a:t> = 0 },</a:t>
            </a:r>
          </a:p>
          <a:p>
            <a:r>
              <a:rPr lang="pl-PL" sz="1400" dirty="0">
                <a:solidFill>
                  <a:schemeClr val="tx1"/>
                </a:solidFill>
              </a:rPr>
              <a:t>};</a:t>
            </a:r>
          </a:p>
          <a:p>
            <a:r>
              <a:rPr lang="pl-PL" sz="1400" b="1" dirty="0" err="1">
                <a:solidFill>
                  <a:schemeClr val="tx1"/>
                </a:solidFill>
              </a:rPr>
              <a:t>goto</a:t>
            </a:r>
            <a:r>
              <a:rPr lang="pl-PL" sz="1400" dirty="0">
                <a:solidFill>
                  <a:schemeClr val="tx1"/>
                </a:solidFill>
              </a:rPr>
              <a:t> 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</a:p>
          <a:p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  <a:r>
              <a:rPr lang="pl-PL" sz="1400" dirty="0">
                <a:solidFill>
                  <a:schemeClr val="tx1"/>
                </a:solidFill>
              </a:rPr>
              <a:t>: {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</a:t>
            </a:r>
            <a:r>
              <a:rPr lang="pl-PL" sz="1400" dirty="0" err="1">
                <a:solidFill>
                  <a:schemeClr val="tx1"/>
                </a:solidFill>
              </a:rPr>
              <a:t>headers.ethernet.dstAddr</a:t>
            </a:r>
            <a:r>
              <a:rPr lang="pl-PL" sz="1400" dirty="0">
                <a:solidFill>
                  <a:schemeClr val="tx1"/>
                </a:solidFill>
              </a:rPr>
              <a:t> = </a:t>
            </a:r>
            <a:r>
              <a:rPr lang="pl-PL" sz="1400" dirty="0" err="1">
                <a:solidFill>
                  <a:schemeClr val="tx1"/>
                </a:solidFill>
              </a:rPr>
              <a:t>load_dword</a:t>
            </a:r>
            <a:r>
              <a:rPr lang="pl-PL" sz="1400" dirty="0">
                <a:solidFill>
                  <a:schemeClr val="tx1"/>
                </a:solidFill>
              </a:rPr>
              <a:t>(pkt, …);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…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</a:t>
            </a:r>
            <a:r>
              <a:rPr lang="pl-PL" sz="1400" dirty="0" err="1">
                <a:solidFill>
                  <a:schemeClr val="tx1"/>
                </a:solidFill>
              </a:rPr>
              <a:t>headers.ethernet.ebpf_valid</a:t>
            </a:r>
            <a:r>
              <a:rPr lang="pl-PL" sz="1400" dirty="0">
                <a:solidFill>
                  <a:schemeClr val="tx1"/>
                </a:solidFill>
              </a:rPr>
              <a:t> = 1;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switch</a:t>
            </a:r>
            <a:r>
              <a:rPr lang="pl-PL" sz="1400" dirty="0">
                <a:solidFill>
                  <a:schemeClr val="tx1"/>
                </a:solidFill>
              </a:rPr>
              <a:t> (</a:t>
            </a:r>
            <a:r>
              <a:rPr lang="pl-PL" sz="1400" dirty="0" err="1">
                <a:solidFill>
                  <a:schemeClr val="tx1"/>
                </a:solidFill>
              </a:rPr>
              <a:t>headers.ethernet.etherType</a:t>
            </a:r>
            <a:r>
              <a:rPr lang="pl-PL" sz="1400" dirty="0">
                <a:solidFill>
                  <a:schemeClr val="tx1"/>
                </a:solidFill>
              </a:rPr>
              <a:t>) {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    </a:t>
            </a:r>
            <a:r>
              <a:rPr lang="pl-PL" sz="1400" b="1" dirty="0" err="1">
                <a:solidFill>
                  <a:schemeClr val="tx1"/>
                </a:solidFill>
              </a:rPr>
              <a:t>case</a:t>
            </a:r>
            <a:r>
              <a:rPr lang="pl-PL" sz="1400" dirty="0">
                <a:solidFill>
                  <a:schemeClr val="tx1"/>
                </a:solidFill>
              </a:rPr>
              <a:t> 0x0800: </a:t>
            </a:r>
            <a:r>
              <a:rPr lang="pl-PL" sz="1400" b="1" dirty="0" err="1">
                <a:solidFill>
                  <a:schemeClr val="tx1"/>
                </a:solidFill>
              </a:rPr>
              <a:t>goto</a:t>
            </a:r>
            <a:r>
              <a:rPr lang="pl-PL" sz="1400" dirty="0">
                <a:solidFill>
                  <a:schemeClr val="tx1"/>
                </a:solidFill>
              </a:rPr>
              <a:t> ipv4;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    </a:t>
            </a:r>
            <a:r>
              <a:rPr lang="pl-PL" sz="1400" b="1" dirty="0" err="1">
                <a:solidFill>
                  <a:schemeClr val="tx1"/>
                </a:solidFill>
              </a:rPr>
              <a:t>case</a:t>
            </a:r>
            <a:r>
              <a:rPr lang="pl-PL" sz="1400" dirty="0">
                <a:solidFill>
                  <a:schemeClr val="tx1"/>
                </a:solidFill>
              </a:rPr>
              <a:t> 0x8847: </a:t>
            </a:r>
            <a:r>
              <a:rPr lang="pl-PL" sz="1400" b="1" dirty="0" err="1">
                <a:solidFill>
                  <a:schemeClr val="tx1"/>
                </a:solidFill>
              </a:rPr>
              <a:t>goto</a:t>
            </a:r>
            <a:r>
              <a:rPr lang="pl-PL" sz="1400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mpls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    </a:t>
            </a:r>
            <a:r>
              <a:rPr lang="pl-PL" sz="1400" b="1" dirty="0" err="1">
                <a:solidFill>
                  <a:schemeClr val="tx1"/>
                </a:solidFill>
              </a:rPr>
              <a:t>default</a:t>
            </a:r>
            <a:r>
              <a:rPr lang="pl-PL" sz="1400" dirty="0">
                <a:solidFill>
                  <a:schemeClr val="tx1"/>
                </a:solidFill>
              </a:rPr>
              <a:t>: </a:t>
            </a:r>
            <a:r>
              <a:rPr lang="pl-PL" sz="1400" b="1" dirty="0" err="1">
                <a:solidFill>
                  <a:schemeClr val="tx1"/>
                </a:solidFill>
              </a:rPr>
              <a:t>goto</a:t>
            </a:r>
            <a:r>
              <a:rPr lang="pl-PL" sz="1400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accept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}</a:t>
            </a:r>
          </a:p>
          <a:p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</a:rPr>
              <a:t>accept</a:t>
            </a:r>
            <a:r>
              <a:rPr lang="pl-PL" sz="1400" dirty="0">
                <a:solidFill>
                  <a:schemeClr val="tx1"/>
                </a:solidFill>
              </a:rPr>
              <a:t>: { </a:t>
            </a:r>
            <a:r>
              <a:rPr lang="pl-PL" sz="1400" dirty="0">
                <a:solidFill>
                  <a:schemeClr val="bg1">
                    <a:lumMod val="65000"/>
                  </a:schemeClr>
                </a:solidFill>
              </a:rPr>
              <a:t>/* Control </a:t>
            </a:r>
            <a:r>
              <a:rPr lang="pl-PL" sz="1400" dirty="0" err="1">
                <a:solidFill>
                  <a:schemeClr val="bg1">
                    <a:lumMod val="65000"/>
                  </a:schemeClr>
                </a:solidFill>
              </a:rPr>
              <a:t>block</a:t>
            </a:r>
            <a:r>
              <a:rPr lang="pl-PL" sz="1400" dirty="0">
                <a:solidFill>
                  <a:schemeClr val="bg1">
                    <a:lumMod val="65000"/>
                  </a:schemeClr>
                </a:solidFill>
              </a:rPr>
              <a:t> */ </a:t>
            </a:r>
            <a:r>
              <a:rPr lang="pl-PL" sz="1400" dirty="0">
                <a:solidFill>
                  <a:schemeClr val="tx1"/>
                </a:solidFill>
              </a:rPr>
              <a:t>}</a:t>
            </a:r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12120A5-F99A-491C-AAB9-684B36E7A957}"/>
              </a:ext>
            </a:extLst>
          </p:cNvPr>
          <p:cNvSpPr/>
          <p:nvPr/>
        </p:nvSpPr>
        <p:spPr>
          <a:xfrm>
            <a:off x="457200" y="907577"/>
            <a:ext cx="3869140" cy="3753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sz="14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parser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</a:t>
            </a:r>
            <a:r>
              <a:rPr lang="pl-PL" sz="1200" dirty="0">
                <a:solidFill>
                  <a:schemeClr val="tx1"/>
                </a:solidFill>
              </a:rPr>
              <a:t>s(…</a:t>
            </a:r>
            <a:r>
              <a:rPr lang="en-US" sz="12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b="1" dirty="0">
                <a:solidFill>
                  <a:schemeClr val="tx1"/>
                </a:solidFill>
              </a:rPr>
              <a:t>state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rgbClr val="002060"/>
                </a:solidFill>
              </a:rPr>
              <a:t>start</a:t>
            </a:r>
            <a:r>
              <a:rPr lang="en-US" sz="1200" dirty="0">
                <a:solidFill>
                  <a:schemeClr val="tx1"/>
                </a:solidFill>
              </a:rPr>
              <a:t>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p</a:t>
            </a:r>
            <a:r>
              <a:rPr lang="pl-PL" sz="1200" dirty="0" err="1">
                <a:solidFill>
                  <a:schemeClr val="tx1"/>
                </a:solidFill>
              </a:rPr>
              <a:t>acket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b="1" dirty="0">
                <a:solidFill>
                  <a:srgbClr val="7030A0"/>
                </a:solidFill>
              </a:rPr>
              <a:t>extract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pl-PL" sz="1200" dirty="0" err="1">
                <a:solidFill>
                  <a:schemeClr val="tx1"/>
                </a:solidFill>
              </a:rPr>
              <a:t>headers</a:t>
            </a:r>
            <a:r>
              <a:rPr lang="en-US" sz="1200" dirty="0">
                <a:solidFill>
                  <a:schemeClr val="tx1"/>
                </a:solidFill>
              </a:rPr>
              <a:t>.ethernet);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       transition select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pl-PL" sz="1200" dirty="0" err="1">
                <a:solidFill>
                  <a:schemeClr val="tx1"/>
                </a:solidFill>
              </a:rPr>
              <a:t>headers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ethernet.etherType</a:t>
            </a:r>
            <a:r>
              <a:rPr lang="en-US" sz="12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16w0x800</a:t>
            </a:r>
            <a:r>
              <a:rPr lang="en-US" sz="1200" dirty="0">
                <a:solidFill>
                  <a:schemeClr val="tx1"/>
                </a:solidFill>
              </a:rPr>
              <a:t> : </a:t>
            </a:r>
            <a:r>
              <a:rPr lang="pl-PL" sz="1200" dirty="0" err="1">
                <a:solidFill>
                  <a:schemeClr val="tx1"/>
                </a:solidFill>
              </a:rPr>
              <a:t>parse</a:t>
            </a:r>
            <a:r>
              <a:rPr lang="pl-PL" sz="1200" dirty="0">
                <a:solidFill>
                  <a:schemeClr val="tx1"/>
                </a:solidFill>
              </a:rPr>
              <a:t>_</a:t>
            </a:r>
            <a:r>
              <a:rPr lang="en-US" sz="1200" dirty="0">
                <a:solidFill>
                  <a:schemeClr val="tx1"/>
                </a:solidFill>
              </a:rPr>
              <a:t>ipv4;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0x8847</a:t>
            </a:r>
            <a:r>
              <a:rPr lang="en-US" sz="1200" dirty="0">
                <a:solidFill>
                  <a:schemeClr val="tx1"/>
                </a:solidFill>
              </a:rPr>
              <a:t>   : </a:t>
            </a:r>
            <a:r>
              <a:rPr lang="pl-PL" sz="1200" dirty="0">
                <a:solidFill>
                  <a:schemeClr val="tx1"/>
                </a:solidFill>
              </a:rPr>
              <a:t>   </a:t>
            </a:r>
            <a:r>
              <a:rPr lang="pl-PL" sz="1200" dirty="0" err="1">
                <a:solidFill>
                  <a:schemeClr val="tx1"/>
                </a:solidFill>
              </a:rPr>
              <a:t>parse</a:t>
            </a:r>
            <a:r>
              <a:rPr lang="pl-PL" sz="1200" dirty="0">
                <a:solidFill>
                  <a:schemeClr val="tx1"/>
                </a:solidFill>
              </a:rPr>
              <a:t>_</a:t>
            </a:r>
            <a:r>
              <a:rPr lang="en-US" sz="1200" dirty="0" err="1">
                <a:solidFill>
                  <a:schemeClr val="tx1"/>
                </a:solidFill>
              </a:rPr>
              <a:t>mpls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</a:t>
            </a:r>
            <a:r>
              <a:rPr lang="en-US" sz="1200" b="1" dirty="0">
                <a:solidFill>
                  <a:schemeClr val="tx1"/>
                </a:solidFill>
              </a:rPr>
              <a:t>default</a:t>
            </a:r>
            <a:r>
              <a:rPr lang="en-US" sz="1200" dirty="0">
                <a:solidFill>
                  <a:schemeClr val="tx1"/>
                </a:solidFill>
              </a:rPr>
              <a:t> : </a:t>
            </a:r>
            <a:r>
              <a:rPr lang="pl-PL" sz="1200" dirty="0">
                <a:solidFill>
                  <a:schemeClr val="tx1"/>
                </a:solidFill>
              </a:rPr>
              <a:t>     </a:t>
            </a:r>
            <a:r>
              <a:rPr lang="pl-PL" sz="1200" dirty="0" err="1">
                <a:solidFill>
                  <a:schemeClr val="tx1"/>
                </a:solidFill>
              </a:rPr>
              <a:t>accept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b="1" dirty="0">
                <a:solidFill>
                  <a:schemeClr val="tx1"/>
                </a:solidFill>
              </a:rPr>
              <a:t>state</a:t>
            </a:r>
            <a:r>
              <a:rPr lang="pl-PL" sz="1200" b="1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accent3">
                    <a:lumMod val="50000"/>
                  </a:schemeClr>
                </a:solidFill>
              </a:rPr>
              <a:t>parse</a:t>
            </a:r>
            <a:r>
              <a:rPr lang="pl-PL" sz="1200" dirty="0">
                <a:solidFill>
                  <a:schemeClr val="accent3">
                    <a:lumMod val="50000"/>
                  </a:schemeClr>
                </a:solidFill>
              </a:rPr>
              <a:t>_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</a:rPr>
              <a:t>mpls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p</a:t>
            </a:r>
            <a:r>
              <a:rPr lang="pl-PL" sz="1200" dirty="0" err="1">
                <a:solidFill>
                  <a:schemeClr val="tx1"/>
                </a:solidFill>
              </a:rPr>
              <a:t>acket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b="1" dirty="0">
                <a:solidFill>
                  <a:srgbClr val="7030A0"/>
                </a:solidFill>
              </a:rPr>
              <a:t>extract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pl-PL" sz="1200" dirty="0" err="1">
                <a:solidFill>
                  <a:schemeClr val="tx1"/>
                </a:solidFill>
              </a:rPr>
              <a:t>headers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mpls</a:t>
            </a:r>
            <a:r>
              <a:rPr lang="en-US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</a:t>
            </a:r>
            <a:r>
              <a:rPr lang="en-US" sz="1200" b="1" dirty="0">
                <a:solidFill>
                  <a:schemeClr val="tx1"/>
                </a:solidFill>
              </a:rPr>
              <a:t>transition</a:t>
            </a:r>
            <a:r>
              <a:rPr lang="en-US" sz="1200" dirty="0">
                <a:solidFill>
                  <a:schemeClr val="tx1"/>
                </a:solidFill>
              </a:rPr>
              <a:t> ipv4;</a:t>
            </a:r>
            <a:r>
              <a:rPr lang="pl-PL" sz="1200" dirty="0">
                <a:solidFill>
                  <a:schemeClr val="tx1"/>
                </a:solidFill>
              </a:rPr>
              <a:t>  </a:t>
            </a: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pl-PL" sz="1200" dirty="0" err="1">
                <a:solidFill>
                  <a:schemeClr val="bg1">
                    <a:lumMod val="65000"/>
                  </a:schemeClr>
                </a:solidFill>
              </a:rPr>
              <a:t>simplified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b="1" dirty="0">
                <a:solidFill>
                  <a:schemeClr val="tx1"/>
                </a:solidFill>
              </a:rPr>
              <a:t>state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accent3">
                    <a:lumMod val="50000"/>
                  </a:schemeClr>
                </a:solidFill>
              </a:rPr>
              <a:t>parse</a:t>
            </a:r>
            <a:r>
              <a:rPr lang="pl-PL" sz="1200" dirty="0">
                <a:solidFill>
                  <a:schemeClr val="accent3">
                    <a:lumMod val="50000"/>
                  </a:schemeClr>
                </a:solidFill>
              </a:rPr>
              <a:t>_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ipv4 </a:t>
            </a:r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</a:t>
            </a:r>
            <a:r>
              <a:rPr lang="pl-PL" sz="1200" dirty="0">
                <a:solidFill>
                  <a:schemeClr val="tx1"/>
                </a:solidFill>
              </a:rPr>
              <a:t>   </a:t>
            </a:r>
            <a:r>
              <a:rPr lang="en-US" sz="1200" dirty="0">
                <a:solidFill>
                  <a:schemeClr val="tx1"/>
                </a:solidFill>
              </a:rPr>
              <a:t> p</a:t>
            </a:r>
            <a:r>
              <a:rPr lang="pl-PL" sz="1200" dirty="0" err="1">
                <a:solidFill>
                  <a:schemeClr val="tx1"/>
                </a:solidFill>
              </a:rPr>
              <a:t>acket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b="1" dirty="0">
                <a:solidFill>
                  <a:srgbClr val="7030A0"/>
                </a:solidFill>
              </a:rPr>
              <a:t>extract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pl-PL" sz="1200" dirty="0" err="1">
                <a:solidFill>
                  <a:schemeClr val="tx1"/>
                </a:solidFill>
              </a:rPr>
              <a:t>headers</a:t>
            </a:r>
            <a:r>
              <a:rPr lang="en-US" sz="1200" dirty="0">
                <a:solidFill>
                  <a:schemeClr val="tx1"/>
                </a:solidFill>
              </a:rPr>
              <a:t>.ipv4);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pl-PL" sz="1200" dirty="0">
                <a:solidFill>
                  <a:schemeClr val="tx1"/>
                </a:solidFill>
              </a:rPr>
              <a:t>   </a:t>
            </a:r>
            <a:r>
              <a:rPr lang="en-US" sz="1200" b="1" dirty="0">
                <a:solidFill>
                  <a:schemeClr val="tx1"/>
                </a:solidFill>
              </a:rPr>
              <a:t>transition</a:t>
            </a:r>
            <a:r>
              <a:rPr lang="en-US" sz="1200" dirty="0">
                <a:solidFill>
                  <a:schemeClr val="tx1"/>
                </a:solidFill>
              </a:rPr>
              <a:t> accept;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74F13DD7-EA42-4277-8278-8471EA1409CD}"/>
              </a:ext>
            </a:extLst>
          </p:cNvPr>
          <p:cNvSpPr/>
          <p:nvPr/>
        </p:nvSpPr>
        <p:spPr>
          <a:xfrm>
            <a:off x="4367283" y="2571750"/>
            <a:ext cx="423081" cy="3602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F991D13-06C4-416A-BE78-93D11E659A73}"/>
              </a:ext>
            </a:extLst>
          </p:cNvPr>
          <p:cNvSpPr txBox="1"/>
          <p:nvPr/>
        </p:nvSpPr>
        <p:spPr>
          <a:xfrm>
            <a:off x="4326340" y="2931991"/>
            <a:ext cx="491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/>
              <a:t>p4c-ubpf</a:t>
            </a:r>
          </a:p>
        </p:txBody>
      </p:sp>
    </p:spTree>
    <p:extLst>
      <p:ext uri="{BB962C8B-B14F-4D97-AF65-F5344CB8AC3E}">
        <p14:creationId xmlns:p14="http://schemas.microsoft.com/office/powerpoint/2010/main" val="274828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Match</a:t>
            </a:r>
            <a:r>
              <a:rPr lang="pl-PL" dirty="0"/>
              <a:t>-Action </a:t>
            </a:r>
            <a:r>
              <a:rPr lang="pl-PL" dirty="0" err="1"/>
              <a:t>Tables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D77F1FE-EBB9-4A8B-8EC9-C02CD39B21BA}"/>
              </a:ext>
            </a:extLst>
          </p:cNvPr>
          <p:cNvSpPr/>
          <p:nvPr/>
        </p:nvSpPr>
        <p:spPr>
          <a:xfrm>
            <a:off x="4817660" y="907577"/>
            <a:ext cx="3869140" cy="3753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6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dirty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pl-PL" sz="1200" dirty="0" err="1">
                <a:solidFill>
                  <a:schemeClr val="bg1">
                    <a:lumMod val="50000"/>
                  </a:schemeClr>
                </a:solidFill>
              </a:rPr>
              <a:t>construct</a:t>
            </a:r>
            <a:r>
              <a:rPr lang="pl-PL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1">
                    <a:lumMod val="50000"/>
                  </a:schemeClr>
                </a:solidFill>
              </a:rPr>
              <a:t>key</a:t>
            </a:r>
            <a:r>
              <a:rPr lang="pl-PL" sz="1200" dirty="0">
                <a:solidFill>
                  <a:schemeClr val="bg1">
                    <a:lumMod val="50000"/>
                  </a:schemeClr>
                </a:solidFill>
              </a:rPr>
              <a:t> */</a:t>
            </a:r>
          </a:p>
          <a:p>
            <a:r>
              <a:rPr lang="pl-PL" sz="1200" b="1" dirty="0" err="1">
                <a:solidFill>
                  <a:schemeClr val="tx1"/>
                </a:solidFill>
              </a:rPr>
              <a:t>struct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accent6">
                    <a:lumMod val="75000"/>
                  </a:schemeClr>
                </a:solidFill>
              </a:rPr>
              <a:t>pipe_downstream_tbl_key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key</a:t>
            </a:r>
            <a:r>
              <a:rPr lang="pl-PL" sz="1200" dirty="0">
                <a:solidFill>
                  <a:schemeClr val="tx1"/>
                </a:solidFill>
              </a:rPr>
              <a:t> = {};</a:t>
            </a:r>
          </a:p>
          <a:p>
            <a:r>
              <a:rPr lang="pl-PL" sz="1200" dirty="0">
                <a:solidFill>
                  <a:schemeClr val="tx1"/>
                </a:solidFill>
              </a:rPr>
              <a:t>key.headers_ipv4_dstAddr = headers.ipv4.dstAddr;</a:t>
            </a:r>
          </a:p>
          <a:p>
            <a:r>
              <a:rPr lang="pl-PL" sz="1200" dirty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pl-PL" sz="1200" dirty="0" err="1">
                <a:solidFill>
                  <a:schemeClr val="bg1">
                    <a:lumMod val="50000"/>
                  </a:schemeClr>
                </a:solidFill>
              </a:rPr>
              <a:t>value</a:t>
            </a:r>
            <a:r>
              <a:rPr lang="pl-PL" sz="1200" dirty="0">
                <a:solidFill>
                  <a:schemeClr val="bg1">
                    <a:lumMod val="50000"/>
                  </a:schemeClr>
                </a:solidFill>
              </a:rPr>
              <a:t> */</a:t>
            </a:r>
          </a:p>
          <a:p>
            <a:r>
              <a:rPr lang="pl-PL" sz="1200" b="1" dirty="0" err="1">
                <a:solidFill>
                  <a:schemeClr val="tx1"/>
                </a:solidFill>
              </a:rPr>
              <a:t>struct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accent6">
                    <a:lumMod val="75000"/>
                  </a:schemeClr>
                </a:solidFill>
              </a:rPr>
              <a:t>pipe_downstream_tbl_value</a:t>
            </a:r>
            <a:r>
              <a:rPr lang="pl-PL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1200" dirty="0">
                <a:solidFill>
                  <a:schemeClr val="tx1"/>
                </a:solidFill>
              </a:rPr>
              <a:t>*</a:t>
            </a:r>
            <a:r>
              <a:rPr lang="pl-PL" sz="1200" dirty="0" err="1">
                <a:solidFill>
                  <a:schemeClr val="tx1"/>
                </a:solidFill>
              </a:rPr>
              <a:t>value</a:t>
            </a:r>
            <a:r>
              <a:rPr lang="pl-PL" sz="1200" dirty="0">
                <a:solidFill>
                  <a:schemeClr val="tx1"/>
                </a:solidFill>
              </a:rPr>
              <a:t> = </a:t>
            </a:r>
            <a:r>
              <a:rPr lang="pl-PL" sz="1200" dirty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pl-PL" sz="1200" dirty="0">
                <a:solidFill>
                  <a:schemeClr val="tx1"/>
                </a:solidFill>
              </a:rPr>
              <a:t>;</a:t>
            </a:r>
          </a:p>
          <a:p>
            <a:r>
              <a:rPr lang="pl-PL" sz="1200" dirty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pl-PL" sz="1200" dirty="0" err="1">
                <a:solidFill>
                  <a:schemeClr val="bg1">
                    <a:lumMod val="50000"/>
                  </a:schemeClr>
                </a:solidFill>
              </a:rPr>
              <a:t>perform</a:t>
            </a:r>
            <a:r>
              <a:rPr lang="pl-PL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1">
                    <a:lumMod val="50000"/>
                  </a:schemeClr>
                </a:solidFill>
              </a:rPr>
              <a:t>lookup</a:t>
            </a:r>
            <a:r>
              <a:rPr lang="pl-PL" sz="1200" dirty="0">
                <a:solidFill>
                  <a:schemeClr val="bg1">
                    <a:lumMod val="50000"/>
                  </a:schemeClr>
                </a:solidFill>
              </a:rPr>
              <a:t> */</a:t>
            </a:r>
          </a:p>
          <a:p>
            <a:r>
              <a:rPr lang="pl-PL" sz="1200" dirty="0" err="1">
                <a:solidFill>
                  <a:schemeClr val="tx1"/>
                </a:solidFill>
              </a:rPr>
              <a:t>value</a:t>
            </a:r>
            <a:r>
              <a:rPr lang="pl-PL" sz="1200" dirty="0">
                <a:solidFill>
                  <a:schemeClr val="tx1"/>
                </a:solidFill>
              </a:rPr>
              <a:t> = </a:t>
            </a:r>
            <a:r>
              <a:rPr lang="pl-PL" sz="1200" i="1" dirty="0" err="1">
                <a:solidFill>
                  <a:schemeClr val="tx1"/>
                </a:solidFill>
              </a:rPr>
              <a:t>ubpf_map_lookup</a:t>
            </a:r>
            <a:r>
              <a:rPr lang="pl-PL" sz="1200" dirty="0">
                <a:solidFill>
                  <a:schemeClr val="tx1"/>
                </a:solidFill>
              </a:rPr>
              <a:t>(&amp;</a:t>
            </a:r>
            <a:r>
              <a:rPr lang="pl-PL" sz="1200" dirty="0" err="1">
                <a:solidFill>
                  <a:schemeClr val="tx1"/>
                </a:solidFill>
              </a:rPr>
              <a:t>pipe_downstream_tbl</a:t>
            </a:r>
            <a:r>
              <a:rPr lang="pl-PL" sz="1200" dirty="0">
                <a:solidFill>
                  <a:schemeClr val="tx1"/>
                </a:solidFill>
              </a:rPr>
              <a:t>, &amp;</a:t>
            </a:r>
            <a:r>
              <a:rPr lang="pl-PL" sz="1200" dirty="0" err="1">
                <a:solidFill>
                  <a:schemeClr val="tx1"/>
                </a:solidFill>
              </a:rPr>
              <a:t>key</a:t>
            </a:r>
            <a:r>
              <a:rPr lang="pl-PL" sz="1200" dirty="0">
                <a:solidFill>
                  <a:schemeClr val="tx1"/>
                </a:solidFill>
              </a:rPr>
              <a:t>);</a:t>
            </a:r>
          </a:p>
          <a:p>
            <a:endParaRPr lang="pl-PL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(value !=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US" sz="1200" dirty="0">
                <a:solidFill>
                  <a:schemeClr val="tx1"/>
                </a:solidFill>
              </a:rPr>
              <a:t>)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/* run action */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switch</a:t>
            </a:r>
            <a:r>
              <a:rPr lang="en-US" sz="1200" dirty="0">
                <a:solidFill>
                  <a:schemeClr val="tx1"/>
                </a:solidFill>
              </a:rPr>
              <a:t> (value-&gt;action) {</a:t>
            </a:r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dirty="0">
                <a:solidFill>
                  <a:schemeClr val="tx1"/>
                </a:solidFill>
              </a:rPr>
              <a:t>	</a:t>
            </a:r>
            <a:r>
              <a:rPr lang="pl-PL" sz="1200" b="1" dirty="0" err="1">
                <a:solidFill>
                  <a:schemeClr val="tx1"/>
                </a:solidFill>
              </a:rPr>
              <a:t>case</a:t>
            </a:r>
            <a:r>
              <a:rPr lang="pl-PL" sz="1200" dirty="0">
                <a:solidFill>
                  <a:schemeClr val="tx1"/>
                </a:solidFill>
              </a:rPr>
              <a:t> pipe_ipv4_decrement_ttl: 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    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          headers.ipv4.ttl = (headers.ipv4.ttl + 255);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     }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}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endParaRPr lang="pl-PL" sz="1600" dirty="0">
              <a:solidFill>
                <a:schemeClr val="tx1"/>
              </a:solidFill>
            </a:endParaRPr>
          </a:p>
          <a:p>
            <a:endParaRPr lang="pl-PL" sz="1600" dirty="0">
              <a:solidFill>
                <a:schemeClr val="tx1"/>
              </a:solidFill>
            </a:endParaRPr>
          </a:p>
          <a:p>
            <a:endParaRPr lang="pl-PL" sz="1600" dirty="0">
              <a:solidFill>
                <a:schemeClr val="tx1"/>
              </a:solidFill>
            </a:endParaRPr>
          </a:p>
          <a:p>
            <a:endParaRPr lang="pl-PL" sz="1600" dirty="0">
              <a:solidFill>
                <a:schemeClr val="tx1"/>
              </a:solidFill>
            </a:endParaRPr>
          </a:p>
          <a:p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12120A5-F99A-491C-AAB9-684B36E7A957}"/>
              </a:ext>
            </a:extLst>
          </p:cNvPr>
          <p:cNvSpPr/>
          <p:nvPr/>
        </p:nvSpPr>
        <p:spPr>
          <a:xfrm>
            <a:off x="457200" y="907577"/>
            <a:ext cx="3869140" cy="3753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b="1" dirty="0">
              <a:solidFill>
                <a:schemeClr val="tx1"/>
              </a:solidFill>
            </a:endParaRPr>
          </a:p>
          <a:p>
            <a:endParaRPr lang="pl-PL" sz="1200" b="1" dirty="0">
              <a:solidFill>
                <a:schemeClr val="tx1"/>
              </a:solidFill>
            </a:endParaRPr>
          </a:p>
          <a:p>
            <a:r>
              <a:rPr lang="pl-PL" sz="1200" b="1" dirty="0" err="1">
                <a:solidFill>
                  <a:schemeClr val="tx1"/>
                </a:solidFill>
              </a:rPr>
              <a:t>action</a:t>
            </a:r>
            <a:r>
              <a:rPr lang="pl-PL" sz="1200" dirty="0">
                <a:solidFill>
                  <a:schemeClr val="tx1"/>
                </a:solidFill>
              </a:rPr>
              <a:t> ipv4_decrementl_ttl()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headers.ipv4.ttl = headers.ivp4.ttl - 1;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r>
              <a:rPr lang="pl-PL" sz="1200" b="1" dirty="0" err="1">
                <a:solidFill>
                  <a:schemeClr val="tx1"/>
                </a:solidFill>
              </a:rPr>
              <a:t>table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downstream_tbl</a:t>
            </a:r>
            <a:r>
              <a:rPr lang="pl-PL" sz="1200" dirty="0">
                <a:solidFill>
                  <a:schemeClr val="tx1"/>
                </a:solidFill>
              </a:rPr>
              <a:t>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</a:t>
            </a:r>
            <a:r>
              <a:rPr lang="pl-PL" sz="1200" b="1" dirty="0" err="1">
                <a:solidFill>
                  <a:schemeClr val="tx1"/>
                </a:solidFill>
              </a:rPr>
              <a:t>key</a:t>
            </a:r>
            <a:r>
              <a:rPr lang="pl-PL" sz="1200" dirty="0">
                <a:solidFill>
                  <a:schemeClr val="tx1"/>
                </a:solidFill>
              </a:rPr>
              <a:t> = { headers.ipv4.dstAddr : </a:t>
            </a:r>
            <a:r>
              <a:rPr lang="pl-PL" sz="1200" b="1" dirty="0" err="1">
                <a:solidFill>
                  <a:schemeClr val="tx1"/>
                </a:solidFill>
              </a:rPr>
              <a:t>exact</a:t>
            </a:r>
            <a:r>
              <a:rPr lang="pl-PL" sz="1200" dirty="0">
                <a:solidFill>
                  <a:schemeClr val="tx1"/>
                </a:solidFill>
              </a:rPr>
              <a:t>; }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</a:t>
            </a:r>
            <a:r>
              <a:rPr lang="pl-PL" sz="1200" b="1" dirty="0" err="1">
                <a:solidFill>
                  <a:schemeClr val="tx1"/>
                </a:solidFill>
              </a:rPr>
              <a:t>actions</a:t>
            </a:r>
            <a:r>
              <a:rPr lang="pl-PL" sz="1200" dirty="0">
                <a:solidFill>
                  <a:schemeClr val="tx1"/>
                </a:solidFill>
              </a:rPr>
              <a:t> = { ipv4_decrement_ttl;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                   </a:t>
            </a:r>
            <a:r>
              <a:rPr lang="pl-PL" sz="1200" dirty="0" err="1">
                <a:solidFill>
                  <a:schemeClr val="tx1"/>
                </a:solidFill>
              </a:rPr>
              <a:t>NoAction</a:t>
            </a:r>
            <a:r>
              <a:rPr lang="pl-PL" sz="1200" dirty="0">
                <a:solidFill>
                  <a:schemeClr val="tx1"/>
                </a:solidFill>
              </a:rPr>
              <a:t>; }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b="1" dirty="0" err="1">
                <a:solidFill>
                  <a:schemeClr val="tx1"/>
                </a:solidFill>
              </a:rPr>
              <a:t>apply</a:t>
            </a:r>
            <a:r>
              <a:rPr lang="pl-PL" sz="1200" dirty="0">
                <a:solidFill>
                  <a:schemeClr val="tx1"/>
                </a:solidFill>
              </a:rPr>
              <a:t>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</a:t>
            </a:r>
            <a:r>
              <a:rPr lang="pl-PL" sz="1200" dirty="0" err="1">
                <a:solidFill>
                  <a:schemeClr val="tx1"/>
                </a:solidFill>
              </a:rPr>
              <a:t>downstream_tbl.</a:t>
            </a:r>
            <a:r>
              <a:rPr lang="pl-PL" sz="1200" b="1" dirty="0" err="1">
                <a:solidFill>
                  <a:srgbClr val="7030A0"/>
                </a:solidFill>
              </a:rPr>
              <a:t>apply</a:t>
            </a:r>
            <a:r>
              <a:rPr lang="pl-PL" sz="1200" dirty="0">
                <a:solidFill>
                  <a:schemeClr val="tx1"/>
                </a:solidFill>
              </a:rPr>
              <a:t>();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74F13DD7-EA42-4277-8278-8471EA1409CD}"/>
              </a:ext>
            </a:extLst>
          </p:cNvPr>
          <p:cNvSpPr/>
          <p:nvPr/>
        </p:nvSpPr>
        <p:spPr>
          <a:xfrm>
            <a:off x="4367283" y="2571750"/>
            <a:ext cx="423081" cy="3602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F991D13-06C4-416A-BE78-93D11E659A73}"/>
              </a:ext>
            </a:extLst>
          </p:cNvPr>
          <p:cNvSpPr txBox="1"/>
          <p:nvPr/>
        </p:nvSpPr>
        <p:spPr>
          <a:xfrm>
            <a:off x="4326340" y="2931991"/>
            <a:ext cx="491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/>
              <a:t>p4c-ubpf</a:t>
            </a:r>
          </a:p>
        </p:txBody>
      </p:sp>
    </p:spTree>
    <p:extLst>
      <p:ext uri="{BB962C8B-B14F-4D97-AF65-F5344CB8AC3E}">
        <p14:creationId xmlns:p14="http://schemas.microsoft.com/office/powerpoint/2010/main" val="35032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P4 </a:t>
            </a:r>
            <a:r>
              <a:rPr lang="pl-PL" dirty="0" err="1"/>
              <a:t>Registers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D77F1FE-EBB9-4A8B-8EC9-C02CD39B21BA}"/>
              </a:ext>
            </a:extLst>
          </p:cNvPr>
          <p:cNvSpPr/>
          <p:nvPr/>
        </p:nvSpPr>
        <p:spPr>
          <a:xfrm>
            <a:off x="4817660" y="1280957"/>
            <a:ext cx="3869140" cy="2940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6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bg1">
                  <a:lumMod val="65000"/>
                </a:schemeClr>
              </a:solidFill>
            </a:endParaRPr>
          </a:p>
          <a:p>
            <a:endParaRPr lang="pl-PL" sz="1200" dirty="0">
              <a:solidFill>
                <a:schemeClr val="bg1">
                  <a:lumMod val="65000"/>
                </a:schemeClr>
              </a:solidFill>
            </a:endParaRPr>
          </a:p>
          <a:p>
            <a:endParaRPr lang="pl-PL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// map </a:t>
            </a:r>
            <a:r>
              <a:rPr lang="pl-PL" sz="1200" dirty="0" err="1">
                <a:solidFill>
                  <a:schemeClr val="bg1">
                    <a:lumMod val="65000"/>
                  </a:schemeClr>
                </a:solidFill>
              </a:rPr>
              <a:t>definition</a:t>
            </a:r>
            <a:endParaRPr lang="pl-PL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l-PL" sz="1200" b="1" dirty="0" err="1">
                <a:solidFill>
                  <a:schemeClr val="tx1"/>
                </a:solidFill>
              </a:rPr>
              <a:t>struct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accent6">
                    <a:lumMod val="75000"/>
                  </a:schemeClr>
                </a:solidFill>
              </a:rPr>
              <a:t>ubpf_map_def</a:t>
            </a:r>
            <a:r>
              <a:rPr lang="pl-PL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1200" dirty="0">
                <a:solidFill>
                  <a:schemeClr val="tx1"/>
                </a:solidFill>
              </a:rPr>
              <a:t>count_r_0 =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.</a:t>
            </a:r>
            <a:r>
              <a:rPr lang="pl-PL" sz="1200" dirty="0" err="1">
                <a:solidFill>
                  <a:schemeClr val="tx1"/>
                </a:solidFill>
              </a:rPr>
              <a:t>type</a:t>
            </a:r>
            <a:r>
              <a:rPr lang="pl-PL" sz="1200" dirty="0">
                <a:solidFill>
                  <a:schemeClr val="tx1"/>
                </a:solidFill>
              </a:rPr>
              <a:t> = </a:t>
            </a:r>
            <a:r>
              <a:rPr lang="pl-PL" sz="1200" i="1" dirty="0">
                <a:solidFill>
                  <a:schemeClr val="tx1"/>
                </a:solidFill>
              </a:rPr>
              <a:t>UBPF_MAP_TYPE_HASHMAP</a:t>
            </a:r>
            <a:r>
              <a:rPr lang="pl-PL" sz="1200" dirty="0">
                <a:solidFill>
                  <a:schemeClr val="tx1"/>
                </a:solidFill>
              </a:rPr>
              <a:t>,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.</a:t>
            </a:r>
            <a:r>
              <a:rPr lang="pl-PL" sz="1200" dirty="0" err="1">
                <a:solidFill>
                  <a:schemeClr val="tx1"/>
                </a:solidFill>
              </a:rPr>
              <a:t>key_size</a:t>
            </a:r>
            <a:r>
              <a:rPr lang="pl-PL" sz="1200" dirty="0">
                <a:solidFill>
                  <a:schemeClr val="tx1"/>
                </a:solidFill>
              </a:rPr>
              <a:t> = </a:t>
            </a:r>
            <a:r>
              <a:rPr lang="pl-PL" sz="1200" b="1" dirty="0" err="1">
                <a:solidFill>
                  <a:schemeClr val="tx1"/>
                </a:solidFill>
              </a:rPr>
              <a:t>sizeof</a:t>
            </a:r>
            <a:r>
              <a:rPr lang="pl-PL" sz="1200" dirty="0">
                <a:solidFill>
                  <a:schemeClr val="tx1"/>
                </a:solidFill>
              </a:rPr>
              <a:t>(</a:t>
            </a:r>
            <a:r>
              <a:rPr lang="pl-PL" sz="1200" dirty="0">
                <a:solidFill>
                  <a:schemeClr val="accent6">
                    <a:lumMod val="75000"/>
                  </a:schemeClr>
                </a:solidFill>
              </a:rPr>
              <a:t>uint32_t</a:t>
            </a:r>
            <a:r>
              <a:rPr lang="pl-PL" sz="1200" dirty="0">
                <a:solidFill>
                  <a:schemeClr val="tx1"/>
                </a:solidFill>
              </a:rPr>
              <a:t>),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.</a:t>
            </a:r>
            <a:r>
              <a:rPr lang="pl-PL" sz="1200" dirty="0" err="1">
                <a:solidFill>
                  <a:schemeClr val="tx1"/>
                </a:solidFill>
              </a:rPr>
              <a:t>value_size</a:t>
            </a:r>
            <a:r>
              <a:rPr lang="pl-PL" sz="1200" dirty="0">
                <a:solidFill>
                  <a:schemeClr val="tx1"/>
                </a:solidFill>
              </a:rPr>
              <a:t> = </a:t>
            </a:r>
            <a:r>
              <a:rPr lang="pl-PL" sz="1200" b="1" dirty="0" err="1">
                <a:solidFill>
                  <a:schemeClr val="tx1"/>
                </a:solidFill>
              </a:rPr>
              <a:t>sizeof</a:t>
            </a:r>
            <a:r>
              <a:rPr lang="pl-PL" sz="1200" dirty="0">
                <a:solidFill>
                  <a:schemeClr val="tx1"/>
                </a:solidFill>
              </a:rPr>
              <a:t>(</a:t>
            </a:r>
            <a:r>
              <a:rPr lang="pl-PL" sz="1200" dirty="0">
                <a:solidFill>
                  <a:schemeClr val="accent6">
                    <a:lumMod val="75000"/>
                  </a:schemeClr>
                </a:solidFill>
              </a:rPr>
              <a:t>uint32_t</a:t>
            </a:r>
            <a:r>
              <a:rPr lang="pl-PL" sz="1200" dirty="0">
                <a:solidFill>
                  <a:schemeClr val="tx1"/>
                </a:solidFill>
              </a:rPr>
              <a:t>),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.</a:t>
            </a:r>
            <a:r>
              <a:rPr lang="pl-PL" sz="1200" dirty="0" err="1">
                <a:solidFill>
                  <a:schemeClr val="tx1"/>
                </a:solidFill>
              </a:rPr>
              <a:t>max_entries</a:t>
            </a:r>
            <a:r>
              <a:rPr lang="pl-PL" sz="1200" dirty="0">
                <a:solidFill>
                  <a:schemeClr val="tx1"/>
                </a:solidFill>
              </a:rPr>
              <a:t> = 1,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.</a:t>
            </a:r>
            <a:r>
              <a:rPr lang="pl-PL" sz="1200" dirty="0" err="1">
                <a:solidFill>
                  <a:schemeClr val="tx1"/>
                </a:solidFill>
              </a:rPr>
              <a:t>nb_hash_functions</a:t>
            </a:r>
            <a:r>
              <a:rPr lang="pl-PL" sz="1200" dirty="0">
                <a:solidFill>
                  <a:schemeClr val="tx1"/>
                </a:solidFill>
              </a:rPr>
              <a:t> = 0,</a:t>
            </a:r>
          </a:p>
          <a:p>
            <a:r>
              <a:rPr lang="pl-PL" sz="1200" dirty="0">
                <a:solidFill>
                  <a:schemeClr val="tx1"/>
                </a:solidFill>
              </a:rPr>
              <a:t>};</a:t>
            </a:r>
          </a:p>
          <a:p>
            <a:r>
              <a:rPr lang="pl-PL" sz="1200" dirty="0">
                <a:solidFill>
                  <a:schemeClr val="tx1"/>
                </a:solidFill>
              </a:rPr>
              <a:t>…</a:t>
            </a:r>
          </a:p>
          <a:p>
            <a:r>
              <a:rPr lang="pl-PL" sz="1200" dirty="0">
                <a:solidFill>
                  <a:schemeClr val="accent6">
                    <a:lumMod val="75000"/>
                  </a:schemeClr>
                </a:solidFill>
              </a:rPr>
              <a:t>uint32_t </a:t>
            </a:r>
            <a:r>
              <a:rPr lang="pl-PL" sz="1200" dirty="0" err="1">
                <a:solidFill>
                  <a:schemeClr val="tx1"/>
                </a:solidFill>
              </a:rPr>
              <a:t>idx</a:t>
            </a:r>
            <a:r>
              <a:rPr lang="pl-PL" sz="1200" dirty="0">
                <a:solidFill>
                  <a:schemeClr val="tx1"/>
                </a:solidFill>
              </a:rPr>
              <a:t> = 0;</a:t>
            </a:r>
          </a:p>
          <a:p>
            <a:r>
              <a:rPr lang="pl-PL" sz="1200" dirty="0">
                <a:solidFill>
                  <a:schemeClr val="accent6">
                    <a:lumMod val="75000"/>
                  </a:schemeClr>
                </a:solidFill>
              </a:rPr>
              <a:t>uint32_t</a:t>
            </a:r>
            <a:r>
              <a:rPr lang="pl-PL" sz="1200" dirty="0">
                <a:solidFill>
                  <a:schemeClr val="tx1"/>
                </a:solidFill>
              </a:rPr>
              <a:t>* </a:t>
            </a:r>
            <a:r>
              <a:rPr lang="pl-PL" sz="1200" dirty="0" err="1">
                <a:solidFill>
                  <a:schemeClr val="tx1"/>
                </a:solidFill>
              </a:rPr>
              <a:t>tmp</a:t>
            </a:r>
            <a:r>
              <a:rPr lang="pl-PL" sz="1200" dirty="0">
                <a:solidFill>
                  <a:schemeClr val="tx1"/>
                </a:solidFill>
              </a:rPr>
              <a:t> = </a:t>
            </a:r>
            <a:r>
              <a:rPr lang="pl-PL" sz="1200" i="1" dirty="0" err="1">
                <a:solidFill>
                  <a:schemeClr val="tx1"/>
                </a:solidFill>
              </a:rPr>
              <a:t>ubpf_map_lookup</a:t>
            </a:r>
            <a:r>
              <a:rPr lang="pl-PL" sz="1200" dirty="0">
                <a:solidFill>
                  <a:schemeClr val="tx1"/>
                </a:solidFill>
              </a:rPr>
              <a:t>(&amp;count_r_0, &amp;</a:t>
            </a:r>
            <a:r>
              <a:rPr lang="pl-PL" sz="1200" dirty="0" err="1">
                <a:solidFill>
                  <a:schemeClr val="tx1"/>
                </a:solidFill>
              </a:rPr>
              <a:t>idx</a:t>
            </a:r>
            <a:r>
              <a:rPr lang="pl-PL" sz="1200" dirty="0">
                <a:solidFill>
                  <a:schemeClr val="tx1"/>
                </a:solidFill>
              </a:rPr>
              <a:t>);</a:t>
            </a:r>
          </a:p>
          <a:p>
            <a:r>
              <a:rPr lang="pl-PL" sz="1200" b="1" dirty="0" err="1">
                <a:solidFill>
                  <a:schemeClr val="tx1"/>
                </a:solidFill>
              </a:rPr>
              <a:t>if</a:t>
            </a:r>
            <a:r>
              <a:rPr lang="pl-PL" sz="1200" dirty="0">
                <a:solidFill>
                  <a:schemeClr val="tx1"/>
                </a:solidFill>
              </a:rPr>
              <a:t> (</a:t>
            </a:r>
            <a:r>
              <a:rPr lang="pl-PL" sz="1200" dirty="0" err="1">
                <a:solidFill>
                  <a:schemeClr val="tx1"/>
                </a:solidFill>
              </a:rPr>
              <a:t>tmp</a:t>
            </a:r>
            <a:r>
              <a:rPr lang="pl-PL" sz="1200" dirty="0">
                <a:solidFill>
                  <a:schemeClr val="tx1"/>
                </a:solidFill>
              </a:rPr>
              <a:t> != </a:t>
            </a:r>
            <a:r>
              <a:rPr lang="pl-PL" sz="1200" dirty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pl-PL" sz="1200" dirty="0">
                <a:solidFill>
                  <a:schemeClr val="tx1"/>
                </a:solidFill>
              </a:rPr>
              <a:t>)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</a:t>
            </a:r>
            <a:r>
              <a:rPr lang="pl-PL" sz="1200" dirty="0">
                <a:solidFill>
                  <a:schemeClr val="accent6">
                    <a:lumMod val="75000"/>
                  </a:schemeClr>
                </a:solidFill>
              </a:rPr>
              <a:t>uint32_t </a:t>
            </a:r>
            <a:r>
              <a:rPr lang="pl-PL" sz="1200" dirty="0" err="1">
                <a:solidFill>
                  <a:schemeClr val="tx1"/>
                </a:solidFill>
              </a:rPr>
              <a:t>tmp_value</a:t>
            </a:r>
            <a:r>
              <a:rPr lang="pl-PL" sz="1200" dirty="0">
                <a:solidFill>
                  <a:schemeClr val="tx1"/>
                </a:solidFill>
              </a:rPr>
              <a:t> = (*</a:t>
            </a:r>
            <a:r>
              <a:rPr lang="pl-PL" sz="1200" dirty="0" err="1">
                <a:solidFill>
                  <a:schemeClr val="tx1"/>
                </a:solidFill>
              </a:rPr>
              <a:t>tmp</a:t>
            </a:r>
            <a:r>
              <a:rPr lang="pl-PL" sz="1200" dirty="0">
                <a:solidFill>
                  <a:schemeClr val="tx1"/>
                </a:solidFill>
              </a:rPr>
              <a:t> + 1);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</a:t>
            </a:r>
            <a:r>
              <a:rPr lang="pl-PL" sz="1200" i="1" dirty="0" err="1">
                <a:solidFill>
                  <a:schemeClr val="tx1"/>
                </a:solidFill>
              </a:rPr>
              <a:t>ubpf_map_update</a:t>
            </a:r>
            <a:r>
              <a:rPr lang="pl-PL" sz="1200" dirty="0">
                <a:solidFill>
                  <a:schemeClr val="tx1"/>
                </a:solidFill>
              </a:rPr>
              <a:t>(&amp;count_r_0, &amp;</a:t>
            </a:r>
            <a:r>
              <a:rPr lang="pl-PL" sz="1200" dirty="0" err="1">
                <a:solidFill>
                  <a:schemeClr val="tx1"/>
                </a:solidFill>
              </a:rPr>
              <a:t>idx</a:t>
            </a:r>
            <a:r>
              <a:rPr lang="pl-PL" sz="1200" dirty="0">
                <a:solidFill>
                  <a:schemeClr val="tx1"/>
                </a:solidFill>
              </a:rPr>
              <a:t>, &amp;</a:t>
            </a:r>
            <a:r>
              <a:rPr lang="pl-PL" sz="1200" dirty="0" err="1">
                <a:solidFill>
                  <a:schemeClr val="tx1"/>
                </a:solidFill>
              </a:rPr>
              <a:t>tmp_value</a:t>
            </a:r>
            <a:r>
              <a:rPr lang="pl-PL" sz="1200" dirty="0">
                <a:solidFill>
                  <a:schemeClr val="tx1"/>
                </a:solidFill>
              </a:rPr>
              <a:t>);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</a:t>
            </a: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600" dirty="0">
              <a:solidFill>
                <a:schemeClr val="tx1"/>
              </a:solidFill>
            </a:endParaRPr>
          </a:p>
          <a:p>
            <a:endParaRPr lang="pl-PL" sz="1600" dirty="0">
              <a:solidFill>
                <a:schemeClr val="tx1"/>
              </a:solidFill>
            </a:endParaRPr>
          </a:p>
          <a:p>
            <a:endParaRPr lang="pl-PL" sz="1600" dirty="0">
              <a:solidFill>
                <a:schemeClr val="tx1"/>
              </a:solidFill>
            </a:endParaRPr>
          </a:p>
          <a:p>
            <a:endParaRPr lang="pl-PL" sz="1600" dirty="0">
              <a:solidFill>
                <a:schemeClr val="tx1"/>
              </a:solidFill>
            </a:endParaRPr>
          </a:p>
          <a:p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12120A5-F99A-491C-AAB9-684B36E7A957}"/>
              </a:ext>
            </a:extLst>
          </p:cNvPr>
          <p:cNvSpPr/>
          <p:nvPr/>
        </p:nvSpPr>
        <p:spPr>
          <a:xfrm>
            <a:off x="457200" y="1280957"/>
            <a:ext cx="3869140" cy="2940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b="1" dirty="0">
              <a:solidFill>
                <a:schemeClr val="tx1"/>
              </a:solidFill>
            </a:endParaRPr>
          </a:p>
          <a:p>
            <a:endParaRPr lang="pl-PL" sz="1200" b="1" dirty="0">
              <a:solidFill>
                <a:schemeClr val="tx1"/>
              </a:solidFill>
            </a:endParaRPr>
          </a:p>
          <a:p>
            <a:endParaRPr lang="pl-PL" sz="1200" b="1" dirty="0">
              <a:solidFill>
                <a:schemeClr val="tx1"/>
              </a:solidFill>
            </a:endParaRPr>
          </a:p>
          <a:p>
            <a:endParaRPr lang="pl-PL" sz="1200" b="1" dirty="0">
              <a:solidFill>
                <a:schemeClr val="tx1"/>
              </a:solidFill>
            </a:endParaRPr>
          </a:p>
          <a:p>
            <a:endParaRPr lang="pl-PL" sz="1200" b="1" dirty="0">
              <a:solidFill>
                <a:schemeClr val="tx1"/>
              </a:solidFill>
            </a:endParaRPr>
          </a:p>
          <a:p>
            <a:endParaRPr lang="pl-PL" sz="1200" b="1" dirty="0">
              <a:solidFill>
                <a:schemeClr val="tx1"/>
              </a:solidFill>
            </a:endParaRPr>
          </a:p>
          <a:p>
            <a:endParaRPr lang="pl-PL" sz="1200" b="1" dirty="0">
              <a:solidFill>
                <a:schemeClr val="tx1"/>
              </a:solidFill>
            </a:endParaRPr>
          </a:p>
          <a:p>
            <a:endParaRPr lang="pl-PL" sz="1200" b="1" dirty="0">
              <a:solidFill>
                <a:schemeClr val="tx1"/>
              </a:solidFill>
            </a:endParaRPr>
          </a:p>
          <a:p>
            <a:endParaRPr lang="pl-PL" sz="1200" b="1" dirty="0">
              <a:solidFill>
                <a:schemeClr val="tx1"/>
              </a:solidFill>
            </a:endParaRPr>
          </a:p>
          <a:p>
            <a:endParaRPr lang="pl-PL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rgbClr val="7030A0"/>
                </a:solidFill>
              </a:rPr>
              <a:t>Register</a:t>
            </a:r>
            <a:r>
              <a:rPr lang="en-US" sz="1200" dirty="0">
                <a:solidFill>
                  <a:schemeClr val="tx1"/>
                </a:solidFill>
              </a:rPr>
              <a:t>&lt;bit&lt;32&gt;, bit&lt;32&gt;&gt;(1) </a:t>
            </a:r>
            <a:r>
              <a:rPr lang="en-US" sz="1200" dirty="0" err="1">
                <a:solidFill>
                  <a:schemeClr val="tx1"/>
                </a:solidFill>
              </a:rPr>
              <a:t>count_r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b="1" dirty="0" err="1">
                <a:solidFill>
                  <a:schemeClr val="tx1"/>
                </a:solidFill>
              </a:rPr>
              <a:t>apply</a:t>
            </a:r>
            <a:r>
              <a:rPr lang="pl-PL" sz="1200" dirty="0">
                <a:solidFill>
                  <a:schemeClr val="tx1"/>
                </a:solidFill>
              </a:rPr>
              <a:t>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bit&lt;32&gt; index = 0;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bit&lt;32&gt; </a:t>
            </a:r>
            <a:r>
              <a:rPr lang="en-US" sz="1200" dirty="0" err="1">
                <a:solidFill>
                  <a:schemeClr val="tx1"/>
                </a:solidFill>
              </a:rPr>
              <a:t>last_count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count_r.</a:t>
            </a:r>
            <a:r>
              <a:rPr lang="en-US" sz="1200" b="1" dirty="0" err="1">
                <a:solidFill>
                  <a:srgbClr val="7030A0"/>
                </a:solidFill>
              </a:rPr>
              <a:t>read</a:t>
            </a:r>
            <a:r>
              <a:rPr lang="en-US" sz="1200" dirty="0">
                <a:solidFill>
                  <a:schemeClr val="tx1"/>
                </a:solidFill>
              </a:rPr>
              <a:t>(index);</a:t>
            </a:r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dirty="0">
                <a:solidFill>
                  <a:schemeClr val="tx1"/>
                </a:solidFill>
              </a:rPr>
              <a:t>    </a:t>
            </a:r>
            <a:r>
              <a:rPr lang="pl-PL" sz="1200" dirty="0" err="1">
                <a:solidFill>
                  <a:schemeClr val="tx1"/>
                </a:solidFill>
              </a:rPr>
              <a:t>count_r.</a:t>
            </a:r>
            <a:r>
              <a:rPr lang="pl-PL" sz="1200" b="1" dirty="0" err="1">
                <a:solidFill>
                  <a:srgbClr val="7030A0"/>
                </a:solidFill>
              </a:rPr>
              <a:t>write</a:t>
            </a:r>
            <a:r>
              <a:rPr lang="pl-PL" sz="1200" dirty="0">
                <a:solidFill>
                  <a:schemeClr val="tx1"/>
                </a:solidFill>
              </a:rPr>
              <a:t>(index, </a:t>
            </a:r>
            <a:r>
              <a:rPr lang="pl-PL" sz="1200" dirty="0" err="1">
                <a:solidFill>
                  <a:schemeClr val="tx1"/>
                </a:solidFill>
              </a:rPr>
              <a:t>last_count</a:t>
            </a:r>
            <a:r>
              <a:rPr lang="pl-PL" sz="1200" dirty="0">
                <a:solidFill>
                  <a:schemeClr val="tx1"/>
                </a:solidFill>
              </a:rPr>
              <a:t> + 1);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74F13DD7-EA42-4277-8278-8471EA1409CD}"/>
              </a:ext>
            </a:extLst>
          </p:cNvPr>
          <p:cNvSpPr/>
          <p:nvPr/>
        </p:nvSpPr>
        <p:spPr>
          <a:xfrm>
            <a:off x="4367283" y="2529632"/>
            <a:ext cx="423081" cy="3602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F991D13-06C4-416A-BE78-93D11E659A73}"/>
              </a:ext>
            </a:extLst>
          </p:cNvPr>
          <p:cNvSpPr txBox="1"/>
          <p:nvPr/>
        </p:nvSpPr>
        <p:spPr>
          <a:xfrm>
            <a:off x="4326340" y="2889873"/>
            <a:ext cx="491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/>
              <a:t>p4c-ubpf</a:t>
            </a:r>
          </a:p>
        </p:txBody>
      </p:sp>
    </p:spTree>
    <p:extLst>
      <p:ext uri="{BB962C8B-B14F-4D97-AF65-F5344CB8AC3E}">
        <p14:creationId xmlns:p14="http://schemas.microsoft.com/office/powerpoint/2010/main" val="111171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P4 </a:t>
            </a:r>
            <a:r>
              <a:rPr lang="pl-PL" dirty="0" err="1"/>
              <a:t>Deparser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A46350C-A7EB-482C-B76C-52F06837E376}"/>
              </a:ext>
            </a:extLst>
          </p:cNvPr>
          <p:cNvSpPr/>
          <p:nvPr/>
        </p:nvSpPr>
        <p:spPr>
          <a:xfrm>
            <a:off x="4817660" y="1794710"/>
            <a:ext cx="3869140" cy="2386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packetOffsetInBits</a:t>
            </a:r>
            <a:r>
              <a:rPr lang="pl-PL" sz="1200" dirty="0">
                <a:solidFill>
                  <a:schemeClr val="tx1"/>
                </a:solidFill>
              </a:rPr>
              <a:t> = 0;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headers.ethernet.ebpf_valid</a:t>
            </a:r>
            <a:r>
              <a:rPr lang="en-US" sz="1200" dirty="0">
                <a:solidFill>
                  <a:schemeClr val="tx1"/>
                </a:solidFill>
              </a:rPr>
              <a:t>) {</a:t>
            </a:r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dirty="0">
                <a:solidFill>
                  <a:schemeClr val="tx1"/>
                </a:solidFill>
              </a:rPr>
              <a:t>    </a:t>
            </a:r>
            <a:r>
              <a:rPr lang="pl-PL" sz="1200" dirty="0" err="1">
                <a:solidFill>
                  <a:schemeClr val="tx1"/>
                </a:solidFill>
              </a:rPr>
              <a:t>ebpf_byte</a:t>
            </a:r>
            <a:r>
              <a:rPr lang="pl-PL" sz="1200" dirty="0">
                <a:solidFill>
                  <a:schemeClr val="tx1"/>
                </a:solidFill>
              </a:rPr>
              <a:t> = ((</a:t>
            </a:r>
            <a:r>
              <a:rPr lang="pl-PL" sz="1200" dirty="0">
                <a:solidFill>
                  <a:schemeClr val="accent6">
                    <a:lumMod val="75000"/>
                  </a:schemeClr>
                </a:solidFill>
              </a:rPr>
              <a:t>char</a:t>
            </a:r>
            <a:r>
              <a:rPr lang="pl-PL" sz="1200" dirty="0">
                <a:solidFill>
                  <a:schemeClr val="tx1"/>
                </a:solidFill>
              </a:rPr>
              <a:t>*)(&amp;</a:t>
            </a:r>
            <a:r>
              <a:rPr lang="pl-PL" sz="1200" dirty="0" err="1">
                <a:solidFill>
                  <a:schemeClr val="tx1"/>
                </a:solidFill>
              </a:rPr>
              <a:t>headers.ethernet.dstAddr</a:t>
            </a:r>
            <a:r>
              <a:rPr lang="pl-PL" sz="1200" dirty="0">
                <a:solidFill>
                  <a:schemeClr val="tx1"/>
                </a:solidFill>
              </a:rPr>
              <a:t>))[0];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</a:t>
            </a:r>
            <a:r>
              <a:rPr lang="pl-PL" sz="1200" dirty="0" err="1">
                <a:solidFill>
                  <a:schemeClr val="tx1"/>
                </a:solidFill>
              </a:rPr>
              <a:t>write_byte</a:t>
            </a:r>
            <a:r>
              <a:rPr lang="pl-PL" sz="1200" dirty="0">
                <a:solidFill>
                  <a:schemeClr val="tx1"/>
                </a:solidFill>
              </a:rPr>
              <a:t>(pkt, BYTES(</a:t>
            </a:r>
            <a:r>
              <a:rPr lang="pl-PL" sz="1200" dirty="0" err="1">
                <a:solidFill>
                  <a:schemeClr val="tx1"/>
                </a:solidFill>
              </a:rPr>
              <a:t>packetOffsetInBits</a:t>
            </a:r>
            <a:r>
              <a:rPr lang="pl-PL" sz="1200" dirty="0">
                <a:solidFill>
                  <a:schemeClr val="tx1"/>
                </a:solidFill>
              </a:rPr>
              <a:t>) + 0,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                                                                          (</a:t>
            </a:r>
            <a:r>
              <a:rPr lang="pl-PL" sz="1200" dirty="0" err="1">
                <a:solidFill>
                  <a:schemeClr val="tx1"/>
                </a:solidFill>
              </a:rPr>
              <a:t>ebpf_byte</a:t>
            </a:r>
            <a:r>
              <a:rPr lang="pl-PL" sz="1200" dirty="0">
                <a:solidFill>
                  <a:schemeClr val="tx1"/>
                </a:solidFill>
              </a:rPr>
              <a:t>));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…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</a:t>
            </a:r>
            <a:r>
              <a:rPr lang="pl-PL" sz="1200" dirty="0" err="1">
                <a:solidFill>
                  <a:schemeClr val="tx1"/>
                </a:solidFill>
              </a:rPr>
              <a:t>packetOffsetInBits</a:t>
            </a:r>
            <a:r>
              <a:rPr lang="pl-PL" sz="1200" dirty="0">
                <a:solidFill>
                  <a:schemeClr val="tx1"/>
                </a:solidFill>
              </a:rPr>
              <a:t> += 48;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(headers.</a:t>
            </a:r>
            <a:r>
              <a:rPr lang="pl-PL" sz="1200" dirty="0">
                <a:solidFill>
                  <a:schemeClr val="tx1"/>
                </a:solidFill>
              </a:rPr>
              <a:t>ipv4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ebpf_valid</a:t>
            </a:r>
            <a:r>
              <a:rPr lang="en-US" sz="1200" dirty="0">
                <a:solidFill>
                  <a:schemeClr val="tx1"/>
                </a:solidFill>
              </a:rPr>
              <a:t>) {</a:t>
            </a:r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dirty="0">
                <a:solidFill>
                  <a:schemeClr val="tx1"/>
                </a:solidFill>
              </a:rPr>
              <a:t>    …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r>
              <a:rPr lang="pl-PL" sz="1200" b="1" dirty="0">
                <a:solidFill>
                  <a:schemeClr val="tx1"/>
                </a:solidFill>
              </a:rPr>
              <a:t>return</a:t>
            </a:r>
            <a:r>
              <a:rPr lang="pl-PL" sz="1200" dirty="0">
                <a:solidFill>
                  <a:schemeClr val="tx1"/>
                </a:solidFill>
              </a:rPr>
              <a:t> pass;</a:t>
            </a:r>
          </a:p>
          <a:p>
            <a:endParaRPr lang="pl-PL" sz="1600" dirty="0">
              <a:solidFill>
                <a:schemeClr val="tx1"/>
              </a:solidFill>
            </a:endParaRPr>
          </a:p>
          <a:p>
            <a:endParaRPr lang="pl-PL" sz="1600" dirty="0">
              <a:solidFill>
                <a:schemeClr val="tx1"/>
              </a:solidFill>
            </a:endParaRPr>
          </a:p>
          <a:p>
            <a:endParaRPr lang="pl-PL" sz="1600" dirty="0">
              <a:solidFill>
                <a:schemeClr val="tx1"/>
              </a:solidFill>
            </a:endParaRPr>
          </a:p>
          <a:p>
            <a:endParaRPr lang="pl-PL" sz="1600" dirty="0">
              <a:solidFill>
                <a:schemeClr val="tx1"/>
              </a:solidFill>
            </a:endParaRPr>
          </a:p>
          <a:p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5614A40-7D5E-486B-89B8-393A5A7479E9}"/>
              </a:ext>
            </a:extLst>
          </p:cNvPr>
          <p:cNvSpPr/>
          <p:nvPr/>
        </p:nvSpPr>
        <p:spPr>
          <a:xfrm>
            <a:off x="457200" y="1794710"/>
            <a:ext cx="3869140" cy="2386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b="1" dirty="0">
              <a:solidFill>
                <a:schemeClr val="tx1"/>
              </a:solidFill>
            </a:endParaRPr>
          </a:p>
          <a:p>
            <a:endParaRPr lang="pl-PL" sz="1200" b="1" dirty="0">
              <a:solidFill>
                <a:schemeClr val="tx1"/>
              </a:solidFill>
            </a:endParaRPr>
          </a:p>
          <a:p>
            <a:r>
              <a:rPr lang="pl-PL" sz="1200" b="1" dirty="0" err="1">
                <a:solidFill>
                  <a:schemeClr val="tx1"/>
                </a:solidFill>
              </a:rPr>
              <a:t>control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dprs</a:t>
            </a:r>
            <a:r>
              <a:rPr lang="pl-PL" sz="1200" dirty="0">
                <a:solidFill>
                  <a:schemeClr val="tx1"/>
                </a:solidFill>
              </a:rPr>
              <a:t>(</a:t>
            </a:r>
            <a:r>
              <a:rPr lang="pl-PL" sz="1200" dirty="0" err="1">
                <a:solidFill>
                  <a:srgbClr val="00B050"/>
                </a:solidFill>
              </a:rPr>
              <a:t>packet_out</a:t>
            </a:r>
            <a:r>
              <a:rPr lang="pl-PL" sz="1200" dirty="0">
                <a:solidFill>
                  <a:srgbClr val="00B050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packet</a:t>
            </a:r>
            <a:r>
              <a:rPr lang="pl-PL" sz="1200" dirty="0">
                <a:solidFill>
                  <a:schemeClr val="tx1"/>
                </a:solidFill>
              </a:rPr>
              <a:t>, </a:t>
            </a:r>
            <a:r>
              <a:rPr lang="pl-PL" sz="1200" b="1" dirty="0">
                <a:solidFill>
                  <a:schemeClr val="tx1"/>
                </a:solidFill>
              </a:rPr>
              <a:t>in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rgbClr val="00B050"/>
                </a:solidFill>
              </a:rPr>
              <a:t>Headers_t</a:t>
            </a:r>
            <a:r>
              <a:rPr lang="pl-PL" sz="1200" dirty="0">
                <a:solidFill>
                  <a:srgbClr val="00B050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headers</a:t>
            </a:r>
            <a:r>
              <a:rPr lang="pl-PL" sz="1200" dirty="0">
                <a:solidFill>
                  <a:schemeClr val="tx1"/>
                </a:solidFill>
              </a:rPr>
              <a:t>)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</a:t>
            </a:r>
            <a:r>
              <a:rPr lang="pl-PL" sz="1200" b="1" dirty="0" err="1">
                <a:solidFill>
                  <a:schemeClr val="tx1"/>
                </a:solidFill>
              </a:rPr>
              <a:t>apply</a:t>
            </a:r>
            <a:r>
              <a:rPr lang="pl-PL" sz="1200" dirty="0">
                <a:solidFill>
                  <a:schemeClr val="tx1"/>
                </a:solidFill>
              </a:rPr>
              <a:t>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</a:t>
            </a:r>
            <a:r>
              <a:rPr lang="pl-PL" sz="1200" dirty="0" err="1">
                <a:solidFill>
                  <a:schemeClr val="tx1"/>
                </a:solidFill>
              </a:rPr>
              <a:t>packet.</a:t>
            </a:r>
            <a:r>
              <a:rPr lang="pl-PL" sz="1200" b="1" dirty="0" err="1">
                <a:solidFill>
                  <a:srgbClr val="7030A0"/>
                </a:solidFill>
              </a:rPr>
              <a:t>emit</a:t>
            </a:r>
            <a:r>
              <a:rPr lang="pl-PL" sz="1200" dirty="0">
                <a:solidFill>
                  <a:schemeClr val="tx1"/>
                </a:solidFill>
              </a:rPr>
              <a:t>(</a:t>
            </a:r>
            <a:r>
              <a:rPr lang="pl-PL" sz="1200" dirty="0" err="1">
                <a:solidFill>
                  <a:schemeClr val="tx1"/>
                </a:solidFill>
              </a:rPr>
              <a:t>headers.ethernet</a:t>
            </a:r>
            <a:r>
              <a:rPr lang="pl-PL" sz="1200" dirty="0">
                <a:solidFill>
                  <a:schemeClr val="tx1"/>
                </a:solidFill>
              </a:rPr>
              <a:t>);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</a:t>
            </a:r>
            <a:r>
              <a:rPr lang="pl-PL" sz="1200" dirty="0" err="1">
                <a:solidFill>
                  <a:schemeClr val="tx1"/>
                </a:solidFill>
              </a:rPr>
              <a:t>packet.</a:t>
            </a:r>
            <a:r>
              <a:rPr lang="pl-PL" sz="1200" b="1" dirty="0" err="1">
                <a:solidFill>
                  <a:srgbClr val="7030A0"/>
                </a:solidFill>
              </a:rPr>
              <a:t>emit</a:t>
            </a:r>
            <a:r>
              <a:rPr lang="pl-PL" sz="1200" dirty="0">
                <a:solidFill>
                  <a:schemeClr val="tx1"/>
                </a:solidFill>
              </a:rPr>
              <a:t>(headers.ipv4);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}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endParaRPr lang="pl-PL" b="1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515295E2-CA4C-4CC0-A397-D41857B2D987}"/>
              </a:ext>
            </a:extLst>
          </p:cNvPr>
          <p:cNvSpPr/>
          <p:nvPr/>
        </p:nvSpPr>
        <p:spPr>
          <a:xfrm>
            <a:off x="4367283" y="2571750"/>
            <a:ext cx="423081" cy="3602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AADFE24-004E-4F15-AFF9-4B4A8D6854B4}"/>
              </a:ext>
            </a:extLst>
          </p:cNvPr>
          <p:cNvSpPr txBox="1"/>
          <p:nvPr/>
        </p:nvSpPr>
        <p:spPr>
          <a:xfrm>
            <a:off x="4326340" y="2931991"/>
            <a:ext cx="491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/>
              <a:t>p4c-ubpf</a:t>
            </a:r>
          </a:p>
        </p:txBody>
      </p:sp>
    </p:spTree>
    <p:extLst>
      <p:ext uri="{BB962C8B-B14F-4D97-AF65-F5344CB8AC3E}">
        <p14:creationId xmlns:p14="http://schemas.microsoft.com/office/powerpoint/2010/main" val="288406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Arbitrary</a:t>
            </a:r>
            <a:r>
              <a:rPr lang="pl-PL" dirty="0"/>
              <a:t>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encapsulation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413" y="928454"/>
            <a:ext cx="8229600" cy="3632049"/>
          </a:xfrm>
        </p:spPr>
        <p:txBody>
          <a:bodyPr/>
          <a:lstStyle/>
          <a:p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A46350C-A7EB-482C-B76C-52F06837E376}"/>
              </a:ext>
            </a:extLst>
          </p:cNvPr>
          <p:cNvSpPr/>
          <p:nvPr/>
        </p:nvSpPr>
        <p:spPr>
          <a:xfrm>
            <a:off x="4394577" y="1117371"/>
            <a:ext cx="3869140" cy="335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b="1" dirty="0">
              <a:solidFill>
                <a:schemeClr val="tx1"/>
              </a:solidFill>
            </a:endParaRPr>
          </a:p>
          <a:p>
            <a:endParaRPr lang="pl-PL" sz="1200" b="1" dirty="0">
              <a:solidFill>
                <a:schemeClr val="tx1"/>
              </a:solidFill>
            </a:endParaRPr>
          </a:p>
          <a:p>
            <a:br>
              <a:rPr lang="pl-PL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/* </a:t>
            </a:r>
            <a:r>
              <a:rPr lang="pl-PL" sz="1200" dirty="0" err="1">
                <a:solidFill>
                  <a:schemeClr val="bg1">
                    <a:lumMod val="65000"/>
                  </a:schemeClr>
                </a:solidFill>
              </a:rPr>
              <a:t>control</a:t>
            </a: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1">
                    <a:lumMod val="65000"/>
                  </a:schemeClr>
                </a:solidFill>
              </a:rPr>
              <a:t>block</a:t>
            </a: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 */</a:t>
            </a:r>
          </a:p>
          <a:p>
            <a:r>
              <a:rPr lang="pl-PL" sz="1200" b="1" dirty="0" err="1">
                <a:solidFill>
                  <a:schemeClr val="tx1"/>
                </a:solidFill>
              </a:rPr>
              <a:t>case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pipe_mpls_encap</a:t>
            </a:r>
            <a:r>
              <a:rPr lang="pl-PL" sz="1200" dirty="0">
                <a:solidFill>
                  <a:schemeClr val="tx1"/>
                </a:solidFill>
              </a:rPr>
              <a:t>: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</a:t>
            </a:r>
            <a:r>
              <a:rPr lang="pl-PL" sz="1200" dirty="0" err="1">
                <a:solidFill>
                  <a:srgbClr val="00B050"/>
                </a:solidFill>
              </a:rPr>
              <a:t>head_len</a:t>
            </a:r>
            <a:r>
              <a:rPr lang="pl-PL" sz="1200" dirty="0">
                <a:solidFill>
                  <a:srgbClr val="00B050"/>
                </a:solidFill>
              </a:rPr>
              <a:t> += 4; </a:t>
            </a: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pl-PL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bg1">
                    <a:lumMod val="65000"/>
                  </a:schemeClr>
                </a:solidFill>
              </a:rPr>
              <a:t>mpls_h</a:t>
            </a: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pl-PL" sz="1200" dirty="0" err="1">
                <a:solidFill>
                  <a:schemeClr val="tx1"/>
                </a:solidFill>
              </a:rPr>
              <a:t>headers.mpls.ebpf_valid</a:t>
            </a:r>
            <a:r>
              <a:rPr lang="pl-PL" sz="1200" dirty="0">
                <a:solidFill>
                  <a:schemeClr val="tx1"/>
                </a:solidFill>
              </a:rPr>
              <a:t> = </a:t>
            </a:r>
            <a:r>
              <a:rPr lang="pl-PL" sz="1200" dirty="0" err="1">
                <a:solidFill>
                  <a:schemeClr val="tx1"/>
                </a:solidFill>
              </a:rPr>
              <a:t>true</a:t>
            </a:r>
            <a:r>
              <a:rPr lang="pl-PL" sz="1200" dirty="0">
                <a:solidFill>
                  <a:schemeClr val="tx1"/>
                </a:solidFill>
              </a:rPr>
              <a:t>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… 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r>
              <a:rPr lang="pl-PL" sz="1200" b="1" dirty="0" err="1">
                <a:solidFill>
                  <a:schemeClr val="tx1"/>
                </a:solidFill>
              </a:rPr>
              <a:t>case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pipe_mpls_decap</a:t>
            </a:r>
            <a:r>
              <a:rPr lang="pl-PL" sz="1200" dirty="0">
                <a:solidFill>
                  <a:schemeClr val="tx1"/>
                </a:solidFill>
              </a:rPr>
              <a:t>: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</a:t>
            </a:r>
            <a:r>
              <a:rPr lang="pl-PL" sz="1200" dirty="0" err="1">
                <a:solidFill>
                  <a:srgbClr val="FF0000"/>
                </a:solidFill>
              </a:rPr>
              <a:t>head_len</a:t>
            </a:r>
            <a:r>
              <a:rPr lang="pl-PL" sz="1200" dirty="0">
                <a:solidFill>
                  <a:srgbClr val="FF0000"/>
                </a:solidFill>
              </a:rPr>
              <a:t> -= 4; </a:t>
            </a: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pl-PL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bg1">
                    <a:lumMod val="65000"/>
                  </a:schemeClr>
                </a:solidFill>
              </a:rPr>
              <a:t>mpls_h</a:t>
            </a: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pl-PL" sz="1200" dirty="0" err="1">
                <a:solidFill>
                  <a:schemeClr val="tx1"/>
                </a:solidFill>
              </a:rPr>
              <a:t>headers.mpls.ebpf_valid</a:t>
            </a:r>
            <a:r>
              <a:rPr lang="pl-PL" sz="1200" dirty="0">
                <a:solidFill>
                  <a:schemeClr val="tx1"/>
                </a:solidFill>
              </a:rPr>
              <a:t> = </a:t>
            </a:r>
            <a:r>
              <a:rPr lang="pl-PL" sz="1200" dirty="0" err="1">
                <a:solidFill>
                  <a:schemeClr val="tx1"/>
                </a:solidFill>
              </a:rPr>
              <a:t>false</a:t>
            </a:r>
            <a:r>
              <a:rPr lang="pl-PL" sz="1200" dirty="0">
                <a:solidFill>
                  <a:schemeClr val="tx1"/>
                </a:solidFill>
              </a:rPr>
              <a:t>;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r>
              <a:rPr lang="pl-PL" sz="1200" dirty="0">
                <a:solidFill>
                  <a:schemeClr val="tx1"/>
                </a:solidFill>
              </a:rPr>
              <a:t>…</a:t>
            </a:r>
          </a:p>
          <a:p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/* </a:t>
            </a:r>
            <a:r>
              <a:rPr lang="pl-PL" sz="1200" dirty="0" err="1">
                <a:solidFill>
                  <a:schemeClr val="bg1">
                    <a:lumMod val="65000"/>
                  </a:schemeClr>
                </a:solidFill>
              </a:rPr>
              <a:t>deparser</a:t>
            </a: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 */</a:t>
            </a:r>
          </a:p>
          <a:p>
            <a:r>
              <a:rPr lang="en-US" sz="1200" dirty="0">
                <a:solidFill>
                  <a:schemeClr val="tx1"/>
                </a:solidFill>
              </a:rPr>
              <a:t>pkt = </a:t>
            </a:r>
            <a:r>
              <a:rPr lang="en-US" sz="1200" i="1" dirty="0" err="1">
                <a:solidFill>
                  <a:schemeClr val="tx1"/>
                </a:solidFill>
              </a:rPr>
              <a:t>ubpf_adjust_head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ctx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head_len</a:t>
            </a:r>
            <a:r>
              <a:rPr lang="en-US" sz="1200" dirty="0">
                <a:solidFill>
                  <a:schemeClr val="tx1"/>
                </a:solidFill>
              </a:rPr>
              <a:t>);</a:t>
            </a:r>
            <a:endParaRPr lang="pl-PL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(headers.</a:t>
            </a:r>
            <a:r>
              <a:rPr lang="pl-PL" sz="1200" dirty="0" err="1">
                <a:solidFill>
                  <a:schemeClr val="tx1"/>
                </a:solidFill>
              </a:rPr>
              <a:t>mpls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ebpf_valid</a:t>
            </a:r>
            <a:r>
              <a:rPr lang="en-US" sz="1200" dirty="0">
                <a:solidFill>
                  <a:schemeClr val="tx1"/>
                </a:solidFill>
              </a:rPr>
              <a:t>) {</a:t>
            </a:r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dirty="0">
                <a:solidFill>
                  <a:schemeClr val="tx1"/>
                </a:solidFill>
              </a:rPr>
              <a:t>    </a:t>
            </a:r>
            <a:r>
              <a:rPr lang="pl-PL" sz="1200" dirty="0" err="1">
                <a:solidFill>
                  <a:schemeClr val="tx1"/>
                </a:solidFill>
              </a:rPr>
              <a:t>write_byte</a:t>
            </a:r>
            <a:r>
              <a:rPr lang="pl-PL" sz="1200" dirty="0">
                <a:solidFill>
                  <a:schemeClr val="tx1"/>
                </a:solidFill>
              </a:rPr>
              <a:t>(…);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…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r>
              <a:rPr lang="pl-PL" sz="1200" b="1" dirty="0">
                <a:solidFill>
                  <a:schemeClr val="tx1"/>
                </a:solidFill>
              </a:rPr>
              <a:t>return</a:t>
            </a:r>
            <a:r>
              <a:rPr lang="pl-PL" sz="1200" dirty="0">
                <a:solidFill>
                  <a:schemeClr val="tx1"/>
                </a:solidFill>
              </a:rPr>
              <a:t> pass;</a:t>
            </a:r>
          </a:p>
          <a:p>
            <a:endParaRPr lang="pl-PL" sz="1600" dirty="0">
              <a:solidFill>
                <a:schemeClr val="tx1"/>
              </a:solidFill>
            </a:endParaRPr>
          </a:p>
          <a:p>
            <a:endParaRPr lang="pl-PL" sz="1600" dirty="0">
              <a:solidFill>
                <a:schemeClr val="tx1"/>
              </a:solidFill>
            </a:endParaRPr>
          </a:p>
          <a:p>
            <a:endParaRPr lang="pl-PL" sz="1600" dirty="0">
              <a:solidFill>
                <a:schemeClr val="tx1"/>
              </a:solidFill>
            </a:endParaRPr>
          </a:p>
          <a:p>
            <a:endParaRPr lang="pl-PL" sz="1600" dirty="0">
              <a:solidFill>
                <a:schemeClr val="tx1"/>
              </a:solidFill>
            </a:endParaRPr>
          </a:p>
          <a:p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5614A40-7D5E-486B-89B8-393A5A7479E9}"/>
              </a:ext>
            </a:extLst>
          </p:cNvPr>
          <p:cNvSpPr/>
          <p:nvPr/>
        </p:nvSpPr>
        <p:spPr>
          <a:xfrm>
            <a:off x="61413" y="1117371"/>
            <a:ext cx="3869140" cy="3632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b="1" dirty="0" err="1">
                <a:solidFill>
                  <a:schemeClr val="tx1"/>
                </a:solidFill>
              </a:rPr>
              <a:t>action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mpls_encap</a:t>
            </a:r>
            <a:r>
              <a:rPr lang="pl-PL" sz="1200" dirty="0">
                <a:solidFill>
                  <a:schemeClr val="tx1"/>
                </a:solidFill>
              </a:rPr>
              <a:t>()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</a:t>
            </a:r>
            <a:r>
              <a:rPr lang="pl-PL" sz="1200" u="sng" dirty="0" err="1">
                <a:solidFill>
                  <a:schemeClr val="tx1"/>
                </a:solidFill>
              </a:rPr>
              <a:t>headers.mpls.</a:t>
            </a:r>
            <a:r>
              <a:rPr lang="pl-PL" sz="1200" b="1" u="sng" dirty="0" err="1">
                <a:solidFill>
                  <a:srgbClr val="7030A0"/>
                </a:solidFill>
              </a:rPr>
              <a:t>setValid</a:t>
            </a:r>
            <a:r>
              <a:rPr lang="pl-PL" sz="1200" b="1" u="sng" dirty="0">
                <a:solidFill>
                  <a:srgbClr val="7030A0"/>
                </a:solidFill>
              </a:rPr>
              <a:t>();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</a:t>
            </a:r>
            <a:r>
              <a:rPr lang="pl-PL" sz="1200" dirty="0" err="1">
                <a:solidFill>
                  <a:schemeClr val="tx1"/>
                </a:solidFill>
              </a:rPr>
              <a:t>headers.ethernet.etherType</a:t>
            </a:r>
            <a:r>
              <a:rPr lang="pl-PL" sz="1200" dirty="0">
                <a:solidFill>
                  <a:schemeClr val="tx1"/>
                </a:solidFill>
              </a:rPr>
              <a:t> = 0x8847;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</a:t>
            </a:r>
            <a:r>
              <a:rPr lang="pl-PL" sz="1200" dirty="0" err="1">
                <a:solidFill>
                  <a:schemeClr val="tx1"/>
                </a:solidFill>
              </a:rPr>
              <a:t>headers.mpls.label</a:t>
            </a:r>
            <a:r>
              <a:rPr lang="pl-PL" sz="1200" dirty="0">
                <a:solidFill>
                  <a:schemeClr val="tx1"/>
                </a:solidFill>
              </a:rPr>
              <a:t> = 20;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headers.mpls.tc = 5;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</a:t>
            </a:r>
            <a:r>
              <a:rPr lang="pl-PL" sz="1200" dirty="0" err="1">
                <a:solidFill>
                  <a:schemeClr val="tx1"/>
                </a:solidFill>
              </a:rPr>
              <a:t>headers.mpls.stack</a:t>
            </a:r>
            <a:r>
              <a:rPr lang="pl-PL" sz="1200" dirty="0">
                <a:solidFill>
                  <a:schemeClr val="tx1"/>
                </a:solidFill>
              </a:rPr>
              <a:t> = 1;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</a:t>
            </a:r>
            <a:r>
              <a:rPr lang="pl-PL" sz="1200" dirty="0" err="1">
                <a:solidFill>
                  <a:schemeClr val="tx1"/>
                </a:solidFill>
              </a:rPr>
              <a:t>headers.mpls.ttl</a:t>
            </a:r>
            <a:r>
              <a:rPr lang="pl-PL" sz="1200" dirty="0">
                <a:solidFill>
                  <a:schemeClr val="tx1"/>
                </a:solidFill>
              </a:rPr>
              <a:t> = 64;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r>
              <a:rPr lang="pl-PL" sz="1200" b="1" dirty="0" err="1">
                <a:solidFill>
                  <a:schemeClr val="tx1"/>
                </a:solidFill>
              </a:rPr>
              <a:t>action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mpls_decap</a:t>
            </a:r>
            <a:r>
              <a:rPr lang="pl-PL" sz="1200" dirty="0">
                <a:solidFill>
                  <a:schemeClr val="tx1"/>
                </a:solidFill>
              </a:rPr>
              <a:t>()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</a:t>
            </a:r>
            <a:r>
              <a:rPr lang="pl-PL" sz="1200" u="sng" dirty="0" err="1">
                <a:solidFill>
                  <a:schemeClr val="tx1"/>
                </a:solidFill>
              </a:rPr>
              <a:t>headers.mpls.</a:t>
            </a:r>
            <a:r>
              <a:rPr lang="pl-PL" sz="1200" b="1" u="sng" dirty="0" err="1">
                <a:solidFill>
                  <a:srgbClr val="7030A0"/>
                </a:solidFill>
              </a:rPr>
              <a:t>setInvalid</a:t>
            </a:r>
            <a:r>
              <a:rPr lang="pl-PL" sz="1200" b="1" u="sng" dirty="0">
                <a:solidFill>
                  <a:srgbClr val="7030A0"/>
                </a:solidFill>
              </a:rPr>
              <a:t>();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endParaRPr lang="pl-PL" sz="1200" b="1" dirty="0">
              <a:solidFill>
                <a:schemeClr val="tx1"/>
              </a:solidFill>
            </a:endParaRPr>
          </a:p>
          <a:p>
            <a:r>
              <a:rPr lang="pl-PL" sz="1200" b="1" dirty="0" err="1">
                <a:solidFill>
                  <a:schemeClr val="tx1"/>
                </a:solidFill>
              </a:rPr>
              <a:t>control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dprs</a:t>
            </a:r>
            <a:r>
              <a:rPr lang="pl-PL" sz="1200" dirty="0">
                <a:solidFill>
                  <a:schemeClr val="tx1"/>
                </a:solidFill>
              </a:rPr>
              <a:t>(</a:t>
            </a:r>
            <a:r>
              <a:rPr lang="pl-PL" sz="1200" dirty="0" err="1">
                <a:solidFill>
                  <a:srgbClr val="00B050"/>
                </a:solidFill>
              </a:rPr>
              <a:t>packet_out</a:t>
            </a:r>
            <a:r>
              <a:rPr lang="pl-PL" sz="1200" dirty="0">
                <a:solidFill>
                  <a:srgbClr val="00B050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packet</a:t>
            </a:r>
            <a:r>
              <a:rPr lang="pl-PL" sz="1200" dirty="0">
                <a:solidFill>
                  <a:schemeClr val="tx1"/>
                </a:solidFill>
              </a:rPr>
              <a:t>, </a:t>
            </a:r>
            <a:r>
              <a:rPr lang="pl-PL" sz="1200" b="1" dirty="0">
                <a:solidFill>
                  <a:schemeClr val="tx1"/>
                </a:solidFill>
              </a:rPr>
              <a:t>in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rgbClr val="00B050"/>
                </a:solidFill>
              </a:rPr>
              <a:t>Headers_t</a:t>
            </a:r>
            <a:r>
              <a:rPr lang="pl-PL" sz="1200" dirty="0">
                <a:solidFill>
                  <a:srgbClr val="00B050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headers</a:t>
            </a:r>
            <a:r>
              <a:rPr lang="pl-PL" sz="1200" dirty="0">
                <a:solidFill>
                  <a:schemeClr val="tx1"/>
                </a:solidFill>
              </a:rPr>
              <a:t>)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</a:t>
            </a:r>
            <a:r>
              <a:rPr lang="pl-PL" sz="1200" b="1" dirty="0" err="1">
                <a:solidFill>
                  <a:schemeClr val="tx1"/>
                </a:solidFill>
              </a:rPr>
              <a:t>apply</a:t>
            </a:r>
            <a:r>
              <a:rPr lang="pl-PL" sz="1200" dirty="0">
                <a:solidFill>
                  <a:schemeClr val="tx1"/>
                </a:solidFill>
              </a:rPr>
              <a:t>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</a:t>
            </a:r>
            <a:r>
              <a:rPr lang="pl-PL" sz="1200" dirty="0" err="1">
                <a:solidFill>
                  <a:schemeClr val="tx1"/>
                </a:solidFill>
              </a:rPr>
              <a:t>packet.</a:t>
            </a:r>
            <a:r>
              <a:rPr lang="pl-PL" sz="1200" b="1" dirty="0" err="1">
                <a:solidFill>
                  <a:srgbClr val="7030A0"/>
                </a:solidFill>
              </a:rPr>
              <a:t>emit</a:t>
            </a:r>
            <a:r>
              <a:rPr lang="pl-PL" sz="1200" dirty="0">
                <a:solidFill>
                  <a:schemeClr val="tx1"/>
                </a:solidFill>
              </a:rPr>
              <a:t>(</a:t>
            </a:r>
            <a:r>
              <a:rPr lang="pl-PL" sz="1200" dirty="0" err="1">
                <a:solidFill>
                  <a:schemeClr val="tx1"/>
                </a:solidFill>
              </a:rPr>
              <a:t>headers.ethernet</a:t>
            </a:r>
            <a:r>
              <a:rPr lang="pl-PL" sz="1200" dirty="0">
                <a:solidFill>
                  <a:schemeClr val="tx1"/>
                </a:solidFill>
              </a:rPr>
              <a:t>);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</a:t>
            </a:r>
            <a:r>
              <a:rPr lang="pl-PL" sz="1200" dirty="0" err="1">
                <a:solidFill>
                  <a:schemeClr val="tx1"/>
                </a:solidFill>
              </a:rPr>
              <a:t>packet.</a:t>
            </a:r>
            <a:r>
              <a:rPr lang="pl-PL" sz="1200" b="1" dirty="0" err="1">
                <a:solidFill>
                  <a:srgbClr val="7030A0"/>
                </a:solidFill>
              </a:rPr>
              <a:t>emit</a:t>
            </a:r>
            <a:r>
              <a:rPr lang="pl-PL" sz="1200" dirty="0">
                <a:solidFill>
                  <a:schemeClr val="tx1"/>
                </a:solidFill>
              </a:rPr>
              <a:t>(</a:t>
            </a:r>
            <a:r>
              <a:rPr lang="pl-PL" sz="1200" dirty="0" err="1">
                <a:solidFill>
                  <a:schemeClr val="tx1"/>
                </a:solidFill>
              </a:rPr>
              <a:t>headers.mpls</a:t>
            </a:r>
            <a:r>
              <a:rPr lang="pl-PL" sz="1200" dirty="0">
                <a:solidFill>
                  <a:schemeClr val="tx1"/>
                </a:solidFill>
              </a:rPr>
              <a:t>);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    </a:t>
            </a:r>
            <a:r>
              <a:rPr lang="pl-PL" sz="1200" dirty="0" err="1">
                <a:solidFill>
                  <a:schemeClr val="tx1"/>
                </a:solidFill>
              </a:rPr>
              <a:t>packet.</a:t>
            </a:r>
            <a:r>
              <a:rPr lang="pl-PL" sz="1200" b="1" dirty="0" err="1">
                <a:solidFill>
                  <a:srgbClr val="7030A0"/>
                </a:solidFill>
              </a:rPr>
              <a:t>emit</a:t>
            </a:r>
            <a:r>
              <a:rPr lang="pl-PL" sz="1200" dirty="0">
                <a:solidFill>
                  <a:schemeClr val="tx1"/>
                </a:solidFill>
              </a:rPr>
              <a:t>(headers.ipv4);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  }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515295E2-CA4C-4CC0-A397-D41857B2D987}"/>
              </a:ext>
            </a:extLst>
          </p:cNvPr>
          <p:cNvSpPr/>
          <p:nvPr/>
        </p:nvSpPr>
        <p:spPr>
          <a:xfrm>
            <a:off x="3971496" y="3356495"/>
            <a:ext cx="423081" cy="3602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AADFE24-004E-4F15-AFF9-4B4A8D6854B4}"/>
              </a:ext>
            </a:extLst>
          </p:cNvPr>
          <p:cNvSpPr txBox="1"/>
          <p:nvPr/>
        </p:nvSpPr>
        <p:spPr>
          <a:xfrm>
            <a:off x="3930553" y="3716736"/>
            <a:ext cx="491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/>
              <a:t>p4c-ubpf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9AB5A059-23B5-428B-BBE2-A3AAA631CEB9}"/>
              </a:ext>
            </a:extLst>
          </p:cNvPr>
          <p:cNvSpPr/>
          <p:nvPr/>
        </p:nvSpPr>
        <p:spPr>
          <a:xfrm>
            <a:off x="6018665" y="914806"/>
            <a:ext cx="2968385" cy="2031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50" b="1" dirty="0" err="1">
                <a:solidFill>
                  <a:schemeClr val="tx1"/>
                </a:solidFill>
              </a:rPr>
              <a:t>void</a:t>
            </a:r>
            <a:r>
              <a:rPr lang="pl-PL" sz="1050" dirty="0">
                <a:solidFill>
                  <a:schemeClr val="tx1"/>
                </a:solidFill>
              </a:rPr>
              <a:t> * </a:t>
            </a:r>
            <a:r>
              <a:rPr lang="pl-PL" sz="1050" dirty="0" err="1">
                <a:solidFill>
                  <a:schemeClr val="tx1"/>
                </a:solidFill>
              </a:rPr>
              <a:t>ubpf_adjust_head</a:t>
            </a:r>
            <a:r>
              <a:rPr lang="pl-PL" sz="1050" dirty="0">
                <a:solidFill>
                  <a:schemeClr val="tx1"/>
                </a:solidFill>
              </a:rPr>
              <a:t>(</a:t>
            </a:r>
            <a:r>
              <a:rPr lang="pl-PL" sz="1050" b="1" dirty="0" err="1">
                <a:solidFill>
                  <a:schemeClr val="tx1"/>
                </a:solidFill>
              </a:rPr>
              <a:t>void</a:t>
            </a:r>
            <a:r>
              <a:rPr lang="pl-PL" sz="1050" dirty="0">
                <a:solidFill>
                  <a:schemeClr val="tx1"/>
                </a:solidFill>
              </a:rPr>
              <a:t>* </a:t>
            </a:r>
            <a:r>
              <a:rPr lang="pl-PL" sz="1050" dirty="0" err="1">
                <a:solidFill>
                  <a:schemeClr val="tx1"/>
                </a:solidFill>
              </a:rPr>
              <a:t>ctx</a:t>
            </a:r>
            <a:r>
              <a:rPr lang="pl-PL" sz="1050" dirty="0">
                <a:solidFill>
                  <a:schemeClr val="tx1"/>
                </a:solidFill>
              </a:rPr>
              <a:t>, </a:t>
            </a:r>
            <a:r>
              <a:rPr lang="pl-PL" sz="1050" b="1" dirty="0" err="1">
                <a:solidFill>
                  <a:schemeClr val="tx1"/>
                </a:solidFill>
              </a:rPr>
              <a:t>int</a:t>
            </a:r>
            <a:r>
              <a:rPr lang="pl-PL" sz="1050" dirty="0">
                <a:solidFill>
                  <a:schemeClr val="tx1"/>
                </a:solidFill>
              </a:rPr>
              <a:t> offset) {</a:t>
            </a:r>
          </a:p>
          <a:p>
            <a:r>
              <a:rPr lang="pl-PL" sz="1050" dirty="0">
                <a:solidFill>
                  <a:schemeClr val="tx1"/>
                </a:solidFill>
              </a:rPr>
              <a:t>    </a:t>
            </a:r>
            <a:r>
              <a:rPr lang="pl-PL" sz="1050" b="1" dirty="0" err="1">
                <a:solidFill>
                  <a:schemeClr val="tx1"/>
                </a:solidFill>
              </a:rPr>
              <a:t>struct</a:t>
            </a:r>
            <a:r>
              <a:rPr lang="pl-PL" sz="1050" dirty="0">
                <a:solidFill>
                  <a:schemeClr val="tx1"/>
                </a:solidFill>
              </a:rPr>
              <a:t> </a:t>
            </a:r>
            <a:r>
              <a:rPr lang="pl-PL" sz="1050" dirty="0" err="1">
                <a:solidFill>
                  <a:schemeClr val="accent6">
                    <a:lumMod val="75000"/>
                  </a:schemeClr>
                </a:solidFill>
              </a:rPr>
              <a:t>dp_packet</a:t>
            </a:r>
            <a:r>
              <a:rPr lang="pl-PL" sz="10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1050" dirty="0">
                <a:solidFill>
                  <a:schemeClr val="tx1"/>
                </a:solidFill>
              </a:rPr>
              <a:t>*</a:t>
            </a:r>
            <a:r>
              <a:rPr lang="pl-PL" sz="1050" dirty="0" err="1">
                <a:solidFill>
                  <a:schemeClr val="tx1"/>
                </a:solidFill>
              </a:rPr>
              <a:t>packet</a:t>
            </a:r>
            <a:r>
              <a:rPr lang="pl-PL" sz="1050" dirty="0">
                <a:solidFill>
                  <a:schemeClr val="tx1"/>
                </a:solidFill>
              </a:rPr>
              <a:t> = </a:t>
            </a:r>
          </a:p>
          <a:p>
            <a:r>
              <a:rPr lang="pl-PL" sz="1050" dirty="0">
                <a:solidFill>
                  <a:schemeClr val="tx1"/>
                </a:solidFill>
              </a:rPr>
              <a:t>                                    (</a:t>
            </a:r>
            <a:r>
              <a:rPr lang="pl-PL" sz="1050" b="1" dirty="0" err="1">
                <a:solidFill>
                  <a:schemeClr val="tx1"/>
                </a:solidFill>
              </a:rPr>
              <a:t>struct</a:t>
            </a:r>
            <a:r>
              <a:rPr lang="pl-PL" sz="1050" dirty="0">
                <a:solidFill>
                  <a:schemeClr val="tx1"/>
                </a:solidFill>
              </a:rPr>
              <a:t> </a:t>
            </a:r>
            <a:r>
              <a:rPr lang="pl-PL" sz="1050" dirty="0" err="1">
                <a:solidFill>
                  <a:schemeClr val="accent6">
                    <a:lumMod val="75000"/>
                  </a:schemeClr>
                </a:solidFill>
              </a:rPr>
              <a:t>dp_packet</a:t>
            </a:r>
            <a:r>
              <a:rPr lang="pl-PL" sz="10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1050" dirty="0">
                <a:solidFill>
                  <a:schemeClr val="tx1"/>
                </a:solidFill>
              </a:rPr>
              <a:t>*) </a:t>
            </a:r>
            <a:r>
              <a:rPr lang="pl-PL" sz="1050" dirty="0" err="1">
                <a:solidFill>
                  <a:schemeClr val="tx1"/>
                </a:solidFill>
              </a:rPr>
              <a:t>ctx</a:t>
            </a:r>
            <a:r>
              <a:rPr lang="pl-PL" sz="1050" dirty="0">
                <a:solidFill>
                  <a:schemeClr val="tx1"/>
                </a:solidFill>
              </a:rPr>
              <a:t>;</a:t>
            </a:r>
          </a:p>
          <a:p>
            <a:r>
              <a:rPr lang="pl-PL" sz="1050" dirty="0">
                <a:solidFill>
                  <a:schemeClr val="tx1"/>
                </a:solidFill>
              </a:rPr>
              <a:t>    </a:t>
            </a:r>
            <a:r>
              <a:rPr lang="pl-PL" sz="1050" b="1" dirty="0" err="1">
                <a:solidFill>
                  <a:schemeClr val="tx1"/>
                </a:solidFill>
              </a:rPr>
              <a:t>void</a:t>
            </a:r>
            <a:r>
              <a:rPr lang="pl-PL" sz="1050" dirty="0">
                <a:solidFill>
                  <a:schemeClr val="tx1"/>
                </a:solidFill>
              </a:rPr>
              <a:t> *pkt = NULL;</a:t>
            </a:r>
          </a:p>
          <a:p>
            <a:r>
              <a:rPr lang="pl-PL" sz="1050" dirty="0">
                <a:solidFill>
                  <a:schemeClr val="tx1"/>
                </a:solidFill>
              </a:rPr>
              <a:t>    </a:t>
            </a:r>
            <a:r>
              <a:rPr lang="pl-PL" sz="1050" b="1" dirty="0" err="1">
                <a:solidFill>
                  <a:schemeClr val="tx1"/>
                </a:solidFill>
              </a:rPr>
              <a:t>if</a:t>
            </a:r>
            <a:r>
              <a:rPr lang="pl-PL" sz="1050" dirty="0">
                <a:solidFill>
                  <a:schemeClr val="tx1"/>
                </a:solidFill>
              </a:rPr>
              <a:t> (offset &gt;= 0)  </a:t>
            </a:r>
            <a:r>
              <a:rPr lang="pl-PL" sz="1050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pl-PL" sz="1050" dirty="0" err="1">
                <a:solidFill>
                  <a:schemeClr val="bg1">
                    <a:lumMod val="65000"/>
                  </a:schemeClr>
                </a:solidFill>
              </a:rPr>
              <a:t>encapsulation</a:t>
            </a:r>
            <a:endParaRPr lang="pl-PL" sz="105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l-PL" sz="1050" dirty="0">
                <a:solidFill>
                  <a:schemeClr val="tx1"/>
                </a:solidFill>
              </a:rPr>
              <a:t>        pkt = </a:t>
            </a:r>
            <a:r>
              <a:rPr lang="pl-PL" sz="1050" i="1" dirty="0" err="1">
                <a:solidFill>
                  <a:schemeClr val="tx1"/>
                </a:solidFill>
              </a:rPr>
              <a:t>dp_packet_push_zeros</a:t>
            </a:r>
            <a:r>
              <a:rPr lang="pl-PL" sz="1050" dirty="0">
                <a:solidFill>
                  <a:schemeClr val="tx1"/>
                </a:solidFill>
              </a:rPr>
              <a:t>(</a:t>
            </a:r>
            <a:r>
              <a:rPr lang="pl-PL" sz="1050" dirty="0" err="1">
                <a:solidFill>
                  <a:schemeClr val="tx1"/>
                </a:solidFill>
              </a:rPr>
              <a:t>packet</a:t>
            </a:r>
            <a:r>
              <a:rPr lang="pl-PL" sz="1050" dirty="0">
                <a:solidFill>
                  <a:schemeClr val="tx1"/>
                </a:solidFill>
              </a:rPr>
              <a:t>, offset);</a:t>
            </a:r>
          </a:p>
          <a:p>
            <a:r>
              <a:rPr lang="pl-PL" sz="1050" dirty="0">
                <a:solidFill>
                  <a:schemeClr val="tx1"/>
                </a:solidFill>
              </a:rPr>
              <a:t>    </a:t>
            </a:r>
            <a:r>
              <a:rPr lang="pl-PL" sz="1050" b="1" dirty="0" err="1">
                <a:solidFill>
                  <a:schemeClr val="tx1"/>
                </a:solidFill>
              </a:rPr>
              <a:t>else</a:t>
            </a:r>
            <a:r>
              <a:rPr lang="pl-PL" sz="1050" dirty="0">
                <a:solidFill>
                  <a:schemeClr val="tx1"/>
                </a:solidFill>
              </a:rPr>
              <a:t> {                 </a:t>
            </a:r>
            <a:r>
              <a:rPr lang="pl-PL" sz="1050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pl-PL" sz="1050" dirty="0" err="1">
                <a:solidFill>
                  <a:schemeClr val="bg1">
                    <a:lumMod val="65000"/>
                  </a:schemeClr>
                </a:solidFill>
              </a:rPr>
              <a:t>decapsulation</a:t>
            </a:r>
            <a:endParaRPr lang="pl-PL" sz="105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l-PL" sz="1050" dirty="0">
                <a:solidFill>
                  <a:schemeClr val="tx1"/>
                </a:solidFill>
              </a:rPr>
              <a:t>        </a:t>
            </a:r>
            <a:r>
              <a:rPr lang="pl-PL" sz="1050" i="1" dirty="0" err="1">
                <a:solidFill>
                  <a:schemeClr val="tx1"/>
                </a:solidFill>
              </a:rPr>
              <a:t>dp_packet_reset_packet</a:t>
            </a:r>
            <a:r>
              <a:rPr lang="pl-PL" sz="1050" dirty="0">
                <a:solidFill>
                  <a:schemeClr val="tx1"/>
                </a:solidFill>
              </a:rPr>
              <a:t>(</a:t>
            </a:r>
            <a:r>
              <a:rPr lang="pl-PL" sz="1050" dirty="0" err="1">
                <a:solidFill>
                  <a:schemeClr val="tx1"/>
                </a:solidFill>
              </a:rPr>
              <a:t>packet</a:t>
            </a:r>
            <a:r>
              <a:rPr lang="pl-PL" sz="1050" dirty="0">
                <a:solidFill>
                  <a:schemeClr val="tx1"/>
                </a:solidFill>
              </a:rPr>
              <a:t>, </a:t>
            </a:r>
            <a:r>
              <a:rPr lang="pl-PL" sz="1050" dirty="0" err="1">
                <a:solidFill>
                  <a:schemeClr val="tx1"/>
                </a:solidFill>
              </a:rPr>
              <a:t>abs</a:t>
            </a:r>
            <a:r>
              <a:rPr lang="pl-PL" sz="1050" dirty="0">
                <a:solidFill>
                  <a:schemeClr val="tx1"/>
                </a:solidFill>
              </a:rPr>
              <a:t>(offset));</a:t>
            </a:r>
          </a:p>
          <a:p>
            <a:r>
              <a:rPr lang="pl-PL" sz="1050" dirty="0">
                <a:solidFill>
                  <a:schemeClr val="tx1"/>
                </a:solidFill>
              </a:rPr>
              <a:t>        pkt = </a:t>
            </a:r>
            <a:r>
              <a:rPr lang="pl-PL" sz="1050" i="1" dirty="0" err="1">
                <a:solidFill>
                  <a:schemeClr val="tx1"/>
                </a:solidFill>
              </a:rPr>
              <a:t>dp_packet_data</a:t>
            </a:r>
            <a:r>
              <a:rPr lang="pl-PL" sz="1050" dirty="0">
                <a:solidFill>
                  <a:schemeClr val="tx1"/>
                </a:solidFill>
              </a:rPr>
              <a:t>(</a:t>
            </a:r>
            <a:r>
              <a:rPr lang="pl-PL" sz="1050" dirty="0" err="1">
                <a:solidFill>
                  <a:schemeClr val="tx1"/>
                </a:solidFill>
              </a:rPr>
              <a:t>packet</a:t>
            </a:r>
            <a:r>
              <a:rPr lang="pl-PL" sz="1050" dirty="0">
                <a:solidFill>
                  <a:schemeClr val="tx1"/>
                </a:solidFill>
              </a:rPr>
              <a:t>);</a:t>
            </a:r>
          </a:p>
          <a:p>
            <a:r>
              <a:rPr lang="pl-PL" sz="1050" dirty="0">
                <a:solidFill>
                  <a:schemeClr val="tx1"/>
                </a:solidFill>
              </a:rPr>
              <a:t>    }</a:t>
            </a:r>
          </a:p>
          <a:p>
            <a:r>
              <a:rPr lang="pl-PL" sz="1050" dirty="0">
                <a:solidFill>
                  <a:schemeClr val="tx1"/>
                </a:solidFill>
              </a:rPr>
              <a:t>    </a:t>
            </a:r>
            <a:r>
              <a:rPr lang="pl-PL" sz="1050" b="1" dirty="0">
                <a:solidFill>
                  <a:schemeClr val="tx1"/>
                </a:solidFill>
              </a:rPr>
              <a:t>return</a:t>
            </a:r>
            <a:r>
              <a:rPr lang="pl-PL" sz="1050" dirty="0">
                <a:solidFill>
                  <a:schemeClr val="tx1"/>
                </a:solidFill>
              </a:rPr>
              <a:t> pkt;</a:t>
            </a:r>
          </a:p>
          <a:p>
            <a:r>
              <a:rPr lang="pl-PL" sz="105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BA7EFFE6-29B6-4487-B2F8-E704CD6BAA13}"/>
              </a:ext>
            </a:extLst>
          </p:cNvPr>
          <p:cNvCxnSpPr>
            <a:cxnSpLocks/>
          </p:cNvCxnSpPr>
          <p:nvPr/>
        </p:nvCxnSpPr>
        <p:spPr>
          <a:xfrm flipH="1">
            <a:off x="5646762" y="2996254"/>
            <a:ext cx="631208" cy="360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6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Programming </a:t>
            </a:r>
            <a:r>
              <a:rPr lang="pl-PL" dirty="0" err="1"/>
              <a:t>workflow</a:t>
            </a:r>
            <a:r>
              <a:rPr lang="pl-PL" dirty="0"/>
              <a:t> for OVS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81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Programming </a:t>
            </a:r>
            <a:r>
              <a:rPr lang="pl-PL" dirty="0" err="1"/>
              <a:t>workflow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1400" b="1" dirty="0"/>
              <a:t>p4c-ubpf</a:t>
            </a:r>
            <a:r>
              <a:rPr lang="pl-PL" sz="1400" dirty="0"/>
              <a:t> -o </a:t>
            </a:r>
            <a:r>
              <a:rPr lang="pl-PL" sz="1400" dirty="0" err="1"/>
              <a:t>prog.c</a:t>
            </a:r>
            <a:r>
              <a:rPr lang="pl-PL" sz="1400" dirty="0"/>
              <a:t> nat.p4</a:t>
            </a:r>
          </a:p>
          <a:p>
            <a:pPr marL="0" indent="0">
              <a:buNone/>
            </a:pPr>
            <a:r>
              <a:rPr lang="pl-PL" sz="1400" dirty="0" err="1"/>
              <a:t>clang</a:t>
            </a:r>
            <a:r>
              <a:rPr lang="pl-PL" sz="1400" dirty="0"/>
              <a:t> -O2 –target </a:t>
            </a:r>
            <a:r>
              <a:rPr lang="pl-PL" sz="1400" dirty="0" err="1"/>
              <a:t>bpf</a:t>
            </a:r>
            <a:r>
              <a:rPr lang="pl-PL" sz="1400" dirty="0"/>
              <a:t> -c </a:t>
            </a:r>
            <a:r>
              <a:rPr lang="pl-PL" sz="1400" dirty="0" err="1"/>
              <a:t>prog.c</a:t>
            </a:r>
            <a:r>
              <a:rPr lang="pl-PL" sz="1400" dirty="0"/>
              <a:t> -o </a:t>
            </a:r>
            <a:r>
              <a:rPr lang="pl-PL" sz="1400" dirty="0" err="1"/>
              <a:t>prog.o</a:t>
            </a:r>
            <a:endParaRPr lang="pl-PL" sz="1400" dirty="0"/>
          </a:p>
          <a:p>
            <a:pPr marL="0" indent="0">
              <a:buNone/>
            </a:pPr>
            <a:br>
              <a:rPr lang="pl-PL" sz="1400" dirty="0"/>
            </a:b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 err="1"/>
              <a:t>load-bpf-prog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 </a:t>
            </a:r>
            <a:r>
              <a:rPr lang="pl-PL" sz="1400" dirty="0" err="1"/>
              <a:t>prog.o</a:t>
            </a:r>
            <a:endParaRPr lang="pl-PL" sz="1400" dirty="0"/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dirty="0" err="1"/>
              <a:t>add-flow</a:t>
            </a:r>
            <a:r>
              <a:rPr lang="pl-PL" sz="1400" dirty="0"/>
              <a:t> br0 </a:t>
            </a:r>
            <a:r>
              <a:rPr lang="pl-PL" sz="1400" dirty="0" err="1"/>
              <a:t>in_port</a:t>
            </a:r>
            <a:r>
              <a:rPr lang="pl-PL" sz="1400" dirty="0"/>
              <a:t>=1,actions=</a:t>
            </a:r>
            <a:r>
              <a:rPr lang="pl-PL" sz="1400" b="1" dirty="0" err="1"/>
              <a:t>prog</a:t>
            </a:r>
            <a:r>
              <a:rPr lang="pl-PL" sz="1400" b="1" dirty="0"/>
              <a:t>:&lt;</a:t>
            </a:r>
            <a:r>
              <a:rPr lang="pl-PL" sz="1400" b="1" dirty="0" err="1"/>
              <a:t>prog</a:t>
            </a:r>
            <a:r>
              <a:rPr lang="pl-PL" sz="1400" b="1" dirty="0"/>
              <a:t>-id&gt;</a:t>
            </a:r>
            <a:r>
              <a:rPr lang="pl-PL" sz="1400" dirty="0"/>
              <a:t>, \</a:t>
            </a:r>
            <a:br>
              <a:rPr lang="pl-PL" sz="1400" b="1" dirty="0"/>
            </a:br>
            <a:r>
              <a:rPr lang="pl-PL" sz="1400" b="1" dirty="0"/>
              <a:t>    </a:t>
            </a:r>
            <a:r>
              <a:rPr lang="pl-PL" sz="1400" dirty="0"/>
              <a:t>output:2</a:t>
            </a:r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/>
              <a:t>update-</a:t>
            </a:r>
            <a:r>
              <a:rPr lang="pl-PL" sz="1400" b="1" dirty="0" err="1"/>
              <a:t>bpf</a:t>
            </a:r>
            <a:r>
              <a:rPr lang="pl-PL" sz="1400" b="1" dirty="0"/>
              <a:t>-map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 &lt;map-id&gt; \ </a:t>
            </a:r>
            <a:br>
              <a:rPr lang="pl-PL" sz="1400" dirty="0"/>
            </a:br>
            <a:r>
              <a:rPr lang="pl-PL" sz="1400" dirty="0"/>
              <a:t>    </a:t>
            </a:r>
            <a:r>
              <a:rPr lang="pl-PL" sz="1400" dirty="0" err="1"/>
              <a:t>key</a:t>
            </a:r>
            <a:r>
              <a:rPr lang="pl-PL" sz="1400" dirty="0"/>
              <a:t> 16 0 12 172 </a:t>
            </a:r>
            <a:r>
              <a:rPr lang="pl-PL" sz="1400" dirty="0" err="1"/>
              <a:t>value</a:t>
            </a:r>
            <a:r>
              <a:rPr lang="pl-PL" sz="1400" dirty="0"/>
              <a:t> 0 0 0 1 192 168 1 1</a:t>
            </a:r>
          </a:p>
          <a:p>
            <a:pPr marL="0" indent="0">
              <a:buNone/>
            </a:pPr>
            <a:r>
              <a:rPr lang="pl-PL" sz="1400" dirty="0" err="1">
                <a:solidFill>
                  <a:schemeClr val="bg1"/>
                </a:solidFill>
              </a:rPr>
              <a:t>ovs-ofctl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b="1" dirty="0" err="1">
                <a:solidFill>
                  <a:schemeClr val="bg1"/>
                </a:solidFill>
              </a:rPr>
              <a:t>dump</a:t>
            </a:r>
            <a:r>
              <a:rPr lang="pl-PL" sz="1400" b="1" dirty="0">
                <a:solidFill>
                  <a:schemeClr val="bg1"/>
                </a:solidFill>
              </a:rPr>
              <a:t>-</a:t>
            </a:r>
            <a:r>
              <a:rPr lang="pl-PL" sz="1400" b="1" dirty="0" err="1">
                <a:solidFill>
                  <a:schemeClr val="bg1"/>
                </a:solidFill>
              </a:rPr>
              <a:t>bpf</a:t>
            </a:r>
            <a:r>
              <a:rPr lang="pl-PL" sz="1400" b="1" dirty="0">
                <a:solidFill>
                  <a:schemeClr val="bg1"/>
                </a:solidFill>
              </a:rPr>
              <a:t>-map</a:t>
            </a:r>
            <a:r>
              <a:rPr lang="pl-PL" sz="1400" dirty="0">
                <a:solidFill>
                  <a:schemeClr val="bg1"/>
                </a:solidFill>
              </a:rPr>
              <a:t> br0 &lt;</a:t>
            </a:r>
            <a:r>
              <a:rPr lang="pl-PL" sz="1400" dirty="0" err="1">
                <a:solidFill>
                  <a:schemeClr val="bg1"/>
                </a:solidFill>
              </a:rPr>
              <a:t>prog</a:t>
            </a:r>
            <a:r>
              <a:rPr lang="pl-PL" sz="1400" dirty="0">
                <a:solidFill>
                  <a:schemeClr val="bg1"/>
                </a:solidFill>
              </a:rPr>
              <a:t>-id&gt; &lt;map-id&gt;</a:t>
            </a:r>
          </a:p>
          <a:p>
            <a:pPr marL="0" indent="0">
              <a:buNone/>
            </a:pPr>
            <a:endParaRPr lang="pl-PL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1400" dirty="0">
                <a:solidFill>
                  <a:schemeClr val="bg1"/>
                </a:solidFill>
              </a:rPr>
              <a:t>…</a:t>
            </a:r>
          </a:p>
          <a:p>
            <a:pPr marL="0" indent="0">
              <a:buNone/>
            </a:pPr>
            <a:r>
              <a:rPr lang="pl-PL" sz="1400" dirty="0" err="1">
                <a:solidFill>
                  <a:schemeClr val="bg1"/>
                </a:solidFill>
              </a:rPr>
              <a:t>ovs-ofctl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b="1" dirty="0" err="1">
                <a:solidFill>
                  <a:schemeClr val="bg1"/>
                </a:solidFill>
              </a:rPr>
              <a:t>delete</a:t>
            </a:r>
            <a:r>
              <a:rPr lang="pl-PL" sz="1400" b="1" dirty="0">
                <a:solidFill>
                  <a:schemeClr val="bg1"/>
                </a:solidFill>
              </a:rPr>
              <a:t>-</a:t>
            </a:r>
            <a:r>
              <a:rPr lang="pl-PL" sz="1400" b="1" dirty="0" err="1">
                <a:solidFill>
                  <a:schemeClr val="bg1"/>
                </a:solidFill>
              </a:rPr>
              <a:t>bpf</a:t>
            </a:r>
            <a:r>
              <a:rPr lang="pl-PL" sz="1400" b="1" dirty="0">
                <a:solidFill>
                  <a:schemeClr val="bg1"/>
                </a:solidFill>
              </a:rPr>
              <a:t>-map</a:t>
            </a:r>
            <a:r>
              <a:rPr lang="pl-PL" sz="1400" dirty="0">
                <a:solidFill>
                  <a:schemeClr val="bg1"/>
                </a:solidFill>
              </a:rPr>
              <a:t> br0 &lt;</a:t>
            </a:r>
            <a:r>
              <a:rPr lang="pl-PL" sz="1400" dirty="0" err="1">
                <a:solidFill>
                  <a:schemeClr val="bg1"/>
                </a:solidFill>
              </a:rPr>
              <a:t>prog</a:t>
            </a:r>
            <a:r>
              <a:rPr lang="pl-PL" sz="1400" dirty="0">
                <a:solidFill>
                  <a:schemeClr val="bg1"/>
                </a:solidFill>
              </a:rPr>
              <a:t>-id&gt; &lt;map-id&gt; 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 err="1">
                <a:solidFill>
                  <a:schemeClr val="bg1"/>
                </a:solidFill>
              </a:rPr>
              <a:t>key</a:t>
            </a:r>
            <a:r>
              <a:rPr lang="pl-PL" sz="1400" dirty="0">
                <a:solidFill>
                  <a:schemeClr val="bg1"/>
                </a:solidFill>
              </a:rPr>
              <a:t> 16 0 12 172</a:t>
            </a:r>
          </a:p>
          <a:p>
            <a:pPr marL="0" indent="0">
              <a:buNone/>
            </a:pPr>
            <a:r>
              <a:rPr lang="pl-PL" sz="1400" dirty="0" err="1">
                <a:solidFill>
                  <a:schemeClr val="bg1"/>
                </a:solidFill>
              </a:rPr>
              <a:t>ovs-ofctl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b="1" dirty="0" err="1">
                <a:solidFill>
                  <a:schemeClr val="bg1"/>
                </a:solidFill>
              </a:rPr>
              <a:t>unload</a:t>
            </a:r>
            <a:r>
              <a:rPr lang="pl-PL" sz="1400" b="1" dirty="0">
                <a:solidFill>
                  <a:schemeClr val="bg1"/>
                </a:solidFill>
              </a:rPr>
              <a:t>-</a:t>
            </a:r>
            <a:r>
              <a:rPr lang="pl-PL" sz="1400" b="1" dirty="0" err="1">
                <a:solidFill>
                  <a:schemeClr val="bg1"/>
                </a:solidFill>
              </a:rPr>
              <a:t>bpf</a:t>
            </a:r>
            <a:r>
              <a:rPr lang="pl-PL" sz="1400" b="1" dirty="0">
                <a:solidFill>
                  <a:schemeClr val="bg1"/>
                </a:solidFill>
              </a:rPr>
              <a:t>-map</a:t>
            </a:r>
            <a:r>
              <a:rPr lang="pl-PL" sz="1400" dirty="0">
                <a:solidFill>
                  <a:schemeClr val="bg1"/>
                </a:solidFill>
              </a:rPr>
              <a:t> br0 &lt;</a:t>
            </a:r>
            <a:r>
              <a:rPr lang="pl-PL" sz="1400" dirty="0" err="1">
                <a:solidFill>
                  <a:schemeClr val="bg1"/>
                </a:solidFill>
              </a:rPr>
              <a:t>prog</a:t>
            </a:r>
            <a:r>
              <a:rPr lang="pl-PL" sz="1400" dirty="0">
                <a:solidFill>
                  <a:schemeClr val="bg1"/>
                </a:solidFill>
              </a:rPr>
              <a:t>-id&gt;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Nawias klamrowy otwierający 3"/>
          <p:cNvSpPr/>
          <p:nvPr/>
        </p:nvSpPr>
        <p:spPr>
          <a:xfrm>
            <a:off x="274317" y="2091186"/>
            <a:ext cx="103367" cy="23615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Nawias klamrowy otwierający 4"/>
          <p:cNvSpPr/>
          <p:nvPr/>
        </p:nvSpPr>
        <p:spPr>
          <a:xfrm>
            <a:off x="274317" y="1407380"/>
            <a:ext cx="103367" cy="4373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5375081" y="890546"/>
            <a:ext cx="3578087" cy="36019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rgbClr val="7030A0"/>
                </a:solidFill>
              </a:rPr>
              <a:t>#</a:t>
            </a:r>
            <a:r>
              <a:rPr lang="pl-PL" sz="1400" dirty="0" err="1">
                <a:solidFill>
                  <a:srgbClr val="7030A0"/>
                </a:solidFill>
              </a:rPr>
              <a:t>include</a:t>
            </a:r>
            <a:r>
              <a:rPr lang="pl-PL" sz="1400" dirty="0">
                <a:solidFill>
                  <a:srgbClr val="7030A0"/>
                </a:solidFill>
              </a:rPr>
              <a:t> &lt;ubpf_model.p4&gt;</a:t>
            </a:r>
          </a:p>
          <a:p>
            <a:r>
              <a:rPr lang="pl-PL" sz="1400" dirty="0">
                <a:solidFill>
                  <a:schemeClr val="tx1"/>
                </a:solidFill>
              </a:rPr>
              <a:t>…</a:t>
            </a:r>
          </a:p>
          <a:p>
            <a:r>
              <a:rPr lang="pl-PL" sz="1400" b="1" dirty="0" err="1">
                <a:solidFill>
                  <a:schemeClr val="tx1"/>
                </a:solidFill>
              </a:rPr>
              <a:t>parser</a:t>
            </a:r>
            <a:r>
              <a:rPr lang="pl-PL" sz="1400" b="1" dirty="0">
                <a:solidFill>
                  <a:schemeClr val="tx1"/>
                </a:solidFill>
              </a:rPr>
              <a:t>  </a:t>
            </a:r>
            <a:r>
              <a:rPr lang="pl-PL" sz="1400" dirty="0" err="1">
                <a:solidFill>
                  <a:schemeClr val="tx1"/>
                </a:solidFill>
              </a:rPr>
              <a:t>Parser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 err="1">
                <a:solidFill>
                  <a:schemeClr val="tx1"/>
                </a:solidFill>
              </a:rPr>
              <a:t>control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pipe</a:t>
            </a:r>
            <a:r>
              <a:rPr lang="pl-PL" sz="1400" dirty="0">
                <a:solidFill>
                  <a:schemeClr val="tx1"/>
                </a:solidFill>
              </a:rPr>
              <a:t>() {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action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NoAction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action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rewrite_ipv4(bit&lt;32&gt; </a:t>
            </a:r>
            <a:r>
              <a:rPr lang="pl-PL" sz="1400" dirty="0" err="1">
                <a:solidFill>
                  <a:schemeClr val="tx1"/>
                </a:solidFill>
              </a:rPr>
              <a:t>srcAddr</a:t>
            </a:r>
            <a:r>
              <a:rPr lang="pl-PL" sz="1400" dirty="0">
                <a:solidFill>
                  <a:schemeClr val="tx1"/>
                </a:solidFill>
              </a:rPr>
              <a:t>) 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         { hdr.ipv4.srcAddr = </a:t>
            </a:r>
            <a:r>
              <a:rPr lang="pl-PL" sz="1400" dirty="0" err="1">
                <a:solidFill>
                  <a:schemeClr val="tx1"/>
                </a:solidFill>
              </a:rPr>
              <a:t>srcAddr</a:t>
            </a:r>
            <a:r>
              <a:rPr lang="pl-PL" sz="1400" dirty="0">
                <a:solidFill>
                  <a:schemeClr val="tx1"/>
                </a:solidFill>
              </a:rPr>
              <a:t> };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table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nat_tbl</a:t>
            </a:r>
            <a:r>
              <a:rPr lang="pl-PL" sz="1400" dirty="0">
                <a:solidFill>
                  <a:schemeClr val="tx1"/>
                </a:solidFill>
              </a:rPr>
              <a:t> {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key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= { hdr.ipv4.srcAddr : </a:t>
            </a:r>
            <a:r>
              <a:rPr lang="pl-PL" sz="1400" dirty="0" err="1">
                <a:solidFill>
                  <a:schemeClr val="tx1"/>
                </a:solidFill>
              </a:rPr>
              <a:t>exact</a:t>
            </a:r>
            <a:r>
              <a:rPr lang="pl-PL" sz="1400" dirty="0">
                <a:solidFill>
                  <a:schemeClr val="tx1"/>
                </a:solidFill>
              </a:rPr>
              <a:t>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actions</a:t>
            </a:r>
            <a:r>
              <a:rPr lang="pl-PL" sz="1400" dirty="0">
                <a:solidFill>
                  <a:schemeClr val="tx1"/>
                </a:solidFill>
              </a:rPr>
              <a:t> = { </a:t>
            </a:r>
            <a:r>
              <a:rPr lang="pl-PL" sz="1400" dirty="0" err="1">
                <a:solidFill>
                  <a:schemeClr val="tx1"/>
                </a:solidFill>
              </a:rPr>
              <a:t>NoAction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  <a:br>
              <a:rPr lang="pl-PL" sz="1400" dirty="0">
                <a:solidFill>
                  <a:schemeClr val="tx1"/>
                </a:solidFill>
              </a:rPr>
            </a:br>
            <a:r>
              <a:rPr lang="pl-PL" sz="1400" dirty="0">
                <a:solidFill>
                  <a:schemeClr val="tx1"/>
                </a:solidFill>
              </a:rPr>
              <a:t>                            rewrite_ipv4;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apply</a:t>
            </a:r>
            <a:r>
              <a:rPr lang="pl-PL" sz="1400" dirty="0">
                <a:solidFill>
                  <a:schemeClr val="tx1"/>
                </a:solidFill>
              </a:rPr>
              <a:t> { </a:t>
            </a:r>
            <a:r>
              <a:rPr lang="pl-PL" sz="1400" dirty="0" err="1">
                <a:solidFill>
                  <a:schemeClr val="tx1"/>
                </a:solidFill>
              </a:rPr>
              <a:t>nat_tbl.</a:t>
            </a:r>
            <a:r>
              <a:rPr lang="pl-PL" sz="1400" b="1" dirty="0" err="1">
                <a:solidFill>
                  <a:schemeClr val="tx1"/>
                </a:solidFill>
              </a:rPr>
              <a:t>apply</a:t>
            </a:r>
            <a:r>
              <a:rPr lang="pl-PL" sz="1400" b="1" dirty="0">
                <a:solidFill>
                  <a:schemeClr val="tx1"/>
                </a:solidFill>
              </a:rPr>
              <a:t>()</a:t>
            </a:r>
            <a:r>
              <a:rPr lang="pl-PL" sz="1400" dirty="0">
                <a:solidFill>
                  <a:schemeClr val="tx1"/>
                </a:solidFill>
              </a:rPr>
              <a:t>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}</a:t>
            </a:r>
          </a:p>
          <a:p>
            <a:r>
              <a:rPr lang="pl-PL" sz="1400" b="1" dirty="0" err="1">
                <a:solidFill>
                  <a:schemeClr val="tx1"/>
                </a:solidFill>
              </a:rPr>
              <a:t>control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Deparser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</a:p>
          <a:p>
            <a:r>
              <a:rPr lang="pl-PL" sz="1400" dirty="0" err="1">
                <a:solidFill>
                  <a:schemeClr val="tx1"/>
                </a:solidFill>
              </a:rPr>
              <a:t>ubpf</a:t>
            </a:r>
            <a:r>
              <a:rPr lang="pl-PL" sz="1400" dirty="0">
                <a:solidFill>
                  <a:schemeClr val="tx1"/>
                </a:solidFill>
              </a:rPr>
              <a:t>(</a:t>
            </a:r>
            <a:r>
              <a:rPr lang="pl-PL" sz="1400" dirty="0" err="1">
                <a:solidFill>
                  <a:schemeClr val="tx1"/>
                </a:solidFill>
              </a:rPr>
              <a:t>Parser</a:t>
            </a:r>
            <a:r>
              <a:rPr lang="pl-PL" sz="1400" dirty="0">
                <a:solidFill>
                  <a:schemeClr val="tx1"/>
                </a:solidFill>
              </a:rPr>
              <a:t>(), </a:t>
            </a:r>
            <a:r>
              <a:rPr lang="pl-PL" sz="1400" dirty="0" err="1">
                <a:solidFill>
                  <a:schemeClr val="tx1"/>
                </a:solidFill>
              </a:rPr>
              <a:t>pipe</a:t>
            </a:r>
            <a:r>
              <a:rPr lang="pl-PL" sz="1400" dirty="0">
                <a:solidFill>
                  <a:schemeClr val="tx1"/>
                </a:solidFill>
              </a:rPr>
              <a:t>(), </a:t>
            </a:r>
            <a:r>
              <a:rPr lang="pl-PL" sz="1400" dirty="0" err="1">
                <a:solidFill>
                  <a:schemeClr val="tx1"/>
                </a:solidFill>
              </a:rPr>
              <a:t>Deparser</a:t>
            </a:r>
            <a:r>
              <a:rPr lang="pl-PL" sz="1400" dirty="0">
                <a:solidFill>
                  <a:schemeClr val="tx1"/>
                </a:solidFill>
              </a:rPr>
              <a:t>()) </a:t>
            </a:r>
            <a:r>
              <a:rPr lang="pl-PL" sz="1400" dirty="0" err="1">
                <a:solidFill>
                  <a:schemeClr val="tx1"/>
                </a:solidFill>
              </a:rPr>
              <a:t>main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375081" y="4460683"/>
            <a:ext cx="3578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/>
              <a:t>nat.p4</a:t>
            </a:r>
          </a:p>
        </p:txBody>
      </p:sp>
      <p:sp>
        <p:nvSpPr>
          <p:cNvPr id="9" name="pole tekstowe 8"/>
          <p:cNvSpPr txBox="1"/>
          <p:nvPr/>
        </p:nvSpPr>
        <p:spPr>
          <a:xfrm rot="16200000">
            <a:off x="-1659521" y="2977620"/>
            <a:ext cx="3578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Open </a:t>
            </a:r>
            <a:r>
              <a:rPr lang="pl-PL" sz="1600" dirty="0" err="1"/>
              <a:t>vSwitch</a:t>
            </a:r>
            <a:endParaRPr lang="pl-PL" sz="1600" dirty="0"/>
          </a:p>
        </p:txBody>
      </p:sp>
      <p:sp>
        <p:nvSpPr>
          <p:cNvPr id="10" name="pole tekstowe 9"/>
          <p:cNvSpPr txBox="1"/>
          <p:nvPr/>
        </p:nvSpPr>
        <p:spPr>
          <a:xfrm rot="16200000">
            <a:off x="-268115" y="1476643"/>
            <a:ext cx="83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SDE</a:t>
            </a:r>
          </a:p>
        </p:txBody>
      </p:sp>
    </p:spTree>
    <p:extLst>
      <p:ext uri="{BB962C8B-B14F-4D97-AF65-F5344CB8AC3E}">
        <p14:creationId xmlns:p14="http://schemas.microsoft.com/office/powerpoint/2010/main" val="65483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Programming </a:t>
            </a:r>
            <a:r>
              <a:rPr lang="pl-PL" dirty="0" err="1"/>
              <a:t>workflow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1400" b="1" dirty="0"/>
              <a:t>p4c-ubpf</a:t>
            </a:r>
            <a:r>
              <a:rPr lang="pl-PL" sz="1400" dirty="0"/>
              <a:t> -o </a:t>
            </a:r>
            <a:r>
              <a:rPr lang="pl-PL" sz="1400" dirty="0" err="1"/>
              <a:t>prog.c</a:t>
            </a:r>
            <a:r>
              <a:rPr lang="pl-PL" sz="1400" dirty="0"/>
              <a:t> nat.p4</a:t>
            </a:r>
          </a:p>
          <a:p>
            <a:pPr marL="0" indent="0">
              <a:buNone/>
            </a:pPr>
            <a:r>
              <a:rPr lang="pl-PL" sz="1400" dirty="0" err="1"/>
              <a:t>clang</a:t>
            </a:r>
            <a:r>
              <a:rPr lang="pl-PL" sz="1400" dirty="0"/>
              <a:t> -O2 –target </a:t>
            </a:r>
            <a:r>
              <a:rPr lang="pl-PL" sz="1400" dirty="0" err="1"/>
              <a:t>bpf</a:t>
            </a:r>
            <a:r>
              <a:rPr lang="pl-PL" sz="1400" dirty="0"/>
              <a:t> -c </a:t>
            </a:r>
            <a:r>
              <a:rPr lang="pl-PL" sz="1400" dirty="0" err="1"/>
              <a:t>prog.c</a:t>
            </a:r>
            <a:r>
              <a:rPr lang="pl-PL" sz="1400" dirty="0"/>
              <a:t> -o </a:t>
            </a:r>
            <a:r>
              <a:rPr lang="pl-PL" sz="1400" dirty="0" err="1"/>
              <a:t>prog.o</a:t>
            </a:r>
            <a:endParaRPr lang="pl-PL" sz="1400" dirty="0"/>
          </a:p>
          <a:p>
            <a:pPr marL="0" indent="0">
              <a:buNone/>
            </a:pPr>
            <a:br>
              <a:rPr lang="pl-PL" sz="1400" dirty="0"/>
            </a:b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 err="1"/>
              <a:t>load-bpf-prog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 </a:t>
            </a:r>
            <a:r>
              <a:rPr lang="pl-PL" sz="1400" dirty="0" err="1"/>
              <a:t>prog.o</a:t>
            </a:r>
            <a:endParaRPr lang="pl-PL" sz="1400" dirty="0"/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dirty="0" err="1"/>
              <a:t>add-flow</a:t>
            </a:r>
            <a:r>
              <a:rPr lang="pl-PL" sz="1400" dirty="0"/>
              <a:t> br0 </a:t>
            </a:r>
            <a:r>
              <a:rPr lang="pl-PL" sz="1400" dirty="0" err="1"/>
              <a:t>in_port</a:t>
            </a:r>
            <a:r>
              <a:rPr lang="pl-PL" sz="1400" dirty="0"/>
              <a:t>=1,actions=</a:t>
            </a:r>
            <a:r>
              <a:rPr lang="pl-PL" sz="1400" b="1" dirty="0" err="1"/>
              <a:t>prog</a:t>
            </a:r>
            <a:r>
              <a:rPr lang="pl-PL" sz="1400" b="1" dirty="0"/>
              <a:t>:&lt;</a:t>
            </a:r>
            <a:r>
              <a:rPr lang="pl-PL" sz="1400" b="1" dirty="0" err="1"/>
              <a:t>prog</a:t>
            </a:r>
            <a:r>
              <a:rPr lang="pl-PL" sz="1400" b="1" dirty="0"/>
              <a:t>-id&gt;</a:t>
            </a:r>
            <a:r>
              <a:rPr lang="pl-PL" sz="1400" dirty="0"/>
              <a:t>, \</a:t>
            </a:r>
            <a:br>
              <a:rPr lang="pl-PL" sz="1400" b="1" dirty="0"/>
            </a:br>
            <a:r>
              <a:rPr lang="pl-PL" sz="1400" b="1" dirty="0"/>
              <a:t>    </a:t>
            </a:r>
            <a:r>
              <a:rPr lang="pl-PL" sz="1400" dirty="0"/>
              <a:t>output:2</a:t>
            </a:r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/>
              <a:t>update-</a:t>
            </a:r>
            <a:r>
              <a:rPr lang="pl-PL" sz="1400" b="1" dirty="0" err="1"/>
              <a:t>bpf</a:t>
            </a:r>
            <a:r>
              <a:rPr lang="pl-PL" sz="1400" b="1" dirty="0"/>
              <a:t>-map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 </a:t>
            </a:r>
            <a:r>
              <a:rPr lang="pl-PL" sz="1400" b="1" dirty="0">
                <a:solidFill>
                  <a:srgbClr val="00B050"/>
                </a:solidFill>
              </a:rPr>
              <a:t>&lt;map-id&gt;</a:t>
            </a:r>
            <a:r>
              <a:rPr lang="pl-PL" sz="1400" dirty="0"/>
              <a:t> \</a:t>
            </a:r>
            <a:br>
              <a:rPr lang="pl-PL" sz="1400" dirty="0"/>
            </a:br>
            <a:r>
              <a:rPr lang="pl-PL" sz="1400" dirty="0"/>
              <a:t>    </a:t>
            </a:r>
            <a:r>
              <a:rPr lang="pl-PL" sz="1400" dirty="0" err="1"/>
              <a:t>key</a:t>
            </a:r>
            <a:r>
              <a:rPr lang="pl-PL" sz="1400" dirty="0"/>
              <a:t> 16 0 12 172 </a:t>
            </a:r>
            <a:r>
              <a:rPr lang="pl-PL" sz="1400" dirty="0" err="1"/>
              <a:t>value</a:t>
            </a:r>
            <a:r>
              <a:rPr lang="pl-PL" sz="1400" dirty="0"/>
              <a:t> 0 0 0 1 192 168 1 1</a:t>
            </a:r>
          </a:p>
          <a:p>
            <a:pPr marL="0" indent="0">
              <a:buNone/>
            </a:pPr>
            <a:r>
              <a:rPr lang="pl-PL" sz="1400" dirty="0" err="1">
                <a:solidFill>
                  <a:schemeClr val="bg1"/>
                </a:solidFill>
              </a:rPr>
              <a:t>ovs-ofctl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b="1" dirty="0" err="1">
                <a:solidFill>
                  <a:schemeClr val="bg1"/>
                </a:solidFill>
              </a:rPr>
              <a:t>dump</a:t>
            </a:r>
            <a:r>
              <a:rPr lang="pl-PL" sz="1400" b="1" dirty="0">
                <a:solidFill>
                  <a:schemeClr val="bg1"/>
                </a:solidFill>
              </a:rPr>
              <a:t>-</a:t>
            </a:r>
            <a:r>
              <a:rPr lang="pl-PL" sz="1400" b="1" dirty="0" err="1">
                <a:solidFill>
                  <a:schemeClr val="bg1"/>
                </a:solidFill>
              </a:rPr>
              <a:t>bpf</a:t>
            </a:r>
            <a:r>
              <a:rPr lang="pl-PL" sz="1400" b="1" dirty="0">
                <a:solidFill>
                  <a:schemeClr val="bg1"/>
                </a:solidFill>
              </a:rPr>
              <a:t>-map</a:t>
            </a:r>
            <a:r>
              <a:rPr lang="pl-PL" sz="1400" dirty="0">
                <a:solidFill>
                  <a:schemeClr val="bg1"/>
                </a:solidFill>
              </a:rPr>
              <a:t> br0 &lt;</a:t>
            </a:r>
            <a:r>
              <a:rPr lang="pl-PL" sz="1400" dirty="0" err="1">
                <a:solidFill>
                  <a:schemeClr val="bg1"/>
                </a:solidFill>
              </a:rPr>
              <a:t>prog</a:t>
            </a:r>
            <a:r>
              <a:rPr lang="pl-PL" sz="1400" dirty="0">
                <a:solidFill>
                  <a:schemeClr val="bg1"/>
                </a:solidFill>
              </a:rPr>
              <a:t>-id&gt; </a:t>
            </a:r>
            <a:r>
              <a:rPr lang="pl-PL" sz="1400" b="1" dirty="0">
                <a:solidFill>
                  <a:schemeClr val="bg1"/>
                </a:solidFill>
              </a:rPr>
              <a:t>&lt;map-id&gt;</a:t>
            </a:r>
          </a:p>
          <a:p>
            <a:pPr marL="0" indent="0">
              <a:buNone/>
            </a:pPr>
            <a:endParaRPr lang="pl-PL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1400" dirty="0">
                <a:solidFill>
                  <a:schemeClr val="bg1"/>
                </a:solidFill>
              </a:rPr>
              <a:t>…</a:t>
            </a:r>
          </a:p>
          <a:p>
            <a:pPr marL="0" indent="0">
              <a:buNone/>
            </a:pPr>
            <a:r>
              <a:rPr lang="pl-PL" sz="1400" dirty="0" err="1">
                <a:solidFill>
                  <a:schemeClr val="bg1"/>
                </a:solidFill>
              </a:rPr>
              <a:t>ovs-ofctl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b="1" dirty="0" err="1">
                <a:solidFill>
                  <a:schemeClr val="bg1"/>
                </a:solidFill>
              </a:rPr>
              <a:t>delete</a:t>
            </a:r>
            <a:r>
              <a:rPr lang="pl-PL" sz="1400" b="1" dirty="0">
                <a:solidFill>
                  <a:schemeClr val="bg1"/>
                </a:solidFill>
              </a:rPr>
              <a:t>-</a:t>
            </a:r>
            <a:r>
              <a:rPr lang="pl-PL" sz="1400" b="1" dirty="0" err="1">
                <a:solidFill>
                  <a:schemeClr val="bg1"/>
                </a:solidFill>
              </a:rPr>
              <a:t>bpf</a:t>
            </a:r>
            <a:r>
              <a:rPr lang="pl-PL" sz="1400" b="1" dirty="0">
                <a:solidFill>
                  <a:schemeClr val="bg1"/>
                </a:solidFill>
              </a:rPr>
              <a:t>-map</a:t>
            </a:r>
            <a:r>
              <a:rPr lang="pl-PL" sz="1400" dirty="0">
                <a:solidFill>
                  <a:schemeClr val="bg1"/>
                </a:solidFill>
              </a:rPr>
              <a:t> br0 &lt;</a:t>
            </a:r>
            <a:r>
              <a:rPr lang="pl-PL" sz="1400" dirty="0" err="1">
                <a:solidFill>
                  <a:schemeClr val="bg1"/>
                </a:solidFill>
              </a:rPr>
              <a:t>prog</a:t>
            </a:r>
            <a:r>
              <a:rPr lang="pl-PL" sz="1400" dirty="0">
                <a:solidFill>
                  <a:schemeClr val="bg1"/>
                </a:solidFill>
              </a:rPr>
              <a:t>-id&gt; </a:t>
            </a:r>
            <a:r>
              <a:rPr lang="pl-PL" sz="1400" b="1" dirty="0">
                <a:solidFill>
                  <a:schemeClr val="bg1"/>
                </a:solidFill>
              </a:rPr>
              <a:t>&lt;map-id&gt; 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 err="1">
                <a:solidFill>
                  <a:schemeClr val="bg1"/>
                </a:solidFill>
              </a:rPr>
              <a:t>key</a:t>
            </a:r>
            <a:r>
              <a:rPr lang="pl-PL" sz="1400" dirty="0">
                <a:solidFill>
                  <a:schemeClr val="bg1"/>
                </a:solidFill>
              </a:rPr>
              <a:t> 16 0 12 172</a:t>
            </a:r>
          </a:p>
          <a:p>
            <a:pPr marL="0" indent="0">
              <a:buNone/>
            </a:pPr>
            <a:r>
              <a:rPr lang="pl-PL" sz="1400" dirty="0" err="1">
                <a:solidFill>
                  <a:schemeClr val="bg1"/>
                </a:solidFill>
              </a:rPr>
              <a:t>ovs-ofctl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b="1" dirty="0" err="1">
                <a:solidFill>
                  <a:schemeClr val="bg1"/>
                </a:solidFill>
              </a:rPr>
              <a:t>unload</a:t>
            </a:r>
            <a:r>
              <a:rPr lang="pl-PL" sz="1400" b="1" dirty="0">
                <a:solidFill>
                  <a:schemeClr val="bg1"/>
                </a:solidFill>
              </a:rPr>
              <a:t>-</a:t>
            </a:r>
            <a:r>
              <a:rPr lang="pl-PL" sz="1400" b="1" dirty="0" err="1">
                <a:solidFill>
                  <a:schemeClr val="bg1"/>
                </a:solidFill>
              </a:rPr>
              <a:t>bpf</a:t>
            </a:r>
            <a:r>
              <a:rPr lang="pl-PL" sz="1400" b="1" dirty="0">
                <a:solidFill>
                  <a:schemeClr val="bg1"/>
                </a:solidFill>
              </a:rPr>
              <a:t>-map</a:t>
            </a:r>
            <a:r>
              <a:rPr lang="pl-PL" sz="1400" dirty="0">
                <a:solidFill>
                  <a:schemeClr val="bg1"/>
                </a:solidFill>
              </a:rPr>
              <a:t> br0 &lt;</a:t>
            </a:r>
            <a:r>
              <a:rPr lang="pl-PL" sz="1400" dirty="0" err="1">
                <a:solidFill>
                  <a:schemeClr val="bg1"/>
                </a:solidFill>
              </a:rPr>
              <a:t>prog</a:t>
            </a:r>
            <a:r>
              <a:rPr lang="pl-PL" sz="1400" dirty="0">
                <a:solidFill>
                  <a:schemeClr val="bg1"/>
                </a:solidFill>
              </a:rPr>
              <a:t>-id&gt;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Nawias klamrowy otwierający 3"/>
          <p:cNvSpPr/>
          <p:nvPr/>
        </p:nvSpPr>
        <p:spPr>
          <a:xfrm>
            <a:off x="274317" y="2091186"/>
            <a:ext cx="103367" cy="23615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Nawias klamrowy otwierający 4"/>
          <p:cNvSpPr/>
          <p:nvPr/>
        </p:nvSpPr>
        <p:spPr>
          <a:xfrm>
            <a:off x="274317" y="1407380"/>
            <a:ext cx="103367" cy="4373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5375081" y="890546"/>
            <a:ext cx="3578087" cy="36019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#</a:t>
            </a:r>
            <a:r>
              <a:rPr lang="pl-PL" sz="1400" dirty="0" err="1">
                <a:solidFill>
                  <a:schemeClr val="tx1"/>
                </a:solidFill>
              </a:rPr>
              <a:t>include</a:t>
            </a:r>
            <a:r>
              <a:rPr lang="pl-PL" sz="1400" dirty="0">
                <a:solidFill>
                  <a:schemeClr val="tx1"/>
                </a:solidFill>
              </a:rPr>
              <a:t> &lt;ubpf_model.p4&gt;</a:t>
            </a:r>
          </a:p>
          <a:p>
            <a:r>
              <a:rPr lang="pl-PL" sz="1400" dirty="0">
                <a:solidFill>
                  <a:schemeClr val="tx1"/>
                </a:solidFill>
              </a:rPr>
              <a:t>…</a:t>
            </a:r>
          </a:p>
          <a:p>
            <a:r>
              <a:rPr lang="pl-PL" sz="1400" b="1" dirty="0" err="1">
                <a:solidFill>
                  <a:schemeClr val="tx1"/>
                </a:solidFill>
              </a:rPr>
              <a:t>parser</a:t>
            </a:r>
            <a:r>
              <a:rPr lang="pl-PL" sz="1400" b="1" dirty="0">
                <a:solidFill>
                  <a:schemeClr val="tx1"/>
                </a:solidFill>
              </a:rPr>
              <a:t>  </a:t>
            </a:r>
            <a:r>
              <a:rPr lang="pl-PL" sz="1400" dirty="0" err="1">
                <a:solidFill>
                  <a:schemeClr val="tx1"/>
                </a:solidFill>
              </a:rPr>
              <a:t>Parser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 err="1">
                <a:solidFill>
                  <a:schemeClr val="tx1"/>
                </a:solidFill>
              </a:rPr>
              <a:t>control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pipe</a:t>
            </a:r>
            <a:r>
              <a:rPr lang="pl-PL" sz="1400" dirty="0">
                <a:solidFill>
                  <a:schemeClr val="tx1"/>
                </a:solidFill>
              </a:rPr>
              <a:t>() {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action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NoAction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action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rewrite_ipv4(bit&lt;32&gt; </a:t>
            </a:r>
            <a:r>
              <a:rPr lang="pl-PL" sz="1400" dirty="0" err="1">
                <a:solidFill>
                  <a:schemeClr val="tx1"/>
                </a:solidFill>
              </a:rPr>
              <a:t>srcAddr</a:t>
            </a:r>
            <a:r>
              <a:rPr lang="pl-PL" sz="1400" dirty="0">
                <a:solidFill>
                  <a:schemeClr val="tx1"/>
                </a:solidFill>
              </a:rPr>
              <a:t>) 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         { hdr.ipv4.srcAddr = </a:t>
            </a:r>
            <a:r>
              <a:rPr lang="pl-PL" sz="1400" dirty="0" err="1">
                <a:solidFill>
                  <a:schemeClr val="tx1"/>
                </a:solidFill>
              </a:rPr>
              <a:t>srcAddr</a:t>
            </a:r>
            <a:r>
              <a:rPr lang="pl-PL" sz="1400" dirty="0">
                <a:solidFill>
                  <a:schemeClr val="tx1"/>
                </a:solidFill>
              </a:rPr>
              <a:t> };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table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b="1" dirty="0" err="1">
                <a:solidFill>
                  <a:srgbClr val="00B050"/>
                </a:solidFill>
              </a:rPr>
              <a:t>nat_tbl</a:t>
            </a:r>
            <a:r>
              <a:rPr lang="pl-PL" sz="1400" dirty="0">
                <a:solidFill>
                  <a:schemeClr val="tx1"/>
                </a:solidFill>
              </a:rPr>
              <a:t> {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key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= { hdr.ipv4.srcAddr : </a:t>
            </a:r>
            <a:r>
              <a:rPr lang="pl-PL" sz="1400" dirty="0" err="1">
                <a:solidFill>
                  <a:schemeClr val="tx1"/>
                </a:solidFill>
              </a:rPr>
              <a:t>exact</a:t>
            </a:r>
            <a:r>
              <a:rPr lang="pl-PL" sz="1400" dirty="0">
                <a:solidFill>
                  <a:schemeClr val="tx1"/>
                </a:solidFill>
              </a:rPr>
              <a:t>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actions</a:t>
            </a:r>
            <a:r>
              <a:rPr lang="pl-PL" sz="1400" dirty="0">
                <a:solidFill>
                  <a:schemeClr val="tx1"/>
                </a:solidFill>
              </a:rPr>
              <a:t> = { </a:t>
            </a:r>
            <a:r>
              <a:rPr lang="pl-PL" sz="1400" dirty="0" err="1">
                <a:solidFill>
                  <a:schemeClr val="tx1"/>
                </a:solidFill>
              </a:rPr>
              <a:t>NoAction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  <a:br>
              <a:rPr lang="pl-PL" sz="1400" dirty="0">
                <a:solidFill>
                  <a:schemeClr val="tx1"/>
                </a:solidFill>
              </a:rPr>
            </a:br>
            <a:r>
              <a:rPr lang="pl-PL" sz="1400" dirty="0">
                <a:solidFill>
                  <a:schemeClr val="tx1"/>
                </a:solidFill>
              </a:rPr>
              <a:t>                            rewrite_ipv4;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apply</a:t>
            </a:r>
            <a:r>
              <a:rPr lang="pl-PL" sz="1400" dirty="0">
                <a:solidFill>
                  <a:schemeClr val="tx1"/>
                </a:solidFill>
              </a:rPr>
              <a:t> { </a:t>
            </a:r>
            <a:r>
              <a:rPr lang="pl-PL" sz="1400" dirty="0" err="1">
                <a:solidFill>
                  <a:schemeClr val="tx1"/>
                </a:solidFill>
              </a:rPr>
              <a:t>nat_tbl.</a:t>
            </a:r>
            <a:r>
              <a:rPr lang="pl-PL" sz="1400" b="1" dirty="0" err="1">
                <a:solidFill>
                  <a:schemeClr val="tx1"/>
                </a:solidFill>
              </a:rPr>
              <a:t>apply</a:t>
            </a:r>
            <a:r>
              <a:rPr lang="pl-PL" sz="1400" b="1" dirty="0">
                <a:solidFill>
                  <a:schemeClr val="tx1"/>
                </a:solidFill>
              </a:rPr>
              <a:t>()</a:t>
            </a:r>
            <a:r>
              <a:rPr lang="pl-PL" sz="1400" dirty="0">
                <a:solidFill>
                  <a:schemeClr val="tx1"/>
                </a:solidFill>
              </a:rPr>
              <a:t>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}</a:t>
            </a:r>
          </a:p>
          <a:p>
            <a:r>
              <a:rPr lang="pl-PL" sz="1400" b="1" dirty="0" err="1">
                <a:solidFill>
                  <a:schemeClr val="tx1"/>
                </a:solidFill>
              </a:rPr>
              <a:t>control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Deparser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</a:p>
          <a:p>
            <a:r>
              <a:rPr lang="pl-PL" sz="1400" dirty="0" err="1">
                <a:solidFill>
                  <a:schemeClr val="tx1"/>
                </a:solidFill>
              </a:rPr>
              <a:t>ubpf</a:t>
            </a:r>
            <a:r>
              <a:rPr lang="pl-PL" sz="1400" dirty="0">
                <a:solidFill>
                  <a:schemeClr val="tx1"/>
                </a:solidFill>
              </a:rPr>
              <a:t>(</a:t>
            </a:r>
            <a:r>
              <a:rPr lang="pl-PL" sz="1400" dirty="0" err="1">
                <a:solidFill>
                  <a:schemeClr val="tx1"/>
                </a:solidFill>
              </a:rPr>
              <a:t>Parser</a:t>
            </a:r>
            <a:r>
              <a:rPr lang="pl-PL" sz="1400" dirty="0">
                <a:solidFill>
                  <a:schemeClr val="tx1"/>
                </a:solidFill>
              </a:rPr>
              <a:t>(), </a:t>
            </a:r>
            <a:r>
              <a:rPr lang="pl-PL" sz="1400" dirty="0" err="1">
                <a:solidFill>
                  <a:schemeClr val="tx1"/>
                </a:solidFill>
              </a:rPr>
              <a:t>pipe</a:t>
            </a:r>
            <a:r>
              <a:rPr lang="pl-PL" sz="1400" dirty="0">
                <a:solidFill>
                  <a:schemeClr val="tx1"/>
                </a:solidFill>
              </a:rPr>
              <a:t>(), </a:t>
            </a:r>
            <a:r>
              <a:rPr lang="pl-PL" sz="1400" dirty="0" err="1">
                <a:solidFill>
                  <a:schemeClr val="tx1"/>
                </a:solidFill>
              </a:rPr>
              <a:t>Deparser</a:t>
            </a:r>
            <a:r>
              <a:rPr lang="pl-PL" sz="1400" dirty="0">
                <a:solidFill>
                  <a:schemeClr val="tx1"/>
                </a:solidFill>
              </a:rPr>
              <a:t>()) </a:t>
            </a:r>
            <a:r>
              <a:rPr lang="pl-PL" sz="1400" dirty="0" err="1">
                <a:solidFill>
                  <a:schemeClr val="tx1"/>
                </a:solidFill>
              </a:rPr>
              <a:t>main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375081" y="4460683"/>
            <a:ext cx="3578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/>
              <a:t>nat.p4</a:t>
            </a:r>
          </a:p>
        </p:txBody>
      </p:sp>
      <p:sp>
        <p:nvSpPr>
          <p:cNvPr id="9" name="pole tekstowe 8"/>
          <p:cNvSpPr txBox="1"/>
          <p:nvPr/>
        </p:nvSpPr>
        <p:spPr>
          <a:xfrm rot="16200000">
            <a:off x="-1659521" y="2977620"/>
            <a:ext cx="3578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Open </a:t>
            </a:r>
            <a:r>
              <a:rPr lang="pl-PL" sz="1600" dirty="0" err="1"/>
              <a:t>vSwitch</a:t>
            </a:r>
            <a:endParaRPr lang="pl-PL" sz="1600" dirty="0"/>
          </a:p>
        </p:txBody>
      </p:sp>
      <p:sp>
        <p:nvSpPr>
          <p:cNvPr id="10" name="pole tekstowe 9"/>
          <p:cNvSpPr txBox="1"/>
          <p:nvPr/>
        </p:nvSpPr>
        <p:spPr>
          <a:xfrm rot="16200000">
            <a:off x="-268115" y="1476643"/>
            <a:ext cx="83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SDE</a:t>
            </a:r>
          </a:p>
        </p:txBody>
      </p:sp>
    </p:spTree>
    <p:extLst>
      <p:ext uri="{BB962C8B-B14F-4D97-AF65-F5344CB8AC3E}">
        <p14:creationId xmlns:p14="http://schemas.microsoft.com/office/powerpoint/2010/main" val="117168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Programming </a:t>
            </a:r>
            <a:r>
              <a:rPr lang="pl-PL" dirty="0" err="1"/>
              <a:t>workflow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1400" b="1" dirty="0"/>
              <a:t>p4c-ubpf</a:t>
            </a:r>
            <a:r>
              <a:rPr lang="pl-PL" sz="1400" dirty="0"/>
              <a:t> -o </a:t>
            </a:r>
            <a:r>
              <a:rPr lang="pl-PL" sz="1400" dirty="0" err="1"/>
              <a:t>prog.c</a:t>
            </a:r>
            <a:r>
              <a:rPr lang="pl-PL" sz="1400" dirty="0"/>
              <a:t> nat.p4</a:t>
            </a:r>
          </a:p>
          <a:p>
            <a:pPr marL="0" indent="0">
              <a:buNone/>
            </a:pPr>
            <a:r>
              <a:rPr lang="pl-PL" sz="1400" dirty="0" err="1"/>
              <a:t>clang</a:t>
            </a:r>
            <a:r>
              <a:rPr lang="pl-PL" sz="1400" dirty="0"/>
              <a:t> -O2 –target </a:t>
            </a:r>
            <a:r>
              <a:rPr lang="pl-PL" sz="1400" dirty="0" err="1"/>
              <a:t>bpf</a:t>
            </a:r>
            <a:r>
              <a:rPr lang="pl-PL" sz="1400" dirty="0"/>
              <a:t> -c </a:t>
            </a:r>
            <a:r>
              <a:rPr lang="pl-PL" sz="1400" dirty="0" err="1"/>
              <a:t>prog.c</a:t>
            </a:r>
            <a:r>
              <a:rPr lang="pl-PL" sz="1400" dirty="0"/>
              <a:t> -o </a:t>
            </a:r>
            <a:r>
              <a:rPr lang="pl-PL" sz="1400" dirty="0" err="1"/>
              <a:t>prog.o</a:t>
            </a:r>
            <a:endParaRPr lang="pl-PL" sz="1400" dirty="0"/>
          </a:p>
          <a:p>
            <a:pPr marL="0" indent="0">
              <a:buNone/>
            </a:pPr>
            <a:br>
              <a:rPr lang="pl-PL" sz="1400" dirty="0"/>
            </a:b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 err="1"/>
              <a:t>load-bpf-prog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 </a:t>
            </a:r>
            <a:r>
              <a:rPr lang="pl-PL" sz="1400" dirty="0" err="1"/>
              <a:t>prog.o</a:t>
            </a:r>
            <a:endParaRPr lang="pl-PL" sz="1400" dirty="0"/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dirty="0" err="1"/>
              <a:t>add-flow</a:t>
            </a:r>
            <a:r>
              <a:rPr lang="pl-PL" sz="1400" dirty="0"/>
              <a:t> br0 </a:t>
            </a:r>
            <a:r>
              <a:rPr lang="pl-PL" sz="1400" dirty="0" err="1"/>
              <a:t>in_port</a:t>
            </a:r>
            <a:r>
              <a:rPr lang="pl-PL" sz="1400" dirty="0"/>
              <a:t>=1,actions=</a:t>
            </a:r>
            <a:r>
              <a:rPr lang="pl-PL" sz="1400" b="1" dirty="0" err="1"/>
              <a:t>prog</a:t>
            </a:r>
            <a:r>
              <a:rPr lang="pl-PL" sz="1400" b="1" dirty="0"/>
              <a:t>:&lt;</a:t>
            </a:r>
            <a:r>
              <a:rPr lang="pl-PL" sz="1400" b="1" dirty="0" err="1"/>
              <a:t>prog</a:t>
            </a:r>
            <a:r>
              <a:rPr lang="pl-PL" sz="1400" b="1" dirty="0"/>
              <a:t>-id&gt;</a:t>
            </a:r>
            <a:r>
              <a:rPr lang="pl-PL" sz="1400" dirty="0"/>
              <a:t>, \</a:t>
            </a:r>
            <a:br>
              <a:rPr lang="pl-PL" sz="1400" b="1" dirty="0"/>
            </a:br>
            <a:r>
              <a:rPr lang="pl-PL" sz="1400" b="1" dirty="0"/>
              <a:t>    </a:t>
            </a:r>
            <a:r>
              <a:rPr lang="pl-PL" sz="1400" dirty="0"/>
              <a:t>output:2</a:t>
            </a:r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/>
              <a:t>update-</a:t>
            </a:r>
            <a:r>
              <a:rPr lang="pl-PL" sz="1400" b="1" dirty="0" err="1"/>
              <a:t>bpf</a:t>
            </a:r>
            <a:r>
              <a:rPr lang="pl-PL" sz="1400" b="1" dirty="0"/>
              <a:t>-map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 </a:t>
            </a:r>
            <a:r>
              <a:rPr lang="pl-PL" sz="1400" b="1" dirty="0">
                <a:solidFill>
                  <a:srgbClr val="00B050"/>
                </a:solidFill>
              </a:rPr>
              <a:t>&lt;map-id&gt; </a:t>
            </a:r>
            <a:r>
              <a:rPr lang="pl-PL" sz="1400" dirty="0"/>
              <a:t>\</a:t>
            </a:r>
            <a:br>
              <a:rPr lang="pl-PL" sz="1400" dirty="0"/>
            </a:br>
            <a:r>
              <a:rPr lang="pl-PL" sz="1400" dirty="0"/>
              <a:t>    </a:t>
            </a:r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pl-PL" sz="1400" dirty="0"/>
              <a:t> 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16 0 12 172 </a:t>
            </a:r>
            <a:r>
              <a:rPr lang="pl-PL" sz="1400" dirty="0" err="1"/>
              <a:t>value</a:t>
            </a:r>
            <a:r>
              <a:rPr lang="pl-PL" sz="1400" dirty="0"/>
              <a:t> 0 0 0 1 192 168 1 1</a:t>
            </a:r>
          </a:p>
          <a:p>
            <a:pPr marL="0" indent="0">
              <a:buNone/>
            </a:pPr>
            <a:r>
              <a:rPr lang="pl-PL" sz="1400" dirty="0" err="1">
                <a:solidFill>
                  <a:schemeClr val="bg1"/>
                </a:solidFill>
              </a:rPr>
              <a:t>ovs-ofctl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b="1" dirty="0" err="1">
                <a:solidFill>
                  <a:schemeClr val="bg1"/>
                </a:solidFill>
              </a:rPr>
              <a:t>dump</a:t>
            </a:r>
            <a:r>
              <a:rPr lang="pl-PL" sz="1400" b="1" dirty="0">
                <a:solidFill>
                  <a:schemeClr val="bg1"/>
                </a:solidFill>
              </a:rPr>
              <a:t>-</a:t>
            </a:r>
            <a:r>
              <a:rPr lang="pl-PL" sz="1400" b="1" dirty="0" err="1">
                <a:solidFill>
                  <a:schemeClr val="bg1"/>
                </a:solidFill>
              </a:rPr>
              <a:t>bpf</a:t>
            </a:r>
            <a:r>
              <a:rPr lang="pl-PL" sz="1400" b="1" dirty="0">
                <a:solidFill>
                  <a:schemeClr val="bg1"/>
                </a:solidFill>
              </a:rPr>
              <a:t>-map</a:t>
            </a:r>
            <a:r>
              <a:rPr lang="pl-PL" sz="1400" dirty="0">
                <a:solidFill>
                  <a:schemeClr val="bg1"/>
                </a:solidFill>
              </a:rPr>
              <a:t> br0 &lt;</a:t>
            </a:r>
            <a:r>
              <a:rPr lang="pl-PL" sz="1400" dirty="0" err="1">
                <a:solidFill>
                  <a:schemeClr val="bg1"/>
                </a:solidFill>
              </a:rPr>
              <a:t>prog</a:t>
            </a:r>
            <a:r>
              <a:rPr lang="pl-PL" sz="1400" dirty="0">
                <a:solidFill>
                  <a:schemeClr val="bg1"/>
                </a:solidFill>
              </a:rPr>
              <a:t>-id&gt; </a:t>
            </a:r>
            <a:r>
              <a:rPr lang="pl-PL" sz="1400" b="1" dirty="0">
                <a:solidFill>
                  <a:schemeClr val="bg1"/>
                </a:solidFill>
              </a:rPr>
              <a:t>&lt;map-id&gt;</a:t>
            </a:r>
          </a:p>
          <a:p>
            <a:pPr marL="0" indent="0">
              <a:buNone/>
            </a:pPr>
            <a:endParaRPr lang="pl-PL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1400" dirty="0">
                <a:solidFill>
                  <a:schemeClr val="bg1"/>
                </a:solidFill>
              </a:rPr>
              <a:t>…</a:t>
            </a:r>
          </a:p>
          <a:p>
            <a:pPr marL="0" indent="0">
              <a:buNone/>
            </a:pPr>
            <a:r>
              <a:rPr lang="pl-PL" sz="1400" dirty="0" err="1">
                <a:solidFill>
                  <a:schemeClr val="bg1"/>
                </a:solidFill>
              </a:rPr>
              <a:t>ovs-ofctl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b="1" dirty="0" err="1">
                <a:solidFill>
                  <a:schemeClr val="bg1"/>
                </a:solidFill>
              </a:rPr>
              <a:t>delete</a:t>
            </a:r>
            <a:r>
              <a:rPr lang="pl-PL" sz="1400" b="1" dirty="0">
                <a:solidFill>
                  <a:schemeClr val="bg1"/>
                </a:solidFill>
              </a:rPr>
              <a:t>-</a:t>
            </a:r>
            <a:r>
              <a:rPr lang="pl-PL" sz="1400" b="1" dirty="0" err="1">
                <a:solidFill>
                  <a:schemeClr val="bg1"/>
                </a:solidFill>
              </a:rPr>
              <a:t>bpf</a:t>
            </a:r>
            <a:r>
              <a:rPr lang="pl-PL" sz="1400" b="1" dirty="0">
                <a:solidFill>
                  <a:schemeClr val="bg1"/>
                </a:solidFill>
              </a:rPr>
              <a:t>-map</a:t>
            </a:r>
            <a:r>
              <a:rPr lang="pl-PL" sz="1400" dirty="0">
                <a:solidFill>
                  <a:schemeClr val="bg1"/>
                </a:solidFill>
              </a:rPr>
              <a:t> br0 &lt;</a:t>
            </a:r>
            <a:r>
              <a:rPr lang="pl-PL" sz="1400" dirty="0" err="1">
                <a:solidFill>
                  <a:schemeClr val="bg1"/>
                </a:solidFill>
              </a:rPr>
              <a:t>prog</a:t>
            </a:r>
            <a:r>
              <a:rPr lang="pl-PL" sz="1400" dirty="0">
                <a:solidFill>
                  <a:schemeClr val="bg1"/>
                </a:solidFill>
              </a:rPr>
              <a:t>-id&gt; </a:t>
            </a:r>
            <a:r>
              <a:rPr lang="pl-PL" sz="1400" b="1" dirty="0">
                <a:solidFill>
                  <a:schemeClr val="bg1"/>
                </a:solidFill>
              </a:rPr>
              <a:t>&lt;map-id&gt; 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b="1" dirty="0" err="1">
                <a:solidFill>
                  <a:schemeClr val="bg1"/>
                </a:solidFill>
              </a:rPr>
              <a:t>key</a:t>
            </a:r>
            <a:r>
              <a:rPr lang="pl-PL" sz="1400" b="1" dirty="0">
                <a:solidFill>
                  <a:schemeClr val="bg1"/>
                </a:solidFill>
              </a:rPr>
              <a:t> 16 0 12 172</a:t>
            </a:r>
          </a:p>
          <a:p>
            <a:pPr marL="0" indent="0">
              <a:buNone/>
            </a:pPr>
            <a:r>
              <a:rPr lang="pl-PL" sz="1400" dirty="0" err="1">
                <a:solidFill>
                  <a:schemeClr val="bg1"/>
                </a:solidFill>
              </a:rPr>
              <a:t>ovs-ofctl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b="1" dirty="0" err="1">
                <a:solidFill>
                  <a:schemeClr val="bg1"/>
                </a:solidFill>
              </a:rPr>
              <a:t>unload</a:t>
            </a:r>
            <a:r>
              <a:rPr lang="pl-PL" sz="1400" b="1" dirty="0">
                <a:solidFill>
                  <a:schemeClr val="bg1"/>
                </a:solidFill>
              </a:rPr>
              <a:t>-</a:t>
            </a:r>
            <a:r>
              <a:rPr lang="pl-PL" sz="1400" b="1" dirty="0" err="1">
                <a:solidFill>
                  <a:schemeClr val="bg1"/>
                </a:solidFill>
              </a:rPr>
              <a:t>bpf</a:t>
            </a:r>
            <a:r>
              <a:rPr lang="pl-PL" sz="1400" b="1" dirty="0">
                <a:solidFill>
                  <a:schemeClr val="bg1"/>
                </a:solidFill>
              </a:rPr>
              <a:t>-map</a:t>
            </a:r>
            <a:r>
              <a:rPr lang="pl-PL" sz="1400" dirty="0">
                <a:solidFill>
                  <a:schemeClr val="bg1"/>
                </a:solidFill>
              </a:rPr>
              <a:t> br0 &lt;</a:t>
            </a:r>
            <a:r>
              <a:rPr lang="pl-PL" sz="1400" dirty="0" err="1">
                <a:solidFill>
                  <a:schemeClr val="bg1"/>
                </a:solidFill>
              </a:rPr>
              <a:t>prog</a:t>
            </a:r>
            <a:r>
              <a:rPr lang="pl-PL" sz="1400" dirty="0">
                <a:solidFill>
                  <a:schemeClr val="bg1"/>
                </a:solidFill>
              </a:rPr>
              <a:t>-id&gt;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Nawias klamrowy otwierający 3"/>
          <p:cNvSpPr/>
          <p:nvPr/>
        </p:nvSpPr>
        <p:spPr>
          <a:xfrm>
            <a:off x="274317" y="2091186"/>
            <a:ext cx="103367" cy="23615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Nawias klamrowy otwierający 4"/>
          <p:cNvSpPr/>
          <p:nvPr/>
        </p:nvSpPr>
        <p:spPr>
          <a:xfrm>
            <a:off x="274317" y="1407380"/>
            <a:ext cx="103367" cy="4373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5375081" y="890546"/>
            <a:ext cx="3578087" cy="36019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#</a:t>
            </a:r>
            <a:r>
              <a:rPr lang="pl-PL" sz="1400" dirty="0" err="1">
                <a:solidFill>
                  <a:schemeClr val="tx1"/>
                </a:solidFill>
              </a:rPr>
              <a:t>include</a:t>
            </a:r>
            <a:r>
              <a:rPr lang="pl-PL" sz="1400" dirty="0">
                <a:solidFill>
                  <a:schemeClr val="tx1"/>
                </a:solidFill>
              </a:rPr>
              <a:t> &lt;ubpf_model.p4&gt;</a:t>
            </a:r>
          </a:p>
          <a:p>
            <a:r>
              <a:rPr lang="pl-PL" sz="1400" dirty="0">
                <a:solidFill>
                  <a:schemeClr val="tx1"/>
                </a:solidFill>
              </a:rPr>
              <a:t>…</a:t>
            </a:r>
          </a:p>
          <a:p>
            <a:r>
              <a:rPr lang="pl-PL" sz="1400" b="1" dirty="0" err="1">
                <a:solidFill>
                  <a:schemeClr val="tx1"/>
                </a:solidFill>
              </a:rPr>
              <a:t>parser</a:t>
            </a:r>
            <a:r>
              <a:rPr lang="pl-PL" sz="1400" b="1" dirty="0">
                <a:solidFill>
                  <a:schemeClr val="tx1"/>
                </a:solidFill>
              </a:rPr>
              <a:t>  </a:t>
            </a:r>
            <a:r>
              <a:rPr lang="pl-PL" sz="1400" dirty="0" err="1">
                <a:solidFill>
                  <a:schemeClr val="tx1"/>
                </a:solidFill>
              </a:rPr>
              <a:t>Parser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 err="1">
                <a:solidFill>
                  <a:schemeClr val="tx1"/>
                </a:solidFill>
              </a:rPr>
              <a:t>control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pipe</a:t>
            </a:r>
            <a:r>
              <a:rPr lang="pl-PL" sz="1400" dirty="0">
                <a:solidFill>
                  <a:schemeClr val="tx1"/>
                </a:solidFill>
              </a:rPr>
              <a:t>() {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action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NoAction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action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rewrite_ipv4(bit&lt;32&gt; </a:t>
            </a:r>
            <a:r>
              <a:rPr lang="pl-PL" sz="1400" dirty="0" err="1">
                <a:solidFill>
                  <a:schemeClr val="tx1"/>
                </a:solidFill>
              </a:rPr>
              <a:t>srcAddr</a:t>
            </a:r>
            <a:r>
              <a:rPr lang="pl-PL" sz="1400" dirty="0">
                <a:solidFill>
                  <a:schemeClr val="tx1"/>
                </a:solidFill>
              </a:rPr>
              <a:t>) 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         { hdr.ipv4.srcAddr = </a:t>
            </a:r>
            <a:r>
              <a:rPr lang="pl-PL" sz="1400" dirty="0" err="1">
                <a:solidFill>
                  <a:schemeClr val="tx1"/>
                </a:solidFill>
              </a:rPr>
              <a:t>srcAddr</a:t>
            </a:r>
            <a:r>
              <a:rPr lang="pl-PL" sz="1400" dirty="0">
                <a:solidFill>
                  <a:schemeClr val="tx1"/>
                </a:solidFill>
              </a:rPr>
              <a:t> };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table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b="1" dirty="0" err="1">
                <a:solidFill>
                  <a:srgbClr val="00B050"/>
                </a:solidFill>
              </a:rPr>
              <a:t>nat_tbl</a:t>
            </a:r>
            <a:r>
              <a:rPr lang="pl-PL" sz="1400" dirty="0">
                <a:solidFill>
                  <a:schemeClr val="tx1"/>
                </a:solidFill>
              </a:rPr>
              <a:t> {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key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= { 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hdr.ipv4.srcAddr</a:t>
            </a:r>
            <a:r>
              <a:rPr lang="pl-PL" sz="1400" dirty="0">
                <a:solidFill>
                  <a:schemeClr val="tx1"/>
                </a:solidFill>
              </a:rPr>
              <a:t> : </a:t>
            </a:r>
            <a:r>
              <a:rPr lang="pl-PL" sz="1400" dirty="0" err="1">
                <a:solidFill>
                  <a:schemeClr val="tx1"/>
                </a:solidFill>
              </a:rPr>
              <a:t>exact</a:t>
            </a:r>
            <a:r>
              <a:rPr lang="pl-PL" sz="1400" dirty="0">
                <a:solidFill>
                  <a:schemeClr val="tx1"/>
                </a:solidFill>
              </a:rPr>
              <a:t>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actions</a:t>
            </a:r>
            <a:r>
              <a:rPr lang="pl-PL" sz="1400" dirty="0">
                <a:solidFill>
                  <a:schemeClr val="tx1"/>
                </a:solidFill>
              </a:rPr>
              <a:t> = { </a:t>
            </a:r>
            <a:r>
              <a:rPr lang="pl-PL" sz="1400" dirty="0" err="1">
                <a:solidFill>
                  <a:schemeClr val="tx1"/>
                </a:solidFill>
              </a:rPr>
              <a:t>NoAction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  <a:br>
              <a:rPr lang="pl-PL" sz="1400" dirty="0">
                <a:solidFill>
                  <a:schemeClr val="tx1"/>
                </a:solidFill>
              </a:rPr>
            </a:br>
            <a:r>
              <a:rPr lang="pl-PL" sz="1400" dirty="0">
                <a:solidFill>
                  <a:schemeClr val="tx1"/>
                </a:solidFill>
              </a:rPr>
              <a:t>                            rewrite_ipv4;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apply</a:t>
            </a:r>
            <a:r>
              <a:rPr lang="pl-PL" sz="1400" dirty="0">
                <a:solidFill>
                  <a:schemeClr val="tx1"/>
                </a:solidFill>
              </a:rPr>
              <a:t> { </a:t>
            </a:r>
            <a:r>
              <a:rPr lang="pl-PL" sz="1400" dirty="0" err="1">
                <a:solidFill>
                  <a:schemeClr val="tx1"/>
                </a:solidFill>
              </a:rPr>
              <a:t>nat_tbl.</a:t>
            </a:r>
            <a:r>
              <a:rPr lang="pl-PL" sz="1400" b="1" dirty="0" err="1">
                <a:solidFill>
                  <a:schemeClr val="tx1"/>
                </a:solidFill>
              </a:rPr>
              <a:t>apply</a:t>
            </a:r>
            <a:r>
              <a:rPr lang="pl-PL" sz="1400" b="1" dirty="0">
                <a:solidFill>
                  <a:schemeClr val="tx1"/>
                </a:solidFill>
              </a:rPr>
              <a:t>()</a:t>
            </a:r>
            <a:r>
              <a:rPr lang="pl-PL" sz="1400" dirty="0">
                <a:solidFill>
                  <a:schemeClr val="tx1"/>
                </a:solidFill>
              </a:rPr>
              <a:t>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}</a:t>
            </a:r>
          </a:p>
          <a:p>
            <a:r>
              <a:rPr lang="pl-PL" sz="1400" b="1" dirty="0" err="1">
                <a:solidFill>
                  <a:schemeClr val="tx1"/>
                </a:solidFill>
              </a:rPr>
              <a:t>control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Deparser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</a:p>
          <a:p>
            <a:r>
              <a:rPr lang="pl-PL" sz="1400" dirty="0" err="1">
                <a:solidFill>
                  <a:schemeClr val="tx1"/>
                </a:solidFill>
              </a:rPr>
              <a:t>ubpf</a:t>
            </a:r>
            <a:r>
              <a:rPr lang="pl-PL" sz="1400" dirty="0">
                <a:solidFill>
                  <a:schemeClr val="tx1"/>
                </a:solidFill>
              </a:rPr>
              <a:t>(</a:t>
            </a:r>
            <a:r>
              <a:rPr lang="pl-PL" sz="1400" dirty="0" err="1">
                <a:solidFill>
                  <a:schemeClr val="tx1"/>
                </a:solidFill>
              </a:rPr>
              <a:t>Parser</a:t>
            </a:r>
            <a:r>
              <a:rPr lang="pl-PL" sz="1400" dirty="0">
                <a:solidFill>
                  <a:schemeClr val="tx1"/>
                </a:solidFill>
              </a:rPr>
              <a:t>(), </a:t>
            </a:r>
            <a:r>
              <a:rPr lang="pl-PL" sz="1400" dirty="0" err="1">
                <a:solidFill>
                  <a:schemeClr val="tx1"/>
                </a:solidFill>
              </a:rPr>
              <a:t>pipe</a:t>
            </a:r>
            <a:r>
              <a:rPr lang="pl-PL" sz="1400" dirty="0">
                <a:solidFill>
                  <a:schemeClr val="tx1"/>
                </a:solidFill>
              </a:rPr>
              <a:t>(), </a:t>
            </a:r>
            <a:r>
              <a:rPr lang="pl-PL" sz="1400" dirty="0" err="1">
                <a:solidFill>
                  <a:schemeClr val="tx1"/>
                </a:solidFill>
              </a:rPr>
              <a:t>Deparser</a:t>
            </a:r>
            <a:r>
              <a:rPr lang="pl-PL" sz="1400" dirty="0">
                <a:solidFill>
                  <a:schemeClr val="tx1"/>
                </a:solidFill>
              </a:rPr>
              <a:t>()) </a:t>
            </a:r>
            <a:r>
              <a:rPr lang="pl-PL" sz="1400" dirty="0" err="1">
                <a:solidFill>
                  <a:schemeClr val="tx1"/>
                </a:solidFill>
              </a:rPr>
              <a:t>main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375081" y="4460683"/>
            <a:ext cx="3578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/>
              <a:t>nat.p4</a:t>
            </a:r>
          </a:p>
        </p:txBody>
      </p:sp>
      <p:sp>
        <p:nvSpPr>
          <p:cNvPr id="9" name="pole tekstowe 8"/>
          <p:cNvSpPr txBox="1"/>
          <p:nvPr/>
        </p:nvSpPr>
        <p:spPr>
          <a:xfrm rot="16200000">
            <a:off x="-1659521" y="2977620"/>
            <a:ext cx="3578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Open </a:t>
            </a:r>
            <a:r>
              <a:rPr lang="pl-PL" sz="1600" dirty="0" err="1"/>
              <a:t>vSwitch</a:t>
            </a:r>
            <a:endParaRPr lang="pl-PL" sz="1600" dirty="0"/>
          </a:p>
        </p:txBody>
      </p:sp>
      <p:sp>
        <p:nvSpPr>
          <p:cNvPr id="10" name="pole tekstowe 9"/>
          <p:cNvSpPr txBox="1"/>
          <p:nvPr/>
        </p:nvSpPr>
        <p:spPr>
          <a:xfrm rot="16200000">
            <a:off x="-268115" y="1476643"/>
            <a:ext cx="83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SDE</a:t>
            </a:r>
          </a:p>
        </p:txBody>
      </p:sp>
    </p:spTree>
    <p:extLst>
      <p:ext uri="{BB962C8B-B14F-4D97-AF65-F5344CB8AC3E}">
        <p14:creationId xmlns:p14="http://schemas.microsoft.com/office/powerpoint/2010/main" val="157547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pl-PL" dirty="0"/>
              <a:t> </a:t>
            </a:r>
            <a:r>
              <a:rPr lang="pl-PL" dirty="0" err="1"/>
              <a:t>contributions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implementation of programmable actions as BPF programs inside Open </a:t>
            </a:r>
            <a:r>
              <a:rPr lang="en-US" dirty="0" err="1"/>
              <a:t>vSwitch</a:t>
            </a:r>
            <a:r>
              <a:rPr lang="pl-PL" dirty="0"/>
              <a:t> (</a:t>
            </a:r>
            <a:r>
              <a:rPr lang="pl-PL" dirty="0" err="1"/>
              <a:t>based</a:t>
            </a:r>
            <a:r>
              <a:rPr lang="pl-PL" dirty="0"/>
              <a:t> on Oko [1])</a:t>
            </a:r>
          </a:p>
          <a:p>
            <a:r>
              <a:rPr lang="pl-PL" dirty="0"/>
              <a:t>P4c-uBPF – a </a:t>
            </a:r>
            <a:r>
              <a:rPr lang="pl-PL" dirty="0" err="1"/>
              <a:t>new</a:t>
            </a:r>
            <a:r>
              <a:rPr lang="pl-PL" dirty="0"/>
              <a:t> P4 </a:t>
            </a:r>
            <a:r>
              <a:rPr lang="pl-PL" dirty="0" err="1"/>
              <a:t>compiler’s</a:t>
            </a:r>
            <a:r>
              <a:rPr lang="pl-PL" dirty="0"/>
              <a:t> </a:t>
            </a:r>
            <a:r>
              <a:rPr lang="pl-PL" dirty="0" err="1"/>
              <a:t>backend</a:t>
            </a:r>
            <a:endParaRPr lang="en-US" dirty="0"/>
          </a:p>
        </p:txBody>
      </p:sp>
      <p:sp>
        <p:nvSpPr>
          <p:cNvPr id="6" name="pole tekstowe 5"/>
          <p:cNvSpPr txBox="1"/>
          <p:nvPr/>
        </p:nvSpPr>
        <p:spPr>
          <a:xfrm>
            <a:off x="61794" y="4251516"/>
            <a:ext cx="895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i="1" dirty="0"/>
              <a:t>[1] </a:t>
            </a:r>
            <a:r>
              <a:rPr lang="en-US" sz="1200" i="1" dirty="0"/>
              <a:t>Paul </a:t>
            </a:r>
            <a:r>
              <a:rPr lang="en-US" sz="1200" i="1" dirty="0" err="1"/>
              <a:t>Chaignon</a:t>
            </a:r>
            <a:r>
              <a:rPr lang="en-US" sz="1200" i="1" dirty="0"/>
              <a:t> et al. 2018. </a:t>
            </a:r>
            <a:r>
              <a:rPr lang="en-US" sz="1200" i="1" dirty="0" err="1"/>
              <a:t>Oko</a:t>
            </a:r>
            <a:r>
              <a:rPr lang="en-US" sz="1200" i="1" dirty="0"/>
              <a:t>: Extending Open </a:t>
            </a:r>
            <a:r>
              <a:rPr lang="en-US" sz="1200" i="1" dirty="0" err="1"/>
              <a:t>vSwitch</a:t>
            </a:r>
            <a:r>
              <a:rPr lang="en-US" sz="1200" i="1" dirty="0"/>
              <a:t> with </a:t>
            </a:r>
            <a:r>
              <a:rPr lang="en-US" sz="1200" i="1" dirty="0" err="1"/>
              <a:t>Stateful</a:t>
            </a:r>
            <a:r>
              <a:rPr lang="pl-PL" sz="1200" i="1" dirty="0"/>
              <a:t> </a:t>
            </a:r>
            <a:r>
              <a:rPr lang="en-US" sz="1200" i="1" dirty="0"/>
              <a:t>Filters. In Proceedings of the Symposium on SDN Research (SOSR ’18).</a:t>
            </a:r>
            <a:r>
              <a:rPr lang="pl-PL" sz="1200" i="1" dirty="0"/>
              <a:t> 13:1–13:13.</a:t>
            </a:r>
            <a:endParaRPr lang="pl-PL" sz="1200" b="1" i="1" dirty="0"/>
          </a:p>
        </p:txBody>
      </p:sp>
    </p:spTree>
    <p:extLst>
      <p:ext uri="{BB962C8B-B14F-4D97-AF65-F5344CB8AC3E}">
        <p14:creationId xmlns:p14="http://schemas.microsoft.com/office/powerpoint/2010/main" val="83215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Programming </a:t>
            </a:r>
            <a:r>
              <a:rPr lang="pl-PL" dirty="0" err="1"/>
              <a:t>workflow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1400" b="1" dirty="0"/>
              <a:t>p4c-ubpf</a:t>
            </a:r>
            <a:r>
              <a:rPr lang="pl-PL" sz="1400" dirty="0"/>
              <a:t> -o </a:t>
            </a:r>
            <a:r>
              <a:rPr lang="pl-PL" sz="1400" dirty="0" err="1"/>
              <a:t>prog.c</a:t>
            </a:r>
            <a:r>
              <a:rPr lang="pl-PL" sz="1400" dirty="0"/>
              <a:t> nat.p4</a:t>
            </a:r>
          </a:p>
          <a:p>
            <a:pPr marL="0" indent="0">
              <a:buNone/>
            </a:pPr>
            <a:r>
              <a:rPr lang="pl-PL" sz="1400" dirty="0" err="1"/>
              <a:t>clang</a:t>
            </a:r>
            <a:r>
              <a:rPr lang="pl-PL" sz="1400" dirty="0"/>
              <a:t> -O2 –target </a:t>
            </a:r>
            <a:r>
              <a:rPr lang="pl-PL" sz="1400" dirty="0" err="1"/>
              <a:t>bpf</a:t>
            </a:r>
            <a:r>
              <a:rPr lang="pl-PL" sz="1400" dirty="0"/>
              <a:t> -c </a:t>
            </a:r>
            <a:r>
              <a:rPr lang="pl-PL" sz="1400" dirty="0" err="1"/>
              <a:t>prog.c</a:t>
            </a:r>
            <a:r>
              <a:rPr lang="pl-PL" sz="1400" dirty="0"/>
              <a:t> -o </a:t>
            </a:r>
            <a:r>
              <a:rPr lang="pl-PL" sz="1400" dirty="0" err="1"/>
              <a:t>prog.o</a:t>
            </a:r>
            <a:endParaRPr lang="pl-PL" sz="1400" dirty="0"/>
          </a:p>
          <a:p>
            <a:pPr marL="0" indent="0">
              <a:buNone/>
            </a:pPr>
            <a:br>
              <a:rPr lang="pl-PL" sz="1400" dirty="0"/>
            </a:b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 err="1"/>
              <a:t>load-bpf-prog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 </a:t>
            </a:r>
            <a:r>
              <a:rPr lang="pl-PL" sz="1400" dirty="0" err="1"/>
              <a:t>prog.o</a:t>
            </a:r>
            <a:endParaRPr lang="pl-PL" sz="1400" dirty="0"/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dirty="0" err="1"/>
              <a:t>add-flow</a:t>
            </a:r>
            <a:r>
              <a:rPr lang="pl-PL" sz="1400" dirty="0"/>
              <a:t> br0 </a:t>
            </a:r>
            <a:r>
              <a:rPr lang="pl-PL" sz="1400" dirty="0" err="1"/>
              <a:t>in_port</a:t>
            </a:r>
            <a:r>
              <a:rPr lang="pl-PL" sz="1400" dirty="0"/>
              <a:t>=1,actions=</a:t>
            </a:r>
            <a:r>
              <a:rPr lang="pl-PL" sz="1400" b="1" dirty="0" err="1"/>
              <a:t>prog</a:t>
            </a:r>
            <a:r>
              <a:rPr lang="pl-PL" sz="1400" b="1" dirty="0"/>
              <a:t>:&lt;</a:t>
            </a:r>
            <a:r>
              <a:rPr lang="pl-PL" sz="1400" b="1" dirty="0" err="1"/>
              <a:t>prog</a:t>
            </a:r>
            <a:r>
              <a:rPr lang="pl-PL" sz="1400" b="1" dirty="0"/>
              <a:t>-id&gt;</a:t>
            </a:r>
            <a:r>
              <a:rPr lang="pl-PL" sz="1400" dirty="0"/>
              <a:t>, \</a:t>
            </a:r>
            <a:br>
              <a:rPr lang="pl-PL" sz="1400" b="1" dirty="0"/>
            </a:br>
            <a:r>
              <a:rPr lang="pl-PL" sz="1400" b="1" dirty="0"/>
              <a:t>    </a:t>
            </a:r>
            <a:r>
              <a:rPr lang="pl-PL" sz="1400" dirty="0"/>
              <a:t>output:2</a:t>
            </a:r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/>
              <a:t>update-</a:t>
            </a:r>
            <a:r>
              <a:rPr lang="pl-PL" sz="1400" b="1" dirty="0" err="1"/>
              <a:t>bpf</a:t>
            </a:r>
            <a:r>
              <a:rPr lang="pl-PL" sz="1400" b="1" dirty="0"/>
              <a:t>-map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 </a:t>
            </a:r>
            <a:r>
              <a:rPr lang="pl-PL" sz="1400" b="1" dirty="0">
                <a:solidFill>
                  <a:srgbClr val="00B050"/>
                </a:solidFill>
              </a:rPr>
              <a:t>&lt;map-id&gt; </a:t>
            </a:r>
            <a:r>
              <a:rPr lang="pl-PL" sz="1400" dirty="0"/>
              <a:t>\</a:t>
            </a:r>
            <a:br>
              <a:rPr lang="pl-PL" sz="1400" dirty="0"/>
            </a:br>
            <a:r>
              <a:rPr lang="pl-PL" sz="1400" dirty="0"/>
              <a:t>    </a:t>
            </a:r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pl-PL" sz="1400" dirty="0"/>
              <a:t> 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16 0 12 172 </a:t>
            </a:r>
            <a:r>
              <a:rPr lang="pl-PL" sz="1400" b="1" dirty="0" err="1">
                <a:solidFill>
                  <a:srgbClr val="00B0F0"/>
                </a:solidFill>
              </a:rPr>
              <a:t>value</a:t>
            </a:r>
            <a:r>
              <a:rPr lang="pl-PL" sz="1400" b="1" dirty="0">
                <a:solidFill>
                  <a:srgbClr val="00B0F0"/>
                </a:solidFill>
              </a:rPr>
              <a:t> 0 0 0 1 </a:t>
            </a:r>
            <a:r>
              <a:rPr lang="pl-PL" sz="1400" b="1" dirty="0">
                <a:solidFill>
                  <a:srgbClr val="7030A0"/>
                </a:solidFill>
              </a:rPr>
              <a:t>192 168 1 1</a:t>
            </a:r>
          </a:p>
          <a:p>
            <a:pPr marL="0" indent="0">
              <a:buNone/>
            </a:pPr>
            <a:r>
              <a:rPr lang="pl-PL" sz="1400" dirty="0" err="1">
                <a:solidFill>
                  <a:schemeClr val="bg1"/>
                </a:solidFill>
              </a:rPr>
              <a:t>ovs-ofctl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b="1" dirty="0" err="1">
                <a:solidFill>
                  <a:schemeClr val="bg1"/>
                </a:solidFill>
              </a:rPr>
              <a:t>dump</a:t>
            </a:r>
            <a:r>
              <a:rPr lang="pl-PL" sz="1400" b="1" dirty="0">
                <a:solidFill>
                  <a:schemeClr val="bg1"/>
                </a:solidFill>
              </a:rPr>
              <a:t>-</a:t>
            </a:r>
            <a:r>
              <a:rPr lang="pl-PL" sz="1400" b="1" dirty="0" err="1">
                <a:solidFill>
                  <a:schemeClr val="bg1"/>
                </a:solidFill>
              </a:rPr>
              <a:t>bpf</a:t>
            </a:r>
            <a:r>
              <a:rPr lang="pl-PL" sz="1400" b="1" dirty="0">
                <a:solidFill>
                  <a:schemeClr val="bg1"/>
                </a:solidFill>
              </a:rPr>
              <a:t>-map</a:t>
            </a:r>
            <a:r>
              <a:rPr lang="pl-PL" sz="1400" dirty="0">
                <a:solidFill>
                  <a:schemeClr val="bg1"/>
                </a:solidFill>
              </a:rPr>
              <a:t> br0 &lt;</a:t>
            </a:r>
            <a:r>
              <a:rPr lang="pl-PL" sz="1400" dirty="0" err="1">
                <a:solidFill>
                  <a:schemeClr val="bg1"/>
                </a:solidFill>
              </a:rPr>
              <a:t>prog</a:t>
            </a:r>
            <a:r>
              <a:rPr lang="pl-PL" sz="1400" dirty="0">
                <a:solidFill>
                  <a:schemeClr val="bg1"/>
                </a:solidFill>
              </a:rPr>
              <a:t>-id&gt; </a:t>
            </a:r>
            <a:r>
              <a:rPr lang="pl-PL" sz="1400" b="1" dirty="0">
                <a:solidFill>
                  <a:schemeClr val="bg1"/>
                </a:solidFill>
              </a:rPr>
              <a:t>&lt;map-id&gt;</a:t>
            </a:r>
          </a:p>
          <a:p>
            <a:pPr marL="0" indent="0">
              <a:buNone/>
            </a:pPr>
            <a:endParaRPr lang="pl-PL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1400" dirty="0">
                <a:solidFill>
                  <a:schemeClr val="bg1"/>
                </a:solidFill>
              </a:rPr>
              <a:t>…</a:t>
            </a:r>
          </a:p>
          <a:p>
            <a:pPr marL="0" indent="0">
              <a:buNone/>
            </a:pPr>
            <a:r>
              <a:rPr lang="pl-PL" sz="1400" dirty="0" err="1">
                <a:solidFill>
                  <a:schemeClr val="bg1"/>
                </a:solidFill>
              </a:rPr>
              <a:t>ovs-ofctl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b="1" dirty="0" err="1">
                <a:solidFill>
                  <a:schemeClr val="bg1"/>
                </a:solidFill>
              </a:rPr>
              <a:t>delete</a:t>
            </a:r>
            <a:r>
              <a:rPr lang="pl-PL" sz="1400" b="1" dirty="0">
                <a:solidFill>
                  <a:schemeClr val="bg1"/>
                </a:solidFill>
              </a:rPr>
              <a:t>-</a:t>
            </a:r>
            <a:r>
              <a:rPr lang="pl-PL" sz="1400" b="1" dirty="0" err="1">
                <a:solidFill>
                  <a:schemeClr val="bg1"/>
                </a:solidFill>
              </a:rPr>
              <a:t>bpf</a:t>
            </a:r>
            <a:r>
              <a:rPr lang="pl-PL" sz="1400" b="1" dirty="0">
                <a:solidFill>
                  <a:schemeClr val="bg1"/>
                </a:solidFill>
              </a:rPr>
              <a:t>-map</a:t>
            </a:r>
            <a:r>
              <a:rPr lang="pl-PL" sz="1400" dirty="0">
                <a:solidFill>
                  <a:schemeClr val="bg1"/>
                </a:solidFill>
              </a:rPr>
              <a:t> br0 &lt;</a:t>
            </a:r>
            <a:r>
              <a:rPr lang="pl-PL" sz="1400" dirty="0" err="1">
                <a:solidFill>
                  <a:schemeClr val="bg1"/>
                </a:solidFill>
              </a:rPr>
              <a:t>prog</a:t>
            </a:r>
            <a:r>
              <a:rPr lang="pl-PL" sz="1400" dirty="0">
                <a:solidFill>
                  <a:schemeClr val="bg1"/>
                </a:solidFill>
              </a:rPr>
              <a:t>-id&gt; </a:t>
            </a:r>
            <a:r>
              <a:rPr lang="pl-PL" sz="1400" b="1" dirty="0">
                <a:solidFill>
                  <a:schemeClr val="bg1"/>
                </a:solidFill>
              </a:rPr>
              <a:t>&lt;map-id&gt; 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b="1" dirty="0" err="1">
                <a:solidFill>
                  <a:schemeClr val="bg1"/>
                </a:solidFill>
              </a:rPr>
              <a:t>key</a:t>
            </a:r>
            <a:r>
              <a:rPr lang="pl-PL" sz="1400" b="1" dirty="0">
                <a:solidFill>
                  <a:schemeClr val="bg1"/>
                </a:solidFill>
              </a:rPr>
              <a:t> 16 0 12 172</a:t>
            </a:r>
          </a:p>
          <a:p>
            <a:pPr marL="0" indent="0">
              <a:buNone/>
            </a:pPr>
            <a:r>
              <a:rPr lang="pl-PL" sz="1400" dirty="0" err="1">
                <a:solidFill>
                  <a:schemeClr val="bg1"/>
                </a:solidFill>
              </a:rPr>
              <a:t>ovs-ofctl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b="1" dirty="0" err="1">
                <a:solidFill>
                  <a:schemeClr val="bg1"/>
                </a:solidFill>
              </a:rPr>
              <a:t>unload</a:t>
            </a:r>
            <a:r>
              <a:rPr lang="pl-PL" sz="1400" b="1" dirty="0">
                <a:solidFill>
                  <a:schemeClr val="bg1"/>
                </a:solidFill>
              </a:rPr>
              <a:t>-</a:t>
            </a:r>
            <a:r>
              <a:rPr lang="pl-PL" sz="1400" b="1" dirty="0" err="1">
                <a:solidFill>
                  <a:schemeClr val="bg1"/>
                </a:solidFill>
              </a:rPr>
              <a:t>bpf</a:t>
            </a:r>
            <a:r>
              <a:rPr lang="pl-PL" sz="1400" b="1" dirty="0">
                <a:solidFill>
                  <a:schemeClr val="bg1"/>
                </a:solidFill>
              </a:rPr>
              <a:t>-map</a:t>
            </a:r>
            <a:r>
              <a:rPr lang="pl-PL" sz="1400" dirty="0">
                <a:solidFill>
                  <a:schemeClr val="bg1"/>
                </a:solidFill>
              </a:rPr>
              <a:t> br0 &lt;</a:t>
            </a:r>
            <a:r>
              <a:rPr lang="pl-PL" sz="1400" dirty="0" err="1">
                <a:solidFill>
                  <a:schemeClr val="bg1"/>
                </a:solidFill>
              </a:rPr>
              <a:t>prog</a:t>
            </a:r>
            <a:r>
              <a:rPr lang="pl-PL" sz="1400" dirty="0">
                <a:solidFill>
                  <a:schemeClr val="bg1"/>
                </a:solidFill>
              </a:rPr>
              <a:t>-id&gt;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Nawias klamrowy otwierający 3"/>
          <p:cNvSpPr/>
          <p:nvPr/>
        </p:nvSpPr>
        <p:spPr>
          <a:xfrm>
            <a:off x="274317" y="2091186"/>
            <a:ext cx="103367" cy="23615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Nawias klamrowy otwierający 4"/>
          <p:cNvSpPr/>
          <p:nvPr/>
        </p:nvSpPr>
        <p:spPr>
          <a:xfrm>
            <a:off x="274317" y="1407380"/>
            <a:ext cx="103367" cy="4373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5375081" y="890546"/>
            <a:ext cx="3578087" cy="36019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#</a:t>
            </a:r>
            <a:r>
              <a:rPr lang="pl-PL" sz="1400" dirty="0" err="1">
                <a:solidFill>
                  <a:schemeClr val="tx1"/>
                </a:solidFill>
              </a:rPr>
              <a:t>include</a:t>
            </a:r>
            <a:r>
              <a:rPr lang="pl-PL" sz="1400" dirty="0">
                <a:solidFill>
                  <a:schemeClr val="tx1"/>
                </a:solidFill>
              </a:rPr>
              <a:t> &lt;ubpf_model.p4&gt;</a:t>
            </a:r>
          </a:p>
          <a:p>
            <a:r>
              <a:rPr lang="pl-PL" sz="1400" dirty="0">
                <a:solidFill>
                  <a:schemeClr val="tx1"/>
                </a:solidFill>
              </a:rPr>
              <a:t>…</a:t>
            </a:r>
          </a:p>
          <a:p>
            <a:r>
              <a:rPr lang="pl-PL" sz="1400" b="1" dirty="0" err="1">
                <a:solidFill>
                  <a:schemeClr val="tx1"/>
                </a:solidFill>
              </a:rPr>
              <a:t>parser</a:t>
            </a:r>
            <a:r>
              <a:rPr lang="pl-PL" sz="1400" b="1" dirty="0">
                <a:solidFill>
                  <a:schemeClr val="tx1"/>
                </a:solidFill>
              </a:rPr>
              <a:t>  </a:t>
            </a:r>
            <a:r>
              <a:rPr lang="pl-PL" sz="1400" dirty="0" err="1">
                <a:solidFill>
                  <a:schemeClr val="tx1"/>
                </a:solidFill>
              </a:rPr>
              <a:t>Parser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 err="1">
                <a:solidFill>
                  <a:schemeClr val="tx1"/>
                </a:solidFill>
              </a:rPr>
              <a:t>control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pipe</a:t>
            </a:r>
            <a:r>
              <a:rPr lang="pl-PL" sz="1400" dirty="0">
                <a:solidFill>
                  <a:schemeClr val="tx1"/>
                </a:solidFill>
              </a:rPr>
              <a:t>() {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action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NoAction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action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rewrite_ipv4(</a:t>
            </a:r>
            <a:r>
              <a:rPr lang="pl-PL" sz="1400" b="1" dirty="0">
                <a:solidFill>
                  <a:srgbClr val="7030A0"/>
                </a:solidFill>
              </a:rPr>
              <a:t>bit&lt;32&gt; </a:t>
            </a:r>
            <a:r>
              <a:rPr lang="pl-PL" sz="1400" b="1" dirty="0" err="1">
                <a:solidFill>
                  <a:srgbClr val="7030A0"/>
                </a:solidFill>
              </a:rPr>
              <a:t>srcAddr</a:t>
            </a:r>
            <a:r>
              <a:rPr lang="pl-PL" sz="1400" dirty="0">
                <a:solidFill>
                  <a:schemeClr val="tx1"/>
                </a:solidFill>
              </a:rPr>
              <a:t>) 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         { hdr.ipv4.srcAddr = </a:t>
            </a:r>
            <a:r>
              <a:rPr lang="pl-PL" sz="1400" b="1" dirty="0" err="1">
                <a:solidFill>
                  <a:srgbClr val="7030A0"/>
                </a:solidFill>
              </a:rPr>
              <a:t>srcAddr</a:t>
            </a:r>
            <a:r>
              <a:rPr lang="pl-PL" sz="1400" dirty="0">
                <a:solidFill>
                  <a:schemeClr val="tx1"/>
                </a:solidFill>
              </a:rPr>
              <a:t> };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table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b="1" dirty="0" err="1">
                <a:solidFill>
                  <a:srgbClr val="00B050"/>
                </a:solidFill>
              </a:rPr>
              <a:t>nat_tbl</a:t>
            </a:r>
            <a:r>
              <a:rPr lang="pl-PL" sz="1400" dirty="0">
                <a:solidFill>
                  <a:schemeClr val="tx1"/>
                </a:solidFill>
              </a:rPr>
              <a:t> {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key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= { 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hdr.ipv4.srcAddr</a:t>
            </a:r>
            <a:r>
              <a:rPr lang="pl-PL" sz="1400" dirty="0">
                <a:solidFill>
                  <a:schemeClr val="tx1"/>
                </a:solidFill>
              </a:rPr>
              <a:t> : </a:t>
            </a:r>
            <a:r>
              <a:rPr lang="pl-PL" sz="1400" dirty="0" err="1">
                <a:solidFill>
                  <a:schemeClr val="tx1"/>
                </a:solidFill>
              </a:rPr>
              <a:t>exact</a:t>
            </a:r>
            <a:r>
              <a:rPr lang="pl-PL" sz="1400" dirty="0">
                <a:solidFill>
                  <a:schemeClr val="tx1"/>
                </a:solidFill>
              </a:rPr>
              <a:t>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actions</a:t>
            </a:r>
            <a:r>
              <a:rPr lang="pl-PL" sz="1400" dirty="0">
                <a:solidFill>
                  <a:schemeClr val="tx1"/>
                </a:solidFill>
              </a:rPr>
              <a:t> = { </a:t>
            </a:r>
            <a:r>
              <a:rPr lang="pl-PL" sz="1400" dirty="0" err="1">
                <a:solidFill>
                  <a:schemeClr val="tx1"/>
                </a:solidFill>
              </a:rPr>
              <a:t>NoAction</a:t>
            </a:r>
            <a:r>
              <a:rPr lang="pl-PL" sz="1400" dirty="0">
                <a:solidFill>
                  <a:schemeClr val="tx1"/>
                </a:solidFill>
              </a:rPr>
              <a:t>;              </a:t>
            </a:r>
            <a:r>
              <a:rPr lang="pl-PL" sz="1400" dirty="0">
                <a:solidFill>
                  <a:schemeClr val="bg1">
                    <a:lumMod val="65000"/>
                  </a:schemeClr>
                </a:solidFill>
              </a:rPr>
              <a:t>// index 0</a:t>
            </a:r>
            <a:br>
              <a:rPr lang="pl-PL" sz="1400" dirty="0">
                <a:solidFill>
                  <a:schemeClr val="tx1"/>
                </a:solidFill>
              </a:rPr>
            </a:br>
            <a:r>
              <a:rPr lang="pl-PL" sz="1400" dirty="0">
                <a:solidFill>
                  <a:schemeClr val="tx1"/>
                </a:solidFill>
              </a:rPr>
              <a:t>                            </a:t>
            </a:r>
            <a:r>
              <a:rPr lang="pl-PL" sz="1400" b="1" dirty="0">
                <a:solidFill>
                  <a:srgbClr val="00B0F0"/>
                </a:solidFill>
              </a:rPr>
              <a:t>rewrite_ipv4;</a:t>
            </a:r>
            <a:r>
              <a:rPr lang="pl-PL" sz="1400" dirty="0">
                <a:solidFill>
                  <a:schemeClr val="tx1"/>
                </a:solidFill>
              </a:rPr>
              <a:t> }     </a:t>
            </a:r>
            <a:r>
              <a:rPr lang="pl-PL" sz="1400" dirty="0">
                <a:solidFill>
                  <a:schemeClr val="bg1">
                    <a:lumMod val="65000"/>
                  </a:schemeClr>
                </a:solidFill>
              </a:rPr>
              <a:t>// index </a:t>
            </a:r>
            <a:r>
              <a:rPr lang="pl-PL" sz="1400" b="1" dirty="0">
                <a:solidFill>
                  <a:srgbClr val="00B0F0"/>
                </a:solidFill>
              </a:rPr>
              <a:t>1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apply</a:t>
            </a:r>
            <a:r>
              <a:rPr lang="pl-PL" sz="1400" dirty="0">
                <a:solidFill>
                  <a:schemeClr val="tx1"/>
                </a:solidFill>
              </a:rPr>
              <a:t> { </a:t>
            </a:r>
            <a:r>
              <a:rPr lang="pl-PL" sz="1400" dirty="0" err="1">
                <a:solidFill>
                  <a:schemeClr val="tx1"/>
                </a:solidFill>
              </a:rPr>
              <a:t>nat_tbl.</a:t>
            </a:r>
            <a:r>
              <a:rPr lang="pl-PL" sz="1400" b="1" dirty="0" err="1">
                <a:solidFill>
                  <a:schemeClr val="tx1"/>
                </a:solidFill>
              </a:rPr>
              <a:t>apply</a:t>
            </a:r>
            <a:r>
              <a:rPr lang="pl-PL" sz="1400" b="1" dirty="0">
                <a:solidFill>
                  <a:schemeClr val="tx1"/>
                </a:solidFill>
              </a:rPr>
              <a:t>()</a:t>
            </a:r>
            <a:r>
              <a:rPr lang="pl-PL" sz="1400" dirty="0">
                <a:solidFill>
                  <a:schemeClr val="tx1"/>
                </a:solidFill>
              </a:rPr>
              <a:t>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}</a:t>
            </a:r>
          </a:p>
          <a:p>
            <a:r>
              <a:rPr lang="pl-PL" sz="1400" b="1" dirty="0" err="1">
                <a:solidFill>
                  <a:schemeClr val="tx1"/>
                </a:solidFill>
              </a:rPr>
              <a:t>control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Deparser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</a:p>
          <a:p>
            <a:r>
              <a:rPr lang="pl-PL" sz="1400" dirty="0" err="1">
                <a:solidFill>
                  <a:schemeClr val="tx1"/>
                </a:solidFill>
              </a:rPr>
              <a:t>ubpf</a:t>
            </a:r>
            <a:r>
              <a:rPr lang="pl-PL" sz="1400" dirty="0">
                <a:solidFill>
                  <a:schemeClr val="tx1"/>
                </a:solidFill>
              </a:rPr>
              <a:t>(</a:t>
            </a:r>
            <a:r>
              <a:rPr lang="pl-PL" sz="1400" dirty="0" err="1">
                <a:solidFill>
                  <a:schemeClr val="tx1"/>
                </a:solidFill>
              </a:rPr>
              <a:t>Parser</a:t>
            </a:r>
            <a:r>
              <a:rPr lang="pl-PL" sz="1400" dirty="0">
                <a:solidFill>
                  <a:schemeClr val="tx1"/>
                </a:solidFill>
              </a:rPr>
              <a:t>(), </a:t>
            </a:r>
            <a:r>
              <a:rPr lang="pl-PL" sz="1400" dirty="0" err="1">
                <a:solidFill>
                  <a:schemeClr val="tx1"/>
                </a:solidFill>
              </a:rPr>
              <a:t>pipe</a:t>
            </a:r>
            <a:r>
              <a:rPr lang="pl-PL" sz="1400" dirty="0">
                <a:solidFill>
                  <a:schemeClr val="tx1"/>
                </a:solidFill>
              </a:rPr>
              <a:t>(), </a:t>
            </a:r>
            <a:r>
              <a:rPr lang="pl-PL" sz="1400" dirty="0" err="1">
                <a:solidFill>
                  <a:schemeClr val="tx1"/>
                </a:solidFill>
              </a:rPr>
              <a:t>Deparser</a:t>
            </a:r>
            <a:r>
              <a:rPr lang="pl-PL" sz="1400" dirty="0">
                <a:solidFill>
                  <a:schemeClr val="tx1"/>
                </a:solidFill>
              </a:rPr>
              <a:t>()) </a:t>
            </a:r>
            <a:r>
              <a:rPr lang="pl-PL" sz="1400" dirty="0" err="1">
                <a:solidFill>
                  <a:schemeClr val="tx1"/>
                </a:solidFill>
              </a:rPr>
              <a:t>main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375081" y="4460683"/>
            <a:ext cx="3578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/>
              <a:t>nat.p4</a:t>
            </a:r>
          </a:p>
        </p:txBody>
      </p:sp>
      <p:sp>
        <p:nvSpPr>
          <p:cNvPr id="9" name="pole tekstowe 8"/>
          <p:cNvSpPr txBox="1"/>
          <p:nvPr/>
        </p:nvSpPr>
        <p:spPr>
          <a:xfrm rot="16200000">
            <a:off x="-1659521" y="2977620"/>
            <a:ext cx="3578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Open </a:t>
            </a:r>
            <a:r>
              <a:rPr lang="pl-PL" sz="1600" dirty="0" err="1"/>
              <a:t>vSwitch</a:t>
            </a:r>
            <a:endParaRPr lang="pl-PL" sz="1600" dirty="0"/>
          </a:p>
        </p:txBody>
      </p:sp>
      <p:sp>
        <p:nvSpPr>
          <p:cNvPr id="10" name="pole tekstowe 9"/>
          <p:cNvSpPr txBox="1"/>
          <p:nvPr/>
        </p:nvSpPr>
        <p:spPr>
          <a:xfrm rot="16200000">
            <a:off x="-268115" y="1476643"/>
            <a:ext cx="83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SDE</a:t>
            </a:r>
          </a:p>
        </p:txBody>
      </p:sp>
    </p:spTree>
    <p:extLst>
      <p:ext uri="{BB962C8B-B14F-4D97-AF65-F5344CB8AC3E}">
        <p14:creationId xmlns:p14="http://schemas.microsoft.com/office/powerpoint/2010/main" val="330950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Programming </a:t>
            </a:r>
            <a:r>
              <a:rPr lang="pl-PL" dirty="0" err="1"/>
              <a:t>workflow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1400" b="1" dirty="0"/>
              <a:t>p4c-ubpf</a:t>
            </a:r>
            <a:r>
              <a:rPr lang="pl-PL" sz="1400" dirty="0"/>
              <a:t> -o </a:t>
            </a:r>
            <a:r>
              <a:rPr lang="pl-PL" sz="1400" dirty="0" err="1"/>
              <a:t>prog.c</a:t>
            </a:r>
            <a:r>
              <a:rPr lang="pl-PL" sz="1400" dirty="0"/>
              <a:t> nat.p4</a:t>
            </a:r>
          </a:p>
          <a:p>
            <a:pPr marL="0" indent="0">
              <a:buNone/>
            </a:pPr>
            <a:r>
              <a:rPr lang="pl-PL" sz="1400" dirty="0" err="1"/>
              <a:t>clang</a:t>
            </a:r>
            <a:r>
              <a:rPr lang="pl-PL" sz="1400" dirty="0"/>
              <a:t> -O2 –target </a:t>
            </a:r>
            <a:r>
              <a:rPr lang="pl-PL" sz="1400" dirty="0" err="1"/>
              <a:t>bpf</a:t>
            </a:r>
            <a:r>
              <a:rPr lang="pl-PL" sz="1400" dirty="0"/>
              <a:t> -c </a:t>
            </a:r>
            <a:r>
              <a:rPr lang="pl-PL" sz="1400" dirty="0" err="1"/>
              <a:t>prog.c</a:t>
            </a:r>
            <a:r>
              <a:rPr lang="pl-PL" sz="1400" dirty="0"/>
              <a:t> -o </a:t>
            </a:r>
            <a:r>
              <a:rPr lang="pl-PL" sz="1400" dirty="0" err="1"/>
              <a:t>prog.o</a:t>
            </a:r>
            <a:endParaRPr lang="pl-PL" sz="1400" dirty="0"/>
          </a:p>
          <a:p>
            <a:pPr marL="0" indent="0">
              <a:buNone/>
            </a:pPr>
            <a:br>
              <a:rPr lang="pl-PL" sz="1400" dirty="0"/>
            </a:b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 err="1"/>
              <a:t>load-bpf-prog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 </a:t>
            </a:r>
            <a:r>
              <a:rPr lang="pl-PL" sz="1400" dirty="0" err="1"/>
              <a:t>prog.o</a:t>
            </a:r>
            <a:endParaRPr lang="pl-PL" sz="1400" dirty="0"/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dirty="0" err="1"/>
              <a:t>add-flow</a:t>
            </a:r>
            <a:r>
              <a:rPr lang="pl-PL" sz="1400" dirty="0"/>
              <a:t> br0 </a:t>
            </a:r>
            <a:r>
              <a:rPr lang="pl-PL" sz="1400" dirty="0" err="1"/>
              <a:t>in_port</a:t>
            </a:r>
            <a:r>
              <a:rPr lang="pl-PL" sz="1400" dirty="0"/>
              <a:t>=1,actions=</a:t>
            </a:r>
            <a:r>
              <a:rPr lang="pl-PL" sz="1400" b="1" dirty="0" err="1"/>
              <a:t>prog</a:t>
            </a:r>
            <a:r>
              <a:rPr lang="pl-PL" sz="1400" b="1" dirty="0"/>
              <a:t>:&lt;</a:t>
            </a:r>
            <a:r>
              <a:rPr lang="pl-PL" sz="1400" b="1" dirty="0" err="1"/>
              <a:t>prog</a:t>
            </a:r>
            <a:r>
              <a:rPr lang="pl-PL" sz="1400" b="1" dirty="0"/>
              <a:t>-id&gt;</a:t>
            </a:r>
            <a:r>
              <a:rPr lang="pl-PL" sz="1400" dirty="0"/>
              <a:t>, \</a:t>
            </a:r>
            <a:br>
              <a:rPr lang="pl-PL" sz="1400" b="1" dirty="0"/>
            </a:br>
            <a:r>
              <a:rPr lang="pl-PL" sz="1400" b="1" dirty="0"/>
              <a:t>    </a:t>
            </a:r>
            <a:r>
              <a:rPr lang="pl-PL" sz="1400" dirty="0"/>
              <a:t>output:2</a:t>
            </a:r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/>
              <a:t>update-</a:t>
            </a:r>
            <a:r>
              <a:rPr lang="pl-PL" sz="1400" b="1" dirty="0" err="1"/>
              <a:t>bpf</a:t>
            </a:r>
            <a:r>
              <a:rPr lang="pl-PL" sz="1400" b="1" dirty="0"/>
              <a:t>-map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 </a:t>
            </a:r>
            <a:r>
              <a:rPr lang="pl-PL" sz="1400" b="1" dirty="0">
                <a:solidFill>
                  <a:srgbClr val="00B050"/>
                </a:solidFill>
              </a:rPr>
              <a:t>&lt;map-id&gt; </a:t>
            </a:r>
            <a:r>
              <a:rPr lang="pl-PL" sz="1400" dirty="0"/>
              <a:t>\</a:t>
            </a:r>
            <a:br>
              <a:rPr lang="pl-PL" sz="1400" dirty="0"/>
            </a:br>
            <a:r>
              <a:rPr lang="pl-PL" sz="1400" dirty="0"/>
              <a:t>    </a:t>
            </a:r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pl-PL" sz="1400" dirty="0"/>
              <a:t> 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16 0 12 172 </a:t>
            </a:r>
            <a:r>
              <a:rPr lang="pl-PL" sz="1400" b="1" dirty="0" err="1">
                <a:solidFill>
                  <a:srgbClr val="00B0F0"/>
                </a:solidFill>
              </a:rPr>
              <a:t>value</a:t>
            </a:r>
            <a:r>
              <a:rPr lang="pl-PL" sz="1400" b="1" dirty="0">
                <a:solidFill>
                  <a:srgbClr val="00B0F0"/>
                </a:solidFill>
              </a:rPr>
              <a:t> 0 0 0 1 </a:t>
            </a:r>
            <a:r>
              <a:rPr lang="pl-PL" sz="1400" b="1" dirty="0">
                <a:solidFill>
                  <a:srgbClr val="7030A0"/>
                </a:solidFill>
              </a:rPr>
              <a:t>192 168 1 1</a:t>
            </a:r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 err="1"/>
              <a:t>dump</a:t>
            </a:r>
            <a:r>
              <a:rPr lang="pl-PL" sz="1400" b="1" dirty="0"/>
              <a:t>-</a:t>
            </a:r>
            <a:r>
              <a:rPr lang="pl-PL" sz="1400" b="1" dirty="0" err="1"/>
              <a:t>bpf</a:t>
            </a:r>
            <a:r>
              <a:rPr lang="pl-PL" sz="1400" b="1" dirty="0"/>
              <a:t>-map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 </a:t>
            </a:r>
            <a:r>
              <a:rPr lang="pl-PL" sz="1400" b="1" dirty="0">
                <a:solidFill>
                  <a:srgbClr val="00B050"/>
                </a:solidFill>
              </a:rPr>
              <a:t>&lt;map-id&gt;</a:t>
            </a:r>
          </a:p>
          <a:p>
            <a:pPr marL="0" indent="0">
              <a:buNone/>
            </a:pPr>
            <a:endParaRPr lang="pl-PL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1400" dirty="0">
                <a:solidFill>
                  <a:schemeClr val="bg1"/>
                </a:solidFill>
              </a:rPr>
              <a:t>…</a:t>
            </a:r>
          </a:p>
          <a:p>
            <a:pPr marL="0" indent="0">
              <a:buNone/>
            </a:pPr>
            <a:r>
              <a:rPr lang="pl-PL" sz="1400" dirty="0" err="1">
                <a:solidFill>
                  <a:schemeClr val="bg1"/>
                </a:solidFill>
              </a:rPr>
              <a:t>ovs-ofctl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b="1" dirty="0" err="1">
                <a:solidFill>
                  <a:schemeClr val="bg1"/>
                </a:solidFill>
              </a:rPr>
              <a:t>delete</a:t>
            </a:r>
            <a:r>
              <a:rPr lang="pl-PL" sz="1400" b="1" dirty="0">
                <a:solidFill>
                  <a:schemeClr val="bg1"/>
                </a:solidFill>
              </a:rPr>
              <a:t>-</a:t>
            </a:r>
            <a:r>
              <a:rPr lang="pl-PL" sz="1400" b="1" dirty="0" err="1">
                <a:solidFill>
                  <a:schemeClr val="bg1"/>
                </a:solidFill>
              </a:rPr>
              <a:t>bpf</a:t>
            </a:r>
            <a:r>
              <a:rPr lang="pl-PL" sz="1400" b="1" dirty="0">
                <a:solidFill>
                  <a:schemeClr val="bg1"/>
                </a:solidFill>
              </a:rPr>
              <a:t>-map</a:t>
            </a:r>
            <a:r>
              <a:rPr lang="pl-PL" sz="1400" dirty="0">
                <a:solidFill>
                  <a:schemeClr val="bg1"/>
                </a:solidFill>
              </a:rPr>
              <a:t> br0 &lt;</a:t>
            </a:r>
            <a:r>
              <a:rPr lang="pl-PL" sz="1400" dirty="0" err="1">
                <a:solidFill>
                  <a:schemeClr val="bg1"/>
                </a:solidFill>
              </a:rPr>
              <a:t>prog</a:t>
            </a:r>
            <a:r>
              <a:rPr lang="pl-PL" sz="1400" dirty="0">
                <a:solidFill>
                  <a:schemeClr val="bg1"/>
                </a:solidFill>
              </a:rPr>
              <a:t>-id&gt; </a:t>
            </a:r>
            <a:r>
              <a:rPr lang="pl-PL" sz="1400" b="1" dirty="0">
                <a:solidFill>
                  <a:schemeClr val="bg1"/>
                </a:solidFill>
              </a:rPr>
              <a:t>&lt;map-id&gt; 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b="1" dirty="0" err="1">
                <a:solidFill>
                  <a:schemeClr val="bg1"/>
                </a:solidFill>
              </a:rPr>
              <a:t>key</a:t>
            </a:r>
            <a:r>
              <a:rPr lang="pl-PL" sz="1400" b="1" dirty="0">
                <a:solidFill>
                  <a:schemeClr val="bg1"/>
                </a:solidFill>
              </a:rPr>
              <a:t> 16 0 12 172</a:t>
            </a:r>
          </a:p>
          <a:p>
            <a:pPr marL="0" indent="0">
              <a:buNone/>
            </a:pPr>
            <a:r>
              <a:rPr lang="pl-PL" sz="1400" dirty="0" err="1">
                <a:solidFill>
                  <a:schemeClr val="bg1"/>
                </a:solidFill>
              </a:rPr>
              <a:t>ovs-ofctl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b="1" dirty="0" err="1">
                <a:solidFill>
                  <a:schemeClr val="bg1"/>
                </a:solidFill>
              </a:rPr>
              <a:t>unload</a:t>
            </a:r>
            <a:r>
              <a:rPr lang="pl-PL" sz="1400" b="1" dirty="0">
                <a:solidFill>
                  <a:schemeClr val="bg1"/>
                </a:solidFill>
              </a:rPr>
              <a:t>-</a:t>
            </a:r>
            <a:r>
              <a:rPr lang="pl-PL" sz="1400" b="1" dirty="0" err="1">
                <a:solidFill>
                  <a:schemeClr val="bg1"/>
                </a:solidFill>
              </a:rPr>
              <a:t>bpf</a:t>
            </a:r>
            <a:r>
              <a:rPr lang="pl-PL" sz="1400" b="1" dirty="0">
                <a:solidFill>
                  <a:schemeClr val="bg1"/>
                </a:solidFill>
              </a:rPr>
              <a:t>-map</a:t>
            </a:r>
            <a:r>
              <a:rPr lang="pl-PL" sz="1400" dirty="0">
                <a:solidFill>
                  <a:schemeClr val="bg1"/>
                </a:solidFill>
              </a:rPr>
              <a:t> br0 &lt;</a:t>
            </a:r>
            <a:r>
              <a:rPr lang="pl-PL" sz="1400" dirty="0" err="1">
                <a:solidFill>
                  <a:schemeClr val="bg1"/>
                </a:solidFill>
              </a:rPr>
              <a:t>prog</a:t>
            </a:r>
            <a:r>
              <a:rPr lang="pl-PL" sz="1400" dirty="0">
                <a:solidFill>
                  <a:schemeClr val="bg1"/>
                </a:solidFill>
              </a:rPr>
              <a:t>-id&gt;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Nawias klamrowy otwierający 3"/>
          <p:cNvSpPr/>
          <p:nvPr/>
        </p:nvSpPr>
        <p:spPr>
          <a:xfrm>
            <a:off x="274317" y="2091186"/>
            <a:ext cx="103367" cy="23615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Nawias klamrowy otwierający 4"/>
          <p:cNvSpPr/>
          <p:nvPr/>
        </p:nvSpPr>
        <p:spPr>
          <a:xfrm>
            <a:off x="274317" y="1407380"/>
            <a:ext cx="103367" cy="4373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5375081" y="890546"/>
            <a:ext cx="3578087" cy="36019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#</a:t>
            </a:r>
            <a:r>
              <a:rPr lang="pl-PL" sz="1400" dirty="0" err="1">
                <a:solidFill>
                  <a:schemeClr val="tx1"/>
                </a:solidFill>
              </a:rPr>
              <a:t>include</a:t>
            </a:r>
            <a:r>
              <a:rPr lang="pl-PL" sz="1400" dirty="0">
                <a:solidFill>
                  <a:schemeClr val="tx1"/>
                </a:solidFill>
              </a:rPr>
              <a:t> &lt;ubpf_model.p4&gt;</a:t>
            </a:r>
          </a:p>
          <a:p>
            <a:r>
              <a:rPr lang="pl-PL" sz="1400" dirty="0">
                <a:solidFill>
                  <a:schemeClr val="tx1"/>
                </a:solidFill>
              </a:rPr>
              <a:t>…</a:t>
            </a:r>
          </a:p>
          <a:p>
            <a:r>
              <a:rPr lang="pl-PL" sz="1400" b="1" dirty="0" err="1">
                <a:solidFill>
                  <a:schemeClr val="tx1"/>
                </a:solidFill>
              </a:rPr>
              <a:t>parser</a:t>
            </a:r>
            <a:r>
              <a:rPr lang="pl-PL" sz="1400" b="1" dirty="0">
                <a:solidFill>
                  <a:schemeClr val="tx1"/>
                </a:solidFill>
              </a:rPr>
              <a:t>  </a:t>
            </a:r>
            <a:r>
              <a:rPr lang="pl-PL" sz="1400" dirty="0" err="1">
                <a:solidFill>
                  <a:schemeClr val="tx1"/>
                </a:solidFill>
              </a:rPr>
              <a:t>Parser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 err="1">
                <a:solidFill>
                  <a:schemeClr val="tx1"/>
                </a:solidFill>
              </a:rPr>
              <a:t>control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pipe</a:t>
            </a:r>
            <a:r>
              <a:rPr lang="pl-PL" sz="1400" dirty="0">
                <a:solidFill>
                  <a:schemeClr val="tx1"/>
                </a:solidFill>
              </a:rPr>
              <a:t>() {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action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NoAction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action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rewrite_ipv4(</a:t>
            </a:r>
            <a:r>
              <a:rPr lang="pl-PL" sz="1400" b="1" dirty="0">
                <a:solidFill>
                  <a:srgbClr val="7030A0"/>
                </a:solidFill>
              </a:rPr>
              <a:t>bit&lt;32&gt; </a:t>
            </a:r>
            <a:r>
              <a:rPr lang="pl-PL" sz="1400" b="1" dirty="0" err="1">
                <a:solidFill>
                  <a:srgbClr val="7030A0"/>
                </a:solidFill>
              </a:rPr>
              <a:t>srcAddr</a:t>
            </a:r>
            <a:r>
              <a:rPr lang="pl-PL" sz="1400" dirty="0">
                <a:solidFill>
                  <a:schemeClr val="tx1"/>
                </a:solidFill>
              </a:rPr>
              <a:t>) 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         { hdr.ipv4.srcAddr = </a:t>
            </a:r>
            <a:r>
              <a:rPr lang="pl-PL" sz="1400" b="1" dirty="0" err="1">
                <a:solidFill>
                  <a:srgbClr val="7030A0"/>
                </a:solidFill>
              </a:rPr>
              <a:t>srcAddr</a:t>
            </a:r>
            <a:r>
              <a:rPr lang="pl-PL" sz="1400" dirty="0">
                <a:solidFill>
                  <a:schemeClr val="tx1"/>
                </a:solidFill>
              </a:rPr>
              <a:t> };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table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b="1" dirty="0" err="1">
                <a:solidFill>
                  <a:srgbClr val="00B050"/>
                </a:solidFill>
              </a:rPr>
              <a:t>nat_tbl</a:t>
            </a:r>
            <a:r>
              <a:rPr lang="pl-PL" sz="1400" dirty="0">
                <a:solidFill>
                  <a:schemeClr val="tx1"/>
                </a:solidFill>
              </a:rPr>
              <a:t> {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key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= { 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hdr.ipv4.srcAddr</a:t>
            </a:r>
            <a:r>
              <a:rPr lang="pl-PL" sz="1400" dirty="0">
                <a:solidFill>
                  <a:schemeClr val="tx1"/>
                </a:solidFill>
              </a:rPr>
              <a:t> : </a:t>
            </a:r>
            <a:r>
              <a:rPr lang="pl-PL" sz="1400" dirty="0" err="1">
                <a:solidFill>
                  <a:schemeClr val="tx1"/>
                </a:solidFill>
              </a:rPr>
              <a:t>exact</a:t>
            </a:r>
            <a:r>
              <a:rPr lang="pl-PL" sz="1400" dirty="0">
                <a:solidFill>
                  <a:schemeClr val="tx1"/>
                </a:solidFill>
              </a:rPr>
              <a:t>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actions</a:t>
            </a:r>
            <a:r>
              <a:rPr lang="pl-PL" sz="1400" dirty="0">
                <a:solidFill>
                  <a:schemeClr val="tx1"/>
                </a:solidFill>
              </a:rPr>
              <a:t> = { </a:t>
            </a:r>
            <a:r>
              <a:rPr lang="pl-PL" sz="1400" dirty="0" err="1">
                <a:solidFill>
                  <a:schemeClr val="tx1"/>
                </a:solidFill>
              </a:rPr>
              <a:t>NoAction</a:t>
            </a:r>
            <a:r>
              <a:rPr lang="pl-PL" sz="1400" dirty="0">
                <a:solidFill>
                  <a:schemeClr val="tx1"/>
                </a:solidFill>
              </a:rPr>
              <a:t>;              </a:t>
            </a:r>
            <a:r>
              <a:rPr lang="pl-PL" sz="1400" dirty="0">
                <a:solidFill>
                  <a:schemeClr val="bg1">
                    <a:lumMod val="65000"/>
                  </a:schemeClr>
                </a:solidFill>
              </a:rPr>
              <a:t>// index 0</a:t>
            </a:r>
            <a:br>
              <a:rPr lang="pl-PL" sz="1400" dirty="0">
                <a:solidFill>
                  <a:schemeClr val="tx1"/>
                </a:solidFill>
              </a:rPr>
            </a:br>
            <a:r>
              <a:rPr lang="pl-PL" sz="1400" dirty="0">
                <a:solidFill>
                  <a:schemeClr val="tx1"/>
                </a:solidFill>
              </a:rPr>
              <a:t>                            </a:t>
            </a:r>
            <a:r>
              <a:rPr lang="pl-PL" sz="1400" b="1" dirty="0">
                <a:solidFill>
                  <a:srgbClr val="00B0F0"/>
                </a:solidFill>
              </a:rPr>
              <a:t>rewrite_ipv4;</a:t>
            </a:r>
            <a:r>
              <a:rPr lang="pl-PL" sz="1400" dirty="0">
                <a:solidFill>
                  <a:schemeClr val="tx1"/>
                </a:solidFill>
              </a:rPr>
              <a:t> }     </a:t>
            </a:r>
            <a:r>
              <a:rPr lang="pl-PL" sz="1400" dirty="0">
                <a:solidFill>
                  <a:schemeClr val="bg1">
                    <a:lumMod val="65000"/>
                  </a:schemeClr>
                </a:solidFill>
              </a:rPr>
              <a:t>// index </a:t>
            </a:r>
            <a:r>
              <a:rPr lang="pl-PL" sz="1400" b="1" dirty="0">
                <a:solidFill>
                  <a:srgbClr val="00B0F0"/>
                </a:solidFill>
              </a:rPr>
              <a:t>1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apply</a:t>
            </a:r>
            <a:r>
              <a:rPr lang="pl-PL" sz="1400" dirty="0">
                <a:solidFill>
                  <a:schemeClr val="tx1"/>
                </a:solidFill>
              </a:rPr>
              <a:t> { </a:t>
            </a:r>
            <a:r>
              <a:rPr lang="pl-PL" sz="1400" dirty="0" err="1">
                <a:solidFill>
                  <a:schemeClr val="tx1"/>
                </a:solidFill>
              </a:rPr>
              <a:t>nat_tbl.</a:t>
            </a:r>
            <a:r>
              <a:rPr lang="pl-PL" sz="1400" b="1" dirty="0" err="1">
                <a:solidFill>
                  <a:schemeClr val="tx1"/>
                </a:solidFill>
              </a:rPr>
              <a:t>apply</a:t>
            </a:r>
            <a:r>
              <a:rPr lang="pl-PL" sz="1400" b="1" dirty="0">
                <a:solidFill>
                  <a:schemeClr val="tx1"/>
                </a:solidFill>
              </a:rPr>
              <a:t>()</a:t>
            </a:r>
            <a:r>
              <a:rPr lang="pl-PL" sz="1400" dirty="0">
                <a:solidFill>
                  <a:schemeClr val="tx1"/>
                </a:solidFill>
              </a:rPr>
              <a:t>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}</a:t>
            </a:r>
          </a:p>
          <a:p>
            <a:r>
              <a:rPr lang="pl-PL" sz="1400" b="1" dirty="0" err="1">
                <a:solidFill>
                  <a:schemeClr val="tx1"/>
                </a:solidFill>
              </a:rPr>
              <a:t>control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Deparser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</a:p>
          <a:p>
            <a:r>
              <a:rPr lang="pl-PL" sz="1400" dirty="0" err="1">
                <a:solidFill>
                  <a:schemeClr val="tx1"/>
                </a:solidFill>
              </a:rPr>
              <a:t>ubpf</a:t>
            </a:r>
            <a:r>
              <a:rPr lang="pl-PL" sz="1400" dirty="0">
                <a:solidFill>
                  <a:schemeClr val="tx1"/>
                </a:solidFill>
              </a:rPr>
              <a:t>(</a:t>
            </a:r>
            <a:r>
              <a:rPr lang="pl-PL" sz="1400" dirty="0" err="1">
                <a:solidFill>
                  <a:schemeClr val="tx1"/>
                </a:solidFill>
              </a:rPr>
              <a:t>Parser</a:t>
            </a:r>
            <a:r>
              <a:rPr lang="pl-PL" sz="1400" dirty="0">
                <a:solidFill>
                  <a:schemeClr val="tx1"/>
                </a:solidFill>
              </a:rPr>
              <a:t>(), </a:t>
            </a:r>
            <a:r>
              <a:rPr lang="pl-PL" sz="1400" dirty="0" err="1">
                <a:solidFill>
                  <a:schemeClr val="tx1"/>
                </a:solidFill>
              </a:rPr>
              <a:t>pipe</a:t>
            </a:r>
            <a:r>
              <a:rPr lang="pl-PL" sz="1400" dirty="0">
                <a:solidFill>
                  <a:schemeClr val="tx1"/>
                </a:solidFill>
              </a:rPr>
              <a:t>(), </a:t>
            </a:r>
            <a:r>
              <a:rPr lang="pl-PL" sz="1400" dirty="0" err="1">
                <a:solidFill>
                  <a:schemeClr val="tx1"/>
                </a:solidFill>
              </a:rPr>
              <a:t>Deparser</a:t>
            </a:r>
            <a:r>
              <a:rPr lang="pl-PL" sz="1400" dirty="0">
                <a:solidFill>
                  <a:schemeClr val="tx1"/>
                </a:solidFill>
              </a:rPr>
              <a:t>()) </a:t>
            </a:r>
            <a:r>
              <a:rPr lang="pl-PL" sz="1400" dirty="0" err="1">
                <a:solidFill>
                  <a:schemeClr val="tx1"/>
                </a:solidFill>
              </a:rPr>
              <a:t>main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375081" y="4460683"/>
            <a:ext cx="3578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/>
              <a:t>nat.p4</a:t>
            </a:r>
          </a:p>
        </p:txBody>
      </p:sp>
      <p:sp>
        <p:nvSpPr>
          <p:cNvPr id="9" name="pole tekstowe 8"/>
          <p:cNvSpPr txBox="1"/>
          <p:nvPr/>
        </p:nvSpPr>
        <p:spPr>
          <a:xfrm rot="16200000">
            <a:off x="-1659521" y="2977620"/>
            <a:ext cx="3578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Open </a:t>
            </a:r>
            <a:r>
              <a:rPr lang="pl-PL" sz="1600" dirty="0" err="1"/>
              <a:t>vSwitch</a:t>
            </a:r>
            <a:endParaRPr lang="pl-PL" sz="1600" dirty="0"/>
          </a:p>
        </p:txBody>
      </p:sp>
      <p:sp>
        <p:nvSpPr>
          <p:cNvPr id="10" name="pole tekstowe 9"/>
          <p:cNvSpPr txBox="1"/>
          <p:nvPr/>
        </p:nvSpPr>
        <p:spPr>
          <a:xfrm rot="16200000">
            <a:off x="-268115" y="1476643"/>
            <a:ext cx="83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SDE</a:t>
            </a:r>
          </a:p>
        </p:txBody>
      </p:sp>
    </p:spTree>
    <p:extLst>
      <p:ext uri="{BB962C8B-B14F-4D97-AF65-F5344CB8AC3E}">
        <p14:creationId xmlns:p14="http://schemas.microsoft.com/office/powerpoint/2010/main" val="1290339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Programming </a:t>
            </a:r>
            <a:r>
              <a:rPr lang="pl-PL" dirty="0" err="1"/>
              <a:t>workflow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1400" b="1" dirty="0"/>
              <a:t>p4c-ubpf</a:t>
            </a:r>
            <a:r>
              <a:rPr lang="pl-PL" sz="1400" dirty="0"/>
              <a:t> -o </a:t>
            </a:r>
            <a:r>
              <a:rPr lang="pl-PL" sz="1400" dirty="0" err="1"/>
              <a:t>prog.c</a:t>
            </a:r>
            <a:r>
              <a:rPr lang="pl-PL" sz="1400" dirty="0"/>
              <a:t> nat.p4</a:t>
            </a:r>
          </a:p>
          <a:p>
            <a:pPr marL="0" indent="0">
              <a:buNone/>
            </a:pPr>
            <a:r>
              <a:rPr lang="pl-PL" sz="1400" dirty="0" err="1"/>
              <a:t>clang</a:t>
            </a:r>
            <a:r>
              <a:rPr lang="pl-PL" sz="1400" dirty="0"/>
              <a:t> -O2 –target </a:t>
            </a:r>
            <a:r>
              <a:rPr lang="pl-PL" sz="1400" dirty="0" err="1"/>
              <a:t>bpf</a:t>
            </a:r>
            <a:r>
              <a:rPr lang="pl-PL" sz="1400" dirty="0"/>
              <a:t> -c </a:t>
            </a:r>
            <a:r>
              <a:rPr lang="pl-PL" sz="1400" dirty="0" err="1"/>
              <a:t>prog.c</a:t>
            </a:r>
            <a:r>
              <a:rPr lang="pl-PL" sz="1400" dirty="0"/>
              <a:t> -o </a:t>
            </a:r>
            <a:r>
              <a:rPr lang="pl-PL" sz="1400" dirty="0" err="1"/>
              <a:t>prog.o</a:t>
            </a:r>
            <a:endParaRPr lang="pl-PL" sz="1400" dirty="0"/>
          </a:p>
          <a:p>
            <a:pPr marL="0" indent="0">
              <a:buNone/>
            </a:pPr>
            <a:br>
              <a:rPr lang="pl-PL" sz="1400" dirty="0"/>
            </a:b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 err="1"/>
              <a:t>load-bpf-prog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 </a:t>
            </a:r>
            <a:r>
              <a:rPr lang="pl-PL" sz="1400" dirty="0" err="1"/>
              <a:t>prog.o</a:t>
            </a:r>
            <a:endParaRPr lang="pl-PL" sz="1400" dirty="0"/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dirty="0" err="1"/>
              <a:t>add-flow</a:t>
            </a:r>
            <a:r>
              <a:rPr lang="pl-PL" sz="1400" dirty="0"/>
              <a:t> br0 </a:t>
            </a:r>
            <a:r>
              <a:rPr lang="pl-PL" sz="1400" dirty="0" err="1"/>
              <a:t>in_port</a:t>
            </a:r>
            <a:r>
              <a:rPr lang="pl-PL" sz="1400" dirty="0"/>
              <a:t>=1,actions=</a:t>
            </a:r>
            <a:r>
              <a:rPr lang="pl-PL" sz="1400" b="1" dirty="0" err="1"/>
              <a:t>prog</a:t>
            </a:r>
            <a:r>
              <a:rPr lang="pl-PL" sz="1400" b="1" dirty="0"/>
              <a:t>:&lt;</a:t>
            </a:r>
            <a:r>
              <a:rPr lang="pl-PL" sz="1400" b="1" dirty="0" err="1"/>
              <a:t>prog</a:t>
            </a:r>
            <a:r>
              <a:rPr lang="pl-PL" sz="1400" b="1" dirty="0"/>
              <a:t>-id&gt;</a:t>
            </a:r>
            <a:r>
              <a:rPr lang="pl-PL" sz="1400" dirty="0"/>
              <a:t>, \</a:t>
            </a:r>
            <a:br>
              <a:rPr lang="pl-PL" sz="1400" b="1" dirty="0"/>
            </a:br>
            <a:r>
              <a:rPr lang="pl-PL" sz="1400" b="1" dirty="0"/>
              <a:t>    </a:t>
            </a:r>
            <a:r>
              <a:rPr lang="pl-PL" sz="1400" dirty="0"/>
              <a:t>output:2</a:t>
            </a:r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/>
              <a:t>update-</a:t>
            </a:r>
            <a:r>
              <a:rPr lang="pl-PL" sz="1400" b="1" dirty="0" err="1"/>
              <a:t>bpf</a:t>
            </a:r>
            <a:r>
              <a:rPr lang="pl-PL" sz="1400" b="1" dirty="0"/>
              <a:t>-map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 </a:t>
            </a:r>
            <a:r>
              <a:rPr lang="pl-PL" sz="1400" b="1" dirty="0">
                <a:solidFill>
                  <a:srgbClr val="00B050"/>
                </a:solidFill>
              </a:rPr>
              <a:t>&lt;map-id&gt; </a:t>
            </a:r>
            <a:r>
              <a:rPr lang="pl-PL" sz="1400" dirty="0"/>
              <a:t>\</a:t>
            </a:r>
            <a:br>
              <a:rPr lang="pl-PL" sz="1400" dirty="0"/>
            </a:br>
            <a:r>
              <a:rPr lang="pl-PL" sz="1400" dirty="0"/>
              <a:t>    </a:t>
            </a:r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pl-PL" sz="1400" dirty="0"/>
              <a:t> 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16 0 12 172 </a:t>
            </a:r>
            <a:r>
              <a:rPr lang="pl-PL" sz="1400" b="1" dirty="0" err="1">
                <a:solidFill>
                  <a:srgbClr val="00B0F0"/>
                </a:solidFill>
              </a:rPr>
              <a:t>value</a:t>
            </a:r>
            <a:r>
              <a:rPr lang="pl-PL" sz="1400" b="1" dirty="0">
                <a:solidFill>
                  <a:srgbClr val="00B0F0"/>
                </a:solidFill>
              </a:rPr>
              <a:t> 0 0 0 1 </a:t>
            </a:r>
            <a:r>
              <a:rPr lang="pl-PL" sz="1400" b="1" dirty="0">
                <a:solidFill>
                  <a:srgbClr val="7030A0"/>
                </a:solidFill>
              </a:rPr>
              <a:t>192 168 1 1</a:t>
            </a:r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 err="1"/>
              <a:t>dump</a:t>
            </a:r>
            <a:r>
              <a:rPr lang="pl-PL" sz="1400" b="1" dirty="0"/>
              <a:t>-</a:t>
            </a:r>
            <a:r>
              <a:rPr lang="pl-PL" sz="1400" b="1" dirty="0" err="1"/>
              <a:t>bpf</a:t>
            </a:r>
            <a:r>
              <a:rPr lang="pl-PL" sz="1400" b="1" dirty="0"/>
              <a:t>-map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 </a:t>
            </a:r>
            <a:r>
              <a:rPr lang="pl-PL" sz="1400" b="1" dirty="0">
                <a:solidFill>
                  <a:srgbClr val="00B050"/>
                </a:solidFill>
              </a:rPr>
              <a:t>&lt;map-id&gt;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400" dirty="0"/>
              <a:t>…</a:t>
            </a:r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 err="1"/>
              <a:t>delete</a:t>
            </a:r>
            <a:r>
              <a:rPr lang="pl-PL" sz="1400" b="1" dirty="0"/>
              <a:t>-</a:t>
            </a:r>
            <a:r>
              <a:rPr lang="pl-PL" sz="1400" b="1" dirty="0" err="1"/>
              <a:t>bpf</a:t>
            </a:r>
            <a:r>
              <a:rPr lang="pl-PL" sz="1400" b="1" dirty="0"/>
              <a:t>-map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 </a:t>
            </a:r>
            <a:r>
              <a:rPr lang="pl-PL" sz="1400" b="1" dirty="0">
                <a:solidFill>
                  <a:srgbClr val="00B050"/>
                </a:solidFill>
              </a:rPr>
              <a:t>&lt;map-id&gt; </a:t>
            </a:r>
            <a:r>
              <a:rPr lang="pl-PL" sz="1400" dirty="0"/>
              <a:t>\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    </a:t>
            </a:r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 16 0 12 172</a:t>
            </a:r>
          </a:p>
          <a:p>
            <a:pPr marL="0" indent="0">
              <a:buNone/>
            </a:pPr>
            <a:r>
              <a:rPr lang="pl-PL" sz="1400" dirty="0" err="1">
                <a:solidFill>
                  <a:schemeClr val="bg1"/>
                </a:solidFill>
              </a:rPr>
              <a:t>ovs-ofctl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b="1" dirty="0" err="1">
                <a:solidFill>
                  <a:schemeClr val="bg1"/>
                </a:solidFill>
              </a:rPr>
              <a:t>unload</a:t>
            </a:r>
            <a:r>
              <a:rPr lang="pl-PL" sz="1400" b="1" dirty="0">
                <a:solidFill>
                  <a:schemeClr val="bg1"/>
                </a:solidFill>
              </a:rPr>
              <a:t>-</a:t>
            </a:r>
            <a:r>
              <a:rPr lang="pl-PL" sz="1400" b="1" dirty="0" err="1">
                <a:solidFill>
                  <a:schemeClr val="bg1"/>
                </a:solidFill>
              </a:rPr>
              <a:t>bpf</a:t>
            </a:r>
            <a:r>
              <a:rPr lang="pl-PL" sz="1400" b="1" dirty="0">
                <a:solidFill>
                  <a:schemeClr val="bg1"/>
                </a:solidFill>
              </a:rPr>
              <a:t>-map</a:t>
            </a:r>
            <a:r>
              <a:rPr lang="pl-PL" sz="1400" dirty="0">
                <a:solidFill>
                  <a:schemeClr val="bg1"/>
                </a:solidFill>
              </a:rPr>
              <a:t> br0 &lt;</a:t>
            </a:r>
            <a:r>
              <a:rPr lang="pl-PL" sz="1400" dirty="0" err="1">
                <a:solidFill>
                  <a:schemeClr val="bg1"/>
                </a:solidFill>
              </a:rPr>
              <a:t>prog</a:t>
            </a:r>
            <a:r>
              <a:rPr lang="pl-PL" sz="1400" dirty="0">
                <a:solidFill>
                  <a:schemeClr val="bg1"/>
                </a:solidFill>
              </a:rPr>
              <a:t>-id&gt;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Nawias klamrowy otwierający 3"/>
          <p:cNvSpPr/>
          <p:nvPr/>
        </p:nvSpPr>
        <p:spPr>
          <a:xfrm>
            <a:off x="274317" y="2091186"/>
            <a:ext cx="103367" cy="23615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Nawias klamrowy otwierający 4"/>
          <p:cNvSpPr/>
          <p:nvPr/>
        </p:nvSpPr>
        <p:spPr>
          <a:xfrm>
            <a:off x="274317" y="1407380"/>
            <a:ext cx="103367" cy="4373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5375081" y="890546"/>
            <a:ext cx="3578087" cy="36019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#</a:t>
            </a:r>
            <a:r>
              <a:rPr lang="pl-PL" sz="1400" dirty="0" err="1">
                <a:solidFill>
                  <a:schemeClr val="tx1"/>
                </a:solidFill>
              </a:rPr>
              <a:t>include</a:t>
            </a:r>
            <a:r>
              <a:rPr lang="pl-PL" sz="1400" dirty="0">
                <a:solidFill>
                  <a:schemeClr val="tx1"/>
                </a:solidFill>
              </a:rPr>
              <a:t> &lt;ubpf_model.p4&gt;</a:t>
            </a:r>
          </a:p>
          <a:p>
            <a:r>
              <a:rPr lang="pl-PL" sz="1400" dirty="0">
                <a:solidFill>
                  <a:schemeClr val="tx1"/>
                </a:solidFill>
              </a:rPr>
              <a:t>…</a:t>
            </a:r>
          </a:p>
          <a:p>
            <a:r>
              <a:rPr lang="pl-PL" sz="1400" b="1" dirty="0" err="1">
                <a:solidFill>
                  <a:schemeClr val="tx1"/>
                </a:solidFill>
              </a:rPr>
              <a:t>parser</a:t>
            </a:r>
            <a:r>
              <a:rPr lang="pl-PL" sz="1400" b="1" dirty="0">
                <a:solidFill>
                  <a:schemeClr val="tx1"/>
                </a:solidFill>
              </a:rPr>
              <a:t>  </a:t>
            </a:r>
            <a:r>
              <a:rPr lang="pl-PL" sz="1400" dirty="0" err="1">
                <a:solidFill>
                  <a:schemeClr val="tx1"/>
                </a:solidFill>
              </a:rPr>
              <a:t>Parser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 err="1">
                <a:solidFill>
                  <a:schemeClr val="tx1"/>
                </a:solidFill>
              </a:rPr>
              <a:t>control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pipe</a:t>
            </a:r>
            <a:r>
              <a:rPr lang="pl-PL" sz="1400" dirty="0">
                <a:solidFill>
                  <a:schemeClr val="tx1"/>
                </a:solidFill>
              </a:rPr>
              <a:t>() {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action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NoAction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action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rewrite_ipv4(</a:t>
            </a:r>
            <a:r>
              <a:rPr lang="pl-PL" sz="1400" b="1" dirty="0">
                <a:solidFill>
                  <a:srgbClr val="7030A0"/>
                </a:solidFill>
              </a:rPr>
              <a:t>bit&lt;32&gt; </a:t>
            </a:r>
            <a:r>
              <a:rPr lang="pl-PL" sz="1400" b="1" dirty="0" err="1">
                <a:solidFill>
                  <a:srgbClr val="7030A0"/>
                </a:solidFill>
              </a:rPr>
              <a:t>srcAddr</a:t>
            </a:r>
            <a:r>
              <a:rPr lang="pl-PL" sz="1400" dirty="0">
                <a:solidFill>
                  <a:schemeClr val="tx1"/>
                </a:solidFill>
              </a:rPr>
              <a:t>) 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         { hdr.ipv4.srcAddr = </a:t>
            </a:r>
            <a:r>
              <a:rPr lang="pl-PL" sz="1400" b="1" dirty="0" err="1">
                <a:solidFill>
                  <a:srgbClr val="7030A0"/>
                </a:solidFill>
              </a:rPr>
              <a:t>srcAddr</a:t>
            </a:r>
            <a:r>
              <a:rPr lang="pl-PL" sz="1400" dirty="0">
                <a:solidFill>
                  <a:schemeClr val="tx1"/>
                </a:solidFill>
              </a:rPr>
              <a:t> };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table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b="1" dirty="0" err="1">
                <a:solidFill>
                  <a:srgbClr val="00B050"/>
                </a:solidFill>
              </a:rPr>
              <a:t>nat_tbl</a:t>
            </a:r>
            <a:r>
              <a:rPr lang="pl-PL" sz="1400" dirty="0">
                <a:solidFill>
                  <a:schemeClr val="tx1"/>
                </a:solidFill>
              </a:rPr>
              <a:t> {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key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= { 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hdr.ipv4.srcAddr</a:t>
            </a:r>
            <a:r>
              <a:rPr lang="pl-PL" sz="1400" dirty="0">
                <a:solidFill>
                  <a:schemeClr val="tx1"/>
                </a:solidFill>
              </a:rPr>
              <a:t> : </a:t>
            </a:r>
            <a:r>
              <a:rPr lang="pl-PL" sz="1400" dirty="0" err="1">
                <a:solidFill>
                  <a:schemeClr val="tx1"/>
                </a:solidFill>
              </a:rPr>
              <a:t>exact</a:t>
            </a:r>
            <a:r>
              <a:rPr lang="pl-PL" sz="1400" dirty="0">
                <a:solidFill>
                  <a:schemeClr val="tx1"/>
                </a:solidFill>
              </a:rPr>
              <a:t>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actions</a:t>
            </a:r>
            <a:r>
              <a:rPr lang="pl-PL" sz="1400" dirty="0">
                <a:solidFill>
                  <a:schemeClr val="tx1"/>
                </a:solidFill>
              </a:rPr>
              <a:t> = { </a:t>
            </a:r>
            <a:r>
              <a:rPr lang="pl-PL" sz="1400" dirty="0" err="1">
                <a:solidFill>
                  <a:schemeClr val="tx1"/>
                </a:solidFill>
              </a:rPr>
              <a:t>NoAction</a:t>
            </a:r>
            <a:r>
              <a:rPr lang="pl-PL" sz="1400" dirty="0">
                <a:solidFill>
                  <a:schemeClr val="tx1"/>
                </a:solidFill>
              </a:rPr>
              <a:t>;              </a:t>
            </a:r>
            <a:r>
              <a:rPr lang="pl-PL" sz="1400" dirty="0">
                <a:solidFill>
                  <a:schemeClr val="bg1">
                    <a:lumMod val="65000"/>
                  </a:schemeClr>
                </a:solidFill>
              </a:rPr>
              <a:t>// index 0</a:t>
            </a:r>
            <a:br>
              <a:rPr lang="pl-PL" sz="1400" dirty="0">
                <a:solidFill>
                  <a:schemeClr val="tx1"/>
                </a:solidFill>
              </a:rPr>
            </a:br>
            <a:r>
              <a:rPr lang="pl-PL" sz="1400" dirty="0">
                <a:solidFill>
                  <a:schemeClr val="tx1"/>
                </a:solidFill>
              </a:rPr>
              <a:t>                            </a:t>
            </a:r>
            <a:r>
              <a:rPr lang="pl-PL" sz="1400" b="1" dirty="0">
                <a:solidFill>
                  <a:srgbClr val="00B0F0"/>
                </a:solidFill>
              </a:rPr>
              <a:t>rewrite_ipv4;</a:t>
            </a:r>
            <a:r>
              <a:rPr lang="pl-PL" sz="1400" dirty="0">
                <a:solidFill>
                  <a:schemeClr val="tx1"/>
                </a:solidFill>
              </a:rPr>
              <a:t> }     </a:t>
            </a:r>
            <a:r>
              <a:rPr lang="pl-PL" sz="1400" dirty="0">
                <a:solidFill>
                  <a:schemeClr val="bg1">
                    <a:lumMod val="65000"/>
                  </a:schemeClr>
                </a:solidFill>
              </a:rPr>
              <a:t>// index </a:t>
            </a:r>
            <a:r>
              <a:rPr lang="pl-PL" sz="1400" b="1" dirty="0">
                <a:solidFill>
                  <a:srgbClr val="00B0F0"/>
                </a:solidFill>
              </a:rPr>
              <a:t>1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apply</a:t>
            </a:r>
            <a:r>
              <a:rPr lang="pl-PL" sz="1400" dirty="0">
                <a:solidFill>
                  <a:schemeClr val="tx1"/>
                </a:solidFill>
              </a:rPr>
              <a:t> { </a:t>
            </a:r>
            <a:r>
              <a:rPr lang="pl-PL" sz="1400" dirty="0" err="1">
                <a:solidFill>
                  <a:schemeClr val="tx1"/>
                </a:solidFill>
              </a:rPr>
              <a:t>nat_tbl.</a:t>
            </a:r>
            <a:r>
              <a:rPr lang="pl-PL" sz="1400" b="1" dirty="0" err="1">
                <a:solidFill>
                  <a:schemeClr val="tx1"/>
                </a:solidFill>
              </a:rPr>
              <a:t>apply</a:t>
            </a:r>
            <a:r>
              <a:rPr lang="pl-PL" sz="1400" b="1" dirty="0">
                <a:solidFill>
                  <a:schemeClr val="tx1"/>
                </a:solidFill>
              </a:rPr>
              <a:t>()</a:t>
            </a:r>
            <a:r>
              <a:rPr lang="pl-PL" sz="1400" dirty="0">
                <a:solidFill>
                  <a:schemeClr val="tx1"/>
                </a:solidFill>
              </a:rPr>
              <a:t>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}</a:t>
            </a:r>
          </a:p>
          <a:p>
            <a:r>
              <a:rPr lang="pl-PL" sz="1400" b="1" dirty="0" err="1">
                <a:solidFill>
                  <a:schemeClr val="tx1"/>
                </a:solidFill>
              </a:rPr>
              <a:t>control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Deparser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</a:p>
          <a:p>
            <a:r>
              <a:rPr lang="pl-PL" sz="1400" dirty="0" err="1">
                <a:solidFill>
                  <a:schemeClr val="tx1"/>
                </a:solidFill>
              </a:rPr>
              <a:t>ubpf</a:t>
            </a:r>
            <a:r>
              <a:rPr lang="pl-PL" sz="1400" dirty="0">
                <a:solidFill>
                  <a:schemeClr val="tx1"/>
                </a:solidFill>
              </a:rPr>
              <a:t>(</a:t>
            </a:r>
            <a:r>
              <a:rPr lang="pl-PL" sz="1400" dirty="0" err="1">
                <a:solidFill>
                  <a:schemeClr val="tx1"/>
                </a:solidFill>
              </a:rPr>
              <a:t>Parser</a:t>
            </a:r>
            <a:r>
              <a:rPr lang="pl-PL" sz="1400" dirty="0">
                <a:solidFill>
                  <a:schemeClr val="tx1"/>
                </a:solidFill>
              </a:rPr>
              <a:t>(), </a:t>
            </a:r>
            <a:r>
              <a:rPr lang="pl-PL" sz="1400" dirty="0" err="1">
                <a:solidFill>
                  <a:schemeClr val="tx1"/>
                </a:solidFill>
              </a:rPr>
              <a:t>pipe</a:t>
            </a:r>
            <a:r>
              <a:rPr lang="pl-PL" sz="1400" dirty="0">
                <a:solidFill>
                  <a:schemeClr val="tx1"/>
                </a:solidFill>
              </a:rPr>
              <a:t>(), </a:t>
            </a:r>
            <a:r>
              <a:rPr lang="pl-PL" sz="1400" dirty="0" err="1">
                <a:solidFill>
                  <a:schemeClr val="tx1"/>
                </a:solidFill>
              </a:rPr>
              <a:t>Deparser</a:t>
            </a:r>
            <a:r>
              <a:rPr lang="pl-PL" sz="1400" dirty="0">
                <a:solidFill>
                  <a:schemeClr val="tx1"/>
                </a:solidFill>
              </a:rPr>
              <a:t>()) </a:t>
            </a:r>
            <a:r>
              <a:rPr lang="pl-PL" sz="1400" dirty="0" err="1">
                <a:solidFill>
                  <a:schemeClr val="tx1"/>
                </a:solidFill>
              </a:rPr>
              <a:t>main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375081" y="4460683"/>
            <a:ext cx="3578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/>
              <a:t>nat.p4</a:t>
            </a:r>
          </a:p>
        </p:txBody>
      </p:sp>
      <p:sp>
        <p:nvSpPr>
          <p:cNvPr id="9" name="pole tekstowe 8"/>
          <p:cNvSpPr txBox="1"/>
          <p:nvPr/>
        </p:nvSpPr>
        <p:spPr>
          <a:xfrm rot="16200000">
            <a:off x="-1659521" y="2977620"/>
            <a:ext cx="3578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Open </a:t>
            </a:r>
            <a:r>
              <a:rPr lang="pl-PL" sz="1600" dirty="0" err="1"/>
              <a:t>vSwitch</a:t>
            </a:r>
            <a:endParaRPr lang="pl-PL" sz="1600" dirty="0"/>
          </a:p>
        </p:txBody>
      </p:sp>
      <p:sp>
        <p:nvSpPr>
          <p:cNvPr id="10" name="pole tekstowe 9"/>
          <p:cNvSpPr txBox="1"/>
          <p:nvPr/>
        </p:nvSpPr>
        <p:spPr>
          <a:xfrm rot="16200000">
            <a:off x="-268115" y="1476643"/>
            <a:ext cx="83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SDE</a:t>
            </a:r>
          </a:p>
        </p:txBody>
      </p:sp>
    </p:spTree>
    <p:extLst>
      <p:ext uri="{BB962C8B-B14F-4D97-AF65-F5344CB8AC3E}">
        <p14:creationId xmlns:p14="http://schemas.microsoft.com/office/powerpoint/2010/main" val="2785853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Programming </a:t>
            </a:r>
            <a:r>
              <a:rPr lang="pl-PL" dirty="0" err="1"/>
              <a:t>workflow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1400" b="1" dirty="0"/>
              <a:t>p4c-ubpf</a:t>
            </a:r>
            <a:r>
              <a:rPr lang="pl-PL" sz="1400" dirty="0"/>
              <a:t> -o </a:t>
            </a:r>
            <a:r>
              <a:rPr lang="pl-PL" sz="1400" dirty="0" err="1"/>
              <a:t>prog.c</a:t>
            </a:r>
            <a:r>
              <a:rPr lang="pl-PL" sz="1400" dirty="0"/>
              <a:t> nat.p4</a:t>
            </a:r>
          </a:p>
          <a:p>
            <a:pPr marL="0" indent="0">
              <a:buNone/>
            </a:pPr>
            <a:r>
              <a:rPr lang="pl-PL" sz="1400" dirty="0" err="1"/>
              <a:t>clang</a:t>
            </a:r>
            <a:r>
              <a:rPr lang="pl-PL" sz="1400" dirty="0"/>
              <a:t> -O2 –target </a:t>
            </a:r>
            <a:r>
              <a:rPr lang="pl-PL" sz="1400" dirty="0" err="1"/>
              <a:t>bpf</a:t>
            </a:r>
            <a:r>
              <a:rPr lang="pl-PL" sz="1400" dirty="0"/>
              <a:t> -c </a:t>
            </a:r>
            <a:r>
              <a:rPr lang="pl-PL" sz="1400" dirty="0" err="1"/>
              <a:t>prog.c</a:t>
            </a:r>
            <a:r>
              <a:rPr lang="pl-PL" sz="1400" dirty="0"/>
              <a:t> -o </a:t>
            </a:r>
            <a:r>
              <a:rPr lang="pl-PL" sz="1400" dirty="0" err="1"/>
              <a:t>prog.o</a:t>
            </a:r>
            <a:endParaRPr lang="pl-PL" sz="1400" dirty="0"/>
          </a:p>
          <a:p>
            <a:pPr marL="0" indent="0">
              <a:buNone/>
            </a:pPr>
            <a:br>
              <a:rPr lang="pl-PL" sz="1400" dirty="0"/>
            </a:b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 err="1"/>
              <a:t>load-bpf-prog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 </a:t>
            </a:r>
            <a:r>
              <a:rPr lang="pl-PL" sz="1400" dirty="0" err="1"/>
              <a:t>prog.o</a:t>
            </a:r>
            <a:endParaRPr lang="pl-PL" sz="1400" dirty="0"/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dirty="0" err="1"/>
              <a:t>add-flow</a:t>
            </a:r>
            <a:r>
              <a:rPr lang="pl-PL" sz="1400" dirty="0"/>
              <a:t> br0 </a:t>
            </a:r>
            <a:r>
              <a:rPr lang="pl-PL" sz="1400" dirty="0" err="1"/>
              <a:t>in_port</a:t>
            </a:r>
            <a:r>
              <a:rPr lang="pl-PL" sz="1400" dirty="0"/>
              <a:t>=1,actions=</a:t>
            </a:r>
            <a:r>
              <a:rPr lang="pl-PL" sz="1400" b="1" dirty="0" err="1"/>
              <a:t>prog</a:t>
            </a:r>
            <a:r>
              <a:rPr lang="pl-PL" sz="1400" b="1" dirty="0"/>
              <a:t>:&lt;</a:t>
            </a:r>
            <a:r>
              <a:rPr lang="pl-PL" sz="1400" b="1" dirty="0" err="1"/>
              <a:t>prog</a:t>
            </a:r>
            <a:r>
              <a:rPr lang="pl-PL" sz="1400" b="1" dirty="0"/>
              <a:t>-id&gt;</a:t>
            </a:r>
            <a:r>
              <a:rPr lang="pl-PL" sz="1400" dirty="0"/>
              <a:t>, \</a:t>
            </a:r>
            <a:br>
              <a:rPr lang="pl-PL" sz="1400" b="1" dirty="0"/>
            </a:br>
            <a:r>
              <a:rPr lang="pl-PL" sz="1400" b="1" dirty="0"/>
              <a:t>    </a:t>
            </a:r>
            <a:r>
              <a:rPr lang="pl-PL" sz="1400" dirty="0"/>
              <a:t>output:2</a:t>
            </a:r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/>
              <a:t>update-</a:t>
            </a:r>
            <a:r>
              <a:rPr lang="pl-PL" sz="1400" b="1" dirty="0" err="1"/>
              <a:t>bpf</a:t>
            </a:r>
            <a:r>
              <a:rPr lang="pl-PL" sz="1400" b="1" dirty="0"/>
              <a:t>-map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 </a:t>
            </a:r>
            <a:r>
              <a:rPr lang="pl-PL" sz="1400" b="1" dirty="0">
                <a:solidFill>
                  <a:srgbClr val="00B050"/>
                </a:solidFill>
              </a:rPr>
              <a:t>&lt;map-id&gt; </a:t>
            </a:r>
            <a:r>
              <a:rPr lang="pl-PL" sz="1400" dirty="0"/>
              <a:t>\</a:t>
            </a:r>
            <a:br>
              <a:rPr lang="pl-PL" sz="1400" dirty="0"/>
            </a:br>
            <a:r>
              <a:rPr lang="pl-PL" sz="1400" dirty="0"/>
              <a:t>    </a:t>
            </a:r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pl-PL" sz="1400" dirty="0"/>
              <a:t> 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16 0 12 172 </a:t>
            </a:r>
            <a:r>
              <a:rPr lang="pl-PL" sz="1400" b="1" dirty="0" err="1">
                <a:solidFill>
                  <a:srgbClr val="00B0F0"/>
                </a:solidFill>
              </a:rPr>
              <a:t>value</a:t>
            </a:r>
            <a:r>
              <a:rPr lang="pl-PL" sz="1400" b="1" dirty="0">
                <a:solidFill>
                  <a:srgbClr val="00B0F0"/>
                </a:solidFill>
              </a:rPr>
              <a:t> 0 0 0 1 </a:t>
            </a:r>
            <a:r>
              <a:rPr lang="pl-PL" sz="1400" b="1" dirty="0">
                <a:solidFill>
                  <a:srgbClr val="7030A0"/>
                </a:solidFill>
              </a:rPr>
              <a:t>192 168 1 1</a:t>
            </a:r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 err="1"/>
              <a:t>dump</a:t>
            </a:r>
            <a:r>
              <a:rPr lang="pl-PL" sz="1400" b="1" dirty="0"/>
              <a:t>-</a:t>
            </a:r>
            <a:r>
              <a:rPr lang="pl-PL" sz="1400" b="1" dirty="0" err="1"/>
              <a:t>bpf</a:t>
            </a:r>
            <a:r>
              <a:rPr lang="pl-PL" sz="1400" b="1" dirty="0"/>
              <a:t>-map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 </a:t>
            </a:r>
            <a:r>
              <a:rPr lang="pl-PL" sz="1400" b="1" dirty="0">
                <a:solidFill>
                  <a:srgbClr val="00B050"/>
                </a:solidFill>
              </a:rPr>
              <a:t>&lt;map-id&gt;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400" dirty="0"/>
              <a:t>…</a:t>
            </a:r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 err="1"/>
              <a:t>delete</a:t>
            </a:r>
            <a:r>
              <a:rPr lang="pl-PL" sz="1400" b="1" dirty="0"/>
              <a:t>-</a:t>
            </a:r>
            <a:r>
              <a:rPr lang="pl-PL" sz="1400" b="1" dirty="0" err="1"/>
              <a:t>bpf</a:t>
            </a:r>
            <a:r>
              <a:rPr lang="pl-PL" sz="1400" b="1" dirty="0"/>
              <a:t>-map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 </a:t>
            </a:r>
            <a:r>
              <a:rPr lang="pl-PL" sz="1400" b="1" dirty="0">
                <a:solidFill>
                  <a:srgbClr val="00B050"/>
                </a:solidFill>
              </a:rPr>
              <a:t>&lt;map-id&gt; </a:t>
            </a:r>
            <a:r>
              <a:rPr lang="pl-PL" sz="1400" dirty="0"/>
              <a:t>\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    </a:t>
            </a:r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 16 0 12 172</a:t>
            </a:r>
          </a:p>
          <a:p>
            <a:pPr marL="0" indent="0">
              <a:buNone/>
            </a:pPr>
            <a:r>
              <a:rPr lang="pl-PL" sz="1400" dirty="0" err="1"/>
              <a:t>ovs-ofctl</a:t>
            </a:r>
            <a:r>
              <a:rPr lang="pl-PL" sz="1400" dirty="0"/>
              <a:t> </a:t>
            </a:r>
            <a:r>
              <a:rPr lang="pl-PL" sz="1400" b="1" dirty="0" err="1"/>
              <a:t>unload-bpf-prog</a:t>
            </a:r>
            <a:r>
              <a:rPr lang="pl-PL" sz="1400" dirty="0"/>
              <a:t> br0 &lt;</a:t>
            </a:r>
            <a:r>
              <a:rPr lang="pl-PL" sz="1400" dirty="0" err="1"/>
              <a:t>prog</a:t>
            </a:r>
            <a:r>
              <a:rPr lang="pl-PL" sz="1400" dirty="0"/>
              <a:t>-id&gt;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Nawias klamrowy otwierający 3"/>
          <p:cNvSpPr/>
          <p:nvPr/>
        </p:nvSpPr>
        <p:spPr>
          <a:xfrm>
            <a:off x="274317" y="2091186"/>
            <a:ext cx="103367" cy="23615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Nawias klamrowy otwierający 4"/>
          <p:cNvSpPr/>
          <p:nvPr/>
        </p:nvSpPr>
        <p:spPr>
          <a:xfrm>
            <a:off x="274317" y="1407380"/>
            <a:ext cx="103367" cy="4373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5375081" y="890546"/>
            <a:ext cx="3578087" cy="36019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#</a:t>
            </a:r>
            <a:r>
              <a:rPr lang="pl-PL" sz="1400" dirty="0" err="1">
                <a:solidFill>
                  <a:schemeClr val="tx1"/>
                </a:solidFill>
              </a:rPr>
              <a:t>include</a:t>
            </a:r>
            <a:r>
              <a:rPr lang="pl-PL" sz="1400" dirty="0">
                <a:solidFill>
                  <a:schemeClr val="tx1"/>
                </a:solidFill>
              </a:rPr>
              <a:t> &lt;ubpf_model.p4&gt;</a:t>
            </a:r>
          </a:p>
          <a:p>
            <a:r>
              <a:rPr lang="pl-PL" sz="1400" dirty="0">
                <a:solidFill>
                  <a:schemeClr val="tx1"/>
                </a:solidFill>
              </a:rPr>
              <a:t>…</a:t>
            </a:r>
          </a:p>
          <a:p>
            <a:r>
              <a:rPr lang="pl-PL" sz="1400" b="1" dirty="0" err="1">
                <a:solidFill>
                  <a:schemeClr val="tx1"/>
                </a:solidFill>
              </a:rPr>
              <a:t>parser</a:t>
            </a:r>
            <a:r>
              <a:rPr lang="pl-PL" sz="1400" b="1" dirty="0">
                <a:solidFill>
                  <a:schemeClr val="tx1"/>
                </a:solidFill>
              </a:rPr>
              <a:t>  </a:t>
            </a:r>
            <a:r>
              <a:rPr lang="pl-PL" sz="1400" dirty="0" err="1">
                <a:solidFill>
                  <a:schemeClr val="tx1"/>
                </a:solidFill>
              </a:rPr>
              <a:t>Parser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  <a:br>
              <a:rPr lang="pl-PL" sz="1400" b="1" dirty="0">
                <a:solidFill>
                  <a:schemeClr val="tx1"/>
                </a:solidFill>
              </a:rPr>
            </a:br>
            <a:r>
              <a:rPr lang="pl-PL" sz="1400" b="1" dirty="0" err="1">
                <a:solidFill>
                  <a:schemeClr val="tx1"/>
                </a:solidFill>
              </a:rPr>
              <a:t>control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pipe</a:t>
            </a:r>
            <a:r>
              <a:rPr lang="pl-PL" sz="1400" dirty="0">
                <a:solidFill>
                  <a:schemeClr val="tx1"/>
                </a:solidFill>
              </a:rPr>
              <a:t>() {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action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NoAction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action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rewrite_ipv4(</a:t>
            </a:r>
            <a:r>
              <a:rPr lang="pl-PL" sz="1400" b="1" dirty="0">
                <a:solidFill>
                  <a:srgbClr val="7030A0"/>
                </a:solidFill>
              </a:rPr>
              <a:t>bit&lt;32&gt; </a:t>
            </a:r>
            <a:r>
              <a:rPr lang="pl-PL" sz="1400" b="1" dirty="0" err="1">
                <a:solidFill>
                  <a:srgbClr val="7030A0"/>
                </a:solidFill>
              </a:rPr>
              <a:t>srcAddr</a:t>
            </a:r>
            <a:r>
              <a:rPr lang="pl-PL" sz="1400" dirty="0">
                <a:solidFill>
                  <a:schemeClr val="tx1"/>
                </a:solidFill>
              </a:rPr>
              <a:t>) 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         { hdr.ipv4.srcAddr = </a:t>
            </a:r>
            <a:r>
              <a:rPr lang="pl-PL" sz="1400" b="1" dirty="0" err="1">
                <a:solidFill>
                  <a:srgbClr val="7030A0"/>
                </a:solidFill>
              </a:rPr>
              <a:t>srcAddr</a:t>
            </a:r>
            <a:r>
              <a:rPr lang="pl-PL" sz="1400" dirty="0">
                <a:solidFill>
                  <a:schemeClr val="tx1"/>
                </a:solidFill>
              </a:rPr>
              <a:t> };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table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b="1" dirty="0" err="1">
                <a:solidFill>
                  <a:srgbClr val="00B050"/>
                </a:solidFill>
              </a:rPr>
              <a:t>nat_tbl</a:t>
            </a:r>
            <a:r>
              <a:rPr lang="pl-PL" sz="1400" dirty="0">
                <a:solidFill>
                  <a:schemeClr val="tx1"/>
                </a:solidFill>
              </a:rPr>
              <a:t> {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key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= { 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hdr.ipv4.srcAddr</a:t>
            </a:r>
            <a:r>
              <a:rPr lang="pl-PL" sz="1400" dirty="0">
                <a:solidFill>
                  <a:schemeClr val="tx1"/>
                </a:solidFill>
              </a:rPr>
              <a:t> : </a:t>
            </a:r>
            <a:r>
              <a:rPr lang="pl-PL" sz="1400" dirty="0" err="1">
                <a:solidFill>
                  <a:schemeClr val="tx1"/>
                </a:solidFill>
              </a:rPr>
              <a:t>exact</a:t>
            </a:r>
            <a:r>
              <a:rPr lang="pl-PL" sz="1400" dirty="0">
                <a:solidFill>
                  <a:schemeClr val="tx1"/>
                </a:solidFill>
              </a:rPr>
              <a:t>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actions</a:t>
            </a:r>
            <a:r>
              <a:rPr lang="pl-PL" sz="1400" dirty="0">
                <a:solidFill>
                  <a:schemeClr val="tx1"/>
                </a:solidFill>
              </a:rPr>
              <a:t> = { </a:t>
            </a:r>
            <a:r>
              <a:rPr lang="pl-PL" sz="1400" dirty="0" err="1">
                <a:solidFill>
                  <a:schemeClr val="tx1"/>
                </a:solidFill>
              </a:rPr>
              <a:t>NoAction</a:t>
            </a:r>
            <a:r>
              <a:rPr lang="pl-PL" sz="1400" dirty="0">
                <a:solidFill>
                  <a:schemeClr val="tx1"/>
                </a:solidFill>
              </a:rPr>
              <a:t>;              </a:t>
            </a:r>
            <a:r>
              <a:rPr lang="pl-PL" sz="1400" dirty="0">
                <a:solidFill>
                  <a:schemeClr val="bg1">
                    <a:lumMod val="65000"/>
                  </a:schemeClr>
                </a:solidFill>
              </a:rPr>
              <a:t>// index 0</a:t>
            </a:r>
            <a:br>
              <a:rPr lang="pl-PL" sz="1400" dirty="0">
                <a:solidFill>
                  <a:schemeClr val="tx1"/>
                </a:solidFill>
              </a:rPr>
            </a:br>
            <a:r>
              <a:rPr lang="pl-PL" sz="1400" dirty="0">
                <a:solidFill>
                  <a:schemeClr val="tx1"/>
                </a:solidFill>
              </a:rPr>
              <a:t>                            </a:t>
            </a:r>
            <a:r>
              <a:rPr lang="pl-PL" sz="1400" b="1" dirty="0">
                <a:solidFill>
                  <a:srgbClr val="00B0F0"/>
                </a:solidFill>
              </a:rPr>
              <a:t>rewrite_ipv4;</a:t>
            </a:r>
            <a:r>
              <a:rPr lang="pl-PL" sz="1400" dirty="0">
                <a:solidFill>
                  <a:schemeClr val="tx1"/>
                </a:solidFill>
              </a:rPr>
              <a:t> }     </a:t>
            </a:r>
            <a:r>
              <a:rPr lang="pl-PL" sz="1400" dirty="0">
                <a:solidFill>
                  <a:schemeClr val="bg1">
                    <a:lumMod val="65000"/>
                  </a:schemeClr>
                </a:solidFill>
              </a:rPr>
              <a:t>// index </a:t>
            </a:r>
            <a:r>
              <a:rPr lang="pl-PL" sz="1400" b="1" dirty="0">
                <a:solidFill>
                  <a:srgbClr val="00B0F0"/>
                </a:solidFill>
              </a:rPr>
              <a:t>1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  </a:t>
            </a:r>
            <a:r>
              <a:rPr lang="pl-PL" sz="1400" b="1" dirty="0" err="1">
                <a:solidFill>
                  <a:schemeClr val="tx1"/>
                </a:solidFill>
              </a:rPr>
              <a:t>apply</a:t>
            </a:r>
            <a:r>
              <a:rPr lang="pl-PL" sz="1400" dirty="0">
                <a:solidFill>
                  <a:schemeClr val="tx1"/>
                </a:solidFill>
              </a:rPr>
              <a:t> { </a:t>
            </a:r>
            <a:r>
              <a:rPr lang="pl-PL" sz="1400" dirty="0" err="1">
                <a:solidFill>
                  <a:schemeClr val="tx1"/>
                </a:solidFill>
              </a:rPr>
              <a:t>nat_tbl.</a:t>
            </a:r>
            <a:r>
              <a:rPr lang="pl-PL" sz="1400" b="1" dirty="0" err="1">
                <a:solidFill>
                  <a:schemeClr val="tx1"/>
                </a:solidFill>
              </a:rPr>
              <a:t>apply</a:t>
            </a:r>
            <a:r>
              <a:rPr lang="pl-PL" sz="1400" b="1" dirty="0">
                <a:solidFill>
                  <a:schemeClr val="tx1"/>
                </a:solidFill>
              </a:rPr>
              <a:t>()</a:t>
            </a:r>
            <a:r>
              <a:rPr lang="pl-PL" sz="1400" dirty="0">
                <a:solidFill>
                  <a:schemeClr val="tx1"/>
                </a:solidFill>
              </a:rPr>
              <a:t>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}</a:t>
            </a:r>
          </a:p>
          <a:p>
            <a:r>
              <a:rPr lang="pl-PL" sz="1400" dirty="0">
                <a:solidFill>
                  <a:schemeClr val="tx1"/>
                </a:solidFill>
              </a:rPr>
              <a:t>}</a:t>
            </a:r>
          </a:p>
          <a:p>
            <a:r>
              <a:rPr lang="pl-PL" sz="1400" b="1" dirty="0" err="1">
                <a:solidFill>
                  <a:schemeClr val="tx1"/>
                </a:solidFill>
              </a:rPr>
              <a:t>control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Deparser</a:t>
            </a:r>
            <a:r>
              <a:rPr lang="pl-PL" sz="1400" dirty="0">
                <a:solidFill>
                  <a:schemeClr val="tx1"/>
                </a:solidFill>
              </a:rPr>
              <a:t>() { … }</a:t>
            </a:r>
          </a:p>
          <a:p>
            <a:r>
              <a:rPr lang="pl-PL" sz="1400" dirty="0" err="1">
                <a:solidFill>
                  <a:schemeClr val="tx1"/>
                </a:solidFill>
              </a:rPr>
              <a:t>ubpf</a:t>
            </a:r>
            <a:r>
              <a:rPr lang="pl-PL" sz="1400" dirty="0">
                <a:solidFill>
                  <a:schemeClr val="tx1"/>
                </a:solidFill>
              </a:rPr>
              <a:t>(</a:t>
            </a:r>
            <a:r>
              <a:rPr lang="pl-PL" sz="1400" dirty="0" err="1">
                <a:solidFill>
                  <a:schemeClr val="tx1"/>
                </a:solidFill>
              </a:rPr>
              <a:t>Parser</a:t>
            </a:r>
            <a:r>
              <a:rPr lang="pl-PL" sz="1400" dirty="0">
                <a:solidFill>
                  <a:schemeClr val="tx1"/>
                </a:solidFill>
              </a:rPr>
              <a:t>(), </a:t>
            </a:r>
            <a:r>
              <a:rPr lang="pl-PL" sz="1400" dirty="0" err="1">
                <a:solidFill>
                  <a:schemeClr val="tx1"/>
                </a:solidFill>
              </a:rPr>
              <a:t>pipe</a:t>
            </a:r>
            <a:r>
              <a:rPr lang="pl-PL" sz="1400" dirty="0">
                <a:solidFill>
                  <a:schemeClr val="tx1"/>
                </a:solidFill>
              </a:rPr>
              <a:t>(), </a:t>
            </a:r>
            <a:r>
              <a:rPr lang="pl-PL" sz="1400" dirty="0" err="1">
                <a:solidFill>
                  <a:schemeClr val="tx1"/>
                </a:solidFill>
              </a:rPr>
              <a:t>Deparser</a:t>
            </a:r>
            <a:r>
              <a:rPr lang="pl-PL" sz="1400" dirty="0">
                <a:solidFill>
                  <a:schemeClr val="tx1"/>
                </a:solidFill>
              </a:rPr>
              <a:t>()) </a:t>
            </a:r>
            <a:r>
              <a:rPr lang="pl-PL" sz="1400" dirty="0" err="1">
                <a:solidFill>
                  <a:schemeClr val="tx1"/>
                </a:solidFill>
              </a:rPr>
              <a:t>main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</a:p>
          <a:p>
            <a:endParaRPr lang="pl-PL" sz="1400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375081" y="4460683"/>
            <a:ext cx="3578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/>
              <a:t>nat.p4</a:t>
            </a:r>
          </a:p>
        </p:txBody>
      </p:sp>
      <p:sp>
        <p:nvSpPr>
          <p:cNvPr id="9" name="pole tekstowe 8"/>
          <p:cNvSpPr txBox="1"/>
          <p:nvPr/>
        </p:nvSpPr>
        <p:spPr>
          <a:xfrm rot="16200000">
            <a:off x="-1659521" y="2977620"/>
            <a:ext cx="3578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Open </a:t>
            </a:r>
            <a:r>
              <a:rPr lang="pl-PL" sz="1600" dirty="0" err="1"/>
              <a:t>vSwitch</a:t>
            </a:r>
            <a:endParaRPr lang="pl-PL" sz="1600" dirty="0"/>
          </a:p>
        </p:txBody>
      </p:sp>
      <p:sp>
        <p:nvSpPr>
          <p:cNvPr id="10" name="pole tekstowe 9"/>
          <p:cNvSpPr txBox="1"/>
          <p:nvPr/>
        </p:nvSpPr>
        <p:spPr>
          <a:xfrm rot="16200000">
            <a:off x="-268115" y="1476643"/>
            <a:ext cx="83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SDE</a:t>
            </a:r>
          </a:p>
        </p:txBody>
      </p:sp>
    </p:spTree>
    <p:extLst>
      <p:ext uri="{BB962C8B-B14F-4D97-AF65-F5344CB8AC3E}">
        <p14:creationId xmlns:p14="http://schemas.microsoft.com/office/powerpoint/2010/main" val="2997627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430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Domain-specific</a:t>
            </a:r>
            <a:r>
              <a:rPr lang="pl-PL" b="1" dirty="0"/>
              <a:t> network </a:t>
            </a:r>
            <a:r>
              <a:rPr lang="pl-PL" b="1" dirty="0" err="1"/>
              <a:t>protocols</a:t>
            </a:r>
            <a:endParaRPr lang="pl-PL" b="1" dirty="0"/>
          </a:p>
          <a:p>
            <a:pPr lvl="1"/>
            <a:r>
              <a:rPr lang="pl-PL" dirty="0"/>
              <a:t>GPRS </a:t>
            </a:r>
            <a:r>
              <a:rPr lang="pl-PL" dirty="0" err="1"/>
              <a:t>Tunnelling</a:t>
            </a:r>
            <a:r>
              <a:rPr lang="pl-PL" dirty="0"/>
              <a:t> </a:t>
            </a:r>
            <a:r>
              <a:rPr lang="pl-PL" dirty="0" err="1"/>
              <a:t>Protocol</a:t>
            </a:r>
            <a:r>
              <a:rPr lang="pl-PL" dirty="0"/>
              <a:t> (GTP)*</a:t>
            </a:r>
          </a:p>
          <a:p>
            <a:pPr lvl="1"/>
            <a:r>
              <a:rPr lang="pl-PL" dirty="0"/>
              <a:t>Point-to-Point </a:t>
            </a: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over</a:t>
            </a:r>
            <a:r>
              <a:rPr lang="pl-PL" dirty="0"/>
              <a:t> Ethernet (</a:t>
            </a:r>
            <a:r>
              <a:rPr lang="pl-PL" dirty="0" err="1"/>
              <a:t>PPPoE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In-Band Network Telemetry (INT)</a:t>
            </a:r>
          </a:p>
          <a:p>
            <a:r>
              <a:rPr lang="pl-PL" b="1" dirty="0" err="1"/>
              <a:t>Stateful</a:t>
            </a:r>
            <a:r>
              <a:rPr lang="pl-PL" b="1" dirty="0"/>
              <a:t> data </a:t>
            </a:r>
            <a:r>
              <a:rPr lang="pl-PL" b="1" dirty="0" err="1"/>
              <a:t>plane</a:t>
            </a:r>
            <a:r>
              <a:rPr lang="pl-PL" b="1" dirty="0"/>
              <a:t> </a:t>
            </a:r>
            <a:r>
              <a:rPr lang="pl-PL" b="1" dirty="0" err="1"/>
              <a:t>programs</a:t>
            </a:r>
            <a:endParaRPr lang="pl-PL" b="1" dirty="0"/>
          </a:p>
          <a:p>
            <a:pPr lvl="1"/>
            <a:r>
              <a:rPr lang="pl-PL" dirty="0" err="1"/>
              <a:t>Stateful</a:t>
            </a:r>
            <a:r>
              <a:rPr lang="pl-PL" dirty="0"/>
              <a:t> firewall</a:t>
            </a:r>
          </a:p>
          <a:p>
            <a:pPr lvl="1"/>
            <a:r>
              <a:rPr lang="pl-PL" dirty="0"/>
              <a:t>In-Network </a:t>
            </a:r>
            <a:r>
              <a:rPr lang="pl-PL" dirty="0" err="1"/>
              <a:t>DDoS</a:t>
            </a:r>
            <a:r>
              <a:rPr lang="pl-PL" dirty="0"/>
              <a:t> </a:t>
            </a:r>
            <a:r>
              <a:rPr lang="pl-PL" dirty="0" err="1"/>
              <a:t>mitigation</a:t>
            </a:r>
            <a:endParaRPr lang="pl-PL" dirty="0"/>
          </a:p>
          <a:p>
            <a:r>
              <a:rPr lang="pl-PL" b="1" dirty="0"/>
              <a:t>Many </a:t>
            </a:r>
            <a:r>
              <a:rPr lang="pl-PL" b="1" dirty="0" err="1"/>
              <a:t>others</a:t>
            </a:r>
            <a:r>
              <a:rPr lang="pl-PL" b="1" dirty="0"/>
              <a:t>.. </a:t>
            </a:r>
            <a:r>
              <a:rPr lang="pl-PL" b="1" dirty="0" err="1"/>
              <a:t>creativity</a:t>
            </a:r>
            <a:r>
              <a:rPr lang="pl-PL" b="1" dirty="0"/>
              <a:t> </a:t>
            </a:r>
            <a:r>
              <a:rPr lang="pl-PL" b="1" dirty="0" err="1"/>
              <a:t>is</a:t>
            </a:r>
            <a:r>
              <a:rPr lang="pl-PL" b="1" dirty="0"/>
              <a:t> the limit!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61794" y="4251516"/>
            <a:ext cx="895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i="1" dirty="0"/>
              <a:t>* </a:t>
            </a:r>
            <a:r>
              <a:rPr lang="pl-PL" sz="1600" i="1" dirty="0" err="1"/>
              <a:t>PoC</a:t>
            </a:r>
            <a:r>
              <a:rPr lang="pl-PL" sz="1600" i="1" dirty="0"/>
              <a:t> ~200 lines of P4 </a:t>
            </a:r>
            <a:r>
              <a:rPr lang="pl-PL" sz="1600" i="1" dirty="0" err="1"/>
              <a:t>code</a:t>
            </a:r>
            <a:endParaRPr lang="pl-PL" sz="1600" i="1" dirty="0"/>
          </a:p>
        </p:txBody>
      </p:sp>
    </p:spTree>
    <p:extLst>
      <p:ext uri="{BB962C8B-B14F-4D97-AF65-F5344CB8AC3E}">
        <p14:creationId xmlns:p14="http://schemas.microsoft.com/office/powerpoint/2010/main" val="178610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Summary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We </a:t>
            </a:r>
            <a:r>
              <a:rPr lang="pl-PL" sz="2000" dirty="0" err="1"/>
              <a:t>propose</a:t>
            </a:r>
            <a:r>
              <a:rPr lang="pl-PL" sz="2000" dirty="0"/>
              <a:t> a </a:t>
            </a:r>
            <a:r>
              <a:rPr lang="pl-PL" sz="2000" dirty="0" err="1"/>
              <a:t>hybrid</a:t>
            </a:r>
            <a:r>
              <a:rPr lang="pl-PL" sz="2000" dirty="0"/>
              <a:t> </a:t>
            </a:r>
            <a:r>
              <a:rPr lang="pl-PL" sz="2000" dirty="0" err="1"/>
              <a:t>approach</a:t>
            </a:r>
            <a:r>
              <a:rPr lang="pl-PL" sz="2000" dirty="0"/>
              <a:t> </a:t>
            </a:r>
          </a:p>
          <a:p>
            <a:pPr lvl="1"/>
            <a:r>
              <a:rPr lang="pl-PL" sz="1800" dirty="0" err="1"/>
              <a:t>Keep</a:t>
            </a:r>
            <a:r>
              <a:rPr lang="pl-PL" sz="1800" dirty="0"/>
              <a:t> </a:t>
            </a:r>
            <a:r>
              <a:rPr lang="pl-PL" sz="1800" dirty="0" err="1"/>
              <a:t>well-known</a:t>
            </a:r>
            <a:r>
              <a:rPr lang="pl-PL" sz="1800" dirty="0"/>
              <a:t> </a:t>
            </a:r>
            <a:r>
              <a:rPr lang="pl-PL" sz="1800" dirty="0" err="1"/>
              <a:t>features</a:t>
            </a:r>
            <a:r>
              <a:rPr lang="pl-PL" sz="1800" dirty="0"/>
              <a:t> and </a:t>
            </a:r>
            <a:r>
              <a:rPr lang="pl-PL" sz="1800" dirty="0" err="1"/>
              <a:t>backward</a:t>
            </a:r>
            <a:r>
              <a:rPr lang="pl-PL" sz="1800" dirty="0"/>
              <a:t> </a:t>
            </a:r>
            <a:r>
              <a:rPr lang="pl-PL" sz="1800" dirty="0" err="1"/>
              <a:t>compatibility</a:t>
            </a:r>
            <a:r>
              <a:rPr lang="pl-PL" sz="1800" dirty="0"/>
              <a:t> of OVS</a:t>
            </a:r>
          </a:p>
          <a:p>
            <a:pPr lvl="1"/>
            <a:r>
              <a:rPr lang="pl-PL" sz="1800" dirty="0" err="1"/>
              <a:t>Add</a:t>
            </a:r>
            <a:r>
              <a:rPr lang="pl-PL" sz="1800" dirty="0"/>
              <a:t> BPF as OVS </a:t>
            </a:r>
            <a:r>
              <a:rPr lang="pl-PL" sz="1800" dirty="0" err="1"/>
              <a:t>action</a:t>
            </a:r>
            <a:r>
              <a:rPr lang="pl-PL" sz="1800" dirty="0"/>
              <a:t> and P4-based </a:t>
            </a:r>
            <a:r>
              <a:rPr lang="pl-PL" sz="1800" dirty="0" err="1"/>
              <a:t>programmability</a:t>
            </a:r>
            <a:endParaRPr lang="pl-PL" sz="1800" dirty="0"/>
          </a:p>
          <a:p>
            <a:r>
              <a:rPr lang="pl-PL" sz="2000" dirty="0"/>
              <a:t>Many </a:t>
            </a:r>
            <a:r>
              <a:rPr lang="pl-PL" sz="2000" dirty="0" err="1"/>
              <a:t>new</a:t>
            </a:r>
            <a:r>
              <a:rPr lang="pl-PL" sz="2000" dirty="0"/>
              <a:t>, </a:t>
            </a:r>
            <a:r>
              <a:rPr lang="pl-PL" sz="2000" dirty="0" err="1"/>
              <a:t>exciting</a:t>
            </a:r>
            <a:r>
              <a:rPr lang="pl-PL" sz="2000" dirty="0"/>
              <a:t> </a:t>
            </a:r>
            <a:r>
              <a:rPr lang="pl-PL" sz="2000" dirty="0" err="1"/>
              <a:t>use</a:t>
            </a:r>
            <a:r>
              <a:rPr lang="pl-PL" sz="2000" dirty="0"/>
              <a:t> </a:t>
            </a:r>
            <a:r>
              <a:rPr lang="pl-PL" sz="2000" dirty="0" err="1"/>
              <a:t>cases</a:t>
            </a:r>
            <a:r>
              <a:rPr lang="pl-PL" sz="2000" dirty="0"/>
              <a:t> for OVS!</a:t>
            </a:r>
          </a:p>
          <a:p>
            <a:r>
              <a:rPr lang="pl-PL" sz="2000" dirty="0"/>
              <a:t>The p4c-ubpf </a:t>
            </a:r>
            <a:r>
              <a:rPr lang="pl-PL" sz="2000" dirty="0" err="1"/>
              <a:t>compiler</a:t>
            </a:r>
            <a:r>
              <a:rPr lang="pl-PL" sz="2000" dirty="0"/>
              <a:t> to be </a:t>
            </a:r>
            <a:r>
              <a:rPr lang="pl-PL" sz="2000" dirty="0" err="1"/>
              <a:t>merged</a:t>
            </a:r>
            <a:r>
              <a:rPr lang="pl-PL" sz="2000" dirty="0"/>
              <a:t> with p4c</a:t>
            </a:r>
          </a:p>
          <a:p>
            <a:r>
              <a:rPr lang="pl-PL" sz="2000" dirty="0" err="1"/>
              <a:t>Work</a:t>
            </a:r>
            <a:r>
              <a:rPr lang="pl-PL" sz="2000" dirty="0"/>
              <a:t> in </a:t>
            </a:r>
            <a:r>
              <a:rPr lang="pl-PL" sz="2000" dirty="0" err="1"/>
              <a:t>progress</a:t>
            </a:r>
            <a:r>
              <a:rPr lang="pl-PL" sz="2000" dirty="0"/>
              <a:t>:</a:t>
            </a:r>
          </a:p>
          <a:p>
            <a:pPr lvl="1"/>
            <a:r>
              <a:rPr lang="pl-PL" sz="1800" dirty="0" err="1"/>
              <a:t>Enhancements</a:t>
            </a:r>
            <a:r>
              <a:rPr lang="pl-PL" sz="1800" dirty="0"/>
              <a:t> to BPF </a:t>
            </a:r>
            <a:r>
              <a:rPr lang="pl-PL" sz="1800" dirty="0" err="1"/>
              <a:t>verifier</a:t>
            </a:r>
            <a:endParaRPr lang="pl-PL" sz="1800" dirty="0"/>
          </a:p>
          <a:p>
            <a:pPr lvl="1"/>
            <a:r>
              <a:rPr lang="pl-PL" sz="1800" dirty="0" err="1"/>
              <a:t>Checksum</a:t>
            </a:r>
            <a:r>
              <a:rPr lang="pl-PL" sz="1800" dirty="0"/>
              <a:t> </a:t>
            </a:r>
            <a:r>
              <a:rPr lang="pl-PL" sz="1800" dirty="0" err="1"/>
              <a:t>computation</a:t>
            </a:r>
            <a:endParaRPr lang="pl-PL" sz="1800" dirty="0"/>
          </a:p>
          <a:p>
            <a:pPr lvl="1"/>
            <a:r>
              <a:rPr lang="pl-PL" sz="1800" dirty="0"/>
              <a:t>Performance </a:t>
            </a:r>
            <a:r>
              <a:rPr lang="pl-PL" sz="1800" dirty="0" err="1"/>
              <a:t>optimizations</a:t>
            </a:r>
            <a:endParaRPr lang="pl-PL" sz="1800" dirty="0"/>
          </a:p>
          <a:p>
            <a:r>
              <a:rPr lang="pl-PL" sz="2000" dirty="0"/>
              <a:t>We plan to open-</a:t>
            </a:r>
            <a:r>
              <a:rPr lang="pl-PL" sz="2000" dirty="0" err="1"/>
              <a:t>source</a:t>
            </a:r>
            <a:r>
              <a:rPr lang="pl-PL" sz="2000" dirty="0"/>
              <a:t> OVS </a:t>
            </a:r>
            <a:r>
              <a:rPr lang="pl-PL" sz="2000" dirty="0" err="1"/>
              <a:t>modifications</a:t>
            </a:r>
            <a:r>
              <a:rPr lang="pl-PL" sz="2000" dirty="0"/>
              <a:t> </a:t>
            </a:r>
            <a:r>
              <a:rPr lang="pl-PL" sz="2000" dirty="0" err="1"/>
              <a:t>soon</a:t>
            </a:r>
            <a:r>
              <a:rPr lang="pl-PL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2256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!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osinstom@gmail.com / tomasz.osinski2@orange.com</a:t>
            </a:r>
          </a:p>
        </p:txBody>
      </p:sp>
    </p:spTree>
    <p:extLst>
      <p:ext uri="{BB962C8B-B14F-4D97-AF65-F5344CB8AC3E}">
        <p14:creationId xmlns:p14="http://schemas.microsoft.com/office/powerpoint/2010/main" val="2817071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BACKUP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304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665007-4521-4706-9BD0-3B0FD33D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Topology</a:t>
            </a:r>
            <a:r>
              <a:rPr lang="pl-PL" dirty="0"/>
              <a:t> Service </a:t>
            </a:r>
            <a:r>
              <a:rPr lang="pl-PL" dirty="0" err="1"/>
              <a:t>Injection</a:t>
            </a:r>
            <a:r>
              <a:rPr lang="pl-PL" dirty="0"/>
              <a:t> 2.0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27A5B1-3774-48FA-9575-C813FCA1D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62574"/>
            <a:ext cx="4689563" cy="3632049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The </a:t>
            </a:r>
            <a:r>
              <a:rPr lang="pl-PL" dirty="0" err="1"/>
              <a:t>plugin</a:t>
            </a:r>
            <a:r>
              <a:rPr lang="pl-PL" dirty="0"/>
              <a:t> for </a:t>
            </a:r>
            <a:r>
              <a:rPr lang="pl-PL" dirty="0" err="1"/>
              <a:t>OpenStack</a:t>
            </a:r>
            <a:r>
              <a:rPr lang="pl-PL" dirty="0"/>
              <a:t> Neutron </a:t>
            </a:r>
            <a:r>
              <a:rPr lang="pl-PL" dirty="0" err="1"/>
              <a:t>proposed</a:t>
            </a:r>
            <a:r>
              <a:rPr lang="pl-PL" dirty="0"/>
              <a:t> a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years</a:t>
            </a:r>
            <a:r>
              <a:rPr lang="pl-PL" dirty="0"/>
              <a:t> ago..</a:t>
            </a:r>
          </a:p>
          <a:p>
            <a:r>
              <a:rPr lang="pl-PL" dirty="0" err="1"/>
              <a:t>Goal</a:t>
            </a:r>
            <a:r>
              <a:rPr lang="pl-PL" dirty="0"/>
              <a:t>: </a:t>
            </a:r>
          </a:p>
          <a:p>
            <a:pPr lvl="1"/>
            <a:r>
              <a:rPr lang="pl-PL" dirty="0" err="1"/>
              <a:t>allow</a:t>
            </a:r>
            <a:r>
              <a:rPr lang="pl-PL" dirty="0"/>
              <a:t> </a:t>
            </a:r>
            <a:r>
              <a:rPr lang="pl-PL" dirty="0" err="1"/>
              <a:t>users</a:t>
            </a:r>
            <a:r>
              <a:rPr lang="pl-PL" dirty="0"/>
              <a:t>/</a:t>
            </a:r>
            <a:r>
              <a:rPr lang="pl-PL" dirty="0" err="1"/>
              <a:t>tenants</a:t>
            </a:r>
            <a:r>
              <a:rPr lang="pl-PL" dirty="0"/>
              <a:t> to </a:t>
            </a:r>
            <a:r>
              <a:rPr lang="pl-PL" dirty="0" err="1"/>
              <a:t>inject</a:t>
            </a:r>
            <a:r>
              <a:rPr lang="pl-PL" dirty="0"/>
              <a:t> </a:t>
            </a:r>
            <a:r>
              <a:rPr lang="pl-PL" dirty="0" err="1"/>
              <a:t>vendor-specific</a:t>
            </a:r>
            <a:r>
              <a:rPr lang="pl-PL" dirty="0"/>
              <a:t> network </a:t>
            </a:r>
            <a:r>
              <a:rPr lang="pl-PL" dirty="0" err="1"/>
              <a:t>functions</a:t>
            </a:r>
            <a:r>
              <a:rPr lang="pl-PL" dirty="0"/>
              <a:t> in the </a:t>
            </a:r>
            <a:r>
              <a:rPr lang="pl-PL" dirty="0" err="1"/>
              <a:t>virtual</a:t>
            </a:r>
            <a:r>
              <a:rPr lang="pl-PL" dirty="0"/>
              <a:t> </a:t>
            </a:r>
            <a:r>
              <a:rPr lang="pl-PL" dirty="0" err="1"/>
              <a:t>networking</a:t>
            </a:r>
            <a:r>
              <a:rPr lang="pl-PL" dirty="0"/>
              <a:t> </a:t>
            </a:r>
            <a:r>
              <a:rPr lang="pl-PL" dirty="0" err="1"/>
              <a:t>layer</a:t>
            </a:r>
            <a:r>
              <a:rPr lang="pl-PL" dirty="0"/>
              <a:t> of </a:t>
            </a:r>
            <a:r>
              <a:rPr lang="pl-PL" dirty="0" err="1"/>
              <a:t>OpenStack</a:t>
            </a:r>
            <a:endParaRPr lang="pl-PL" dirty="0"/>
          </a:p>
          <a:p>
            <a:r>
              <a:rPr lang="pl-PL" dirty="0"/>
              <a:t>TSI 2.0:</a:t>
            </a:r>
          </a:p>
          <a:p>
            <a:pPr lvl="1"/>
            <a:r>
              <a:rPr lang="pl-PL" dirty="0"/>
              <a:t>P4 &amp; P4Runtime as a </a:t>
            </a:r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southbound</a:t>
            </a:r>
            <a:r>
              <a:rPr lang="pl-PL" dirty="0"/>
              <a:t> </a:t>
            </a:r>
            <a:r>
              <a:rPr lang="pl-PL" dirty="0" err="1"/>
              <a:t>interface</a:t>
            </a:r>
            <a:endParaRPr lang="pl-PL" dirty="0"/>
          </a:p>
          <a:p>
            <a:pPr lvl="1"/>
            <a:r>
              <a:rPr lang="pl-PL" dirty="0" err="1"/>
              <a:t>Enhance</a:t>
            </a:r>
            <a:r>
              <a:rPr lang="pl-PL" dirty="0"/>
              <a:t> </a:t>
            </a:r>
            <a:r>
              <a:rPr lang="pl-PL" dirty="0" err="1"/>
              <a:t>programmability</a:t>
            </a:r>
            <a:r>
              <a:rPr lang="pl-PL" dirty="0"/>
              <a:t> to </a:t>
            </a:r>
            <a:r>
              <a:rPr lang="pl-PL" dirty="0" err="1"/>
              <a:t>SmartNiCs</a:t>
            </a:r>
            <a:r>
              <a:rPr lang="pl-PL" dirty="0"/>
              <a:t> and </a:t>
            </a:r>
            <a:r>
              <a:rPr lang="pl-PL" dirty="0" err="1"/>
              <a:t>ToR</a:t>
            </a:r>
            <a:r>
              <a:rPr lang="pl-PL" dirty="0"/>
              <a:t> </a:t>
            </a:r>
            <a:r>
              <a:rPr lang="pl-PL" dirty="0" err="1"/>
              <a:t>switches</a:t>
            </a:r>
            <a:r>
              <a:rPr lang="pl-PL" dirty="0"/>
              <a:t> 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1B2D0A0-1D53-47E9-B03C-A33846EF2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763" y="1531756"/>
            <a:ext cx="3376324" cy="165952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839890E-454D-41D1-9ADD-FD3371E1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21" y="1734978"/>
            <a:ext cx="2407093" cy="192098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968A709-D19B-4BC1-9836-30CEF50DD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620" y="3301542"/>
            <a:ext cx="2407093" cy="91916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C1AE0150-86C2-498D-9C5E-78D41C364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77" y="1725453"/>
            <a:ext cx="883508" cy="84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1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Motivation</a:t>
            </a:r>
            <a:r>
              <a:rPr lang="pl-PL" dirty="0"/>
              <a:t> – VNF </a:t>
            </a:r>
            <a:r>
              <a:rPr lang="pl-PL" dirty="0" err="1"/>
              <a:t>offloading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P4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199" y="962574"/>
            <a:ext cx="4674359" cy="3632049"/>
          </a:xfrm>
        </p:spPr>
        <p:txBody>
          <a:bodyPr>
            <a:normAutofit/>
          </a:bodyPr>
          <a:lstStyle/>
          <a:p>
            <a:r>
              <a:rPr lang="pl-PL" sz="1800" dirty="0"/>
              <a:t>P4 high-</a:t>
            </a:r>
            <a:r>
              <a:rPr lang="pl-PL" sz="1800" dirty="0" err="1"/>
              <a:t>level</a:t>
            </a:r>
            <a:r>
              <a:rPr lang="pl-PL" sz="1800" dirty="0"/>
              <a:t> </a:t>
            </a:r>
            <a:r>
              <a:rPr lang="pl-PL" sz="1800" dirty="0" err="1"/>
              <a:t>programming</a:t>
            </a:r>
            <a:r>
              <a:rPr lang="pl-PL" sz="1800" dirty="0"/>
              <a:t> </a:t>
            </a:r>
            <a:r>
              <a:rPr lang="pl-PL" sz="1800" dirty="0" err="1"/>
              <a:t>language</a:t>
            </a:r>
            <a:r>
              <a:rPr lang="pl-PL" sz="1800" dirty="0"/>
              <a:t> for network data </a:t>
            </a:r>
            <a:r>
              <a:rPr lang="pl-PL" sz="1800" dirty="0" err="1"/>
              <a:t>plane</a:t>
            </a:r>
            <a:endParaRPr lang="pl-PL" sz="1800" dirty="0"/>
          </a:p>
          <a:p>
            <a:pPr lvl="1"/>
            <a:r>
              <a:rPr lang="pl-PL" sz="1600" dirty="0" err="1"/>
              <a:t>expressivness</a:t>
            </a:r>
            <a:endParaRPr lang="pl-PL" sz="1600" dirty="0"/>
          </a:p>
          <a:p>
            <a:pPr lvl="1"/>
            <a:r>
              <a:rPr lang="pl-PL" sz="1600" dirty="0" err="1"/>
              <a:t>protocol-independence</a:t>
            </a:r>
            <a:endParaRPr lang="pl-PL" sz="1600" dirty="0"/>
          </a:p>
          <a:p>
            <a:pPr lvl="1"/>
            <a:r>
              <a:rPr lang="pl-PL" sz="1600" dirty="0"/>
              <a:t>target-</a:t>
            </a:r>
            <a:r>
              <a:rPr lang="pl-PL" sz="1600" dirty="0" err="1"/>
              <a:t>independence</a:t>
            </a:r>
            <a:endParaRPr lang="pl-PL" sz="1600" dirty="0"/>
          </a:p>
          <a:p>
            <a:r>
              <a:rPr lang="pl-PL" sz="1800" dirty="0" err="1"/>
              <a:t>VNF’s</a:t>
            </a:r>
            <a:r>
              <a:rPr lang="pl-PL" sz="1800" dirty="0"/>
              <a:t> data </a:t>
            </a:r>
            <a:r>
              <a:rPr lang="pl-PL" sz="1800" dirty="0" err="1"/>
              <a:t>plane</a:t>
            </a:r>
            <a:r>
              <a:rPr lang="pl-PL" sz="1800" dirty="0"/>
              <a:t> </a:t>
            </a:r>
            <a:r>
              <a:rPr lang="pl-PL" sz="1800" dirty="0" err="1"/>
              <a:t>can</a:t>
            </a:r>
            <a:r>
              <a:rPr lang="pl-PL" sz="1800" dirty="0"/>
              <a:t> be </a:t>
            </a:r>
            <a:r>
              <a:rPr lang="pl-PL" sz="1800" dirty="0" err="1"/>
              <a:t>effectively</a:t>
            </a:r>
            <a:r>
              <a:rPr lang="pl-PL" sz="1800" dirty="0"/>
              <a:t> </a:t>
            </a:r>
            <a:r>
              <a:rPr lang="pl-PL" sz="1800" dirty="0" err="1"/>
              <a:t>described</a:t>
            </a:r>
            <a:r>
              <a:rPr lang="pl-PL" sz="1800" dirty="0"/>
              <a:t> in P4 and </a:t>
            </a:r>
            <a:r>
              <a:rPr lang="pl-PL" sz="1800" dirty="0" err="1"/>
              <a:t>offloaded</a:t>
            </a:r>
            <a:r>
              <a:rPr lang="pl-PL" sz="1800" dirty="0"/>
              <a:t> to the high-performance </a:t>
            </a:r>
            <a:r>
              <a:rPr lang="pl-PL" sz="1800" dirty="0" err="1"/>
              <a:t>targets</a:t>
            </a:r>
            <a:endParaRPr lang="pl-PL" sz="1800" dirty="0"/>
          </a:p>
          <a:p>
            <a:r>
              <a:rPr lang="pl-PL" sz="1800" dirty="0"/>
              <a:t>The </a:t>
            </a:r>
            <a:r>
              <a:rPr lang="pl-PL" sz="1800" dirty="0" err="1"/>
              <a:t>need</a:t>
            </a:r>
            <a:r>
              <a:rPr lang="pl-PL" sz="1800" dirty="0"/>
              <a:t> for </a:t>
            </a:r>
            <a:r>
              <a:rPr lang="pl-PL" sz="1800" b="1" dirty="0" err="1"/>
              <a:t>runtime</a:t>
            </a:r>
            <a:r>
              <a:rPr lang="pl-PL" sz="1800" dirty="0"/>
              <a:t> </a:t>
            </a:r>
            <a:r>
              <a:rPr lang="pl-PL" sz="1800" dirty="0" err="1"/>
              <a:t>programmability</a:t>
            </a:r>
            <a:r>
              <a:rPr lang="pl-PL" sz="1800" dirty="0"/>
              <a:t>!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782" y="1480782"/>
            <a:ext cx="3586166" cy="3231842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912" y="2667428"/>
            <a:ext cx="355471" cy="166442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87" y="1904734"/>
            <a:ext cx="630201" cy="173055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34" y="1975363"/>
            <a:ext cx="1370502" cy="613962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53" y="2589324"/>
            <a:ext cx="1069558" cy="214941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53" y="2589324"/>
            <a:ext cx="1049635" cy="855358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53" y="2589324"/>
            <a:ext cx="1049635" cy="1351377"/>
          </a:xfrm>
          <a:prstGeom prst="rect">
            <a:avLst/>
          </a:prstGeom>
        </p:spPr>
      </p:pic>
      <p:pic>
        <p:nvPicPr>
          <p:cNvPr id="16" name="Obraz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14" y="3334963"/>
            <a:ext cx="355471" cy="166442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63" y="3846882"/>
            <a:ext cx="355471" cy="166442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527D2596-DC67-4A51-A012-3422C74C6A0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292" y="692325"/>
            <a:ext cx="883508" cy="84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7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Open </a:t>
            </a:r>
            <a:r>
              <a:rPr lang="pl-PL" dirty="0" err="1"/>
              <a:t>issues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limit (512 </a:t>
            </a:r>
            <a:r>
              <a:rPr lang="pl-PL" dirty="0" err="1"/>
              <a:t>bytes</a:t>
            </a:r>
            <a:r>
              <a:rPr lang="pl-PL" dirty="0"/>
              <a:t>):</a:t>
            </a:r>
          </a:p>
          <a:p>
            <a:pPr lvl="1"/>
            <a:r>
              <a:rPr lang="pl-PL" dirty="0" err="1"/>
              <a:t>Complex</a:t>
            </a:r>
            <a:r>
              <a:rPr lang="pl-PL" dirty="0"/>
              <a:t> </a:t>
            </a:r>
            <a:r>
              <a:rPr lang="pl-PL" dirty="0" err="1"/>
              <a:t>parsers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rejected</a:t>
            </a:r>
            <a:r>
              <a:rPr lang="pl-PL" dirty="0"/>
              <a:t> by the </a:t>
            </a:r>
            <a:r>
              <a:rPr lang="pl-PL" dirty="0" err="1"/>
              <a:t>verifier</a:t>
            </a:r>
            <a:r>
              <a:rPr lang="pl-PL" dirty="0"/>
              <a:t> </a:t>
            </a:r>
            <a:r>
              <a:rPr lang="pl-PL" dirty="0" err="1"/>
              <a:t>due</a:t>
            </a:r>
            <a:r>
              <a:rPr lang="pl-PL" dirty="0"/>
              <a:t> to small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!</a:t>
            </a:r>
          </a:p>
          <a:p>
            <a:pPr lvl="1"/>
            <a:r>
              <a:rPr lang="pl-PL" b="1" dirty="0"/>
              <a:t>Solution: </a:t>
            </a:r>
            <a:r>
              <a:rPr lang="pl-PL" dirty="0"/>
              <a:t>As </a:t>
            </a:r>
            <a:r>
              <a:rPr lang="pl-PL" dirty="0" err="1"/>
              <a:t>we’re</a:t>
            </a:r>
            <a:r>
              <a:rPr lang="pl-PL" dirty="0"/>
              <a:t> in </a:t>
            </a:r>
            <a:r>
              <a:rPr lang="pl-PL" dirty="0" err="1"/>
              <a:t>userspace</a:t>
            </a:r>
            <a:r>
              <a:rPr lang="pl-PL" dirty="0"/>
              <a:t> -&gt;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(</a:t>
            </a:r>
            <a:r>
              <a:rPr lang="pl-PL" dirty="0" err="1"/>
              <a:t>needed</a:t>
            </a:r>
            <a:r>
              <a:rPr lang="pl-PL" dirty="0"/>
              <a:t> </a:t>
            </a:r>
            <a:r>
              <a:rPr lang="pl-PL" dirty="0" err="1"/>
              <a:t>modifications</a:t>
            </a:r>
            <a:r>
              <a:rPr lang="pl-PL" dirty="0"/>
              <a:t> to </a:t>
            </a:r>
            <a:r>
              <a:rPr lang="pl-PL" dirty="0" err="1"/>
              <a:t>clang</a:t>
            </a:r>
            <a:r>
              <a:rPr lang="pl-PL" dirty="0"/>
              <a:t>)</a:t>
            </a:r>
          </a:p>
          <a:p>
            <a:r>
              <a:rPr lang="pl-PL" dirty="0" err="1"/>
              <a:t>Recirculate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not to </a:t>
            </a:r>
            <a:r>
              <a:rPr lang="pl-PL" dirty="0" err="1"/>
              <a:t>recirculate</a:t>
            </a:r>
            <a:r>
              <a:rPr lang="pl-PL" dirty="0"/>
              <a:t>?</a:t>
            </a:r>
          </a:p>
          <a:p>
            <a:pPr lvl="1"/>
            <a:r>
              <a:rPr lang="pl-PL" dirty="0" err="1"/>
              <a:t>Refer</a:t>
            </a:r>
            <a:r>
              <a:rPr lang="pl-PL" dirty="0"/>
              <a:t> to: </a:t>
            </a:r>
            <a:r>
              <a:rPr lang="pl-PL" i="1" dirty="0"/>
              <a:t>P. </a:t>
            </a:r>
            <a:r>
              <a:rPr lang="pl-PL" i="1" dirty="0" err="1"/>
              <a:t>Chaignon</a:t>
            </a:r>
            <a:r>
              <a:rPr lang="pl-PL" i="1" dirty="0"/>
              <a:t>, „Open </a:t>
            </a:r>
            <a:r>
              <a:rPr lang="pl-PL" i="1" dirty="0" err="1"/>
              <a:t>vSwitch</a:t>
            </a:r>
            <a:r>
              <a:rPr lang="pl-PL" i="1" dirty="0"/>
              <a:t> Extensions with BPF”, Open </a:t>
            </a:r>
            <a:r>
              <a:rPr lang="pl-PL" i="1" dirty="0" err="1"/>
              <a:t>vSwitch</a:t>
            </a:r>
            <a:r>
              <a:rPr lang="pl-PL" i="1" dirty="0"/>
              <a:t> 2018 Fall Conference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162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p4c-ubpf: </a:t>
            </a:r>
            <a:r>
              <a:rPr lang="pl-PL" dirty="0" err="1"/>
              <a:t>architecture</a:t>
            </a:r>
            <a:r>
              <a:rPr lang="pl-PL" dirty="0"/>
              <a:t> model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16" y="2231400"/>
            <a:ext cx="4846549" cy="2443690"/>
          </a:xfrm>
        </p:spPr>
      </p:pic>
      <p:sp>
        <p:nvSpPr>
          <p:cNvPr id="6" name="Symbol zastępczy zawartości 2"/>
          <p:cNvSpPr txBox="1">
            <a:spLocks/>
          </p:cNvSpPr>
          <p:nvPr/>
        </p:nvSpPr>
        <p:spPr>
          <a:xfrm>
            <a:off x="457200" y="962574"/>
            <a:ext cx="3785616" cy="36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No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forwarding</a:t>
            </a:r>
            <a:r>
              <a:rPr lang="pl-PL" dirty="0"/>
              <a:t>!</a:t>
            </a:r>
          </a:p>
          <a:p>
            <a:pPr lvl="1"/>
            <a:r>
              <a:rPr lang="pl-PL" dirty="0"/>
              <a:t>No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ingress</a:t>
            </a:r>
            <a:r>
              <a:rPr lang="pl-PL" dirty="0"/>
              <a:t> / </a:t>
            </a:r>
            <a:r>
              <a:rPr lang="pl-PL" dirty="0" err="1"/>
              <a:t>egress</a:t>
            </a:r>
            <a:r>
              <a:rPr lang="pl-PL" dirty="0"/>
              <a:t> port</a:t>
            </a:r>
          </a:p>
          <a:p>
            <a:pPr lvl="1"/>
            <a:r>
              <a:rPr lang="pl-PL" dirty="0"/>
              <a:t>Simple PASS/DROP</a:t>
            </a:r>
          </a:p>
          <a:p>
            <a:r>
              <a:rPr lang="pl-PL" dirty="0"/>
              <a:t>Support for P4 </a:t>
            </a:r>
            <a:r>
              <a:rPr lang="pl-PL" dirty="0" err="1"/>
              <a:t>registers</a:t>
            </a:r>
            <a:endParaRPr lang="pl-PL" dirty="0"/>
          </a:p>
          <a:p>
            <a:pPr lvl="1"/>
            <a:r>
              <a:rPr lang="pl-PL" dirty="0" err="1"/>
              <a:t>Stateful</a:t>
            </a:r>
            <a:r>
              <a:rPr lang="pl-PL" dirty="0"/>
              <a:t> </a:t>
            </a:r>
            <a:r>
              <a:rPr lang="pl-PL" dirty="0" err="1"/>
              <a:t>operations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02413" y="977627"/>
            <a:ext cx="3994099" cy="3697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pl-PL" altLang="pl-PL" sz="1050" b="1" dirty="0" err="1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parser</a:t>
            </a:r>
            <a:r>
              <a:rPr lang="pl-PL" altLang="pl-PL" sz="1050" b="1" dirty="0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parse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&lt;H, M&gt;(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packet_in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packet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050" b="1" dirty="0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out 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H 		      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headers,</a:t>
            </a:r>
            <a:r>
              <a:rPr lang="pl-PL" altLang="pl-PL" sz="1050" b="1" dirty="0" err="1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inout</a:t>
            </a:r>
            <a:r>
              <a:rPr lang="pl-PL" altLang="pl-PL" sz="1050" b="1" dirty="0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M meta);</a:t>
            </a:r>
            <a:b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050" b="1" dirty="0" err="1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control</a:t>
            </a:r>
            <a:r>
              <a:rPr lang="pl-PL" altLang="pl-PL" sz="1050" b="1" dirty="0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pipe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&lt;H, M&gt;(</a:t>
            </a:r>
            <a:r>
              <a:rPr lang="pl-PL" altLang="pl-PL" sz="1050" b="1" dirty="0" err="1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inout</a:t>
            </a:r>
            <a:r>
              <a:rPr lang="pl-PL" altLang="pl-PL" sz="1050" b="1" dirty="0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H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headers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050" b="1" dirty="0" err="1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inout</a:t>
            </a:r>
            <a:r>
              <a:rPr lang="pl-PL" altLang="pl-PL" sz="1050" b="1" dirty="0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M 	          meta);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b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@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deparser</a:t>
            </a:r>
            <a:b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050" b="1" dirty="0" err="1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control</a:t>
            </a:r>
            <a:r>
              <a:rPr lang="pl-PL" altLang="pl-PL" sz="1050" b="1" dirty="0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deparser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&lt;H&gt;(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packet_out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 b, </a:t>
            </a:r>
            <a:r>
              <a:rPr lang="pl-PL" altLang="pl-PL" sz="1050" b="1" dirty="0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in 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H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headers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050" b="1" dirty="0" err="1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package</a:t>
            </a:r>
            <a:r>
              <a:rPr lang="pl-PL" altLang="pl-PL" sz="1050" b="1" dirty="0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ubpf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&lt;H, M&gt;(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parse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&lt;H, M&gt;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prs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,</a:t>
            </a:r>
            <a:b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	       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pipe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&lt;H, M&gt; p,</a:t>
            </a:r>
            <a:b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	       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deparser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&lt;H&gt;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dprs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050" b="1" dirty="0" err="1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extern</a:t>
            </a:r>
            <a:r>
              <a:rPr lang="pl-PL" altLang="pl-PL" sz="1050" b="1" dirty="0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void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mark_to_drop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();</a:t>
            </a:r>
            <a:b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050" b="1" dirty="0" err="1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extern</a:t>
            </a:r>
            <a:r>
              <a:rPr lang="pl-PL" altLang="pl-PL" sz="1050" b="1" dirty="0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void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mark_to_pass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();</a:t>
            </a:r>
            <a:b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050" b="1" dirty="0" err="1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extern</a:t>
            </a:r>
            <a:r>
              <a:rPr lang="pl-PL" altLang="pl-PL" sz="1050" b="1" dirty="0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Register&lt;T, S&gt; {</a:t>
            </a:r>
            <a:b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    Register(bit&lt;</a:t>
            </a:r>
            <a:r>
              <a:rPr lang="pl-PL" altLang="pl-PL" sz="1050" b="1" dirty="0">
                <a:solidFill>
                  <a:srgbClr val="6897BB"/>
                </a:solidFill>
                <a:latin typeface="DejaVu Sans Mono" pitchFamily="49" charset="0"/>
                <a:cs typeface="DejaVu Sans Mono" pitchFamily="49" charset="0"/>
              </a:rPr>
              <a:t>32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&gt;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size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    T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read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 (</a:t>
            </a:r>
            <a:r>
              <a:rPr lang="pl-PL" altLang="pl-PL" sz="1050" b="1" dirty="0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in 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S index);</a:t>
            </a:r>
            <a:b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void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write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 (</a:t>
            </a:r>
            <a:r>
              <a:rPr lang="pl-PL" altLang="pl-PL" sz="1050" b="1" dirty="0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in 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S index, </a:t>
            </a:r>
            <a:r>
              <a:rPr lang="pl-PL" altLang="pl-PL" sz="1050" b="1" dirty="0">
                <a:solidFill>
                  <a:srgbClr val="CC7832"/>
                </a:solidFill>
                <a:latin typeface="DejaVu Sans Mono" pitchFamily="49" charset="0"/>
                <a:cs typeface="DejaVu Sans Mono" pitchFamily="49" charset="0"/>
              </a:rPr>
              <a:t>in 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T </a:t>
            </a:r>
            <a:r>
              <a:rPr lang="pl-PL" altLang="pl-PL" sz="1050" b="1" dirty="0" err="1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value</a:t>
            </a: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050" b="1" dirty="0">
                <a:solidFill>
                  <a:srgbClr val="A9B7C6"/>
                </a:solidFill>
                <a:latin typeface="DejaVu Sans Mono" pitchFamily="49" charset="0"/>
                <a:cs typeface="DejaVu Sans Mono" pitchFamily="49" charset="0"/>
              </a:rPr>
              <a:t>}</a:t>
            </a:r>
            <a:r>
              <a:rPr lang="pl-PL" altLang="pl-PL" sz="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l-PL" altLang="pl-PL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7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Related</a:t>
            </a:r>
            <a:r>
              <a:rPr lang="pl-PL" dirty="0"/>
              <a:t> </a:t>
            </a:r>
            <a:r>
              <a:rPr lang="pl-PL" dirty="0" err="1"/>
              <a:t>work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10101" y="962575"/>
            <a:ext cx="5017273" cy="1780626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57" y="1231814"/>
            <a:ext cx="4775960" cy="124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5"/>
          <p:cNvSpPr/>
          <p:nvPr/>
        </p:nvSpPr>
        <p:spPr>
          <a:xfrm>
            <a:off x="1710857" y="1949862"/>
            <a:ext cx="5017273" cy="1780626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866" y="2291135"/>
            <a:ext cx="4619253" cy="1098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7"/>
          <p:cNvSpPr/>
          <p:nvPr/>
        </p:nvSpPr>
        <p:spPr>
          <a:xfrm>
            <a:off x="3071855" y="2895834"/>
            <a:ext cx="5017273" cy="1780626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033" y="3103649"/>
            <a:ext cx="3850916" cy="136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46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400" dirty="0"/>
              <a:t>From </a:t>
            </a:r>
            <a:r>
              <a:rPr lang="pl-PL" sz="2400" dirty="0" err="1"/>
              <a:t>programmable</a:t>
            </a:r>
            <a:r>
              <a:rPr lang="pl-PL" sz="2400" dirty="0"/>
              <a:t> </a:t>
            </a:r>
            <a:r>
              <a:rPr lang="pl-PL" sz="2400" dirty="0" err="1"/>
              <a:t>filters</a:t>
            </a:r>
            <a:r>
              <a:rPr lang="pl-PL" sz="2400" dirty="0"/>
              <a:t> to </a:t>
            </a:r>
            <a:r>
              <a:rPr lang="pl-PL" sz="2400" dirty="0" err="1"/>
              <a:t>programmable</a:t>
            </a:r>
            <a:r>
              <a:rPr lang="pl-PL" sz="2400" dirty="0"/>
              <a:t> </a:t>
            </a:r>
            <a:r>
              <a:rPr lang="pl-PL" sz="2400" dirty="0" err="1"/>
              <a:t>actions</a:t>
            </a:r>
            <a:r>
              <a:rPr lang="pl-PL" sz="2400" dirty="0"/>
              <a:t>..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62574"/>
            <a:ext cx="5285232" cy="3632049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Oko </a:t>
            </a:r>
            <a:r>
              <a:rPr lang="pl-PL" dirty="0" err="1"/>
              <a:t>implements</a:t>
            </a:r>
            <a:r>
              <a:rPr lang="pl-PL" dirty="0"/>
              <a:t> </a:t>
            </a:r>
            <a:r>
              <a:rPr lang="pl-PL" dirty="0" err="1"/>
              <a:t>stateful</a:t>
            </a:r>
            <a:r>
              <a:rPr lang="pl-PL" dirty="0"/>
              <a:t> </a:t>
            </a:r>
            <a:r>
              <a:rPr lang="pl-PL" dirty="0" err="1"/>
              <a:t>packets</a:t>
            </a:r>
            <a:r>
              <a:rPr lang="pl-PL" dirty="0"/>
              <a:t> </a:t>
            </a:r>
            <a:r>
              <a:rPr lang="pl-PL" dirty="0" err="1"/>
              <a:t>filters</a:t>
            </a:r>
            <a:r>
              <a:rPr lang="pl-PL" dirty="0"/>
              <a:t>..</a:t>
            </a:r>
          </a:p>
          <a:p>
            <a:pPr lvl="1"/>
            <a:r>
              <a:rPr lang="pl-PL" dirty="0" err="1"/>
              <a:t>uBPF</a:t>
            </a:r>
            <a:r>
              <a:rPr lang="pl-PL" dirty="0"/>
              <a:t> </a:t>
            </a:r>
            <a:r>
              <a:rPr lang="pl-PL" dirty="0" err="1"/>
              <a:t>integrated</a:t>
            </a:r>
            <a:r>
              <a:rPr lang="pl-PL" dirty="0"/>
              <a:t> with </a:t>
            </a:r>
            <a:r>
              <a:rPr lang="pl-PL" dirty="0" err="1"/>
              <a:t>userspace</a:t>
            </a:r>
            <a:r>
              <a:rPr lang="pl-PL" dirty="0"/>
              <a:t> </a:t>
            </a:r>
            <a:r>
              <a:rPr lang="pl-PL" dirty="0" err="1"/>
              <a:t>datapath</a:t>
            </a:r>
            <a:endParaRPr lang="pl-PL" dirty="0"/>
          </a:p>
          <a:p>
            <a:pPr lvl="1"/>
            <a:r>
              <a:rPr lang="pl-PL" dirty="0" err="1"/>
              <a:t>Integrated</a:t>
            </a:r>
            <a:r>
              <a:rPr lang="pl-PL" dirty="0"/>
              <a:t> with </a:t>
            </a:r>
            <a:r>
              <a:rPr lang="pl-PL" dirty="0" err="1"/>
              <a:t>flow</a:t>
            </a:r>
            <a:r>
              <a:rPr lang="pl-PL" dirty="0"/>
              <a:t> </a:t>
            </a:r>
            <a:r>
              <a:rPr lang="pl-PL" dirty="0" err="1"/>
              <a:t>caching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endParaRPr lang="pl-PL" dirty="0"/>
          </a:p>
          <a:p>
            <a:pPr lvl="1"/>
            <a:r>
              <a:rPr lang="pl-PL" dirty="0"/>
              <a:t>BPF </a:t>
            </a:r>
            <a:r>
              <a:rPr lang="pl-PL" dirty="0" err="1"/>
              <a:t>verifier</a:t>
            </a:r>
            <a:endParaRPr lang="pl-PL" dirty="0"/>
          </a:p>
          <a:p>
            <a:r>
              <a:rPr lang="pl-PL" dirty="0"/>
              <a:t>Re-design of Oko:</a:t>
            </a:r>
          </a:p>
          <a:p>
            <a:pPr lvl="1"/>
            <a:r>
              <a:rPr lang="pl-PL" dirty="0"/>
              <a:t>BPF </a:t>
            </a:r>
            <a:r>
              <a:rPr lang="pl-PL" dirty="0" err="1"/>
              <a:t>verifier</a:t>
            </a:r>
            <a:r>
              <a:rPr lang="pl-PL" dirty="0"/>
              <a:t> </a:t>
            </a:r>
            <a:r>
              <a:rPr lang="pl-PL" dirty="0" err="1"/>
              <a:t>modified</a:t>
            </a:r>
            <a:r>
              <a:rPr lang="pl-PL" dirty="0"/>
              <a:t> to </a:t>
            </a:r>
            <a:r>
              <a:rPr lang="pl-PL" dirty="0" err="1"/>
              <a:t>allow</a:t>
            </a:r>
            <a:r>
              <a:rPr lang="pl-PL" dirty="0"/>
              <a:t> for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writes</a:t>
            </a:r>
            <a:endParaRPr lang="pl-PL" dirty="0"/>
          </a:p>
          <a:p>
            <a:pPr lvl="1"/>
            <a:r>
              <a:rPr lang="pl-PL" dirty="0"/>
              <a:t>BPF program as </a:t>
            </a:r>
            <a:r>
              <a:rPr lang="pl-PL" dirty="0" err="1"/>
              <a:t>separate</a:t>
            </a:r>
            <a:r>
              <a:rPr lang="pl-PL" dirty="0"/>
              <a:t> OVS </a:t>
            </a:r>
            <a:r>
              <a:rPr lang="pl-PL" dirty="0" err="1"/>
              <a:t>action</a:t>
            </a:r>
            <a:endParaRPr lang="pl-PL" dirty="0"/>
          </a:p>
          <a:p>
            <a:pPr lvl="1"/>
            <a:r>
              <a:rPr lang="pl-PL" dirty="0" err="1"/>
              <a:t>Programmable</a:t>
            </a:r>
            <a:r>
              <a:rPr lang="pl-PL" dirty="0"/>
              <a:t> </a:t>
            </a:r>
            <a:r>
              <a:rPr lang="pl-PL" dirty="0" err="1"/>
              <a:t>actions</a:t>
            </a:r>
            <a:r>
              <a:rPr lang="pl-PL" dirty="0"/>
              <a:t>:</a:t>
            </a:r>
          </a:p>
          <a:p>
            <a:pPr lvl="2"/>
            <a:r>
              <a:rPr lang="pl-PL" dirty="0"/>
              <a:t>New </a:t>
            </a:r>
            <a:r>
              <a:rPr lang="pl-PL" dirty="0" err="1"/>
              <a:t>functionality</a:t>
            </a:r>
            <a:r>
              <a:rPr lang="pl-PL" dirty="0"/>
              <a:t> </a:t>
            </a:r>
            <a:r>
              <a:rPr lang="pl-PL" dirty="0" err="1"/>
              <a:t>logically</a:t>
            </a:r>
            <a:r>
              <a:rPr lang="pl-PL" dirty="0"/>
              <a:t> </a:t>
            </a:r>
            <a:r>
              <a:rPr lang="pl-PL" dirty="0" err="1"/>
              <a:t>isolated</a:t>
            </a:r>
            <a:endParaRPr lang="pl-PL" dirty="0"/>
          </a:p>
          <a:p>
            <a:pPr lvl="2"/>
            <a:r>
              <a:rPr lang="pl-PL" dirty="0" err="1"/>
              <a:t>Flow</a:t>
            </a:r>
            <a:r>
              <a:rPr lang="pl-PL" dirty="0"/>
              <a:t> </a:t>
            </a:r>
            <a:r>
              <a:rPr lang="pl-PL" dirty="0" err="1"/>
              <a:t>caching</a:t>
            </a:r>
            <a:r>
              <a:rPr lang="pl-PL" dirty="0"/>
              <a:t> not </a:t>
            </a:r>
            <a:r>
              <a:rPr lang="pl-PL" dirty="0" err="1"/>
              <a:t>affected</a:t>
            </a:r>
            <a:endParaRPr lang="pl-PL" dirty="0"/>
          </a:p>
          <a:p>
            <a:pPr lvl="2"/>
            <a:r>
              <a:rPr lang="pl-PL" dirty="0" err="1"/>
              <a:t>Minimal</a:t>
            </a:r>
            <a:r>
              <a:rPr lang="pl-PL" dirty="0"/>
              <a:t> </a:t>
            </a:r>
            <a:r>
              <a:rPr lang="pl-PL" dirty="0" err="1"/>
              <a:t>impact</a:t>
            </a:r>
            <a:r>
              <a:rPr lang="pl-PL" dirty="0"/>
              <a:t> on the OVS </a:t>
            </a:r>
            <a:r>
              <a:rPr lang="pl-PL" dirty="0" err="1"/>
              <a:t>forwarding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pipeline</a:t>
            </a:r>
            <a:endParaRPr lang="pl-PL" dirty="0"/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endParaRPr lang="pl-PL" sz="1600" dirty="0"/>
          </a:p>
        </p:txBody>
      </p:sp>
      <p:pic>
        <p:nvPicPr>
          <p:cNvPr id="18" name="Obraz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89" y="2516697"/>
            <a:ext cx="2277938" cy="2183702"/>
          </a:xfrm>
          <a:prstGeom prst="rect">
            <a:avLst/>
          </a:prstGeom>
        </p:spPr>
      </p:pic>
      <p:pic>
        <p:nvPicPr>
          <p:cNvPr id="19" name="Obraz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928" y="3406021"/>
            <a:ext cx="447124" cy="147407"/>
          </a:xfrm>
          <a:prstGeom prst="rect">
            <a:avLst/>
          </a:prstGeom>
        </p:spPr>
      </p:pic>
      <p:pic>
        <p:nvPicPr>
          <p:cNvPr id="20" name="Obraz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91" y="3136406"/>
            <a:ext cx="1808734" cy="204102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91" y="2957502"/>
            <a:ext cx="447124" cy="147407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28" y="1662021"/>
            <a:ext cx="741525" cy="1295481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91" y="1027982"/>
            <a:ext cx="2443539" cy="634039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91" y="1988175"/>
            <a:ext cx="2829942" cy="53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6467E-6 L 0.08056 -4.46467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p4c-ubpf </a:t>
            </a:r>
            <a:r>
              <a:rPr lang="pl-PL" dirty="0" err="1"/>
              <a:t>compiler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775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r>
              <a:rPr lang="pl-PL" dirty="0"/>
              <a:t> to p4c-ubpf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Generates</a:t>
            </a:r>
            <a:r>
              <a:rPr lang="pl-PL" dirty="0"/>
              <a:t> BPF </a:t>
            </a:r>
            <a:r>
              <a:rPr lang="pl-PL" dirty="0" err="1"/>
              <a:t>bytecode</a:t>
            </a:r>
            <a:r>
              <a:rPr lang="pl-PL" dirty="0"/>
              <a:t>: P4</a:t>
            </a:r>
            <a:r>
              <a:rPr lang="pl-PL" baseline="-25000" dirty="0"/>
              <a:t>16</a:t>
            </a:r>
            <a:r>
              <a:rPr lang="pl-PL" dirty="0"/>
              <a:t> -&gt; C -&gt; </a:t>
            </a:r>
            <a:r>
              <a:rPr lang="pl-PL" dirty="0" err="1"/>
              <a:t>uBPF</a:t>
            </a:r>
            <a:r>
              <a:rPr lang="pl-PL" dirty="0"/>
              <a:t> [1]</a:t>
            </a:r>
          </a:p>
          <a:p>
            <a:r>
              <a:rPr lang="pl-PL" dirty="0" err="1"/>
              <a:t>Based</a:t>
            </a:r>
            <a:r>
              <a:rPr lang="pl-PL" dirty="0"/>
              <a:t> on p4c-ebpf (</a:t>
            </a:r>
            <a:r>
              <a:rPr lang="pl-PL" dirty="0" err="1"/>
              <a:t>similar</a:t>
            </a:r>
            <a:r>
              <a:rPr lang="pl-PL" dirty="0"/>
              <a:t> to p4c-xdp)</a:t>
            </a:r>
          </a:p>
          <a:p>
            <a:r>
              <a:rPr lang="pl-PL" dirty="0" err="1"/>
              <a:t>uBPF</a:t>
            </a:r>
            <a:r>
              <a:rPr lang="pl-PL" dirty="0"/>
              <a:t> vs. </a:t>
            </a:r>
            <a:r>
              <a:rPr lang="pl-PL" dirty="0" err="1"/>
              <a:t>eBPF</a:t>
            </a:r>
            <a:endParaRPr lang="pl-PL" dirty="0"/>
          </a:p>
          <a:p>
            <a:pPr lvl="1"/>
            <a:r>
              <a:rPr lang="pl-PL" dirty="0" err="1"/>
              <a:t>Userspace</a:t>
            </a:r>
            <a:r>
              <a:rPr lang="pl-PL" dirty="0"/>
              <a:t> vs. </a:t>
            </a:r>
            <a:r>
              <a:rPr lang="pl-PL" dirty="0" err="1"/>
              <a:t>Kernel</a:t>
            </a:r>
            <a:endParaRPr lang="pl-PL" dirty="0"/>
          </a:p>
          <a:p>
            <a:pPr lvl="1"/>
            <a:r>
              <a:rPr lang="pl-PL" dirty="0"/>
              <a:t>Apache 2.0 vs. GPL </a:t>
            </a:r>
            <a:r>
              <a:rPr lang="pl-PL" dirty="0" err="1"/>
              <a:t>license</a:t>
            </a:r>
            <a:endParaRPr lang="pl-PL" dirty="0"/>
          </a:p>
          <a:p>
            <a:pPr lvl="1"/>
            <a:r>
              <a:rPr lang="pl-PL" dirty="0" err="1"/>
              <a:t>uBPF</a:t>
            </a:r>
            <a:r>
              <a:rPr lang="pl-PL" dirty="0"/>
              <a:t> </a:t>
            </a:r>
            <a:r>
              <a:rPr lang="pl-PL" dirty="0" err="1"/>
              <a:t>implements</a:t>
            </a:r>
            <a:r>
              <a:rPr lang="pl-PL" dirty="0"/>
              <a:t> „</a:t>
            </a:r>
            <a:r>
              <a:rPr lang="pl-PL" dirty="0" err="1"/>
              <a:t>thin</a:t>
            </a:r>
            <a:r>
              <a:rPr lang="pl-PL" dirty="0"/>
              <a:t>” BPF VM (</a:t>
            </a:r>
            <a:r>
              <a:rPr lang="pl-PL" dirty="0" err="1"/>
              <a:t>e.g</a:t>
            </a:r>
            <a:r>
              <a:rPr lang="pl-PL" dirty="0"/>
              <a:t>. no </a:t>
            </a:r>
            <a:r>
              <a:rPr lang="pl-PL" dirty="0" err="1"/>
              <a:t>tail</a:t>
            </a:r>
            <a:r>
              <a:rPr lang="pl-PL" dirty="0"/>
              <a:t> </a:t>
            </a:r>
            <a:r>
              <a:rPr lang="pl-PL" dirty="0" err="1"/>
              <a:t>calls</a:t>
            </a:r>
            <a:r>
              <a:rPr lang="pl-PL" dirty="0"/>
              <a:t>)</a:t>
            </a:r>
          </a:p>
          <a:p>
            <a:r>
              <a:rPr lang="pl-PL" b="1" dirty="0"/>
              <a:t>BPF </a:t>
            </a:r>
            <a:r>
              <a:rPr lang="pl-PL" b="1" dirty="0" err="1"/>
              <a:t>maps</a:t>
            </a:r>
            <a:r>
              <a:rPr lang="pl-PL" b="1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implemented</a:t>
            </a:r>
            <a:r>
              <a:rPr lang="pl-PL" dirty="0"/>
              <a:t> P4 </a:t>
            </a:r>
            <a:r>
              <a:rPr lang="pl-PL" dirty="0" err="1"/>
              <a:t>tables</a:t>
            </a:r>
            <a:r>
              <a:rPr lang="pl-PL" dirty="0"/>
              <a:t>, </a:t>
            </a:r>
            <a:r>
              <a:rPr lang="pl-PL" dirty="0" err="1"/>
              <a:t>registers</a:t>
            </a:r>
            <a:r>
              <a:rPr lang="pl-PL" dirty="0"/>
              <a:t>, etc.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8DA563C-6C13-49F0-BCED-6227890BB0A0}"/>
              </a:ext>
            </a:extLst>
          </p:cNvPr>
          <p:cNvSpPr txBox="1"/>
          <p:nvPr/>
        </p:nvSpPr>
        <p:spPr>
          <a:xfrm>
            <a:off x="61794" y="4251516"/>
            <a:ext cx="895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i="1" dirty="0"/>
              <a:t>[1] </a:t>
            </a:r>
            <a:r>
              <a:rPr lang="en-US" sz="1200" i="1" dirty="0"/>
              <a:t>Paul </a:t>
            </a:r>
            <a:r>
              <a:rPr lang="en-US" sz="1200" i="1" dirty="0" err="1"/>
              <a:t>Chaignon</a:t>
            </a:r>
            <a:r>
              <a:rPr lang="en-US" sz="1200" i="1" dirty="0"/>
              <a:t> et al. 2018. </a:t>
            </a:r>
            <a:r>
              <a:rPr lang="en-US" sz="1200" i="1" dirty="0" err="1"/>
              <a:t>Oko</a:t>
            </a:r>
            <a:r>
              <a:rPr lang="en-US" sz="1200" i="1" dirty="0"/>
              <a:t>: Extending Open </a:t>
            </a:r>
            <a:r>
              <a:rPr lang="en-US" sz="1200" i="1" dirty="0" err="1"/>
              <a:t>vSwitch</a:t>
            </a:r>
            <a:r>
              <a:rPr lang="en-US" sz="1200" i="1" dirty="0"/>
              <a:t> with </a:t>
            </a:r>
            <a:r>
              <a:rPr lang="en-US" sz="1200" i="1" dirty="0" err="1"/>
              <a:t>Stateful</a:t>
            </a:r>
            <a:r>
              <a:rPr lang="pl-PL" sz="1200" i="1" dirty="0"/>
              <a:t> </a:t>
            </a:r>
            <a:r>
              <a:rPr lang="en-US" sz="1200" i="1" dirty="0"/>
              <a:t>Filters. In Proceedings of the Symposium on SDN Research (SOSR ’18).</a:t>
            </a:r>
            <a:r>
              <a:rPr lang="pl-PL" sz="1200" i="1" dirty="0"/>
              <a:t> 13:1–13:13.</a:t>
            </a:r>
            <a:endParaRPr lang="pl-PL" sz="1200" b="1" i="1" dirty="0"/>
          </a:p>
        </p:txBody>
      </p:sp>
    </p:spTree>
    <p:extLst>
      <p:ext uri="{BB962C8B-B14F-4D97-AF65-F5344CB8AC3E}">
        <p14:creationId xmlns:p14="http://schemas.microsoft.com/office/powerpoint/2010/main" val="24023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p4c-ubpf: </a:t>
            </a:r>
            <a:r>
              <a:rPr lang="pl-PL" dirty="0" err="1"/>
              <a:t>architecture</a:t>
            </a:r>
            <a:r>
              <a:rPr lang="pl-PL" dirty="0"/>
              <a:t> model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16" y="2231400"/>
            <a:ext cx="4846549" cy="2443690"/>
          </a:xfrm>
        </p:spPr>
      </p:pic>
      <p:sp>
        <p:nvSpPr>
          <p:cNvPr id="6" name="Symbol zastępczy zawartości 2"/>
          <p:cNvSpPr txBox="1">
            <a:spLocks/>
          </p:cNvSpPr>
          <p:nvPr/>
        </p:nvSpPr>
        <p:spPr>
          <a:xfrm>
            <a:off x="457199" y="962574"/>
            <a:ext cx="4046561" cy="36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Tailored</a:t>
            </a:r>
            <a:r>
              <a:rPr lang="pl-PL" dirty="0"/>
              <a:t> to Open </a:t>
            </a:r>
            <a:r>
              <a:rPr lang="pl-PL" dirty="0" err="1"/>
              <a:t>vSwitch</a:t>
            </a:r>
            <a:endParaRPr lang="pl-PL" dirty="0"/>
          </a:p>
          <a:p>
            <a:r>
              <a:rPr lang="pl-PL" dirty="0"/>
              <a:t>No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forwarding</a:t>
            </a:r>
            <a:r>
              <a:rPr lang="pl-PL" dirty="0"/>
              <a:t>!</a:t>
            </a:r>
          </a:p>
          <a:p>
            <a:pPr lvl="1"/>
            <a:r>
              <a:rPr lang="pl-PL" dirty="0"/>
              <a:t>No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ingress</a:t>
            </a:r>
            <a:r>
              <a:rPr lang="pl-PL" dirty="0"/>
              <a:t> / </a:t>
            </a:r>
            <a:r>
              <a:rPr lang="pl-PL" dirty="0" err="1"/>
              <a:t>egress</a:t>
            </a:r>
            <a:r>
              <a:rPr lang="pl-PL" dirty="0"/>
              <a:t> port</a:t>
            </a:r>
          </a:p>
          <a:p>
            <a:pPr lvl="1"/>
            <a:r>
              <a:rPr lang="pl-PL" dirty="0"/>
              <a:t>Simple PASS/DROP</a:t>
            </a:r>
          </a:p>
          <a:p>
            <a:r>
              <a:rPr lang="pl-PL" dirty="0" err="1"/>
              <a:t>Support</a:t>
            </a:r>
            <a:r>
              <a:rPr lang="pl-PL" dirty="0"/>
              <a:t> for P4 </a:t>
            </a:r>
            <a:r>
              <a:rPr lang="pl-PL" dirty="0" err="1"/>
              <a:t>registers</a:t>
            </a:r>
            <a:endParaRPr lang="pl-PL" dirty="0"/>
          </a:p>
          <a:p>
            <a:pPr lvl="1"/>
            <a:r>
              <a:rPr lang="pl-PL" dirty="0" err="1"/>
              <a:t>Stateful</a:t>
            </a:r>
            <a:r>
              <a:rPr lang="pl-PL" dirty="0"/>
              <a:t> </a:t>
            </a:r>
            <a:r>
              <a:rPr lang="pl-PL" dirty="0" err="1"/>
              <a:t>operations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453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</a:t>
            </a:r>
            <a:r>
              <a:rPr lang="pl-PL" dirty="0" err="1"/>
              <a:t>uBPF</a:t>
            </a:r>
            <a:r>
              <a:rPr lang="pl-PL" dirty="0"/>
              <a:t> program </a:t>
            </a:r>
            <a:r>
              <a:rPr lang="pl-PL" dirty="0" err="1"/>
              <a:t>structure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171067" y="2122227"/>
            <a:ext cx="4400933" cy="2560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sz="1400" b="1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uint64_t </a:t>
            </a:r>
            <a:r>
              <a:rPr lang="pl-PL" sz="1400" b="1" dirty="0" err="1">
                <a:solidFill>
                  <a:srgbClr val="7030A0"/>
                </a:solidFill>
              </a:rPr>
              <a:t>entry</a:t>
            </a:r>
            <a:r>
              <a:rPr lang="pl-PL" sz="1400" dirty="0">
                <a:solidFill>
                  <a:schemeClr val="tx1"/>
                </a:solidFill>
              </a:rPr>
              <a:t>(</a:t>
            </a:r>
            <a:r>
              <a:rPr lang="pl-PL" sz="1400" b="1" dirty="0" err="1">
                <a:solidFill>
                  <a:schemeClr val="tx1"/>
                </a:solidFill>
              </a:rPr>
              <a:t>struct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b="1" dirty="0" err="1">
                <a:solidFill>
                  <a:schemeClr val="tx1"/>
                </a:solidFill>
              </a:rPr>
              <a:t>dp_packet</a:t>
            </a:r>
            <a:r>
              <a:rPr lang="pl-PL" sz="1400" dirty="0">
                <a:solidFill>
                  <a:schemeClr val="tx1"/>
                </a:solidFill>
              </a:rPr>
              <a:t> *</a:t>
            </a:r>
            <a:r>
              <a:rPr lang="pl-PL" sz="1400" dirty="0" err="1">
                <a:solidFill>
                  <a:schemeClr val="tx1"/>
                </a:solidFill>
              </a:rPr>
              <a:t>ctx</a:t>
            </a:r>
            <a:r>
              <a:rPr lang="pl-PL" sz="1400" dirty="0">
                <a:solidFill>
                  <a:schemeClr val="tx1"/>
                </a:solidFill>
              </a:rPr>
              <a:t>, </a:t>
            </a:r>
            <a:r>
              <a:rPr lang="pl-PL" sz="1400" b="1" dirty="0">
                <a:solidFill>
                  <a:schemeClr val="tx1"/>
                </a:solidFill>
              </a:rPr>
              <a:t>uint64_t</a:t>
            </a:r>
            <a:r>
              <a:rPr lang="pl-PL" sz="1400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pkt_len</a:t>
            </a:r>
            <a:r>
              <a:rPr lang="pl-PL" sz="1400" dirty="0">
                <a:solidFill>
                  <a:schemeClr val="tx1"/>
                </a:solidFill>
              </a:rPr>
              <a:t>) {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  </a:t>
            </a:r>
            <a:r>
              <a:rPr lang="pl-PL" sz="1400" b="1" dirty="0">
                <a:solidFill>
                  <a:schemeClr val="tx1"/>
                </a:solidFill>
              </a:rPr>
              <a:t>uint8_t</a:t>
            </a:r>
            <a:r>
              <a:rPr lang="pl-PL" sz="1400" dirty="0">
                <a:solidFill>
                  <a:schemeClr val="tx1"/>
                </a:solidFill>
              </a:rPr>
              <a:t> pass = 1;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  </a:t>
            </a:r>
            <a:r>
              <a:rPr lang="pl-PL" sz="1400" b="1" dirty="0" err="1">
                <a:solidFill>
                  <a:schemeClr val="tx1"/>
                </a:solidFill>
              </a:rPr>
              <a:t>void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*pkt = </a:t>
            </a:r>
            <a:r>
              <a:rPr lang="pl-PL" sz="1400" dirty="0" err="1">
                <a:solidFill>
                  <a:srgbClr val="00B050"/>
                </a:solidFill>
              </a:rPr>
              <a:t>ubpf_packet_data</a:t>
            </a:r>
            <a:r>
              <a:rPr lang="pl-PL" sz="1400" dirty="0">
                <a:solidFill>
                  <a:schemeClr val="tx1"/>
                </a:solidFill>
              </a:rPr>
              <a:t>(</a:t>
            </a:r>
            <a:r>
              <a:rPr lang="pl-PL" sz="1400" dirty="0" err="1">
                <a:solidFill>
                  <a:schemeClr val="tx1"/>
                </a:solidFill>
              </a:rPr>
              <a:t>ctx</a:t>
            </a:r>
            <a:r>
              <a:rPr lang="pl-PL" sz="1400" dirty="0">
                <a:solidFill>
                  <a:schemeClr val="tx1"/>
                </a:solidFill>
              </a:rPr>
              <a:t>);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  </a:t>
            </a:r>
          </a:p>
          <a:p>
            <a:pPr lvl="1"/>
            <a:r>
              <a:rPr lang="pl-PL" sz="1400" b="1" dirty="0">
                <a:solidFill>
                  <a:schemeClr val="tx1"/>
                </a:solidFill>
              </a:rPr>
              <a:t>      </a:t>
            </a:r>
            <a:r>
              <a:rPr lang="pl-PL" sz="1400" b="1" dirty="0">
                <a:solidFill>
                  <a:schemeClr val="bg1">
                    <a:lumMod val="75000"/>
                  </a:schemeClr>
                </a:solidFill>
              </a:rPr>
              <a:t>/* </a:t>
            </a:r>
            <a:r>
              <a:rPr lang="pl-PL" sz="1400" b="1" dirty="0" err="1">
                <a:solidFill>
                  <a:schemeClr val="bg1">
                    <a:lumMod val="75000"/>
                  </a:schemeClr>
                </a:solidFill>
              </a:rPr>
              <a:t>Packet</a:t>
            </a:r>
            <a:r>
              <a:rPr lang="pl-PL" sz="14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l-PL" sz="1400" b="1" dirty="0" err="1">
                <a:solidFill>
                  <a:schemeClr val="bg1">
                    <a:lumMod val="75000"/>
                  </a:schemeClr>
                </a:solidFill>
              </a:rPr>
              <a:t>processing</a:t>
            </a:r>
            <a:r>
              <a:rPr lang="pl-PL" sz="14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l-PL" sz="1400" b="1" dirty="0" err="1">
                <a:solidFill>
                  <a:schemeClr val="bg1">
                    <a:lumMod val="75000"/>
                  </a:schemeClr>
                </a:solidFill>
              </a:rPr>
              <a:t>logic</a:t>
            </a:r>
            <a:r>
              <a:rPr lang="pl-PL" sz="1400" b="1" dirty="0">
                <a:solidFill>
                  <a:schemeClr val="bg1">
                    <a:lumMod val="75000"/>
                  </a:schemeClr>
                </a:solidFill>
              </a:rPr>
              <a:t> */</a:t>
            </a:r>
          </a:p>
          <a:p>
            <a:pPr lvl="1"/>
            <a:r>
              <a:rPr lang="pl-PL" sz="1400" b="1" dirty="0">
                <a:solidFill>
                  <a:schemeClr val="bg1">
                    <a:lumMod val="75000"/>
                  </a:schemeClr>
                </a:solidFill>
              </a:rPr>
              <a:t>      /* </a:t>
            </a:r>
            <a:r>
              <a:rPr lang="pl-PL" sz="1400" b="1" dirty="0" err="1">
                <a:solidFill>
                  <a:schemeClr val="bg1">
                    <a:lumMod val="75000"/>
                  </a:schemeClr>
                </a:solidFill>
              </a:rPr>
              <a:t>Parser</a:t>
            </a:r>
            <a:r>
              <a:rPr lang="pl-PL" sz="1400" b="1" dirty="0">
                <a:solidFill>
                  <a:schemeClr val="bg1">
                    <a:lumMod val="75000"/>
                  </a:schemeClr>
                </a:solidFill>
              </a:rPr>
              <a:t> */</a:t>
            </a:r>
          </a:p>
          <a:p>
            <a:pPr lvl="1"/>
            <a:r>
              <a:rPr lang="pl-PL" sz="1400" b="1" dirty="0">
                <a:solidFill>
                  <a:schemeClr val="bg1">
                    <a:lumMod val="75000"/>
                  </a:schemeClr>
                </a:solidFill>
              </a:rPr>
              <a:t>      /* Control </a:t>
            </a:r>
            <a:r>
              <a:rPr lang="pl-PL" sz="1400" b="1" dirty="0" err="1">
                <a:solidFill>
                  <a:schemeClr val="bg1">
                    <a:lumMod val="75000"/>
                  </a:schemeClr>
                </a:solidFill>
              </a:rPr>
              <a:t>block</a:t>
            </a:r>
            <a:r>
              <a:rPr lang="pl-PL" sz="1400" b="1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pl-PL" sz="1400" b="1" dirty="0" err="1">
                <a:solidFill>
                  <a:schemeClr val="bg1">
                    <a:lumMod val="75000"/>
                  </a:schemeClr>
                </a:solidFill>
              </a:rPr>
              <a:t>Match+Action</a:t>
            </a:r>
            <a:r>
              <a:rPr lang="pl-PL" sz="1400" b="1" dirty="0">
                <a:solidFill>
                  <a:schemeClr val="bg1">
                    <a:lumMod val="75000"/>
                  </a:schemeClr>
                </a:solidFill>
              </a:rPr>
              <a:t>) */</a:t>
            </a:r>
          </a:p>
          <a:p>
            <a:pPr lvl="1"/>
            <a:r>
              <a:rPr lang="pl-PL" sz="1400" b="1" dirty="0">
                <a:solidFill>
                  <a:schemeClr val="bg1">
                    <a:lumMod val="75000"/>
                  </a:schemeClr>
                </a:solidFill>
              </a:rPr>
              <a:t>      /* </a:t>
            </a:r>
            <a:r>
              <a:rPr lang="pl-PL" sz="1400" b="1" dirty="0" err="1">
                <a:solidFill>
                  <a:schemeClr val="bg1">
                    <a:lumMod val="75000"/>
                  </a:schemeClr>
                </a:solidFill>
              </a:rPr>
              <a:t>Deparser</a:t>
            </a:r>
            <a:r>
              <a:rPr lang="pl-PL" sz="1400" b="1" dirty="0">
                <a:solidFill>
                  <a:schemeClr val="bg1">
                    <a:lumMod val="75000"/>
                  </a:schemeClr>
                </a:solidFill>
              </a:rPr>
              <a:t> */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  </a:t>
            </a:r>
          </a:p>
          <a:p>
            <a:r>
              <a:rPr lang="pl-PL" sz="1400" b="1" dirty="0">
                <a:solidFill>
                  <a:schemeClr val="tx1"/>
                </a:solidFill>
              </a:rPr>
              <a:t>      return</a:t>
            </a:r>
            <a:r>
              <a:rPr lang="pl-PL" sz="1400" dirty="0">
                <a:solidFill>
                  <a:schemeClr val="tx1"/>
                </a:solidFill>
              </a:rPr>
              <a:t> pass;</a:t>
            </a:r>
          </a:p>
          <a:p>
            <a:r>
              <a:rPr lang="pl-PL" sz="1400" dirty="0">
                <a:solidFill>
                  <a:schemeClr val="tx1"/>
                </a:solidFill>
              </a:rPr>
              <a:t>}</a:t>
            </a:r>
          </a:p>
          <a:p>
            <a:br>
              <a:rPr lang="pl-PL" sz="1400" b="1" dirty="0">
                <a:solidFill>
                  <a:schemeClr val="tx1"/>
                </a:solidFill>
              </a:rPr>
            </a:br>
            <a:endParaRPr lang="pl-PL" sz="1400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E9C32C6-CAFE-4852-8C11-2F655B24CC18}"/>
              </a:ext>
            </a:extLst>
          </p:cNvPr>
          <p:cNvSpPr/>
          <p:nvPr/>
        </p:nvSpPr>
        <p:spPr>
          <a:xfrm>
            <a:off x="4804013" y="3180230"/>
            <a:ext cx="4168922" cy="14926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br>
              <a:rPr lang="pl-PL" sz="1400" dirty="0">
                <a:solidFill>
                  <a:schemeClr val="tx1"/>
                </a:solidFill>
              </a:rPr>
            </a:br>
            <a:r>
              <a:rPr lang="pl-PL" sz="1400" b="1" dirty="0" err="1">
                <a:solidFill>
                  <a:schemeClr val="tx1"/>
                </a:solidFill>
              </a:rPr>
              <a:t>void</a:t>
            </a:r>
            <a:r>
              <a:rPr lang="pl-PL" sz="1400" dirty="0">
                <a:solidFill>
                  <a:schemeClr val="tx1"/>
                </a:solidFill>
              </a:rPr>
              <a:t> *</a:t>
            </a:r>
          </a:p>
          <a:p>
            <a:r>
              <a:rPr lang="pl-PL" sz="1400" dirty="0" err="1">
                <a:solidFill>
                  <a:schemeClr val="tx1"/>
                </a:solidFill>
              </a:rPr>
              <a:t>ubpf_packet_data</a:t>
            </a:r>
            <a:r>
              <a:rPr lang="pl-PL" sz="1400" dirty="0">
                <a:solidFill>
                  <a:schemeClr val="tx1"/>
                </a:solidFill>
              </a:rPr>
              <a:t>(</a:t>
            </a:r>
            <a:r>
              <a:rPr lang="pl-PL" sz="1400" b="1" dirty="0" err="1">
                <a:solidFill>
                  <a:schemeClr val="tx1"/>
                </a:solidFill>
              </a:rPr>
              <a:t>void</a:t>
            </a:r>
            <a:r>
              <a:rPr lang="pl-PL" sz="1400" dirty="0">
                <a:solidFill>
                  <a:schemeClr val="tx1"/>
                </a:solidFill>
              </a:rPr>
              <a:t> *</a:t>
            </a:r>
            <a:r>
              <a:rPr lang="pl-PL" sz="1400" dirty="0" err="1">
                <a:solidFill>
                  <a:schemeClr val="tx1"/>
                </a:solidFill>
              </a:rPr>
              <a:t>ctx</a:t>
            </a:r>
            <a:r>
              <a:rPr lang="pl-PL" sz="1400" dirty="0">
                <a:solidFill>
                  <a:schemeClr val="tx1"/>
                </a:solidFill>
              </a:rPr>
              <a:t>)</a:t>
            </a:r>
          </a:p>
          <a:p>
            <a:r>
              <a:rPr lang="pl-PL" sz="1400" dirty="0">
                <a:solidFill>
                  <a:schemeClr val="tx1"/>
                </a:solidFill>
              </a:rPr>
              <a:t>{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</a:t>
            </a:r>
            <a:r>
              <a:rPr lang="pl-PL" sz="1400" b="1" dirty="0" err="1">
                <a:solidFill>
                  <a:schemeClr val="tx1"/>
                </a:solidFill>
              </a:rPr>
              <a:t>struct</a:t>
            </a:r>
            <a:r>
              <a:rPr lang="pl-PL" sz="1400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accent6">
                    <a:lumMod val="75000"/>
                  </a:schemeClr>
                </a:solidFill>
              </a:rPr>
              <a:t>dp_packet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*</a:t>
            </a:r>
            <a:r>
              <a:rPr lang="pl-PL" sz="1400" dirty="0" err="1">
                <a:solidFill>
                  <a:schemeClr val="tx1"/>
                </a:solidFill>
              </a:rPr>
              <a:t>packet</a:t>
            </a:r>
            <a:r>
              <a:rPr lang="pl-PL" sz="1400" dirty="0">
                <a:solidFill>
                  <a:schemeClr val="tx1"/>
                </a:solidFill>
              </a:rPr>
              <a:t> = (</a:t>
            </a:r>
            <a:r>
              <a:rPr lang="pl-PL" sz="1400" b="1" dirty="0" err="1">
                <a:solidFill>
                  <a:schemeClr val="tx1"/>
                </a:solidFill>
              </a:rPr>
              <a:t>struct</a:t>
            </a:r>
            <a:r>
              <a:rPr lang="pl-PL" sz="1400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accent6">
                    <a:lumMod val="75000"/>
                  </a:schemeClr>
                </a:solidFill>
              </a:rPr>
              <a:t>dp_packet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*) </a:t>
            </a:r>
            <a:r>
              <a:rPr lang="pl-PL" sz="1400" dirty="0" err="1">
                <a:solidFill>
                  <a:schemeClr val="tx1"/>
                </a:solidFill>
              </a:rPr>
              <a:t>ctx</a:t>
            </a:r>
            <a:r>
              <a:rPr lang="pl-PL" sz="1400" dirty="0">
                <a:solidFill>
                  <a:schemeClr val="tx1"/>
                </a:solidFill>
              </a:rPr>
              <a:t>;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</a:t>
            </a:r>
            <a:r>
              <a:rPr lang="pl-PL" sz="1400" b="1" dirty="0">
                <a:solidFill>
                  <a:schemeClr val="tx1"/>
                </a:solidFill>
              </a:rPr>
              <a:t>return</a:t>
            </a:r>
            <a:r>
              <a:rPr lang="pl-PL" sz="1400" dirty="0">
                <a:solidFill>
                  <a:schemeClr val="tx1"/>
                </a:solidFill>
              </a:rPr>
              <a:t> </a:t>
            </a:r>
            <a:r>
              <a:rPr lang="pl-PL" sz="1400" i="1" dirty="0" err="1">
                <a:solidFill>
                  <a:schemeClr val="tx1"/>
                </a:solidFill>
              </a:rPr>
              <a:t>dp_packet_data</a:t>
            </a:r>
            <a:r>
              <a:rPr lang="pl-PL" sz="1400" dirty="0">
                <a:solidFill>
                  <a:schemeClr val="tx1"/>
                </a:solidFill>
              </a:rPr>
              <a:t>(</a:t>
            </a:r>
            <a:r>
              <a:rPr lang="pl-PL" sz="1400" dirty="0" err="1">
                <a:solidFill>
                  <a:schemeClr val="tx1"/>
                </a:solidFill>
              </a:rPr>
              <a:t>packet</a:t>
            </a:r>
            <a:r>
              <a:rPr lang="pl-PL" sz="1400" dirty="0">
                <a:solidFill>
                  <a:schemeClr val="tx1"/>
                </a:solidFill>
              </a:rPr>
              <a:t>);</a:t>
            </a:r>
          </a:p>
          <a:p>
            <a:r>
              <a:rPr lang="pl-PL" sz="1400" dirty="0">
                <a:solidFill>
                  <a:schemeClr val="tx1"/>
                </a:solidFill>
              </a:rPr>
              <a:t>}</a:t>
            </a:r>
            <a:br>
              <a:rPr lang="pl-PL" sz="1400" b="1" dirty="0">
                <a:solidFill>
                  <a:schemeClr val="tx1"/>
                </a:solidFill>
              </a:rPr>
            </a:br>
            <a:endParaRPr lang="pl-PL" sz="1400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C51EB0-7347-4FAE-B82F-CA5E09C7B5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7" y="3150622"/>
            <a:ext cx="883508" cy="883508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3F20DF92-0392-4D26-9F24-DCF72D720991}"/>
              </a:ext>
            </a:extLst>
          </p:cNvPr>
          <p:cNvSpPr/>
          <p:nvPr/>
        </p:nvSpPr>
        <p:spPr>
          <a:xfrm>
            <a:off x="3923965" y="757034"/>
            <a:ext cx="5152799" cy="19782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 err="1">
                <a:solidFill>
                  <a:schemeClr val="tx1"/>
                </a:solidFill>
              </a:rPr>
              <a:t>static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b="1" dirty="0" err="1">
                <a:solidFill>
                  <a:schemeClr val="tx1"/>
                </a:solidFill>
              </a:rPr>
              <a:t>inline</a:t>
            </a:r>
            <a:r>
              <a:rPr lang="pl-PL" sz="1400" b="1" dirty="0">
                <a:solidFill>
                  <a:schemeClr val="tx1"/>
                </a:solidFill>
              </a:rPr>
              <a:t> </a:t>
            </a:r>
            <a:r>
              <a:rPr lang="pl-PL" sz="1400" i="1" dirty="0" err="1">
                <a:solidFill>
                  <a:schemeClr val="tx1"/>
                </a:solidFill>
              </a:rPr>
              <a:t>bpf_result</a:t>
            </a:r>
            <a:endParaRPr lang="pl-PL" sz="1400" i="1" dirty="0">
              <a:solidFill>
                <a:schemeClr val="tx1"/>
              </a:solidFill>
            </a:endParaRPr>
          </a:p>
          <a:p>
            <a:r>
              <a:rPr lang="pl-PL" sz="1400" dirty="0" err="1">
                <a:solidFill>
                  <a:schemeClr val="tx1"/>
                </a:solidFill>
              </a:rPr>
              <a:t>ubpf_handle_packet</a:t>
            </a:r>
            <a:r>
              <a:rPr lang="pl-PL" sz="1400" dirty="0">
                <a:solidFill>
                  <a:schemeClr val="tx1"/>
                </a:solidFill>
              </a:rPr>
              <a:t>(</a:t>
            </a:r>
            <a:r>
              <a:rPr lang="pl-PL" sz="1400" b="1" dirty="0" err="1">
                <a:solidFill>
                  <a:schemeClr val="tx1"/>
                </a:solidFill>
              </a:rPr>
              <a:t>struct</a:t>
            </a:r>
            <a:r>
              <a:rPr lang="pl-PL" sz="1400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accent6">
                    <a:lumMod val="75000"/>
                  </a:schemeClr>
                </a:solidFill>
              </a:rPr>
              <a:t>ubpf_vm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*</a:t>
            </a:r>
            <a:r>
              <a:rPr lang="pl-PL" sz="1400" dirty="0" err="1">
                <a:solidFill>
                  <a:schemeClr val="tx1"/>
                </a:solidFill>
              </a:rPr>
              <a:t>vm</a:t>
            </a:r>
            <a:r>
              <a:rPr lang="pl-PL" sz="1400" dirty="0">
                <a:solidFill>
                  <a:schemeClr val="tx1"/>
                </a:solidFill>
              </a:rPr>
              <a:t>, </a:t>
            </a:r>
            <a:r>
              <a:rPr lang="pl-PL" sz="1400" b="1" dirty="0" err="1">
                <a:solidFill>
                  <a:schemeClr val="tx1"/>
                </a:solidFill>
              </a:rPr>
              <a:t>struct</a:t>
            </a:r>
            <a:r>
              <a:rPr lang="pl-PL" sz="1400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accent6">
                    <a:lumMod val="75000"/>
                  </a:schemeClr>
                </a:solidFill>
              </a:rPr>
              <a:t>dp_packet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*</a:t>
            </a:r>
            <a:r>
              <a:rPr lang="pl-PL" sz="1400" dirty="0" err="1">
                <a:solidFill>
                  <a:schemeClr val="tx1"/>
                </a:solidFill>
              </a:rPr>
              <a:t>packet</a:t>
            </a:r>
            <a:r>
              <a:rPr lang="pl-PL" sz="1400" dirty="0">
                <a:solidFill>
                  <a:schemeClr val="tx1"/>
                </a:solidFill>
              </a:rPr>
              <a:t>)</a:t>
            </a:r>
          </a:p>
          <a:p>
            <a:r>
              <a:rPr lang="pl-PL" sz="1400" dirty="0">
                <a:solidFill>
                  <a:schemeClr val="tx1"/>
                </a:solidFill>
              </a:rPr>
              <a:t>{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…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</a:rPr>
              <a:t>uint64_t </a:t>
            </a:r>
            <a:r>
              <a:rPr lang="pl-PL" sz="1400" dirty="0" err="1">
                <a:solidFill>
                  <a:schemeClr val="tx1"/>
                </a:solidFill>
              </a:rPr>
              <a:t>ret</a:t>
            </a:r>
            <a:r>
              <a:rPr lang="pl-PL" sz="1400" dirty="0">
                <a:solidFill>
                  <a:schemeClr val="tx1"/>
                </a:solidFill>
              </a:rPr>
              <a:t> = </a:t>
            </a:r>
            <a:r>
              <a:rPr lang="pl-PL" sz="1400" b="1" dirty="0" err="1">
                <a:solidFill>
                  <a:srgbClr val="7030A0"/>
                </a:solidFill>
              </a:rPr>
              <a:t>vm</a:t>
            </a:r>
            <a:r>
              <a:rPr lang="pl-PL" sz="1400" b="1" dirty="0">
                <a:solidFill>
                  <a:srgbClr val="7030A0"/>
                </a:solidFill>
              </a:rPr>
              <a:t>-&gt;</a:t>
            </a:r>
            <a:r>
              <a:rPr lang="pl-PL" sz="1400" b="1" dirty="0" err="1">
                <a:solidFill>
                  <a:srgbClr val="7030A0"/>
                </a:solidFill>
              </a:rPr>
              <a:t>jitted</a:t>
            </a:r>
            <a:r>
              <a:rPr lang="pl-PL" sz="1400" dirty="0">
                <a:solidFill>
                  <a:schemeClr val="tx1"/>
                </a:solidFill>
              </a:rPr>
              <a:t>(</a:t>
            </a:r>
            <a:r>
              <a:rPr lang="pl-PL" sz="1400" dirty="0" err="1">
                <a:solidFill>
                  <a:schemeClr val="tx1"/>
                </a:solidFill>
              </a:rPr>
              <a:t>packet</a:t>
            </a:r>
            <a:r>
              <a:rPr lang="pl-PL" sz="1400" dirty="0">
                <a:solidFill>
                  <a:schemeClr val="tx1"/>
                </a:solidFill>
              </a:rPr>
              <a:t>, </a:t>
            </a:r>
            <a:r>
              <a:rPr lang="pl-PL" sz="1400" dirty="0" err="1">
                <a:solidFill>
                  <a:schemeClr val="tx1"/>
                </a:solidFill>
              </a:rPr>
              <a:t>pkt_len</a:t>
            </a:r>
            <a:r>
              <a:rPr lang="pl-PL" sz="1400" dirty="0">
                <a:solidFill>
                  <a:schemeClr val="tx1"/>
                </a:solidFill>
              </a:rPr>
              <a:t>);</a:t>
            </a:r>
          </a:p>
          <a:p>
            <a:r>
              <a:rPr lang="pl-PL" sz="1400" dirty="0">
                <a:solidFill>
                  <a:schemeClr val="tx1"/>
                </a:solidFill>
              </a:rPr>
              <a:t>    </a:t>
            </a:r>
            <a:r>
              <a:rPr lang="pl-PL" sz="1400" b="1" dirty="0">
                <a:solidFill>
                  <a:schemeClr val="tx1"/>
                </a:solidFill>
              </a:rPr>
              <a:t>return</a:t>
            </a:r>
            <a:r>
              <a:rPr lang="pl-PL" sz="1400" dirty="0">
                <a:solidFill>
                  <a:schemeClr val="tx1"/>
                </a:solidFill>
              </a:rPr>
              <a:t> (</a:t>
            </a:r>
            <a:r>
              <a:rPr lang="pl-PL" sz="1400" dirty="0" err="1">
                <a:solidFill>
                  <a:schemeClr val="tx1"/>
                </a:solidFill>
              </a:rPr>
              <a:t>ret</a:t>
            </a:r>
            <a:r>
              <a:rPr lang="pl-PL" sz="1400" dirty="0">
                <a:solidFill>
                  <a:schemeClr val="tx1"/>
                </a:solidFill>
              </a:rPr>
              <a:t> == 1)? </a:t>
            </a:r>
            <a:r>
              <a:rPr lang="pl-PL" sz="1400" i="1" dirty="0">
                <a:solidFill>
                  <a:schemeClr val="tx1"/>
                </a:solidFill>
              </a:rPr>
              <a:t>BPF_MATCH            </a:t>
            </a:r>
            <a:r>
              <a:rPr lang="pl-PL" sz="1400" i="1" dirty="0">
                <a:solidFill>
                  <a:schemeClr val="bg1">
                    <a:lumMod val="65000"/>
                  </a:schemeClr>
                </a:solidFill>
              </a:rPr>
              <a:t>// pass</a:t>
            </a:r>
          </a:p>
          <a:p>
            <a:r>
              <a:rPr lang="pl-PL" sz="1400" i="1" dirty="0">
                <a:solidFill>
                  <a:schemeClr val="tx1"/>
                </a:solidFill>
              </a:rPr>
              <a:t> 			: BPF_NO_MATCH</a:t>
            </a:r>
            <a:r>
              <a:rPr lang="pl-PL" sz="1400" dirty="0">
                <a:solidFill>
                  <a:schemeClr val="tx1"/>
                </a:solidFill>
              </a:rPr>
              <a:t>;  </a:t>
            </a:r>
            <a:r>
              <a:rPr lang="pl-PL" sz="1400" i="1" dirty="0">
                <a:solidFill>
                  <a:schemeClr val="bg1">
                    <a:lumMod val="65000"/>
                  </a:schemeClr>
                </a:solidFill>
              </a:rPr>
              <a:t>// drop</a:t>
            </a:r>
          </a:p>
          <a:p>
            <a:r>
              <a:rPr lang="pl-PL" sz="1400" dirty="0">
                <a:solidFill>
                  <a:schemeClr val="tx1"/>
                </a:solidFill>
              </a:rPr>
              <a:t>}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A461DB69-1DB4-4EEB-B8B0-9B7CA75AE154}"/>
              </a:ext>
            </a:extLst>
          </p:cNvPr>
          <p:cNvCxnSpPr>
            <a:cxnSpLocks/>
          </p:cNvCxnSpPr>
          <p:nvPr/>
        </p:nvCxnSpPr>
        <p:spPr>
          <a:xfrm flipH="1">
            <a:off x="1119116" y="1860910"/>
            <a:ext cx="2975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6C69A163-497E-4B0D-8DC0-808C9C4824BE}"/>
              </a:ext>
            </a:extLst>
          </p:cNvPr>
          <p:cNvCxnSpPr>
            <a:cxnSpLocks/>
          </p:cNvCxnSpPr>
          <p:nvPr/>
        </p:nvCxnSpPr>
        <p:spPr>
          <a:xfrm>
            <a:off x="1132764" y="1860910"/>
            <a:ext cx="0" cy="425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6D72450B-8BC8-4E4E-9CDA-C48C2A16404E}"/>
              </a:ext>
            </a:extLst>
          </p:cNvPr>
          <p:cNvCxnSpPr/>
          <p:nvPr/>
        </p:nvCxnSpPr>
        <p:spPr>
          <a:xfrm>
            <a:off x="3077570" y="2838734"/>
            <a:ext cx="1794681" cy="777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49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5175</Words>
  <Application>Microsoft Office PowerPoint</Application>
  <PresentationFormat>Pokaz na ekranie (16:9)</PresentationFormat>
  <Paragraphs>1062</Paragraphs>
  <Slides>31</Slides>
  <Notes>25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5" baseType="lpstr">
      <vt:lpstr>Arial</vt:lpstr>
      <vt:lpstr>Calibri</vt:lpstr>
      <vt:lpstr>DejaVu Sans Mono</vt:lpstr>
      <vt:lpstr>Office Theme</vt:lpstr>
      <vt:lpstr>Extending OVS packet processing pipeline at runtime using P4</vt:lpstr>
      <vt:lpstr>Main contributions</vt:lpstr>
      <vt:lpstr>Motivation – VNF offloading using P4</vt:lpstr>
      <vt:lpstr>Related work</vt:lpstr>
      <vt:lpstr>From programmable filters to programmable actions..</vt:lpstr>
      <vt:lpstr>p4c-ubpf compiler</vt:lpstr>
      <vt:lpstr>Introduction to p4c-ubpf</vt:lpstr>
      <vt:lpstr>p4c-ubpf: architecture model</vt:lpstr>
      <vt:lpstr>Basic uBPF program structure</vt:lpstr>
      <vt:lpstr>P4 Headers</vt:lpstr>
      <vt:lpstr>P4 Parser</vt:lpstr>
      <vt:lpstr>Match-Action Tables</vt:lpstr>
      <vt:lpstr>P4 Registers</vt:lpstr>
      <vt:lpstr>P4 Deparser</vt:lpstr>
      <vt:lpstr>Arbitrary packet encapsulation</vt:lpstr>
      <vt:lpstr>Programming workflow for OVS</vt:lpstr>
      <vt:lpstr>Programming workflow</vt:lpstr>
      <vt:lpstr>Programming workflow</vt:lpstr>
      <vt:lpstr>Programming workflow</vt:lpstr>
      <vt:lpstr>Programming workflow</vt:lpstr>
      <vt:lpstr>Programming workflow</vt:lpstr>
      <vt:lpstr>Programming workflow</vt:lpstr>
      <vt:lpstr>Programming workflow</vt:lpstr>
      <vt:lpstr>Use cases</vt:lpstr>
      <vt:lpstr>Use cases</vt:lpstr>
      <vt:lpstr>Summary</vt:lpstr>
      <vt:lpstr>Thank you!</vt:lpstr>
      <vt:lpstr>BACKUP</vt:lpstr>
      <vt:lpstr>Topology Service Injection 2.0</vt:lpstr>
      <vt:lpstr>Open issues</vt:lpstr>
      <vt:lpstr>p4c-ubpf: architecture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advnet</cp:lastModifiedBy>
  <cp:revision>117</cp:revision>
  <dcterms:created xsi:type="dcterms:W3CDTF">2016-09-09T14:34:40Z</dcterms:created>
  <dcterms:modified xsi:type="dcterms:W3CDTF">2019-12-08T15:08:29Z</dcterms:modified>
</cp:coreProperties>
</file>