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94"/>
  </p:normalViewPr>
  <p:slideViewPr>
    <p:cSldViewPr snapToGrid="0">
      <p:cViewPr varScale="1">
        <p:scale>
          <a:sx n="161" d="100"/>
          <a:sy n="161" d="100"/>
        </p:scale>
        <p:origin x="8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e8355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3e8355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ade51333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6ade51333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93942b92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4793942b92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e83559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63e83559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e835591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3e835591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ade51333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6ade51333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e835591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3e835591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e835591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63e835591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e835591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63e835591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e835591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63e835591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ade51333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6ade51333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e835591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3e835591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93942b92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4793942b92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3e835591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3e835591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93942b92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4793942b92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93942b92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4793942b92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93942b92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793942b92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e835591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63e835591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93942b92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4793942b92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3e835591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63e835591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7af1a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657af1a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ade51333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6ade51333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ade51333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6ade51333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e835591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e835591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793942b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793942b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93942b92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4793942b92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e835591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63e835591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e835591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63e83559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e835591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63e835591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93942b92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4793942b92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93942b9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793942b9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764366"/>
            <a:ext cx="2441448" cy="90791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47468" y="2262773"/>
            <a:ext cx="54864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347468" y="38125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4262" y="3458655"/>
            <a:ext cx="54930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47468" y="1165329"/>
            <a:ext cx="8453700" cy="3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8">
  <p:cSld name="Title and Content 8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3211133" y="116522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3211133" y="204937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3211133" y="293352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3211133" y="3817676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5"/>
          </p:nvPr>
        </p:nvSpPr>
        <p:spPr>
          <a:xfrm>
            <a:off x="348751" y="116522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6"/>
          </p:nvPr>
        </p:nvSpPr>
        <p:spPr>
          <a:xfrm>
            <a:off x="348751" y="204937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7"/>
          </p:nvPr>
        </p:nvSpPr>
        <p:spPr>
          <a:xfrm>
            <a:off x="348751" y="293352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8"/>
          </p:nvPr>
        </p:nvSpPr>
        <p:spPr>
          <a:xfrm>
            <a:off x="348751" y="3817676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47468" y="814387"/>
            <a:ext cx="6123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47468" y="2237125"/>
            <a:ext cx="6123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320" y="4755180"/>
            <a:ext cx="673611" cy="2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hotos">
  <p:cSld name="Title Slide with Photos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954153"/>
            <a:ext cx="2441448" cy="90791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>
            <a:spLocks noGrp="1"/>
          </p:cNvSpPr>
          <p:nvPr>
            <p:ph type="pic" idx="2"/>
          </p:nvPr>
        </p:nvSpPr>
        <p:spPr>
          <a:xfrm>
            <a:off x="347468" y="3120390"/>
            <a:ext cx="54864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3"/>
          </p:nvPr>
        </p:nvSpPr>
        <p:spPr>
          <a:xfrm>
            <a:off x="6151117" y="3120390"/>
            <a:ext cx="26517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ctrTitle"/>
          </p:nvPr>
        </p:nvSpPr>
        <p:spPr>
          <a:xfrm>
            <a:off x="347468" y="968691"/>
            <a:ext cx="54864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347468" y="251847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44262" y="2170400"/>
            <a:ext cx="54930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320" y="4755180"/>
            <a:ext cx="673611" cy="2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47468" y="1165329"/>
            <a:ext cx="8453700" cy="3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347468" y="4629150"/>
            <a:ext cx="84537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inwala@ebay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tack/networking-ov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flow.net/downloads.ph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vn-org/ovn-scale-te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ay/go-ov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1073728" y="2381800"/>
            <a:ext cx="7552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0070C0"/>
                </a:solidFill>
              </a:rPr>
              <a:t>OVN operationalization at scale @eBay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000">
              <a:solidFill>
                <a:srgbClr val="0070C0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32345" y="4189554"/>
            <a:ext cx="3363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Aliasgar Ginwala (</a:t>
            </a:r>
            <a:r>
              <a:rPr lang="en" sz="1400" b="0" i="0" strike="noStrike" cap="none">
                <a:solidFill>
                  <a:srgbClr val="0070C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aginwala@ebay.com</a:t>
            </a:r>
            <a:r>
              <a:rPr lang="en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Migration for OpenStack VMs to ovn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53100" y="12055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Retain IP/</a:t>
            </a:r>
            <a:r>
              <a:rPr lang="en" dirty="0" err="1">
                <a:solidFill>
                  <a:schemeClr val="dk1"/>
                </a:solidFill>
              </a:rPr>
              <a:t>dns</a:t>
            </a:r>
            <a:r>
              <a:rPr lang="en" dirty="0">
                <a:solidFill>
                  <a:schemeClr val="dk1"/>
                </a:solidFill>
              </a:rPr>
              <a:t> for VMs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Changes in </a:t>
            </a:r>
            <a:r>
              <a:rPr lang="en" dirty="0" err="1">
                <a:solidFill>
                  <a:schemeClr val="dk1"/>
                </a:solidFill>
              </a:rPr>
              <a:t>openstack</a:t>
            </a:r>
            <a:r>
              <a:rPr lang="en" dirty="0">
                <a:solidFill>
                  <a:schemeClr val="dk1"/>
                </a:solidFill>
              </a:rPr>
              <a:t> nova to use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with hints instead of default </a:t>
            </a:r>
            <a:r>
              <a:rPr lang="en" dirty="0" err="1">
                <a:solidFill>
                  <a:schemeClr val="dk1"/>
                </a:solidFill>
              </a:rPr>
              <a:t>sdn</a:t>
            </a:r>
            <a:r>
              <a:rPr lang="en" dirty="0">
                <a:solidFill>
                  <a:schemeClr val="dk1"/>
                </a:solidFill>
              </a:rPr>
              <a:t> provider in case we have to rollback.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networking-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sync tool to sync data from neutron to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1.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Compute audits for </a:t>
            </a:r>
            <a:r>
              <a:rPr lang="en" dirty="0" err="1">
                <a:solidFill>
                  <a:schemeClr val="dk1"/>
                </a:solidFill>
              </a:rPr>
              <a:t>ovs</a:t>
            </a:r>
            <a:r>
              <a:rPr lang="en" dirty="0">
                <a:solidFill>
                  <a:schemeClr val="dk1"/>
                </a:solidFill>
              </a:rPr>
              <a:t>/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and kernel version.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rgbClr val="38761D"/>
                </a:solidFill>
              </a:rPr>
              <a:t>Ansible</a:t>
            </a:r>
            <a:r>
              <a:rPr lang="en" dirty="0">
                <a:solidFill>
                  <a:schemeClr val="dk1"/>
                </a:solidFill>
              </a:rPr>
              <a:t> to migrate computes in batches.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lvl="0" indent="-304800" algn="just">
              <a:buClr>
                <a:schemeClr val="dk1"/>
              </a:buClr>
              <a:buSzPts val="1200"/>
            </a:pPr>
            <a:r>
              <a:rPr lang="en" dirty="0">
                <a:solidFill>
                  <a:schemeClr val="dk1"/>
                </a:solidFill>
              </a:rPr>
              <a:t>[1]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https://github.com/openstack/networking-ovn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Some surprises during/post migration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53100" y="12055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Wrong MTU on computes caused  service degradation like download failures for VMs, etc.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Max open file limits exceeded for sb db process which failed to start ovn services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DefaultLimitNOFILE=4096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Fixed in 4992e00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Some pain points when using active-standby mode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47875" y="1131100"/>
            <a:ext cx="84843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OVS/OVN upgrades always needs planned maintenance by notifying customer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Takes ~30+ mins for active sb db to resync data for all clients. 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Active node failure causes control plane outage to resync data for all clients.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No workload distribution: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All clients(HVs) connect to single active node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Not only OpenStack provisioning but K8s control plane gets impacted: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New pods created during this time will not ping as mac binding cannot be updated due to SB DB running hot.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Active-active improved to handle scale issues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17241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test results were promising and major issues addressed in upstream master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100% CPU utilization when preprocessing at followers to reduce leader load.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Follower update latency; reduced to </a:t>
            </a:r>
            <a:r>
              <a:rPr lang="en">
                <a:solidFill>
                  <a:srgbClr val="38761D"/>
                </a:solidFill>
              </a:rPr>
              <a:t>500 ms</a:t>
            </a:r>
            <a:r>
              <a:rPr lang="en">
                <a:solidFill>
                  <a:schemeClr val="dk1"/>
                </a:solidFill>
              </a:rPr>
              <a:t> from </a:t>
            </a:r>
            <a:r>
              <a:rPr lang="en">
                <a:solidFill>
                  <a:srgbClr val="FF0000"/>
                </a:solidFill>
              </a:rPr>
              <a:t>30 sec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Leader flapped due to heartbeat timeout which triggered re-election which can now be controlled by election time out.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SB DB uses fast re-sync for db re-connect for which time reduced from </a:t>
            </a:r>
            <a:r>
              <a:rPr lang="en">
                <a:solidFill>
                  <a:srgbClr val="FF0000"/>
                </a:solidFill>
              </a:rPr>
              <a:t>~30 min</a:t>
            </a:r>
            <a:r>
              <a:rPr lang="en">
                <a:solidFill>
                  <a:schemeClr val="dk1"/>
                </a:solidFill>
              </a:rPr>
              <a:t>+ to </a:t>
            </a:r>
            <a:r>
              <a:rPr lang="en">
                <a:solidFill>
                  <a:srgbClr val="38761D"/>
                </a:solidFill>
              </a:rPr>
              <a:t>1 min.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Migrating to raft cluster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61400" y="117241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3 Nodes raft cluster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Copy standalone </a:t>
            </a:r>
            <a:r>
              <a:rPr lang="en" dirty="0" err="1">
                <a:solidFill>
                  <a:schemeClr val="dk1"/>
                </a:solidFill>
              </a:rPr>
              <a:t>db</a:t>
            </a:r>
            <a:r>
              <a:rPr lang="en" dirty="0">
                <a:solidFill>
                  <a:schemeClr val="dk1"/>
                </a:solidFill>
              </a:rPr>
              <a:t> from active pacemaker node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Conversion to clustered </a:t>
            </a:r>
            <a:r>
              <a:rPr lang="en" dirty="0" err="1">
                <a:solidFill>
                  <a:schemeClr val="dk1"/>
                </a:solidFill>
              </a:rPr>
              <a:t>db</a:t>
            </a:r>
            <a:r>
              <a:rPr lang="en" dirty="0">
                <a:solidFill>
                  <a:schemeClr val="dk1"/>
                </a:solidFill>
              </a:rPr>
              <a:t> from standalone already addressed by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ovn-ctl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Increase election timeout to 10 sec after starting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on first node..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</a:pPr>
            <a:r>
              <a:rPr lang="en" dirty="0">
                <a:solidFill>
                  <a:srgbClr val="38761D"/>
                </a:solidFill>
              </a:rPr>
              <a:t>Use cluster/change-election-timer ; start with 2k </a:t>
            </a:r>
            <a:r>
              <a:rPr lang="en" dirty="0" err="1">
                <a:solidFill>
                  <a:srgbClr val="38761D"/>
                </a:solidFill>
              </a:rPr>
              <a:t>upto</a:t>
            </a:r>
            <a:r>
              <a:rPr lang="en" dirty="0">
                <a:solidFill>
                  <a:srgbClr val="38761D"/>
                </a:solidFill>
              </a:rPr>
              <a:t> 10k (10 seconds)</a:t>
            </a:r>
            <a:endParaRPr dirty="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Start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services on rest 2 cluster nodes using join cluster using remote-</a:t>
            </a:r>
            <a:r>
              <a:rPr lang="en" dirty="0" err="1">
                <a:solidFill>
                  <a:schemeClr val="dk1"/>
                </a:solidFill>
              </a:rPr>
              <a:t>addr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</a:pPr>
            <a:r>
              <a:rPr lang="en" dirty="0">
                <a:solidFill>
                  <a:srgbClr val="38761D"/>
                </a:solidFill>
              </a:rPr>
              <a:t>/</a:t>
            </a:r>
            <a:r>
              <a:rPr lang="en" dirty="0" err="1">
                <a:solidFill>
                  <a:srgbClr val="38761D"/>
                </a:solidFill>
              </a:rPr>
              <a:t>usr</a:t>
            </a:r>
            <a:r>
              <a:rPr lang="en" dirty="0">
                <a:solidFill>
                  <a:srgbClr val="38761D"/>
                </a:solidFill>
              </a:rPr>
              <a:t>/share/</a:t>
            </a:r>
            <a:r>
              <a:rPr lang="en" dirty="0" err="1">
                <a:solidFill>
                  <a:srgbClr val="38761D"/>
                </a:solidFill>
              </a:rPr>
              <a:t>openvswitch</a:t>
            </a:r>
            <a:r>
              <a:rPr lang="en" dirty="0">
                <a:solidFill>
                  <a:srgbClr val="38761D"/>
                </a:solidFill>
              </a:rPr>
              <a:t>/scripts/</a:t>
            </a:r>
            <a:r>
              <a:rPr lang="en" dirty="0" err="1">
                <a:solidFill>
                  <a:srgbClr val="38761D"/>
                </a:solidFill>
              </a:rPr>
              <a:t>ovn-ctl</a:t>
            </a:r>
            <a:r>
              <a:rPr lang="en" dirty="0">
                <a:solidFill>
                  <a:srgbClr val="38761D"/>
                </a:solidFill>
              </a:rPr>
              <a:t> --</a:t>
            </a:r>
            <a:r>
              <a:rPr lang="en" dirty="0" err="1">
                <a:solidFill>
                  <a:srgbClr val="38761D"/>
                </a:solidFill>
              </a:rPr>
              <a:t>db</a:t>
            </a:r>
            <a:r>
              <a:rPr lang="en" dirty="0">
                <a:solidFill>
                  <a:srgbClr val="38761D"/>
                </a:solidFill>
              </a:rPr>
              <a:t>-</a:t>
            </a:r>
            <a:r>
              <a:rPr lang="en" dirty="0" err="1">
                <a:solidFill>
                  <a:srgbClr val="38761D"/>
                </a:solidFill>
              </a:rPr>
              <a:t>nb</a:t>
            </a:r>
            <a:r>
              <a:rPr lang="en" dirty="0">
                <a:solidFill>
                  <a:srgbClr val="38761D"/>
                </a:solidFill>
              </a:rPr>
              <a:t>-cluster-remote-</a:t>
            </a:r>
            <a:r>
              <a:rPr lang="en" dirty="0" err="1">
                <a:solidFill>
                  <a:srgbClr val="38761D"/>
                </a:solidFill>
              </a:rPr>
              <a:t>addr</a:t>
            </a:r>
            <a:r>
              <a:rPr lang="en" dirty="0">
                <a:solidFill>
                  <a:srgbClr val="38761D"/>
                </a:solidFill>
              </a:rPr>
              <a:t>=10.x.x.x --</a:t>
            </a:r>
            <a:r>
              <a:rPr lang="en" dirty="0" err="1">
                <a:solidFill>
                  <a:srgbClr val="38761D"/>
                </a:solidFill>
              </a:rPr>
              <a:t>db</a:t>
            </a:r>
            <a:r>
              <a:rPr lang="en" dirty="0">
                <a:solidFill>
                  <a:srgbClr val="38761D"/>
                </a:solidFill>
              </a:rPr>
              <a:t>-sb-cluster-remote-</a:t>
            </a:r>
            <a:r>
              <a:rPr lang="en" dirty="0" err="1">
                <a:solidFill>
                  <a:srgbClr val="38761D"/>
                </a:solidFill>
              </a:rPr>
              <a:t>addr</a:t>
            </a:r>
            <a:r>
              <a:rPr lang="en" dirty="0">
                <a:solidFill>
                  <a:srgbClr val="38761D"/>
                </a:solidFill>
              </a:rPr>
              <a:t>=10.x.x.x</a:t>
            </a:r>
            <a:endParaRPr dirty="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75" y="128875"/>
            <a:ext cx="3836098" cy="198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Raft control plane upgrade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1972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b="1">
                <a:solidFill>
                  <a:schemeClr val="dk1"/>
                </a:solidFill>
              </a:rPr>
              <a:t>Graceful</a:t>
            </a: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Start upgrading ovs/ovn node by node by node stopping ovn services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Upgrade and restart ovn services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b="1">
                <a:solidFill>
                  <a:schemeClr val="dk1"/>
                </a:solidFill>
              </a:rPr>
              <a:t>Ungraceful</a:t>
            </a: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Kill ovn/ovs services on all three nodes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Upgrade ovs/ovn on all 3 nodes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Restart the last leader first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Follow the same on rest 2 nodes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Raft backup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311700" y="16279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Periodic db backups on all control plane nodes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ovsdb-client backup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Recovery in raft cluster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11700" y="1250876"/>
            <a:ext cx="85206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Nodes down but recoverable </a:t>
            </a:r>
            <a:endParaRPr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Impact: Control plane outage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Recovery: Recover 2 out of 3 nodes asap to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complete election and restore cluster.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endParaRPr lang="en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Data lost</a:t>
            </a:r>
            <a:endParaRPr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All nodes are ok but some some data is deleted/lost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Impact: Data plane outage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Recovery: Use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</a:rPr>
              <a:t>ovsdb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-client restore and neutron-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</a:rPr>
              <a:t>ovn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sync tool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endParaRPr lang="en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Nodes down but not recoverable</a:t>
            </a:r>
            <a:endParaRPr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Kick out node using </a:t>
            </a:r>
            <a:r>
              <a:rPr lang="en" dirty="0">
                <a:solidFill>
                  <a:schemeClr val="dk1"/>
                </a:solidFill>
              </a:rPr>
              <a:t>cluster/kick.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endParaRPr lang="en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Join cluster with --</a:t>
            </a:r>
            <a:r>
              <a:rPr lang="en" dirty="0" err="1">
                <a:solidFill>
                  <a:schemeClr val="dk1"/>
                </a:solidFill>
              </a:rPr>
              <a:t>db</a:t>
            </a:r>
            <a:r>
              <a:rPr lang="en" dirty="0">
                <a:solidFill>
                  <a:schemeClr val="dk1"/>
                </a:solidFill>
              </a:rPr>
              <a:t>-</a:t>
            </a:r>
            <a:r>
              <a:rPr lang="en" dirty="0" err="1">
                <a:solidFill>
                  <a:schemeClr val="dk1"/>
                </a:solidFill>
              </a:rPr>
              <a:t>nb</a:t>
            </a:r>
            <a:r>
              <a:rPr lang="en" dirty="0">
                <a:solidFill>
                  <a:schemeClr val="dk1"/>
                </a:solidFill>
              </a:rPr>
              <a:t>-cluster-remote-</a:t>
            </a:r>
            <a:r>
              <a:rPr lang="en" dirty="0" err="1">
                <a:solidFill>
                  <a:schemeClr val="dk1"/>
                </a:solidFill>
              </a:rPr>
              <a:t>addr</a:t>
            </a:r>
            <a:r>
              <a:rPr lang="en" dirty="0">
                <a:solidFill>
                  <a:schemeClr val="dk1"/>
                </a:solidFill>
              </a:rPr>
              <a:t> and --</a:t>
            </a:r>
            <a:r>
              <a:rPr lang="en" dirty="0" err="1">
                <a:solidFill>
                  <a:schemeClr val="dk1"/>
                </a:solidFill>
              </a:rPr>
              <a:t>db</a:t>
            </a:r>
            <a:r>
              <a:rPr lang="en" dirty="0">
                <a:solidFill>
                  <a:schemeClr val="dk1"/>
                </a:solidFill>
              </a:rPr>
              <a:t>-sb-cluster-remote-</a:t>
            </a:r>
            <a:r>
              <a:rPr lang="en" dirty="0" err="1">
                <a:solidFill>
                  <a:schemeClr val="dk1"/>
                </a:solidFill>
              </a:rPr>
              <a:t>addr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27" y="233475"/>
            <a:ext cx="5327374" cy="20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SSL &amp; RBAC</a:t>
            </a:r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311700" y="1627974"/>
            <a:ext cx="8520600" cy="30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Centralized cert management for all AZ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Cert generation and setting ssl permissions done via puppet modules.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No rbac for northd in upstream yet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northd listen on different port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Secure the new port with iptable rules to restrict access only from central nodes.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Puppet for managing computes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311700" y="1627974"/>
            <a:ext cx="8520600" cy="30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Compute registration which includes setting up of nova/ovs/ovn/networking settings on the node.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Probe-interval 180000 seconds for connecting to south bound.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Agenda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97270"/>
            <a:ext cx="8520600" cy="1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Why ovn as a preferred sdn provider?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Challenges/migration from legacy vendor overlay to ovn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Moving control plane to raft cluster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Operational challenges for current ovn AZ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OVN/OVS upgrades, monitoring and lessons learned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Ansible for OVS/OVN upgrades on computes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1627977"/>
            <a:ext cx="85206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Always with planned maintenance notifying customers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rgbClr val="38761D"/>
                </a:solidFill>
              </a:rPr>
              <a:t>Ansible</a:t>
            </a:r>
            <a:r>
              <a:rPr lang="en">
                <a:solidFill>
                  <a:schemeClr val="dk1"/>
                </a:solidFill>
              </a:rPr>
              <a:t> playbook for installing new ovs/ovn versions in batches in parallel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Small data plane blip for workloads per compute when restarting OVS using force reload with new version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Upstream in talks to handle live upgrades for ovs without data plane impact.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For ovn-controller, use graceful exit to avoid deleting flows</a:t>
            </a:r>
            <a:endParaRPr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# The --restart option is supported from 2.10.</a:t>
            </a:r>
            <a:endParaRPr>
              <a:solidFill>
                <a:schemeClr val="dk1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ovs-appctl -t ovn-controller exit --restart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# Before 2.10,  use:</a:t>
            </a:r>
            <a:endParaRPr>
              <a:solidFill>
                <a:schemeClr val="dk1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kill `cat /var/run/openvswitch/ovn-controller.pid`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OVN/OVS still in same code base.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How to monitor OVN nodes?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311700" y="16279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Zabbix: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https://www.zabbix.com/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Zabbix agent on control plane, computes and gateways to pump data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Monitoring scripts running in the background collects </a:t>
            </a:r>
            <a:r>
              <a:rPr lang="en" dirty="0" err="1">
                <a:solidFill>
                  <a:schemeClr val="dk1"/>
                </a:solidFill>
              </a:rPr>
              <a:t>ovs</a:t>
            </a:r>
            <a:r>
              <a:rPr lang="en" dirty="0">
                <a:solidFill>
                  <a:schemeClr val="dk1"/>
                </a:solidFill>
              </a:rPr>
              <a:t>/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/system stats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Central node stats</a:t>
            </a:r>
            <a:endParaRPr/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1075"/>
            <a:ext cx="8832297" cy="37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Hypervisor ovs/ovn stats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173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10075"/>
            <a:ext cx="8883925" cy="208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Managing Gateways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311700" y="1399199"/>
            <a:ext cx="8520600" cy="30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MTU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Uplink, ens2f0: </a:t>
            </a:r>
            <a:r>
              <a:rPr lang="en" dirty="0">
                <a:solidFill>
                  <a:srgbClr val="4A86E8"/>
                </a:solidFill>
                <a:highlight>
                  <a:srgbClr val="FFFFFF"/>
                </a:highlight>
              </a:rPr>
              <a:t>1500</a:t>
            </a:r>
            <a:endParaRPr dirty="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Downlink, tunnel to HVs (tunnel interface, e.g. eth0): </a:t>
            </a:r>
            <a:r>
              <a:rPr lang="en" dirty="0">
                <a:solidFill>
                  <a:srgbClr val="4A86E8"/>
                </a:solidFill>
                <a:highlight>
                  <a:srgbClr val="FFFFFF"/>
                </a:highlight>
              </a:rPr>
              <a:t>9000</a:t>
            </a:r>
            <a:endParaRPr dirty="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Bridge-mappings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Char char="○"/>
            </a:pPr>
            <a:r>
              <a:rPr lang="en" dirty="0" err="1">
                <a:solidFill>
                  <a:srgbClr val="4A86E8"/>
                </a:solidFill>
                <a:highlight>
                  <a:srgbClr val="FFFFFF"/>
                </a:highlight>
              </a:rPr>
              <a:t>ovn</a:t>
            </a:r>
            <a:r>
              <a:rPr lang="en" dirty="0">
                <a:solidFill>
                  <a:srgbClr val="4A86E8"/>
                </a:solidFill>
                <a:highlight>
                  <a:srgbClr val="FFFFFF"/>
                </a:highlight>
              </a:rPr>
              <a:t>-bridge-mappings=providernet:brens2f0</a:t>
            </a:r>
            <a:endParaRPr dirty="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Disable </a:t>
            </a:r>
            <a:r>
              <a:rPr lang="en" dirty="0" err="1">
                <a:solidFill>
                  <a:srgbClr val="000000"/>
                </a:solidFill>
              </a:rPr>
              <a:t>conntrack</a:t>
            </a:r>
            <a:r>
              <a:rPr lang="en" dirty="0">
                <a:solidFill>
                  <a:srgbClr val="000000"/>
                </a:solidFill>
              </a:rPr>
              <a:t> to avoid confusion with STT</a:t>
            </a:r>
            <a:endParaRPr dirty="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Char char="○"/>
            </a:pPr>
            <a:r>
              <a:rPr lang="en" dirty="0">
                <a:solidFill>
                  <a:srgbClr val="4A86E8"/>
                </a:solidFill>
              </a:rPr>
              <a:t>iptables -t raw -A PREROUTING -j NOTRACK</a:t>
            </a:r>
            <a:endParaRPr dirty="0">
              <a:solidFill>
                <a:srgbClr val="4A86E8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Char char="○"/>
            </a:pPr>
            <a:r>
              <a:rPr lang="en" dirty="0">
                <a:solidFill>
                  <a:srgbClr val="4A86E8"/>
                </a:solidFill>
              </a:rPr>
              <a:t>iptables -t raw -A OUTPUT -j NOTRACK</a:t>
            </a:r>
            <a:endParaRPr dirty="0">
              <a:solidFill>
                <a:srgbClr val="4A86E8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927" y="77575"/>
            <a:ext cx="2596276" cy="32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GW b/w &amp; service degradation detection</a:t>
            </a: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1"/>
          </p:nvPr>
        </p:nvSpPr>
        <p:spPr>
          <a:xfrm>
            <a:off x="311700" y="10647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Current l3 GW HA model which multiple logical outer per </a:t>
            </a:r>
            <a:r>
              <a:rPr lang="en" dirty="0" err="1">
                <a:solidFill>
                  <a:schemeClr val="dk1"/>
                </a:solidFill>
              </a:rPr>
              <a:t>gw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K8s workload behind a service can choke entire </a:t>
            </a:r>
            <a:r>
              <a:rPr lang="en" dirty="0" err="1">
                <a:solidFill>
                  <a:schemeClr val="dk1"/>
                </a:solidFill>
              </a:rPr>
              <a:t>gw</a:t>
            </a:r>
            <a:r>
              <a:rPr lang="en" dirty="0">
                <a:solidFill>
                  <a:schemeClr val="dk1"/>
                </a:solidFill>
              </a:rPr>
              <a:t> band-width.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We use </a:t>
            </a:r>
            <a:r>
              <a:rPr lang="en" dirty="0" err="1">
                <a:solidFill>
                  <a:schemeClr val="dk1"/>
                </a:solidFill>
              </a:rPr>
              <a:t>hsflow</a:t>
            </a:r>
            <a:r>
              <a:rPr lang="en" dirty="0">
                <a:solidFill>
                  <a:schemeClr val="dk1"/>
                </a:solidFill>
              </a:rPr>
              <a:t> to identify top talkers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https://sflow.net/downloads.php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No in built monitoring for uplink </a:t>
            </a:r>
            <a:r>
              <a:rPr lang="en" dirty="0" err="1">
                <a:solidFill>
                  <a:schemeClr val="dk1"/>
                </a:solidFill>
              </a:rPr>
              <a:t>gw</a:t>
            </a:r>
            <a:r>
              <a:rPr lang="en" dirty="0">
                <a:solidFill>
                  <a:schemeClr val="dk1"/>
                </a:solidFill>
              </a:rPr>
              <a:t> interface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dirty="0">
                <a:solidFill>
                  <a:schemeClr val="dk1"/>
                </a:solidFill>
              </a:rPr>
              <a:t>If down, there is no failover triggered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dirty="0">
                <a:solidFill>
                  <a:schemeClr val="dk1"/>
                </a:solidFill>
              </a:rPr>
              <a:t>custom script to mark the interface up if marked down.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Gateway ovs/ovn stats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94525"/>
            <a:ext cx="8991603" cy="378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Transit switch is cool!</a:t>
            </a:r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311700" y="1313225"/>
            <a:ext cx="35727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Different routers for same VPC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connected using transit switch.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Pods can also use static routes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configure per minion subnet.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Join automated using internal config tool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manual commands by operator can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cause outages.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149" y="176200"/>
            <a:ext cx="4350149" cy="40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Faster upgrades….</a:t>
            </a:r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369675" y="9570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recent: 1.5 hours per az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Multiple ansible machines 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Automated most of the upgrade steps to push on computes.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Experience with multiple upgrades helped gain confidence.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50" y="2393650"/>
            <a:ext cx="6078324" cy="2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875" y="2435075"/>
            <a:ext cx="2198000" cy="23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Encountered major dataplane impacts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353100" y="12055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Race conditions in promoting active node using pacemaker that wiped out entire </a:t>
            </a:r>
            <a:r>
              <a:rPr lang="en" dirty="0" err="1">
                <a:solidFill>
                  <a:schemeClr val="dk1"/>
                </a:solidFill>
              </a:rPr>
              <a:t>nb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db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rgbClr val="FF0000"/>
                </a:solidFill>
              </a:rPr>
              <a:t>Impact</a:t>
            </a:r>
            <a:r>
              <a:rPr lang="en" dirty="0">
                <a:solidFill>
                  <a:schemeClr val="dk1"/>
                </a:solidFill>
              </a:rPr>
              <a:t>: All </a:t>
            </a:r>
            <a:r>
              <a:rPr lang="en" dirty="0" err="1">
                <a:solidFill>
                  <a:schemeClr val="dk1"/>
                </a:solidFill>
              </a:rPr>
              <a:t>openstack</a:t>
            </a:r>
            <a:r>
              <a:rPr lang="en" dirty="0">
                <a:solidFill>
                  <a:schemeClr val="dk1"/>
                </a:solidFill>
              </a:rPr>
              <a:t> VMs + </a:t>
            </a:r>
            <a:r>
              <a:rPr lang="en" dirty="0" err="1">
                <a:solidFill>
                  <a:schemeClr val="dk1"/>
                </a:solidFill>
              </a:rPr>
              <a:t>kube</a:t>
            </a:r>
            <a:r>
              <a:rPr lang="en" dirty="0">
                <a:solidFill>
                  <a:schemeClr val="dk1"/>
                </a:solidFill>
              </a:rPr>
              <a:t> pods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Action</a:t>
            </a:r>
            <a:r>
              <a:rPr lang="en" dirty="0">
                <a:solidFill>
                  <a:schemeClr val="dk1"/>
                </a:solidFill>
              </a:rPr>
              <a:t>: Used neutron-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-sync tool to sync back the data along with backup </a:t>
            </a:r>
            <a:r>
              <a:rPr lang="en" dirty="0" err="1">
                <a:solidFill>
                  <a:schemeClr val="dk1"/>
                </a:solidFill>
              </a:rPr>
              <a:t>db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Fix</a:t>
            </a:r>
            <a:r>
              <a:rPr lang="en" dirty="0">
                <a:solidFill>
                  <a:schemeClr val="dk1"/>
                </a:solidFill>
              </a:rPr>
              <a:t>: Addressed already (ecf44dd)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dirty="0">
                <a:solidFill>
                  <a:schemeClr val="dk1"/>
                </a:solidFill>
              </a:rPr>
              <a:t>2.     A node with stale data got promoted due to human error 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rgbClr val="FF0000"/>
                </a:solidFill>
              </a:rPr>
              <a:t>Impact</a:t>
            </a:r>
            <a:r>
              <a:rPr lang="en" dirty="0">
                <a:solidFill>
                  <a:schemeClr val="dk1"/>
                </a:solidFill>
              </a:rPr>
              <a:t>: Only few pods as IP moves when pod dies and new promoted node had stale mac binding entries in the south bound </a:t>
            </a:r>
            <a:r>
              <a:rPr lang="en" dirty="0" err="1">
                <a:solidFill>
                  <a:schemeClr val="dk1"/>
                </a:solidFill>
              </a:rPr>
              <a:t>db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Action</a:t>
            </a:r>
            <a:r>
              <a:rPr lang="en" dirty="0">
                <a:solidFill>
                  <a:schemeClr val="dk1"/>
                </a:solidFill>
              </a:rPr>
              <a:t>: Move to active-active cluster.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Fix</a:t>
            </a:r>
            <a:r>
              <a:rPr lang="en" dirty="0">
                <a:solidFill>
                  <a:schemeClr val="dk1"/>
                </a:solidFill>
              </a:rPr>
              <a:t>: Send periodic </a:t>
            </a:r>
            <a:r>
              <a:rPr lang="en" dirty="0" err="1">
                <a:solidFill>
                  <a:schemeClr val="dk1"/>
                </a:solidFill>
              </a:rPr>
              <a:t>garp</a:t>
            </a:r>
            <a:r>
              <a:rPr lang="en" dirty="0">
                <a:solidFill>
                  <a:schemeClr val="dk1"/>
                </a:solidFill>
              </a:rPr>
              <a:t> from minions so that mac binding is updated frequently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solidFill>
                  <a:schemeClr val="dk1"/>
                </a:solidFill>
              </a:rPr>
              <a:t>3.     Shared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external network range for a </a:t>
            </a:r>
            <a:r>
              <a:rPr lang="en" dirty="0" err="1">
                <a:solidFill>
                  <a:schemeClr val="dk1"/>
                </a:solidFill>
              </a:rPr>
              <a:t>vpc</a:t>
            </a:r>
            <a:r>
              <a:rPr lang="en" dirty="0">
                <a:solidFill>
                  <a:schemeClr val="dk1"/>
                </a:solidFill>
              </a:rPr>
              <a:t> use case with load balancer </a:t>
            </a:r>
            <a:r>
              <a:rPr lang="en" dirty="0" err="1">
                <a:solidFill>
                  <a:schemeClr val="dk1"/>
                </a:solidFill>
              </a:rPr>
              <a:t>vips</a:t>
            </a:r>
            <a:r>
              <a:rPr lang="en" dirty="0">
                <a:solidFill>
                  <a:schemeClr val="dk1"/>
                </a:solidFill>
              </a:rPr>
              <a:t> caused IP conflict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rgbClr val="FF0000"/>
                </a:solidFill>
              </a:rPr>
              <a:t>Impact</a:t>
            </a:r>
            <a:r>
              <a:rPr lang="en" dirty="0">
                <a:solidFill>
                  <a:schemeClr val="dk1"/>
                </a:solidFill>
              </a:rPr>
              <a:t>: Data plane impact for VIP range 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Action</a:t>
            </a:r>
            <a:r>
              <a:rPr lang="en" dirty="0">
                <a:solidFill>
                  <a:schemeClr val="dk1"/>
                </a:solidFill>
              </a:rPr>
              <a:t>: Deleted conflicting ports from neutron and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Fix</a:t>
            </a:r>
            <a:r>
              <a:rPr lang="en" dirty="0">
                <a:solidFill>
                  <a:schemeClr val="dk1"/>
                </a:solidFill>
              </a:rPr>
              <a:t>: Black listed those IPs in neutron to avoid getting picked up.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49826" y="134900"/>
            <a:ext cx="2031224" cy="192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OVN as preferred SDN solution!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627971"/>
            <a:ext cx="8520600" cy="24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Scale testing helped gain confidence using 1.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No vendor dependency.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Open-Source software is a preferred approach for eBay.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Minimize control/data plane impacts as we can control the version/release.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Awesome support from the community.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152400" lvl="0" indent="0">
              <a:buClr>
                <a:schemeClr val="dk1"/>
              </a:buClr>
              <a:buSzPts val="1200"/>
              <a:buNone/>
            </a:pPr>
            <a:r>
              <a:rPr lang="en" dirty="0">
                <a:solidFill>
                  <a:schemeClr val="dk1"/>
                </a:solidFill>
              </a:rPr>
              <a:t>[1].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https://github.com/ovn-org/ovn-scale-test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Future goals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311700" y="1627970"/>
            <a:ext cx="8520600" cy="19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Move all OVS/OVN components to kubernetes ecosystem driven by pods specs in containers.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Further scale improvements for OVN to handle more computes and lports in a single availability zone.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Cross az multi-tenant DC interconnect.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Ecmp for routers.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Thank You. </a:t>
            </a:r>
            <a:endParaRPr/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825" y="1270925"/>
            <a:ext cx="2515875" cy="2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OVS/OVN use cases at eBay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557150"/>
            <a:ext cx="85206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Overlay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OpenStack VMs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Kubernetes on openStack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Distributed load balancer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Non-overlay</a:t>
            </a:r>
            <a:endParaRPr b="1"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L4 ACL enforcement</a:t>
            </a:r>
            <a:endParaRPr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>
                <a:solidFill>
                  <a:schemeClr val="dk1"/>
                </a:solidFill>
              </a:rPr>
              <a:t>No scale challenges, no gateways as OVN is local to the computes</a:t>
            </a:r>
            <a:endParaRPr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>
                <a:solidFill>
                  <a:schemeClr val="dk1"/>
                </a:solidFill>
              </a:rPr>
              <a:t>Acl enforcement is done leveraging go-ovn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https://github.com/eBay/go-ovn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25" y="109425"/>
            <a:ext cx="1726500" cy="11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Typical OVN availability zone at eBay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61400" y="11972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Router count:  25+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Size /21.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lport count: 10k+.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SB DB Mac binding: 35k+ due to nested workloads (kubernetes on openstack VMs).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GW count: 8 per az.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HV count: 1k+.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Single OpenStack with multiple k8s cluster.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Ubuntu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Choosing STT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890225"/>
            <a:ext cx="8520600" cy="3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Legacy SDN using STT was tried and tested in production already.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No other performance issues noted when using STT.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00" y="1726500"/>
            <a:ext cx="4607677" cy="29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075" y="1591600"/>
            <a:ext cx="3988976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Go-live with active-standby control plane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2138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3 Nodes with one active and 2 standby nodes that sync from active node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Probe interval set to 0 on central nodes</a:t>
            </a:r>
            <a:endParaRPr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Probe interval set to 3 min on clients (HVs). 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750" y="2264150"/>
            <a:ext cx="6765075" cy="2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Migration to ovn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53100" y="12055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Migration of OpenStack VMs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>
                <a:solidFill>
                  <a:schemeClr val="dk1"/>
                </a:solidFill>
              </a:rPr>
              <a:t>No security groups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>
                <a:solidFill>
                  <a:schemeClr val="dk1"/>
                </a:solidFill>
              </a:rPr>
              <a:t>No floating IPs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Migration of K8s workloads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50" y="1205575"/>
            <a:ext cx="4232399" cy="3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Seamless migration for k8s workloads to OVN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53100" y="12055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No down time</a:t>
            </a:r>
            <a:endParaRPr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Spin up minions + k8s control plane nodes in new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</a:rPr>
              <a:t>ovn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computes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Create new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</a:rPr>
              <a:t>nodepool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object with appropriate minion flavors/size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Release new IP capacity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Drain pods from existing minions in legacy SDN to land on</a:t>
            </a:r>
          </a:p>
          <a:p>
            <a:pPr marL="152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      OVN minions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With down time</a:t>
            </a:r>
            <a:endParaRPr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Migration per HV in batches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Enable periodic </a:t>
            </a:r>
            <a:r>
              <a:rPr lang="en" dirty="0" err="1">
                <a:solidFill>
                  <a:schemeClr val="dk1"/>
                </a:solidFill>
              </a:rPr>
              <a:t>garp</a:t>
            </a:r>
            <a:r>
              <a:rPr lang="en" dirty="0">
                <a:solidFill>
                  <a:schemeClr val="dk1"/>
                </a:solidFill>
              </a:rPr>
              <a:t> from minions so that south bound mac-binding is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up-to date.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Neutron Port update address-pair since there is no mac learning in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Node life cycle health check disabled for k8s clusters to avoid reclaiming computes due to no connectivity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175" y="240500"/>
            <a:ext cx="1463000" cy="108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617" y="1706225"/>
            <a:ext cx="3814958" cy="19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bay_palette">
      <a:dk1>
        <a:srgbClr val="000000"/>
      </a:dk1>
      <a:lt1>
        <a:srgbClr val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1590</Words>
  <Application>Microsoft Macintosh PowerPoint</Application>
  <PresentationFormat>On-screen Show (16:9)</PresentationFormat>
  <Paragraphs>279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Simple Light</vt:lpstr>
      <vt:lpstr>Office Theme</vt:lpstr>
      <vt:lpstr>OVN operationalization at scale @eBay </vt:lpstr>
      <vt:lpstr>Agenda</vt:lpstr>
      <vt:lpstr>OVN as preferred SDN solution!</vt:lpstr>
      <vt:lpstr>OVS/OVN use cases at eBay</vt:lpstr>
      <vt:lpstr>Typical OVN availability zone at eBay</vt:lpstr>
      <vt:lpstr>Choosing STT</vt:lpstr>
      <vt:lpstr>Go-live with active-standby control plane</vt:lpstr>
      <vt:lpstr>Migration to ovn</vt:lpstr>
      <vt:lpstr>Seamless migration for k8s workloads to OVN</vt:lpstr>
      <vt:lpstr>Migration for OpenStack VMs to ovn</vt:lpstr>
      <vt:lpstr>Some surprises during/post migration</vt:lpstr>
      <vt:lpstr>Some pain points when using active-standby mode</vt:lpstr>
      <vt:lpstr>Active-active improved to handle scale issues</vt:lpstr>
      <vt:lpstr>Migrating to raft cluster</vt:lpstr>
      <vt:lpstr>Raft control plane upgrade</vt:lpstr>
      <vt:lpstr>Raft backup</vt:lpstr>
      <vt:lpstr>Recovery in raft cluster</vt:lpstr>
      <vt:lpstr>SSL &amp; RBAC</vt:lpstr>
      <vt:lpstr>Puppet for managing computes</vt:lpstr>
      <vt:lpstr>Ansible for OVS/OVN upgrades on computes</vt:lpstr>
      <vt:lpstr>How to monitor OVN nodes?</vt:lpstr>
      <vt:lpstr>Central node stats</vt:lpstr>
      <vt:lpstr>Hypervisor ovs/ovn stats </vt:lpstr>
      <vt:lpstr>Managing Gateways</vt:lpstr>
      <vt:lpstr>GW b/w &amp; service degradation detection</vt:lpstr>
      <vt:lpstr>Gateway ovs/ovn stats</vt:lpstr>
      <vt:lpstr>Transit switch is cool!</vt:lpstr>
      <vt:lpstr>Faster upgrades….</vt:lpstr>
      <vt:lpstr>Encountered major dataplane impacts</vt:lpstr>
      <vt:lpstr>Future goals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OVN operationalization at scale @eBay </dc:title>
  <cp:lastModifiedBy>Ginwala, Aliasgar</cp:lastModifiedBy>
  <cp:revision>11</cp:revision>
  <dcterms:modified xsi:type="dcterms:W3CDTF">2019-12-11T17:08:34Z</dcterms:modified>
</cp:coreProperties>
</file>