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0.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595" r:id="rId4"/>
    <p:sldId id="274" r:id="rId5"/>
    <p:sldId id="273" r:id="rId6"/>
    <p:sldId id="279" r:id="rId7"/>
    <p:sldId id="280" r:id="rId8"/>
    <p:sldId id="281" r:id="rId9"/>
    <p:sldId id="282" r:id="rId10"/>
    <p:sldId id="283" r:id="rId11"/>
    <p:sldId id="285" r:id="rId12"/>
    <p:sldId id="286" r:id="rId13"/>
    <p:sldId id="268" r:id="rId14"/>
    <p:sldId id="288" r:id="rId15"/>
    <p:sldId id="290" r:id="rId16"/>
    <p:sldId id="292" r:id="rId17"/>
    <p:sldId id="294" r:id="rId18"/>
    <p:sldId id="275" r:id="rId19"/>
    <p:sldId id="593"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Yinan" initials="WY" lastIdx="1" clrIdx="0">
    <p:extLst>
      <p:ext uri="{19B8F6BF-5375-455C-9EA6-DF929625EA0E}">
        <p15:presenceInfo xmlns:p15="http://schemas.microsoft.com/office/powerpoint/2012/main" userId="S::yinan.wang@intel.com::566260f9-fcd8-4b1c-bd67-259934e335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B0BF"/>
    <a:srgbClr val="D0D8E8"/>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271F7-0A55-4317-991A-CBABA0D514B8}" v="19" dt="2020-11-25T18:08:57.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58" autoAdjust="0"/>
    <p:restoredTop sz="83996" autoAdjust="0"/>
  </p:normalViewPr>
  <p:slideViewPr>
    <p:cSldViewPr snapToGrid="0" snapToObjects="1">
      <p:cViewPr varScale="1">
        <p:scale>
          <a:sx n="142" d="100"/>
          <a:sy n="142" d="100"/>
        </p:scale>
        <p:origin x="1170"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userId="86b3dc0b-2249-41ed-8735-63f8fc1d7866" providerId="ADAL" clId="{C8B271F7-0A55-4317-991A-CBABA0D514B8}"/>
    <pc:docChg chg="undo modSld">
      <pc:chgData name="Timothy" userId="86b3dc0b-2249-41ed-8735-63f8fc1d7866" providerId="ADAL" clId="{C8B271F7-0A55-4317-991A-CBABA0D514B8}" dt="2020-11-25T18:17:34.235" v="338" actId="20577"/>
      <pc:docMkLst>
        <pc:docMk/>
      </pc:docMkLst>
      <pc:sldChg chg="addSp modSp modNotesTx">
        <pc:chgData name="Timothy" userId="86b3dc0b-2249-41ed-8735-63f8fc1d7866" providerId="ADAL" clId="{C8B271F7-0A55-4317-991A-CBABA0D514B8}" dt="2020-11-25T18:17:34.235" v="338" actId="20577"/>
        <pc:sldMkLst>
          <pc:docMk/>
          <pc:sldMk cId="1511320166" sldId="275"/>
        </pc:sldMkLst>
        <pc:spChg chg="add mod">
          <ac:chgData name="Timothy" userId="86b3dc0b-2249-41ed-8735-63f8fc1d7866" providerId="ADAL" clId="{C8B271F7-0A55-4317-991A-CBABA0D514B8}" dt="2020-11-25T18:09:05.136" v="19" actId="20577"/>
          <ac:spMkLst>
            <pc:docMk/>
            <pc:sldMk cId="1511320166" sldId="275"/>
            <ac:spMk id="2" creationId="{664F8C12-9DDD-4238-A66D-0FB1C0582E10}"/>
          </ac:spMkLst>
        </pc:spChg>
        <pc:spChg chg="mod">
          <ac:chgData name="Timothy" userId="86b3dc0b-2249-41ed-8735-63f8fc1d7866" providerId="ADAL" clId="{C8B271F7-0A55-4317-991A-CBABA0D514B8}" dt="2020-11-25T18:12:56.535" v="223" actId="115"/>
          <ac:spMkLst>
            <pc:docMk/>
            <pc:sldMk cId="1511320166" sldId="275"/>
            <ac:spMk id="5" creationId="{00000000-0000-0000-0000-000000000000}"/>
          </ac:spMkLst>
        </pc:spChg>
      </pc:sldChg>
    </pc:docChg>
  </pc:docChgLst>
  <pc:docChgLst>
    <pc:chgData name="Miskell, Timothy" userId="86b3dc0b-2249-41ed-8735-63f8fc1d7866" providerId="ADAL" clId="{C8B271F7-0A55-4317-991A-CBABA0D514B8}"/>
    <pc:docChg chg="custSel modSld">
      <pc:chgData name="Miskell, Timothy" userId="86b3dc0b-2249-41ed-8735-63f8fc1d7866" providerId="ADAL" clId="{C8B271F7-0A55-4317-991A-CBABA0D514B8}" dt="2020-11-24T20:02:00.771" v="6696" actId="6549"/>
      <pc:docMkLst>
        <pc:docMk/>
      </pc:docMkLst>
      <pc:sldChg chg="modNotesTx">
        <pc:chgData name="Miskell, Timothy" userId="86b3dc0b-2249-41ed-8735-63f8fc1d7866" providerId="ADAL" clId="{C8B271F7-0A55-4317-991A-CBABA0D514B8}" dt="2020-11-23T19:44:12.422" v="562" actId="20577"/>
        <pc:sldMkLst>
          <pc:docMk/>
          <pc:sldMk cId="622928446" sldId="256"/>
        </pc:sldMkLst>
      </pc:sldChg>
      <pc:sldChg chg="modNotesTx">
        <pc:chgData name="Miskell, Timothy" userId="86b3dc0b-2249-41ed-8735-63f8fc1d7866" providerId="ADAL" clId="{C8B271F7-0A55-4317-991A-CBABA0D514B8}" dt="2020-11-23T19:49:37.225" v="1458" actId="20577"/>
        <pc:sldMkLst>
          <pc:docMk/>
          <pc:sldMk cId="2795139334" sldId="272"/>
        </pc:sldMkLst>
      </pc:sldChg>
      <pc:sldChg chg="modNotesTx">
        <pc:chgData name="Miskell, Timothy" userId="86b3dc0b-2249-41ed-8735-63f8fc1d7866" providerId="ADAL" clId="{C8B271F7-0A55-4317-991A-CBABA0D514B8}" dt="2020-11-24T20:02:00.771" v="6696" actId="6549"/>
        <pc:sldMkLst>
          <pc:docMk/>
          <pc:sldMk cId="1511320166" sldId="275"/>
        </pc:sldMkLst>
      </pc:sldChg>
      <pc:sldChg chg="modSp modNotesTx">
        <pc:chgData name="Miskell, Timothy" userId="86b3dc0b-2249-41ed-8735-63f8fc1d7866" providerId="ADAL" clId="{C8B271F7-0A55-4317-991A-CBABA0D514B8}" dt="2020-11-23T20:54:33.048" v="6351" actId="20577"/>
        <pc:sldMkLst>
          <pc:docMk/>
          <pc:sldMk cId="4010489936" sldId="285"/>
        </pc:sldMkLst>
        <pc:spChg chg="mod">
          <ac:chgData name="Miskell, Timothy" userId="86b3dc0b-2249-41ed-8735-63f8fc1d7866" providerId="ADAL" clId="{C8B271F7-0A55-4317-991A-CBABA0D514B8}" dt="2020-11-23T19:54:09.299" v="2368" actId="20577"/>
          <ac:spMkLst>
            <pc:docMk/>
            <pc:sldMk cId="4010489936" sldId="285"/>
            <ac:spMk id="45" creationId="{290A41A2-C4C6-4F16-817E-166C1E3C4877}"/>
          </ac:spMkLst>
        </pc:spChg>
      </pc:sldChg>
      <pc:sldChg chg="modSp modNotesTx">
        <pc:chgData name="Miskell, Timothy" userId="86b3dc0b-2249-41ed-8735-63f8fc1d7866" providerId="ADAL" clId="{C8B271F7-0A55-4317-991A-CBABA0D514B8}" dt="2020-11-23T21:00:30.011" v="6416" actId="20577"/>
        <pc:sldMkLst>
          <pc:docMk/>
          <pc:sldMk cId="900602473" sldId="286"/>
        </pc:sldMkLst>
        <pc:spChg chg="mod">
          <ac:chgData name="Miskell, Timothy" userId="86b3dc0b-2249-41ed-8735-63f8fc1d7866" providerId="ADAL" clId="{C8B271F7-0A55-4317-991A-CBABA0D514B8}" dt="2020-11-23T19:51:53.853" v="1893" actId="20577"/>
          <ac:spMkLst>
            <pc:docMk/>
            <pc:sldMk cId="900602473" sldId="286"/>
            <ac:spMk id="45" creationId="{290A41A2-C4C6-4F16-817E-166C1E3C4877}"/>
          </ac:spMkLst>
        </pc:spChg>
      </pc:sldChg>
      <pc:sldChg chg="addSp delSp modSp mod modNotesTx">
        <pc:chgData name="Miskell, Timothy" userId="86b3dc0b-2249-41ed-8735-63f8fc1d7866" providerId="ADAL" clId="{C8B271F7-0A55-4317-991A-CBABA0D514B8}" dt="2020-11-23T21:08:29.137" v="6445" actId="20577"/>
        <pc:sldMkLst>
          <pc:docMk/>
          <pc:sldMk cId="3544677752" sldId="288"/>
        </pc:sldMkLst>
        <pc:spChg chg="del mod">
          <ac:chgData name="Miskell, Timothy" userId="86b3dc0b-2249-41ed-8735-63f8fc1d7866" providerId="ADAL" clId="{C8B271F7-0A55-4317-991A-CBABA0D514B8}" dt="2020-11-23T19:15:16.281" v="30" actId="478"/>
          <ac:spMkLst>
            <pc:docMk/>
            <pc:sldMk cId="3544677752" sldId="288"/>
            <ac:spMk id="7" creationId="{79544000-BFDC-4B14-8A8C-45686859B9AC}"/>
          </ac:spMkLst>
        </pc:spChg>
        <pc:spChg chg="add">
          <ac:chgData name="Miskell, Timothy" userId="86b3dc0b-2249-41ed-8735-63f8fc1d7866" providerId="ADAL" clId="{C8B271F7-0A55-4317-991A-CBABA0D514B8}" dt="2020-11-23T19:15:16.728" v="31"/>
          <ac:spMkLst>
            <pc:docMk/>
            <pc:sldMk cId="3544677752" sldId="288"/>
            <ac:spMk id="11" creationId="{A4D47E89-E12A-4B27-979C-88E8064B4D46}"/>
          </ac:spMkLst>
        </pc:spChg>
        <pc:graphicFrameChg chg="add mod">
          <ac:chgData name="Miskell, Timothy" userId="86b3dc0b-2249-41ed-8735-63f8fc1d7866" providerId="ADAL" clId="{C8B271F7-0A55-4317-991A-CBABA0D514B8}" dt="2020-11-23T20:04:52.590" v="3631" actId="1037"/>
          <ac:graphicFrameMkLst>
            <pc:docMk/>
            <pc:sldMk cId="3544677752" sldId="288"/>
            <ac:graphicFrameMk id="13" creationId="{D1DCF9B6-E4A6-4B03-B350-B011849B79F8}"/>
          </ac:graphicFrameMkLst>
        </pc:graphicFrameChg>
        <pc:graphicFrameChg chg="del">
          <ac:chgData name="Miskell, Timothy" userId="86b3dc0b-2249-41ed-8735-63f8fc1d7866" providerId="ADAL" clId="{C8B271F7-0A55-4317-991A-CBABA0D514B8}" dt="2020-11-23T20:04:20.148" v="3622" actId="478"/>
          <ac:graphicFrameMkLst>
            <pc:docMk/>
            <pc:sldMk cId="3544677752" sldId="288"/>
            <ac:graphicFrameMk id="17" creationId="{D1DCF9B6-E4A6-4B03-B350-B011849B79F8}"/>
          </ac:graphicFrameMkLst>
        </pc:graphicFrameChg>
      </pc:sldChg>
      <pc:sldChg chg="modSp modNotesTx">
        <pc:chgData name="Miskell, Timothy" userId="86b3dc0b-2249-41ed-8735-63f8fc1d7866" providerId="ADAL" clId="{C8B271F7-0A55-4317-991A-CBABA0D514B8}" dt="2020-11-23T21:08:43.627" v="6453" actId="20577"/>
        <pc:sldMkLst>
          <pc:docMk/>
          <pc:sldMk cId="628595690" sldId="290"/>
        </pc:sldMkLst>
        <pc:spChg chg="mod">
          <ac:chgData name="Miskell, Timothy" userId="86b3dc0b-2249-41ed-8735-63f8fc1d7866" providerId="ADAL" clId="{C8B271F7-0A55-4317-991A-CBABA0D514B8}" dt="2020-11-23T19:15:09.428" v="29" actId="1036"/>
          <ac:spMkLst>
            <pc:docMk/>
            <pc:sldMk cId="628595690" sldId="290"/>
            <ac:spMk id="32" creationId="{80940D4D-B90E-45EF-9872-62D212DDDF6A}"/>
          </ac:spMkLst>
        </pc:spChg>
        <pc:cxnChg chg="mod">
          <ac:chgData name="Miskell, Timothy" userId="86b3dc0b-2249-41ed-8735-63f8fc1d7866" providerId="ADAL" clId="{C8B271F7-0A55-4317-991A-CBABA0D514B8}" dt="2020-11-23T19:12:44.936" v="10" actId="1038"/>
          <ac:cxnSpMkLst>
            <pc:docMk/>
            <pc:sldMk cId="628595690" sldId="290"/>
            <ac:cxnSpMk id="20" creationId="{84EF1869-FD90-4791-9DC4-1DF82C7B183D}"/>
          </ac:cxnSpMkLst>
        </pc:cxnChg>
      </pc:sldChg>
      <pc:sldChg chg="modSp modNotesTx">
        <pc:chgData name="Miskell, Timothy" userId="86b3dc0b-2249-41ed-8735-63f8fc1d7866" providerId="ADAL" clId="{C8B271F7-0A55-4317-991A-CBABA0D514B8}" dt="2020-11-23T21:27:14.397" v="6507" actId="20577"/>
        <pc:sldMkLst>
          <pc:docMk/>
          <pc:sldMk cId="2189217199" sldId="292"/>
        </pc:sldMkLst>
        <pc:spChg chg="mod">
          <ac:chgData name="Miskell, Timothy" userId="86b3dc0b-2249-41ed-8735-63f8fc1d7866" providerId="ADAL" clId="{C8B271F7-0A55-4317-991A-CBABA0D514B8}" dt="2020-11-23T20:17:22.529" v="5873" actId="20577"/>
          <ac:spMkLst>
            <pc:docMk/>
            <pc:sldMk cId="2189217199" sldId="292"/>
            <ac:spMk id="5" creationId="{00000000-0000-0000-0000-000000000000}"/>
          </ac:spMkLst>
        </pc:spChg>
      </pc:sldChg>
      <pc:sldChg chg="modSp">
        <pc:chgData name="Miskell, Timothy" userId="86b3dc0b-2249-41ed-8735-63f8fc1d7866" providerId="ADAL" clId="{C8B271F7-0A55-4317-991A-CBABA0D514B8}" dt="2020-11-23T19:11:57.212" v="8" actId="2165"/>
        <pc:sldMkLst>
          <pc:docMk/>
          <pc:sldMk cId="2469953830" sldId="593"/>
        </pc:sldMkLst>
        <pc:graphicFrameChg chg="modGraphic">
          <ac:chgData name="Miskell, Timothy" userId="86b3dc0b-2249-41ed-8735-63f8fc1d7866" providerId="ADAL" clId="{C8B271F7-0A55-4317-991A-CBABA0D514B8}" dt="2020-11-23T19:11:57.212" v="8" actId="2165"/>
          <ac:graphicFrameMkLst>
            <pc:docMk/>
            <pc:sldMk cId="2469953830" sldId="593"/>
            <ac:graphicFrameMk id="4"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1"/>
              <a:t>DPDK 20.08</a:t>
            </a:r>
            <a:r>
              <a:rPr lang="en-US" sz="800" b="1" baseline="0"/>
              <a:t> l2fwd</a:t>
            </a:r>
            <a:r>
              <a:rPr lang="en-US" sz="800" b="1"/>
              <a:t>, 2x Virtio,</a:t>
            </a:r>
            <a:r>
              <a:rPr lang="en-US" sz="800" b="1" baseline="0"/>
              <a:t> 1C1T / Virtio, </a:t>
            </a:r>
          </a:p>
          <a:p>
            <a:pPr>
              <a:defRPr sz="800" b="0" i="0" u="none" strike="noStrike" kern="1200" spc="0" baseline="0">
                <a:solidFill>
                  <a:schemeClr val="tx1">
                    <a:lumMod val="65000"/>
                    <a:lumOff val="35000"/>
                  </a:schemeClr>
                </a:solidFill>
                <a:latin typeface="+mn-lt"/>
                <a:ea typeface="+mn-ea"/>
                <a:cs typeface="+mn-cs"/>
              </a:defRPr>
            </a:pPr>
            <a:r>
              <a:rPr lang="en-US" sz="800" b="1" baseline="0"/>
              <a:t>MRR</a:t>
            </a:r>
            <a:r>
              <a:rPr lang="en-US" sz="800" b="1"/>
              <a:t>, RX Throughput, Ingress</a:t>
            </a:r>
            <a:r>
              <a:rPr lang="en-US" sz="800" b="1" baseline="0"/>
              <a:t> Mirroring</a:t>
            </a:r>
            <a:endParaRPr lang="en-US" sz="800" b="1"/>
          </a:p>
          <a:p>
            <a:pPr>
              <a:defRPr sz="800" b="0" i="0" u="none" strike="noStrike" kern="1200" spc="0" baseline="0">
                <a:solidFill>
                  <a:schemeClr val="tx1">
                    <a:lumMod val="65000"/>
                    <a:lumOff val="35000"/>
                  </a:schemeClr>
                </a:solidFill>
                <a:latin typeface="+mn-lt"/>
                <a:ea typeface="+mn-ea"/>
                <a:cs typeface="+mn-cs"/>
              </a:defRPr>
            </a:pPr>
            <a:r>
              <a:rPr lang="en-US" sz="800"/>
              <a:t>OvS</a:t>
            </a:r>
            <a:r>
              <a:rPr lang="en-US" sz="800" baseline="0"/>
              <a:t> Master, DPDK 19.11.5, i40e 2.12.6.3, </a:t>
            </a:r>
            <a:r>
              <a:rPr lang="en-US" sz="800" b="0" i="0" u="none" strike="noStrike" baseline="0">
                <a:effectLst/>
              </a:rPr>
              <a:t>1x RX Port Mirror</a:t>
            </a:r>
          </a:p>
          <a:p>
            <a:pPr>
              <a:defRPr sz="800" b="0" i="0" u="none" strike="noStrike" kern="1200" spc="0" baseline="0">
                <a:solidFill>
                  <a:schemeClr val="tx1">
                    <a:lumMod val="65000"/>
                    <a:lumOff val="35000"/>
                  </a:schemeClr>
                </a:solidFill>
                <a:latin typeface="+mn-lt"/>
                <a:ea typeface="+mn-ea"/>
                <a:cs typeface="+mn-cs"/>
              </a:defRPr>
            </a:pPr>
            <a:r>
              <a:rPr lang="en-US" sz="800" b="0" i="0" u="none" strike="noStrike" baseline="0">
                <a:effectLst/>
              </a:rPr>
              <a:t>RXQ = TXQ = 1</a:t>
            </a:r>
            <a:endParaRPr lang="en-US" sz="800" baseline="0"/>
          </a:p>
        </c:rich>
      </c:tx>
      <c:overlay val="0"/>
      <c:spPr>
        <a:noFill/>
        <a:ln>
          <a:noFill/>
        </a:ln>
        <a:effectLst/>
      </c:spPr>
    </c:title>
    <c:autoTitleDeleted val="0"/>
    <c:plotArea>
      <c:layout/>
      <c:barChart>
        <c:barDir val="col"/>
        <c:grouping val="clustered"/>
        <c:varyColors val="0"/>
        <c:ser>
          <c:idx val="1"/>
          <c:order val="0"/>
          <c:tx>
            <c:strRef>
              <c:f>'Ingress Mirroring'!$A$2</c:f>
              <c:strCache>
                <c:ptCount val="1"/>
                <c:pt idx="0">
                  <c:v>Mirroring Disabled</c:v>
                </c:pt>
              </c:strCache>
            </c:strRef>
          </c:tx>
          <c:spPr>
            <a:solidFill>
              <a:schemeClr val="bg2">
                <a:lumMod val="90000"/>
              </a:schemeClr>
            </a:solidFill>
          </c:spPr>
          <c:invertIfNegative val="0"/>
          <c:dLbls>
            <c:dLbl>
              <c:idx val="1"/>
              <c:layout>
                <c:manualLayout>
                  <c:x val="-4.935396821449001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2D0-4F1B-BFB5-5C40C6632F60}"/>
                </c:ext>
              </c:extLst>
            </c:dLbl>
            <c:dLbl>
              <c:idx val="3"/>
              <c:layout>
                <c:manualLayout>
                  <c:x val="-2.467698410724500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D0-4F1B-BFB5-5C40C6632F60}"/>
                </c:ext>
              </c:extLst>
            </c:dLbl>
            <c:dLbl>
              <c:idx val="4"/>
              <c:layout>
                <c:manualLayout>
                  <c:x val="0"/>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2D0-4F1B-BFB5-5C40C6632F60}"/>
                </c:ext>
              </c:extLst>
            </c:dLbl>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'Ingress Mirroring'!$B$2:$B$6</c:f>
              <c:numCache>
                <c:formatCode>General</c:formatCode>
                <c:ptCount val="5"/>
                <c:pt idx="0">
                  <c:v>64</c:v>
                </c:pt>
                <c:pt idx="1">
                  <c:v>128</c:v>
                </c:pt>
                <c:pt idx="2">
                  <c:v>256</c:v>
                </c:pt>
                <c:pt idx="3">
                  <c:v>512</c:v>
                </c:pt>
                <c:pt idx="4">
                  <c:v>1024</c:v>
                </c:pt>
              </c:numCache>
            </c:numRef>
          </c:cat>
          <c:val>
            <c:numRef>
              <c:f>'Ingress Mirroring'!$D$2:$D$6</c:f>
              <c:numCache>
                <c:formatCode>0.0</c:formatCode>
                <c:ptCount val="5"/>
                <c:pt idx="0">
                  <c:v>6.3591484000000005</c:v>
                </c:pt>
                <c:pt idx="1">
                  <c:v>5.985328</c:v>
                </c:pt>
                <c:pt idx="2">
                  <c:v>5.4440160000000004</c:v>
                </c:pt>
                <c:pt idx="3">
                  <c:v>4.0621023999999997</c:v>
                </c:pt>
                <c:pt idx="4">
                  <c:v>2.9872635999999999</c:v>
                </c:pt>
              </c:numCache>
            </c:numRef>
          </c:val>
          <c:extLst>
            <c:ext xmlns:c16="http://schemas.microsoft.com/office/drawing/2014/chart" uri="{C3380CC4-5D6E-409C-BE32-E72D297353CC}">
              <c16:uniqueId val="{00000003-F2D0-4F1B-BFB5-5C40C6632F60}"/>
            </c:ext>
          </c:extLst>
        </c:ser>
        <c:ser>
          <c:idx val="0"/>
          <c:order val="1"/>
          <c:tx>
            <c:strRef>
              <c:f>'Ingress Mirroring'!$A$7</c:f>
              <c:strCache>
                <c:ptCount val="1"/>
                <c:pt idx="0">
                  <c:v>Default Ingress Mirroring Enabled</c:v>
                </c:pt>
              </c:strCache>
            </c:strRef>
          </c:tx>
          <c:spPr>
            <a:solidFill>
              <a:schemeClr val="bg2">
                <a:lumMod val="50000"/>
              </a:schemeClr>
            </a:solidFill>
          </c:spPr>
          <c:invertIfNegative val="0"/>
          <c:dLbls>
            <c:dLbl>
              <c:idx val="0"/>
              <c:layout>
                <c:manualLayout>
                  <c:x val="2.7314405693814148E-3"/>
                  <c:y val="3.926048092543445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2D0-4F1B-BFB5-5C40C6632F60}"/>
                </c:ext>
              </c:extLst>
            </c:dLbl>
            <c:dLbl>
              <c:idx val="1"/>
              <c:layout>
                <c:manualLayout>
                  <c:x val="-5.7430754411055634E-4"/>
                  <c:y val="2.9834874126879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D0-4F1B-BFB5-5C40C6632F60}"/>
                </c:ext>
              </c:extLst>
            </c:dLbl>
            <c:dLbl>
              <c:idx val="2"/>
              <c:layout>
                <c:manualLayout>
                  <c:x val="-1.4782821426513469E-3"/>
                  <c:y val="6.82204955167313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2D0-4F1B-BFB5-5C40C6632F60}"/>
                </c:ext>
              </c:extLst>
            </c:dLbl>
            <c:dLbl>
              <c:idx val="3"/>
              <c:layout>
                <c:manualLayout>
                  <c:x val="1.0906699382225325E-3"/>
                  <c:y val="5.96697482537572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D0-4F1B-BFB5-5C40C6632F60}"/>
                </c:ext>
              </c:extLst>
            </c:dLbl>
            <c:dLbl>
              <c:idx val="4"/>
              <c:layout>
                <c:manualLayout>
                  <c:x val="-8.3891868600975629E-4"/>
                  <c:y val="1.06643213423993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2D0-4F1B-BFB5-5C40C6632F60}"/>
                </c:ext>
              </c:extLst>
            </c:dLbl>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'Ingress Mirroring'!$B$2:$B$6</c:f>
              <c:numCache>
                <c:formatCode>General</c:formatCode>
                <c:ptCount val="5"/>
                <c:pt idx="0">
                  <c:v>64</c:v>
                </c:pt>
                <c:pt idx="1">
                  <c:v>128</c:v>
                </c:pt>
                <c:pt idx="2">
                  <c:v>256</c:v>
                </c:pt>
                <c:pt idx="3">
                  <c:v>512</c:v>
                </c:pt>
                <c:pt idx="4">
                  <c:v>1024</c:v>
                </c:pt>
              </c:numCache>
            </c:numRef>
          </c:cat>
          <c:val>
            <c:numRef>
              <c:f>'Ingress Mirroring'!$D$7:$D$11</c:f>
              <c:numCache>
                <c:formatCode>0.0</c:formatCode>
                <c:ptCount val="5"/>
                <c:pt idx="0">
                  <c:v>1.7824736000000001</c:v>
                </c:pt>
                <c:pt idx="1">
                  <c:v>1.6744512</c:v>
                </c:pt>
                <c:pt idx="2">
                  <c:v>1.4945408</c:v>
                </c:pt>
                <c:pt idx="3">
                  <c:v>1.152576</c:v>
                </c:pt>
                <c:pt idx="4">
                  <c:v>0.9176704</c:v>
                </c:pt>
              </c:numCache>
            </c:numRef>
          </c:val>
          <c:extLst>
            <c:ext xmlns:c16="http://schemas.microsoft.com/office/drawing/2014/chart" uri="{C3380CC4-5D6E-409C-BE32-E72D297353CC}">
              <c16:uniqueId val="{00000009-F2D0-4F1B-BFB5-5C40C6632F60}"/>
            </c:ext>
          </c:extLst>
        </c:ser>
        <c:ser>
          <c:idx val="2"/>
          <c:order val="2"/>
          <c:tx>
            <c:strRef>
              <c:f>'Ingress Mirroring'!$A$12</c:f>
              <c:strCache>
                <c:ptCount val="1"/>
                <c:pt idx="0">
                  <c:v>Ingress Mirroring HWOL Enabled</c:v>
                </c:pt>
              </c:strCache>
            </c:strRef>
          </c:tx>
          <c:invertIfNegative val="0"/>
          <c:dLbls>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'Ingress Mirroring'!$B$2:$B$6</c:f>
              <c:numCache>
                <c:formatCode>General</c:formatCode>
                <c:ptCount val="5"/>
                <c:pt idx="0">
                  <c:v>64</c:v>
                </c:pt>
                <c:pt idx="1">
                  <c:v>128</c:v>
                </c:pt>
                <c:pt idx="2">
                  <c:v>256</c:v>
                </c:pt>
                <c:pt idx="3">
                  <c:v>512</c:v>
                </c:pt>
                <c:pt idx="4">
                  <c:v>1024</c:v>
                </c:pt>
              </c:numCache>
            </c:numRef>
          </c:cat>
          <c:val>
            <c:numRef>
              <c:f>'Ingress Mirroring'!$D$12:$D$16</c:f>
              <c:numCache>
                <c:formatCode>0.0</c:formatCode>
                <c:ptCount val="5"/>
                <c:pt idx="0">
                  <c:v>4.786384</c:v>
                </c:pt>
                <c:pt idx="1">
                  <c:v>4.5530624</c:v>
                </c:pt>
                <c:pt idx="2">
                  <c:v>4.1719037999999999</c:v>
                </c:pt>
                <c:pt idx="3">
                  <c:v>3.2873762000000002</c:v>
                </c:pt>
                <c:pt idx="4">
                  <c:v>2.181168</c:v>
                </c:pt>
              </c:numCache>
            </c:numRef>
          </c:val>
          <c:extLst>
            <c:ext xmlns:c16="http://schemas.microsoft.com/office/drawing/2014/chart" uri="{C3380CC4-5D6E-409C-BE32-E72D297353CC}">
              <c16:uniqueId val="{0000000A-F2D0-4F1B-BFB5-5C40C6632F60}"/>
            </c:ext>
          </c:extLst>
        </c:ser>
        <c:dLbls>
          <c:showLegendKey val="0"/>
          <c:showVal val="0"/>
          <c:showCatName val="0"/>
          <c:showSerName val="0"/>
          <c:showPercent val="0"/>
          <c:showBubbleSize val="0"/>
        </c:dLbls>
        <c:gapWidth val="150"/>
        <c:axId val="353759312"/>
        <c:axId val="353758000"/>
      </c:barChart>
      <c:catAx>
        <c:axId val="353759312"/>
        <c:scaling>
          <c:orientation val="minMax"/>
        </c:scaling>
        <c:delete val="0"/>
        <c:axPos val="b"/>
        <c:title>
          <c:tx>
            <c:rich>
              <a:bodyPr/>
              <a:lstStyle/>
              <a:p>
                <a:pPr>
                  <a:defRPr sz="800"/>
                </a:pPr>
                <a:r>
                  <a:rPr lang="en-US" sz="800"/>
                  <a:t>Packet Size (B)</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53758000"/>
        <c:crosses val="autoZero"/>
        <c:auto val="1"/>
        <c:lblAlgn val="ctr"/>
        <c:lblOffset val="100"/>
        <c:noMultiLvlLbl val="0"/>
      </c:catAx>
      <c:valAx>
        <c:axId val="35375800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a:lstStyle/>
              <a:p>
                <a:pPr>
                  <a:defRPr sz="800"/>
                </a:pPr>
                <a:r>
                  <a:rPr lang="en-US" sz="800"/>
                  <a:t>MPPs</a:t>
                </a:r>
              </a:p>
            </c:rich>
          </c:tx>
          <c:overlay val="0"/>
        </c:title>
        <c:numFmt formatCode="0.0" sourceLinked="1"/>
        <c:majorTickMark val="out"/>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759312"/>
        <c:crosses val="autoZero"/>
        <c:crossBetween val="between"/>
      </c:valAx>
    </c:plotArea>
    <c:legend>
      <c:legendPos val="t"/>
      <c:overlay val="0"/>
      <c:txPr>
        <a:bodyPr/>
        <a:lstStyle/>
        <a:p>
          <a:pPr>
            <a:defRPr sz="700"/>
          </a:pPr>
          <a:endParaRPr lang="en-US"/>
        </a:p>
      </c:txPr>
    </c:legend>
    <c:plotVisOnly val="1"/>
    <c:dispBlanksAs val="gap"/>
    <c:showDLblsOverMax val="0"/>
  </c:chart>
  <c:spPr>
    <a:ln>
      <a:solidFill>
        <a:sysClr val="windowText" lastClr="000000"/>
      </a:solidFill>
    </a:ln>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1"/>
              <a:t>DPDK 20.08</a:t>
            </a:r>
            <a:r>
              <a:rPr lang="en-US" sz="800" b="1" baseline="0"/>
              <a:t> </a:t>
            </a:r>
            <a:r>
              <a:rPr lang="en-US" sz="800" b="1"/>
              <a:t>l2fwd, 2x Virtio,</a:t>
            </a:r>
            <a:r>
              <a:rPr lang="en-US" sz="800" b="1" baseline="0"/>
              <a:t> 1C1T / Virtio</a:t>
            </a:r>
          </a:p>
          <a:p>
            <a:pPr>
              <a:defRPr sz="800" b="0" i="0" u="none" strike="noStrike" kern="1200" spc="0" baseline="0">
                <a:solidFill>
                  <a:schemeClr val="tx1">
                    <a:lumMod val="65000"/>
                    <a:lumOff val="35000"/>
                  </a:schemeClr>
                </a:solidFill>
                <a:latin typeface="+mn-lt"/>
                <a:ea typeface="+mn-ea"/>
                <a:cs typeface="+mn-cs"/>
              </a:defRPr>
            </a:pPr>
            <a:r>
              <a:rPr lang="en-US" sz="800" b="1"/>
              <a:t>MRR, TX Throughput, Egress Mirroring</a:t>
            </a:r>
          </a:p>
          <a:p>
            <a:pPr>
              <a:defRPr sz="800" b="0" i="0" u="none" strike="noStrike" kern="1200" spc="0" baseline="0">
                <a:solidFill>
                  <a:schemeClr val="tx1">
                    <a:lumMod val="65000"/>
                    <a:lumOff val="35000"/>
                  </a:schemeClr>
                </a:solidFill>
                <a:latin typeface="+mn-lt"/>
                <a:ea typeface="+mn-ea"/>
                <a:cs typeface="+mn-cs"/>
              </a:defRPr>
            </a:pPr>
            <a:r>
              <a:rPr lang="en-US" sz="800"/>
              <a:t>OvS</a:t>
            </a:r>
            <a:r>
              <a:rPr lang="en-US" sz="800" baseline="0"/>
              <a:t> Master, DPDK 19.11.5, i40e 2.12.6.3, </a:t>
            </a:r>
            <a:r>
              <a:rPr lang="en-US" sz="800" b="0" i="0" u="none" strike="noStrike" baseline="0">
                <a:effectLst/>
              </a:rPr>
              <a:t>1x RX Port Mirror</a:t>
            </a:r>
          </a:p>
          <a:p>
            <a:pPr>
              <a:defRPr sz="800" b="0" i="0" u="none" strike="noStrike" kern="1200" spc="0" baseline="0">
                <a:solidFill>
                  <a:schemeClr val="tx1">
                    <a:lumMod val="65000"/>
                    <a:lumOff val="35000"/>
                  </a:schemeClr>
                </a:solidFill>
                <a:latin typeface="+mn-lt"/>
                <a:ea typeface="+mn-ea"/>
                <a:cs typeface="+mn-cs"/>
              </a:defRPr>
            </a:pPr>
            <a:r>
              <a:rPr lang="en-US" sz="800" b="0" i="0" u="none" strike="noStrike" baseline="0">
                <a:effectLst/>
              </a:rPr>
              <a:t>RXQ = TXQ = 1</a:t>
            </a:r>
            <a:endParaRPr lang="en-US" sz="800" baseline="0"/>
          </a:p>
        </c:rich>
      </c:tx>
      <c:overlay val="0"/>
      <c:spPr>
        <a:noFill/>
        <a:ln>
          <a:noFill/>
        </a:ln>
        <a:effectLst/>
      </c:spPr>
    </c:title>
    <c:autoTitleDeleted val="0"/>
    <c:plotArea>
      <c:layout/>
      <c:barChart>
        <c:barDir val="col"/>
        <c:grouping val="clustered"/>
        <c:varyColors val="0"/>
        <c:ser>
          <c:idx val="1"/>
          <c:order val="0"/>
          <c:tx>
            <c:strRef>
              <c:f>'Engress Mirroring'!$A$2</c:f>
              <c:strCache>
                <c:ptCount val="1"/>
                <c:pt idx="0">
                  <c:v>Mirroring Disabled</c:v>
                </c:pt>
              </c:strCache>
            </c:strRef>
          </c:tx>
          <c:spPr>
            <a:solidFill>
              <a:schemeClr val="bg2">
                <a:lumMod val="90000"/>
              </a:schemeClr>
            </a:solidFill>
          </c:spPr>
          <c:invertIfNegative val="0"/>
          <c:dLbls>
            <c:dLbl>
              <c:idx val="1"/>
              <c:layout>
                <c:manualLayout>
                  <c:x val="-4.935396821449001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48-416C-9D8A-01F49E705313}"/>
                </c:ext>
              </c:extLst>
            </c:dLbl>
            <c:dLbl>
              <c:idx val="3"/>
              <c:layout>
                <c:manualLayout>
                  <c:x val="-2.467698410724500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48-416C-9D8A-01F49E705313}"/>
                </c:ext>
              </c:extLst>
            </c:dLbl>
            <c:dLbl>
              <c:idx val="4"/>
              <c:layout>
                <c:manualLayout>
                  <c:x val="0"/>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448-416C-9D8A-01F49E705313}"/>
                </c:ext>
              </c:extLst>
            </c:dLbl>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'Engress Mirroring'!$B$2:$B$6</c:f>
              <c:numCache>
                <c:formatCode>General</c:formatCode>
                <c:ptCount val="5"/>
                <c:pt idx="0">
                  <c:v>64</c:v>
                </c:pt>
                <c:pt idx="1">
                  <c:v>128</c:v>
                </c:pt>
                <c:pt idx="2">
                  <c:v>256</c:v>
                </c:pt>
                <c:pt idx="3">
                  <c:v>512</c:v>
                </c:pt>
                <c:pt idx="4">
                  <c:v>1024</c:v>
                </c:pt>
              </c:numCache>
            </c:numRef>
          </c:cat>
          <c:val>
            <c:numRef>
              <c:f>'Engress Mirroring'!$D$2:$D$6</c:f>
              <c:numCache>
                <c:formatCode>0.0</c:formatCode>
                <c:ptCount val="5"/>
                <c:pt idx="0">
                  <c:v>5.5756512000000003</c:v>
                </c:pt>
                <c:pt idx="1">
                  <c:v>5.2953535999999994</c:v>
                </c:pt>
                <c:pt idx="2">
                  <c:v>4.5712896000000001</c:v>
                </c:pt>
                <c:pt idx="3">
                  <c:v>3.0939136</c:v>
                </c:pt>
                <c:pt idx="4">
                  <c:v>2.1340292000000001</c:v>
                </c:pt>
              </c:numCache>
            </c:numRef>
          </c:val>
          <c:extLst>
            <c:ext xmlns:c16="http://schemas.microsoft.com/office/drawing/2014/chart" uri="{C3380CC4-5D6E-409C-BE32-E72D297353CC}">
              <c16:uniqueId val="{00000003-2448-416C-9D8A-01F49E705313}"/>
            </c:ext>
          </c:extLst>
        </c:ser>
        <c:ser>
          <c:idx val="0"/>
          <c:order val="1"/>
          <c:tx>
            <c:strRef>
              <c:f>'Engress Mirroring'!$A$7</c:f>
              <c:strCache>
                <c:ptCount val="1"/>
                <c:pt idx="0">
                  <c:v>Default Engress Mirroring Enabled</c:v>
                </c:pt>
              </c:strCache>
            </c:strRef>
          </c:tx>
          <c:spPr>
            <a:solidFill>
              <a:schemeClr val="bg2">
                <a:lumMod val="50000"/>
              </a:schemeClr>
            </a:solidFill>
          </c:spPr>
          <c:invertIfNegative val="0"/>
          <c:dLbls>
            <c:dLbl>
              <c:idx val="0"/>
              <c:layout>
                <c:manualLayout>
                  <c:x val="2.7314405693814148E-3"/>
                  <c:y val="3.926048092543445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448-416C-9D8A-01F49E705313}"/>
                </c:ext>
              </c:extLst>
            </c:dLbl>
            <c:dLbl>
              <c:idx val="1"/>
              <c:layout>
                <c:manualLayout>
                  <c:x val="-5.7430754411055634E-4"/>
                  <c:y val="2.9834874126879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448-416C-9D8A-01F49E705313}"/>
                </c:ext>
              </c:extLst>
            </c:dLbl>
            <c:dLbl>
              <c:idx val="2"/>
              <c:layout>
                <c:manualLayout>
                  <c:x val="-1.4782821426513469E-3"/>
                  <c:y val="6.82204955167313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448-416C-9D8A-01F49E705313}"/>
                </c:ext>
              </c:extLst>
            </c:dLbl>
            <c:dLbl>
              <c:idx val="3"/>
              <c:layout>
                <c:manualLayout>
                  <c:x val="1.0906699382225325E-3"/>
                  <c:y val="5.96697482537572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48-416C-9D8A-01F49E705313}"/>
                </c:ext>
              </c:extLst>
            </c:dLbl>
            <c:dLbl>
              <c:idx val="4"/>
              <c:layout>
                <c:manualLayout>
                  <c:x val="-8.3891868600975629E-4"/>
                  <c:y val="1.06643213423993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448-416C-9D8A-01F49E705313}"/>
                </c:ext>
              </c:extLst>
            </c:dLbl>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'Engress Mirroring'!$B$2:$B$6</c:f>
              <c:numCache>
                <c:formatCode>General</c:formatCode>
                <c:ptCount val="5"/>
                <c:pt idx="0">
                  <c:v>64</c:v>
                </c:pt>
                <c:pt idx="1">
                  <c:v>128</c:v>
                </c:pt>
                <c:pt idx="2">
                  <c:v>256</c:v>
                </c:pt>
                <c:pt idx="3">
                  <c:v>512</c:v>
                </c:pt>
                <c:pt idx="4">
                  <c:v>1024</c:v>
                </c:pt>
              </c:numCache>
            </c:numRef>
          </c:cat>
          <c:val>
            <c:numRef>
              <c:f>'Engress Mirroring'!$D$7:$D$11</c:f>
              <c:numCache>
                <c:formatCode>0.0</c:formatCode>
                <c:ptCount val="5"/>
                <c:pt idx="0">
                  <c:v>1.7029664</c:v>
                </c:pt>
                <c:pt idx="1">
                  <c:v>1.58792</c:v>
                </c:pt>
                <c:pt idx="2">
                  <c:v>1.4179712</c:v>
                </c:pt>
                <c:pt idx="3">
                  <c:v>1.0556383999999999</c:v>
                </c:pt>
                <c:pt idx="4">
                  <c:v>0.87509800000000004</c:v>
                </c:pt>
              </c:numCache>
            </c:numRef>
          </c:val>
          <c:extLst>
            <c:ext xmlns:c16="http://schemas.microsoft.com/office/drawing/2014/chart" uri="{C3380CC4-5D6E-409C-BE32-E72D297353CC}">
              <c16:uniqueId val="{00000009-2448-416C-9D8A-01F49E705313}"/>
            </c:ext>
          </c:extLst>
        </c:ser>
        <c:ser>
          <c:idx val="2"/>
          <c:order val="2"/>
          <c:tx>
            <c:strRef>
              <c:f>'Engress Mirroring'!$A$12</c:f>
              <c:strCache>
                <c:ptCount val="1"/>
                <c:pt idx="0">
                  <c:v>Engress Mirroring HWOL Enabled</c:v>
                </c:pt>
              </c:strCache>
            </c:strRef>
          </c:tx>
          <c:invertIfNegative val="0"/>
          <c:dLbls>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'Engress Mirroring'!$B$2:$B$6</c:f>
              <c:numCache>
                <c:formatCode>General</c:formatCode>
                <c:ptCount val="5"/>
                <c:pt idx="0">
                  <c:v>64</c:v>
                </c:pt>
                <c:pt idx="1">
                  <c:v>128</c:v>
                </c:pt>
                <c:pt idx="2">
                  <c:v>256</c:v>
                </c:pt>
                <c:pt idx="3">
                  <c:v>512</c:v>
                </c:pt>
                <c:pt idx="4">
                  <c:v>1024</c:v>
                </c:pt>
              </c:numCache>
            </c:numRef>
          </c:cat>
          <c:val>
            <c:numRef>
              <c:f>'Engress Mirroring'!$D$12:$D$16</c:f>
              <c:numCache>
                <c:formatCode>0.0</c:formatCode>
                <c:ptCount val="5"/>
                <c:pt idx="0">
                  <c:v>4.3231807999999994</c:v>
                </c:pt>
                <c:pt idx="1">
                  <c:v>4.1552256000000005</c:v>
                </c:pt>
                <c:pt idx="2">
                  <c:v>3.8166047999999999</c:v>
                </c:pt>
                <c:pt idx="3">
                  <c:v>3.058176</c:v>
                </c:pt>
                <c:pt idx="4">
                  <c:v>2.1391647999999996</c:v>
                </c:pt>
              </c:numCache>
            </c:numRef>
          </c:val>
          <c:extLst>
            <c:ext xmlns:c16="http://schemas.microsoft.com/office/drawing/2014/chart" uri="{C3380CC4-5D6E-409C-BE32-E72D297353CC}">
              <c16:uniqueId val="{0000000A-2448-416C-9D8A-01F49E705313}"/>
            </c:ext>
          </c:extLst>
        </c:ser>
        <c:dLbls>
          <c:showLegendKey val="0"/>
          <c:showVal val="0"/>
          <c:showCatName val="0"/>
          <c:showSerName val="0"/>
          <c:showPercent val="0"/>
          <c:showBubbleSize val="0"/>
        </c:dLbls>
        <c:gapWidth val="150"/>
        <c:axId val="353759312"/>
        <c:axId val="353758000"/>
      </c:barChart>
      <c:catAx>
        <c:axId val="353759312"/>
        <c:scaling>
          <c:orientation val="minMax"/>
        </c:scaling>
        <c:delete val="0"/>
        <c:axPos val="b"/>
        <c:title>
          <c:tx>
            <c:rich>
              <a:bodyPr/>
              <a:lstStyle/>
              <a:p>
                <a:pPr>
                  <a:defRPr sz="800"/>
                </a:pPr>
                <a:r>
                  <a:rPr lang="en-US" sz="800"/>
                  <a:t>Packet Size (B)</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53758000"/>
        <c:crosses val="autoZero"/>
        <c:auto val="1"/>
        <c:lblAlgn val="ctr"/>
        <c:lblOffset val="100"/>
        <c:noMultiLvlLbl val="0"/>
      </c:catAx>
      <c:valAx>
        <c:axId val="353758000"/>
        <c:scaling>
          <c:orientation val="minMax"/>
          <c:max val="7"/>
          <c:min val="0"/>
        </c:scaling>
        <c:delete val="0"/>
        <c:axPos val="l"/>
        <c:majorGridlines>
          <c:spPr>
            <a:ln w="9525" cap="flat" cmpd="sng" algn="ctr">
              <a:solidFill>
                <a:schemeClr val="tx1">
                  <a:lumMod val="15000"/>
                  <a:lumOff val="85000"/>
                </a:schemeClr>
              </a:solidFill>
              <a:round/>
            </a:ln>
            <a:effectLst/>
          </c:spPr>
        </c:majorGridlines>
        <c:title>
          <c:tx>
            <c:rich>
              <a:bodyPr/>
              <a:lstStyle/>
              <a:p>
                <a:pPr>
                  <a:defRPr sz="800"/>
                </a:pPr>
                <a:r>
                  <a:rPr lang="en-US" sz="800"/>
                  <a:t>MPPs</a:t>
                </a:r>
              </a:p>
            </c:rich>
          </c:tx>
          <c:overlay val="0"/>
        </c:title>
        <c:numFmt formatCode="0.0" sourceLinked="1"/>
        <c:majorTickMark val="out"/>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759312"/>
        <c:crosses val="autoZero"/>
        <c:crossBetween val="between"/>
      </c:valAx>
    </c:plotArea>
    <c:legend>
      <c:legendPos val="t"/>
      <c:overlay val="0"/>
      <c:txPr>
        <a:bodyPr/>
        <a:lstStyle/>
        <a:p>
          <a:pPr>
            <a:defRPr sz="700"/>
          </a:pPr>
          <a:endParaRPr lang="en-US"/>
        </a:p>
      </c:txPr>
    </c:legend>
    <c:plotVisOnly val="1"/>
    <c:dispBlanksAs val="gap"/>
    <c:showDLblsOverMax val="0"/>
  </c:chart>
  <c:spPr>
    <a:ln>
      <a:solidFill>
        <a:sysClr val="windowText" lastClr="000000"/>
      </a:solidFill>
    </a:ln>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1"/>
              <a:t>DPDK 20.08</a:t>
            </a:r>
            <a:r>
              <a:rPr lang="en-US" sz="800" b="1" baseline="0"/>
              <a:t> </a:t>
            </a:r>
            <a:r>
              <a:rPr lang="en-US" sz="800" b="1"/>
              <a:t>l2fwd, 2x Virtio,</a:t>
            </a:r>
            <a:r>
              <a:rPr lang="en-US" sz="800" b="1" baseline="0"/>
              <a:t> 1C1T / Virtio</a:t>
            </a:r>
          </a:p>
          <a:p>
            <a:pPr>
              <a:defRPr sz="800" b="0" i="0" u="none" strike="noStrike" kern="1200" spc="0" baseline="0">
                <a:solidFill>
                  <a:schemeClr val="tx1">
                    <a:lumMod val="65000"/>
                    <a:lumOff val="35000"/>
                  </a:schemeClr>
                </a:solidFill>
                <a:latin typeface="+mn-lt"/>
                <a:ea typeface="+mn-ea"/>
                <a:cs typeface="+mn-cs"/>
              </a:defRPr>
            </a:pPr>
            <a:r>
              <a:rPr lang="en-US" sz="800" b="1"/>
              <a:t>MRR, RX Throughput, Per-flow</a:t>
            </a:r>
            <a:r>
              <a:rPr lang="en-US" sz="800" b="1" baseline="0"/>
              <a:t> Ingress Mirroring</a:t>
            </a:r>
            <a:endParaRPr lang="en-US" sz="800" b="1"/>
          </a:p>
          <a:p>
            <a:pPr>
              <a:defRPr sz="800" b="0" i="0" u="none" strike="noStrike" kern="1200" spc="0" baseline="0">
                <a:solidFill>
                  <a:schemeClr val="tx1">
                    <a:lumMod val="65000"/>
                    <a:lumOff val="35000"/>
                  </a:schemeClr>
                </a:solidFill>
                <a:latin typeface="+mn-lt"/>
                <a:ea typeface="+mn-ea"/>
                <a:cs typeface="+mn-cs"/>
              </a:defRPr>
            </a:pPr>
            <a:r>
              <a:rPr lang="en-US" sz="800"/>
              <a:t>OvS</a:t>
            </a:r>
            <a:r>
              <a:rPr lang="en-US" sz="800" baseline="0"/>
              <a:t> Master, DPDK 19.11.5, i40e 2.12.6.3, </a:t>
            </a:r>
            <a:r>
              <a:rPr lang="en-US" sz="800" b="0" i="0" u="none" strike="noStrike" baseline="0">
                <a:effectLst/>
              </a:rPr>
              <a:t>1x RX Port Mirror</a:t>
            </a:r>
          </a:p>
          <a:p>
            <a:pPr>
              <a:defRPr sz="800" b="0" i="0" u="none" strike="noStrike" kern="1200" spc="0" baseline="0">
                <a:solidFill>
                  <a:schemeClr val="tx1">
                    <a:lumMod val="65000"/>
                    <a:lumOff val="35000"/>
                  </a:schemeClr>
                </a:solidFill>
                <a:latin typeface="+mn-lt"/>
                <a:ea typeface="+mn-ea"/>
                <a:cs typeface="+mn-cs"/>
              </a:defRPr>
            </a:pPr>
            <a:r>
              <a:rPr lang="en-US" sz="800" b="0" i="0" u="none" strike="noStrike" baseline="0">
                <a:effectLst/>
              </a:rPr>
              <a:t>RXQ = TXQ = 1</a:t>
            </a:r>
            <a:endParaRPr lang="en-US" sz="800" baseline="0"/>
          </a:p>
        </c:rich>
      </c:tx>
      <c:overlay val="0"/>
      <c:spPr>
        <a:noFill/>
        <a:ln>
          <a:noFill/>
        </a:ln>
        <a:effectLst/>
      </c:spPr>
    </c:title>
    <c:autoTitleDeleted val="0"/>
    <c:plotArea>
      <c:layout/>
      <c:barChart>
        <c:barDir val="col"/>
        <c:grouping val="clustered"/>
        <c:varyColors val="0"/>
        <c:ser>
          <c:idx val="1"/>
          <c:order val="0"/>
          <c:tx>
            <c:strRef>
              <c:f>'Per-Flow Ingress Mirroring'!$A$2</c:f>
              <c:strCache>
                <c:ptCount val="1"/>
                <c:pt idx="0">
                  <c:v>Mirroring Disabled</c:v>
                </c:pt>
              </c:strCache>
            </c:strRef>
          </c:tx>
          <c:spPr>
            <a:solidFill>
              <a:schemeClr val="bg2">
                <a:lumMod val="90000"/>
              </a:schemeClr>
            </a:solidFill>
          </c:spPr>
          <c:invertIfNegative val="0"/>
          <c:dLbls>
            <c:dLbl>
              <c:idx val="1"/>
              <c:layout>
                <c:manualLayout>
                  <c:x val="-4.935396821449001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763-4668-B57C-989C1FF438DA}"/>
                </c:ext>
              </c:extLst>
            </c:dLbl>
            <c:dLbl>
              <c:idx val="3"/>
              <c:layout>
                <c:manualLayout>
                  <c:x val="-2.467698410724500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763-4668-B57C-989C1FF438DA}"/>
                </c:ext>
              </c:extLst>
            </c:dLbl>
            <c:dLbl>
              <c:idx val="4"/>
              <c:layout>
                <c:manualLayout>
                  <c:x val="0"/>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763-4668-B57C-989C1FF438DA}"/>
                </c:ext>
              </c:extLst>
            </c:dLbl>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'Per-Flow Ingress Mirroring'!$B$2:$B$6</c:f>
              <c:numCache>
                <c:formatCode>General</c:formatCode>
                <c:ptCount val="5"/>
                <c:pt idx="0">
                  <c:v>64</c:v>
                </c:pt>
                <c:pt idx="1">
                  <c:v>128</c:v>
                </c:pt>
                <c:pt idx="2">
                  <c:v>256</c:v>
                </c:pt>
                <c:pt idx="3">
                  <c:v>512</c:v>
                </c:pt>
                <c:pt idx="4">
                  <c:v>1024</c:v>
                </c:pt>
              </c:numCache>
            </c:numRef>
          </c:cat>
          <c:val>
            <c:numRef>
              <c:f>'Per-Flow Ingress Mirroring'!$D$2:$D$6</c:f>
              <c:numCache>
                <c:formatCode>0.0</c:formatCode>
                <c:ptCount val="5"/>
                <c:pt idx="0">
                  <c:v>6.3591484000000005</c:v>
                </c:pt>
                <c:pt idx="1">
                  <c:v>5.985328</c:v>
                </c:pt>
                <c:pt idx="2">
                  <c:v>5.4440160000000004</c:v>
                </c:pt>
                <c:pt idx="3">
                  <c:v>4.0621023999999997</c:v>
                </c:pt>
                <c:pt idx="4">
                  <c:v>2.9872635999999999</c:v>
                </c:pt>
              </c:numCache>
            </c:numRef>
          </c:val>
          <c:extLst>
            <c:ext xmlns:c16="http://schemas.microsoft.com/office/drawing/2014/chart" uri="{C3380CC4-5D6E-409C-BE32-E72D297353CC}">
              <c16:uniqueId val="{00000003-0763-4668-B57C-989C1FF438DA}"/>
            </c:ext>
          </c:extLst>
        </c:ser>
        <c:ser>
          <c:idx val="0"/>
          <c:order val="1"/>
          <c:tx>
            <c:strRef>
              <c:f>'Per-Flow Ingress Mirroring'!$A$7</c:f>
              <c:strCache>
                <c:ptCount val="1"/>
                <c:pt idx="0">
                  <c:v>Default Per-flow Ingress Mirroring Enabled</c:v>
                </c:pt>
              </c:strCache>
            </c:strRef>
          </c:tx>
          <c:spPr>
            <a:solidFill>
              <a:schemeClr val="bg2">
                <a:lumMod val="50000"/>
              </a:schemeClr>
            </a:solidFill>
          </c:spPr>
          <c:invertIfNegative val="0"/>
          <c:dLbls>
            <c:dLbl>
              <c:idx val="0"/>
              <c:layout>
                <c:manualLayout>
                  <c:x val="2.7314405693814148E-3"/>
                  <c:y val="3.926048092543445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763-4668-B57C-989C1FF438DA}"/>
                </c:ext>
              </c:extLst>
            </c:dLbl>
            <c:dLbl>
              <c:idx val="1"/>
              <c:layout>
                <c:manualLayout>
                  <c:x val="-5.7430754411055634E-4"/>
                  <c:y val="2.9834874126879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763-4668-B57C-989C1FF438DA}"/>
                </c:ext>
              </c:extLst>
            </c:dLbl>
            <c:dLbl>
              <c:idx val="2"/>
              <c:layout>
                <c:manualLayout>
                  <c:x val="-1.4782821426513469E-3"/>
                  <c:y val="6.82204955167313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763-4668-B57C-989C1FF438DA}"/>
                </c:ext>
              </c:extLst>
            </c:dLbl>
            <c:dLbl>
              <c:idx val="3"/>
              <c:layout>
                <c:manualLayout>
                  <c:x val="1.0906699382225325E-3"/>
                  <c:y val="5.96697482537572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763-4668-B57C-989C1FF438DA}"/>
                </c:ext>
              </c:extLst>
            </c:dLbl>
            <c:dLbl>
              <c:idx val="4"/>
              <c:layout>
                <c:manualLayout>
                  <c:x val="-8.3891868600975629E-4"/>
                  <c:y val="1.06643213423993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763-4668-B57C-989C1FF438DA}"/>
                </c:ext>
              </c:extLst>
            </c:dLbl>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'Per-Flow Ingress Mirroring'!$B$2:$B$6</c:f>
              <c:numCache>
                <c:formatCode>General</c:formatCode>
                <c:ptCount val="5"/>
                <c:pt idx="0">
                  <c:v>64</c:v>
                </c:pt>
                <c:pt idx="1">
                  <c:v>128</c:v>
                </c:pt>
                <c:pt idx="2">
                  <c:v>256</c:v>
                </c:pt>
                <c:pt idx="3">
                  <c:v>512</c:v>
                </c:pt>
                <c:pt idx="4">
                  <c:v>1024</c:v>
                </c:pt>
              </c:numCache>
            </c:numRef>
          </c:cat>
          <c:val>
            <c:numRef>
              <c:f>'Per-Flow Ingress Mirroring'!$D$7:$D$11</c:f>
              <c:numCache>
                <c:formatCode>0.0</c:formatCode>
                <c:ptCount val="5"/>
                <c:pt idx="0">
                  <c:v>1.7998111999999999</c:v>
                </c:pt>
                <c:pt idx="1">
                  <c:v>1.680768</c:v>
                </c:pt>
                <c:pt idx="2">
                  <c:v>1.5246591999999999</c:v>
                </c:pt>
                <c:pt idx="3">
                  <c:v>1.1409951999999999</c:v>
                </c:pt>
                <c:pt idx="4">
                  <c:v>0.93059840000000005</c:v>
                </c:pt>
              </c:numCache>
            </c:numRef>
          </c:val>
          <c:extLst>
            <c:ext xmlns:c16="http://schemas.microsoft.com/office/drawing/2014/chart" uri="{C3380CC4-5D6E-409C-BE32-E72D297353CC}">
              <c16:uniqueId val="{00000009-0763-4668-B57C-989C1FF438DA}"/>
            </c:ext>
          </c:extLst>
        </c:ser>
        <c:ser>
          <c:idx val="2"/>
          <c:order val="2"/>
          <c:tx>
            <c:strRef>
              <c:f>'Per-Flow Ingress Mirroring'!$A$12</c:f>
              <c:strCache>
                <c:ptCount val="1"/>
                <c:pt idx="0">
                  <c:v>Per-flow Ingress Mirroring HWOL Enabled</c:v>
                </c:pt>
              </c:strCache>
            </c:strRef>
          </c:tx>
          <c:invertIfNegative val="0"/>
          <c:dLbls>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'Per-Flow Ingress Mirroring'!$D$12:$D$16</c:f>
              <c:numCache>
                <c:formatCode>0.0</c:formatCode>
                <c:ptCount val="5"/>
                <c:pt idx="0">
                  <c:v>4.7361727999999994</c:v>
                </c:pt>
                <c:pt idx="1">
                  <c:v>4.5093759999999996</c:v>
                </c:pt>
                <c:pt idx="2">
                  <c:v>4.1591968000000001</c:v>
                </c:pt>
                <c:pt idx="3">
                  <c:v>3.2543072000000004</c:v>
                </c:pt>
                <c:pt idx="4">
                  <c:v>2.1139037999999997</c:v>
                </c:pt>
              </c:numCache>
            </c:numRef>
          </c:val>
          <c:extLst>
            <c:ext xmlns:c16="http://schemas.microsoft.com/office/drawing/2014/chart" uri="{C3380CC4-5D6E-409C-BE32-E72D297353CC}">
              <c16:uniqueId val="{0000000A-0763-4668-B57C-989C1FF438DA}"/>
            </c:ext>
          </c:extLst>
        </c:ser>
        <c:dLbls>
          <c:showLegendKey val="0"/>
          <c:showVal val="0"/>
          <c:showCatName val="0"/>
          <c:showSerName val="0"/>
          <c:showPercent val="0"/>
          <c:showBubbleSize val="0"/>
        </c:dLbls>
        <c:gapWidth val="150"/>
        <c:axId val="353759312"/>
        <c:axId val="353758000"/>
      </c:barChart>
      <c:catAx>
        <c:axId val="353759312"/>
        <c:scaling>
          <c:orientation val="minMax"/>
        </c:scaling>
        <c:delete val="0"/>
        <c:axPos val="b"/>
        <c:title>
          <c:tx>
            <c:rich>
              <a:bodyPr/>
              <a:lstStyle/>
              <a:p>
                <a:pPr>
                  <a:defRPr sz="800"/>
                </a:pPr>
                <a:r>
                  <a:rPr lang="en-US" sz="800"/>
                  <a:t>Packet Size (B)</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53758000"/>
        <c:crosses val="autoZero"/>
        <c:auto val="1"/>
        <c:lblAlgn val="ctr"/>
        <c:lblOffset val="100"/>
        <c:noMultiLvlLbl val="0"/>
      </c:catAx>
      <c:valAx>
        <c:axId val="35375800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a:lstStyle/>
              <a:p>
                <a:pPr>
                  <a:defRPr sz="800"/>
                </a:pPr>
                <a:r>
                  <a:rPr lang="en-US" sz="800"/>
                  <a:t>MPPs</a:t>
                </a:r>
              </a:p>
            </c:rich>
          </c:tx>
          <c:overlay val="0"/>
        </c:title>
        <c:numFmt formatCode="0.0" sourceLinked="1"/>
        <c:majorTickMark val="out"/>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759312"/>
        <c:crosses val="autoZero"/>
        <c:crossBetween val="between"/>
      </c:valAx>
    </c:plotArea>
    <c:legend>
      <c:legendPos val="t"/>
      <c:overlay val="0"/>
      <c:txPr>
        <a:bodyPr/>
        <a:lstStyle/>
        <a:p>
          <a:pPr>
            <a:defRPr sz="600"/>
          </a:pPr>
          <a:endParaRPr lang="en-US"/>
        </a:p>
      </c:txPr>
    </c:legend>
    <c:plotVisOnly val="1"/>
    <c:dispBlanksAs val="gap"/>
    <c:showDLblsOverMax val="0"/>
  </c:chart>
  <c:spPr>
    <a:ln>
      <a:solidFill>
        <a:sysClr val="windowText" lastClr="000000"/>
      </a:solidFill>
    </a:ln>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1"/>
              <a:t>DPDK 20.08</a:t>
            </a:r>
            <a:r>
              <a:rPr lang="en-US" sz="800" b="1" baseline="0"/>
              <a:t> </a:t>
            </a:r>
            <a:r>
              <a:rPr lang="en-US" sz="800" b="1"/>
              <a:t>l2fwd, 2x Virtio,</a:t>
            </a:r>
            <a:r>
              <a:rPr lang="en-US" sz="800" b="1" baseline="0"/>
              <a:t> 1C1T / Virtio</a:t>
            </a:r>
          </a:p>
          <a:p>
            <a:pPr>
              <a:defRPr sz="800" b="0" i="0" u="none" strike="noStrike" kern="1200" spc="0" baseline="0">
                <a:solidFill>
                  <a:schemeClr val="tx1">
                    <a:lumMod val="65000"/>
                    <a:lumOff val="35000"/>
                  </a:schemeClr>
                </a:solidFill>
                <a:latin typeface="+mn-lt"/>
                <a:ea typeface="+mn-ea"/>
                <a:cs typeface="+mn-cs"/>
              </a:defRPr>
            </a:pPr>
            <a:r>
              <a:rPr lang="en-US" sz="800" b="1"/>
              <a:t>MRR, TX Throughput, Egress Mirroring</a:t>
            </a:r>
          </a:p>
          <a:p>
            <a:pPr>
              <a:defRPr sz="800" b="0" i="0" u="none" strike="noStrike" kern="1200" spc="0" baseline="0">
                <a:solidFill>
                  <a:schemeClr val="tx1">
                    <a:lumMod val="65000"/>
                    <a:lumOff val="35000"/>
                  </a:schemeClr>
                </a:solidFill>
                <a:latin typeface="+mn-lt"/>
                <a:ea typeface="+mn-ea"/>
                <a:cs typeface="+mn-cs"/>
              </a:defRPr>
            </a:pPr>
            <a:r>
              <a:rPr lang="en-US" sz="800"/>
              <a:t>OvS</a:t>
            </a:r>
            <a:r>
              <a:rPr lang="en-US" sz="800" baseline="0"/>
              <a:t> Master, DPDK 19.11.5, i40e 2.12.6.3, </a:t>
            </a:r>
            <a:r>
              <a:rPr lang="en-US" sz="800" b="0" i="0" u="none" strike="noStrike" baseline="0">
                <a:effectLst/>
              </a:rPr>
              <a:t>1x RX Port Mirror</a:t>
            </a:r>
          </a:p>
          <a:p>
            <a:pPr>
              <a:defRPr sz="800" b="0" i="0" u="none" strike="noStrike" kern="1200" spc="0" baseline="0">
                <a:solidFill>
                  <a:schemeClr val="tx1">
                    <a:lumMod val="65000"/>
                    <a:lumOff val="35000"/>
                  </a:schemeClr>
                </a:solidFill>
                <a:latin typeface="+mn-lt"/>
                <a:ea typeface="+mn-ea"/>
                <a:cs typeface="+mn-cs"/>
              </a:defRPr>
            </a:pPr>
            <a:r>
              <a:rPr lang="en-US" sz="800" b="0" i="0" u="none" strike="noStrike" baseline="0">
                <a:effectLst/>
              </a:rPr>
              <a:t>RXQ = TXQ = 1</a:t>
            </a:r>
            <a:endParaRPr lang="en-US" sz="800" baseline="0"/>
          </a:p>
        </c:rich>
      </c:tx>
      <c:overlay val="0"/>
      <c:spPr>
        <a:noFill/>
        <a:ln>
          <a:noFill/>
        </a:ln>
        <a:effectLst/>
      </c:spPr>
    </c:title>
    <c:autoTitleDeleted val="0"/>
    <c:plotArea>
      <c:layout/>
      <c:barChart>
        <c:barDir val="col"/>
        <c:grouping val="clustered"/>
        <c:varyColors val="0"/>
        <c:ser>
          <c:idx val="1"/>
          <c:order val="0"/>
          <c:tx>
            <c:strRef>
              <c:f>'Engress Mirroring'!$A$2</c:f>
              <c:strCache>
                <c:ptCount val="1"/>
                <c:pt idx="0">
                  <c:v>Mirroring Disabled</c:v>
                </c:pt>
              </c:strCache>
            </c:strRef>
          </c:tx>
          <c:spPr>
            <a:solidFill>
              <a:schemeClr val="bg2">
                <a:lumMod val="90000"/>
              </a:schemeClr>
            </a:solidFill>
          </c:spPr>
          <c:invertIfNegative val="0"/>
          <c:dLbls>
            <c:dLbl>
              <c:idx val="1"/>
              <c:layout>
                <c:manualLayout>
                  <c:x val="-4.935396821449001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F26-4536-8EE0-0259E5EA50AF}"/>
                </c:ext>
              </c:extLst>
            </c:dLbl>
            <c:dLbl>
              <c:idx val="3"/>
              <c:layout>
                <c:manualLayout>
                  <c:x val="-2.467698410724500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F26-4536-8EE0-0259E5EA50AF}"/>
                </c:ext>
              </c:extLst>
            </c:dLbl>
            <c:dLbl>
              <c:idx val="4"/>
              <c:layout>
                <c:manualLayout>
                  <c:x val="0"/>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F26-4536-8EE0-0259E5EA50AF}"/>
                </c:ext>
              </c:extLst>
            </c:dLbl>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'Engress Mirroring'!$B$2:$B$6</c:f>
              <c:numCache>
                <c:formatCode>General</c:formatCode>
                <c:ptCount val="5"/>
                <c:pt idx="0">
                  <c:v>64</c:v>
                </c:pt>
                <c:pt idx="1">
                  <c:v>128</c:v>
                </c:pt>
                <c:pt idx="2">
                  <c:v>256</c:v>
                </c:pt>
                <c:pt idx="3">
                  <c:v>512</c:v>
                </c:pt>
                <c:pt idx="4">
                  <c:v>1024</c:v>
                </c:pt>
              </c:numCache>
            </c:numRef>
          </c:cat>
          <c:val>
            <c:numRef>
              <c:f>'Engress Mirroring'!$D$2:$D$6</c:f>
              <c:numCache>
                <c:formatCode>0.0</c:formatCode>
                <c:ptCount val="5"/>
                <c:pt idx="0">
                  <c:v>5.5756512000000003</c:v>
                </c:pt>
                <c:pt idx="1">
                  <c:v>5.2953535999999994</c:v>
                </c:pt>
                <c:pt idx="2">
                  <c:v>4.5712896000000001</c:v>
                </c:pt>
                <c:pt idx="3">
                  <c:v>3.0939136</c:v>
                </c:pt>
                <c:pt idx="4">
                  <c:v>2.1340292000000001</c:v>
                </c:pt>
              </c:numCache>
            </c:numRef>
          </c:val>
          <c:extLst>
            <c:ext xmlns:c16="http://schemas.microsoft.com/office/drawing/2014/chart" uri="{C3380CC4-5D6E-409C-BE32-E72D297353CC}">
              <c16:uniqueId val="{00000003-3F26-4536-8EE0-0259E5EA50AF}"/>
            </c:ext>
          </c:extLst>
        </c:ser>
        <c:ser>
          <c:idx val="0"/>
          <c:order val="1"/>
          <c:tx>
            <c:strRef>
              <c:f>'Engress Mirroring'!$A$7</c:f>
              <c:strCache>
                <c:ptCount val="1"/>
                <c:pt idx="0">
                  <c:v>Default Engress Mirroring Enabled</c:v>
                </c:pt>
              </c:strCache>
            </c:strRef>
          </c:tx>
          <c:spPr>
            <a:solidFill>
              <a:schemeClr val="bg2">
                <a:lumMod val="50000"/>
              </a:schemeClr>
            </a:solidFill>
          </c:spPr>
          <c:invertIfNegative val="0"/>
          <c:dLbls>
            <c:dLbl>
              <c:idx val="0"/>
              <c:layout>
                <c:manualLayout>
                  <c:x val="2.7314405693814148E-3"/>
                  <c:y val="3.926048092543445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F26-4536-8EE0-0259E5EA50AF}"/>
                </c:ext>
              </c:extLst>
            </c:dLbl>
            <c:dLbl>
              <c:idx val="1"/>
              <c:layout>
                <c:manualLayout>
                  <c:x val="-5.7430754411055634E-4"/>
                  <c:y val="2.9834874126879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F26-4536-8EE0-0259E5EA50AF}"/>
                </c:ext>
              </c:extLst>
            </c:dLbl>
            <c:dLbl>
              <c:idx val="2"/>
              <c:layout>
                <c:manualLayout>
                  <c:x val="-1.4782821426513469E-3"/>
                  <c:y val="6.82204955167313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F26-4536-8EE0-0259E5EA50AF}"/>
                </c:ext>
              </c:extLst>
            </c:dLbl>
            <c:dLbl>
              <c:idx val="3"/>
              <c:layout>
                <c:manualLayout>
                  <c:x val="1.0906699382225325E-3"/>
                  <c:y val="5.96697482537572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F26-4536-8EE0-0259E5EA50AF}"/>
                </c:ext>
              </c:extLst>
            </c:dLbl>
            <c:dLbl>
              <c:idx val="4"/>
              <c:layout>
                <c:manualLayout>
                  <c:x val="-8.3891868600975629E-4"/>
                  <c:y val="1.06643213423993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F26-4536-8EE0-0259E5EA50AF}"/>
                </c:ext>
              </c:extLst>
            </c:dLbl>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'Engress Mirroring'!$B$2:$B$6</c:f>
              <c:numCache>
                <c:formatCode>General</c:formatCode>
                <c:ptCount val="5"/>
                <c:pt idx="0">
                  <c:v>64</c:v>
                </c:pt>
                <c:pt idx="1">
                  <c:v>128</c:v>
                </c:pt>
                <c:pt idx="2">
                  <c:v>256</c:v>
                </c:pt>
                <c:pt idx="3">
                  <c:v>512</c:v>
                </c:pt>
                <c:pt idx="4">
                  <c:v>1024</c:v>
                </c:pt>
              </c:numCache>
            </c:numRef>
          </c:cat>
          <c:val>
            <c:numRef>
              <c:f>'Engress Mirroring'!$D$7:$D$11</c:f>
              <c:numCache>
                <c:formatCode>0.0</c:formatCode>
                <c:ptCount val="5"/>
                <c:pt idx="0">
                  <c:v>1.7029664</c:v>
                </c:pt>
                <c:pt idx="1">
                  <c:v>1.58792</c:v>
                </c:pt>
                <c:pt idx="2">
                  <c:v>1.4179712</c:v>
                </c:pt>
                <c:pt idx="3">
                  <c:v>1.0556383999999999</c:v>
                </c:pt>
                <c:pt idx="4">
                  <c:v>0.87509800000000004</c:v>
                </c:pt>
              </c:numCache>
            </c:numRef>
          </c:val>
          <c:extLst>
            <c:ext xmlns:c16="http://schemas.microsoft.com/office/drawing/2014/chart" uri="{C3380CC4-5D6E-409C-BE32-E72D297353CC}">
              <c16:uniqueId val="{00000009-3F26-4536-8EE0-0259E5EA50AF}"/>
            </c:ext>
          </c:extLst>
        </c:ser>
        <c:ser>
          <c:idx val="2"/>
          <c:order val="2"/>
          <c:tx>
            <c:strRef>
              <c:f>'Engress Mirroring'!$A$12</c:f>
              <c:strCache>
                <c:ptCount val="1"/>
                <c:pt idx="0">
                  <c:v>Engress Mirroring HWOL Enabled</c:v>
                </c:pt>
              </c:strCache>
            </c:strRef>
          </c:tx>
          <c:invertIfNegative val="0"/>
          <c:dLbls>
            <c:spPr>
              <a:noFill/>
              <a:ln>
                <a:noFill/>
              </a:ln>
              <a:effectLst/>
            </c:spPr>
            <c:txPr>
              <a:bodyPr wrap="square" lIns="38100" tIns="19050" rIns="38100" bIns="19050" anchor="ctr">
                <a:spAutoFit/>
              </a:bodyPr>
              <a:lstStyle/>
              <a:p>
                <a:pPr>
                  <a:defRPr sz="7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'Engress Mirroring'!$B$2:$B$6</c:f>
              <c:numCache>
                <c:formatCode>General</c:formatCode>
                <c:ptCount val="5"/>
                <c:pt idx="0">
                  <c:v>64</c:v>
                </c:pt>
                <c:pt idx="1">
                  <c:v>128</c:v>
                </c:pt>
                <c:pt idx="2">
                  <c:v>256</c:v>
                </c:pt>
                <c:pt idx="3">
                  <c:v>512</c:v>
                </c:pt>
                <c:pt idx="4">
                  <c:v>1024</c:v>
                </c:pt>
              </c:numCache>
            </c:numRef>
          </c:cat>
          <c:val>
            <c:numRef>
              <c:f>'Engress Mirroring'!$D$12:$D$16</c:f>
              <c:numCache>
                <c:formatCode>0.0</c:formatCode>
                <c:ptCount val="5"/>
                <c:pt idx="0">
                  <c:v>4.3231807999999994</c:v>
                </c:pt>
                <c:pt idx="1">
                  <c:v>4.1552256000000005</c:v>
                </c:pt>
                <c:pt idx="2">
                  <c:v>3.8166047999999999</c:v>
                </c:pt>
                <c:pt idx="3">
                  <c:v>3.058176</c:v>
                </c:pt>
                <c:pt idx="4">
                  <c:v>2.1391647999999996</c:v>
                </c:pt>
              </c:numCache>
            </c:numRef>
          </c:val>
          <c:extLst>
            <c:ext xmlns:c16="http://schemas.microsoft.com/office/drawing/2014/chart" uri="{C3380CC4-5D6E-409C-BE32-E72D297353CC}">
              <c16:uniqueId val="{0000000A-3F26-4536-8EE0-0259E5EA50AF}"/>
            </c:ext>
          </c:extLst>
        </c:ser>
        <c:dLbls>
          <c:showLegendKey val="0"/>
          <c:showVal val="0"/>
          <c:showCatName val="0"/>
          <c:showSerName val="0"/>
          <c:showPercent val="0"/>
          <c:showBubbleSize val="0"/>
        </c:dLbls>
        <c:gapWidth val="150"/>
        <c:axId val="353759312"/>
        <c:axId val="353758000"/>
      </c:barChart>
      <c:catAx>
        <c:axId val="353759312"/>
        <c:scaling>
          <c:orientation val="minMax"/>
        </c:scaling>
        <c:delete val="0"/>
        <c:axPos val="b"/>
        <c:title>
          <c:tx>
            <c:rich>
              <a:bodyPr/>
              <a:lstStyle/>
              <a:p>
                <a:pPr>
                  <a:defRPr sz="800"/>
                </a:pPr>
                <a:r>
                  <a:rPr lang="en-US" sz="800"/>
                  <a:t>Packet Size (B)</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53758000"/>
        <c:crosses val="autoZero"/>
        <c:auto val="1"/>
        <c:lblAlgn val="ctr"/>
        <c:lblOffset val="100"/>
        <c:noMultiLvlLbl val="0"/>
      </c:catAx>
      <c:valAx>
        <c:axId val="353758000"/>
        <c:scaling>
          <c:orientation val="minMax"/>
          <c:max val="7"/>
          <c:min val="0"/>
        </c:scaling>
        <c:delete val="0"/>
        <c:axPos val="l"/>
        <c:majorGridlines>
          <c:spPr>
            <a:ln w="9525" cap="flat" cmpd="sng" algn="ctr">
              <a:solidFill>
                <a:schemeClr val="tx1">
                  <a:lumMod val="15000"/>
                  <a:lumOff val="85000"/>
                </a:schemeClr>
              </a:solidFill>
              <a:round/>
            </a:ln>
            <a:effectLst/>
          </c:spPr>
        </c:majorGridlines>
        <c:title>
          <c:tx>
            <c:rich>
              <a:bodyPr/>
              <a:lstStyle/>
              <a:p>
                <a:pPr>
                  <a:defRPr sz="800"/>
                </a:pPr>
                <a:r>
                  <a:rPr lang="en-US" sz="800"/>
                  <a:t>MPPs</a:t>
                </a:r>
              </a:p>
            </c:rich>
          </c:tx>
          <c:overlay val="0"/>
        </c:title>
        <c:numFmt formatCode="0.0" sourceLinked="1"/>
        <c:majorTickMark val="out"/>
        <c:minorTickMark val="none"/>
        <c:tickLblPos val="nextTo"/>
        <c:spPr>
          <a:noFill/>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759312"/>
        <c:crosses val="autoZero"/>
        <c:crossBetween val="between"/>
      </c:valAx>
    </c:plotArea>
    <c:legend>
      <c:legendPos val="t"/>
      <c:overlay val="0"/>
      <c:txPr>
        <a:bodyPr/>
        <a:lstStyle/>
        <a:p>
          <a:pPr>
            <a:defRPr sz="700"/>
          </a:pPr>
          <a:endParaRPr lang="en-US"/>
        </a:p>
      </c:txPr>
    </c:legend>
    <c:plotVisOnly val="1"/>
    <c:dispBlanksAs val="gap"/>
    <c:showDLblsOverMax val="0"/>
  </c:chart>
  <c:spPr>
    <a:ln>
      <a:solidFill>
        <a:sysClr val="windowText" lastClr="000000"/>
      </a:solidFill>
    </a:ln>
  </c:spPr>
  <c:txPr>
    <a:bodyPr/>
    <a:lstStyle/>
    <a:p>
      <a:pPr>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10C-851D-41B7-814A-1C82E8681EFE}" type="datetimeFigureOut">
              <a:rPr lang="zh-CN" altLang="en-US" smtClean="0"/>
              <a:t>2020/11/25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89C11-0E69-49A0-BD52-3B8192CF33F3}" type="slidenum">
              <a:rPr lang="zh-CN" altLang="en-US" smtClean="0"/>
              <a:t>‹#›</a:t>
            </a:fld>
            <a:endParaRPr lang="zh-CN" altLang="en-US"/>
          </a:p>
        </p:txBody>
      </p:sp>
    </p:spTree>
    <p:extLst>
      <p:ext uri="{BB962C8B-B14F-4D97-AF65-F5344CB8AC3E}">
        <p14:creationId xmlns:p14="http://schemas.microsoft.com/office/powerpoint/2010/main" val="113543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Tim Miskell, a Solution Architect as part of the Network &amp; Edge Platform Division at Intel.</a:t>
            </a:r>
          </a:p>
          <a:p>
            <a:r>
              <a:rPr lang="en-US" dirty="0"/>
              <a:t>Joining me today will be Larry Wang also from NEPD at Intel along with Munish Mehan from AT&amp;T.</a:t>
            </a:r>
          </a:p>
          <a:p>
            <a:r>
              <a:rPr lang="en-US" dirty="0"/>
              <a:t>Together we will be discussing Intel and AT&amp;T’s joint initiative regarding performance improvements to </a:t>
            </a:r>
            <a:r>
              <a:rPr lang="en-US" dirty="0" err="1"/>
              <a:t>OvS</a:t>
            </a:r>
            <a:r>
              <a:rPr lang="en-US" dirty="0"/>
              <a:t> port mirroring through hardware offload.</a:t>
            </a:r>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1</a:t>
            </a:fld>
            <a:endParaRPr lang="zh-CN" altLang="en-US"/>
          </a:p>
        </p:txBody>
      </p:sp>
    </p:spTree>
    <p:extLst>
      <p:ext uri="{BB962C8B-B14F-4D97-AF65-F5344CB8AC3E}">
        <p14:creationId xmlns:p14="http://schemas.microsoft.com/office/powerpoint/2010/main" val="136015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following slide presents the MRR RX and TX throughput respectively for per-flow ingress and per-flow egress mirroring, specifically with 100% matching flows sent to the l2fwd DUT VNF in the interest of a more apples-to-apples comparison with the data collected for port ingress and egress mirroring.</a:t>
            </a:r>
          </a:p>
          <a:p>
            <a:r>
              <a:rPr lang="en-US" altLang="zh-CN" dirty="0"/>
              <a:t>The test results shown above are almost identical to the ones shown in the previous slide, particularly given that the destination MAC address for each packet sent by our traffic generator matches the DUT VNF.</a:t>
            </a:r>
          </a:p>
          <a:p>
            <a:r>
              <a:rPr lang="en-US" altLang="zh-CN" dirty="0"/>
              <a:t>As before we observe up to 70% performance degradation to the DUT VNF, which improves up to 163% when mirroring via NIC HW offload is enabled.</a:t>
            </a:r>
            <a:endParaRPr lang="zh-CN" altLang="en-US" dirty="0"/>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15</a:t>
            </a:fld>
            <a:endParaRPr lang="zh-CN" altLang="en-US"/>
          </a:p>
        </p:txBody>
      </p:sp>
    </p:spTree>
    <p:extLst>
      <p:ext uri="{BB962C8B-B14F-4D97-AF65-F5344CB8AC3E}">
        <p14:creationId xmlns:p14="http://schemas.microsoft.com/office/powerpoint/2010/main" val="182623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now reached the live portion of the presentation where we will demonstrate performance in three cases, namely:</a:t>
            </a:r>
          </a:p>
          <a:p>
            <a:pPr marL="171450" indent="-171450">
              <a:buFontTx/>
              <a:buChar char="-"/>
            </a:pPr>
            <a:r>
              <a:rPr lang="en-US" dirty="0"/>
              <a:t>Baseline RX throughput performance of the DUT VNF with mirroring disabled</a:t>
            </a:r>
          </a:p>
          <a:p>
            <a:pPr marL="171450" indent="-171450">
              <a:buFontTx/>
              <a:buChar char="-"/>
            </a:pPr>
            <a:r>
              <a:rPr lang="en-US" dirty="0"/>
              <a:t>RX throughput performance of the DUT VNF when ingress port mirroring is enabled using the default </a:t>
            </a:r>
            <a:r>
              <a:rPr lang="en-US" dirty="0" err="1"/>
              <a:t>OvS</a:t>
            </a:r>
            <a:r>
              <a:rPr lang="en-US" dirty="0"/>
              <a:t> mechanisms</a:t>
            </a:r>
          </a:p>
          <a:p>
            <a:pPr marL="171450" indent="-171450">
              <a:buFontTx/>
              <a:buChar char="-"/>
            </a:pPr>
            <a:r>
              <a:rPr lang="en-US" dirty="0"/>
              <a:t>RX throughput performance of the DUT VNF when ingress port mirroring is enabled via NIC HW offloading</a:t>
            </a:r>
          </a:p>
          <a:p>
            <a:pPr marL="0" indent="0">
              <a:buFontTx/>
              <a:buNone/>
            </a:pPr>
            <a:r>
              <a:rPr lang="en-US" dirty="0"/>
              <a:t>Note that in all cases we send 64 </a:t>
            </a:r>
            <a:r>
              <a:rPr lang="en-US"/>
              <a:t>B packets.</a:t>
            </a:r>
            <a:endParaRPr lang="en-US" dirty="0"/>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16</a:t>
            </a:fld>
            <a:endParaRPr lang="zh-CN" altLang="en-US"/>
          </a:p>
        </p:txBody>
      </p:sp>
    </p:spTree>
    <p:extLst>
      <p:ext uri="{BB962C8B-B14F-4D97-AF65-F5344CB8AC3E}">
        <p14:creationId xmlns:p14="http://schemas.microsoft.com/office/powerpoint/2010/main" val="1156877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to everyone for your time, we will now conclude this presentation for </a:t>
            </a:r>
            <a:r>
              <a:rPr lang="en-US" dirty="0" err="1"/>
              <a:t>OvS</a:t>
            </a:r>
            <a:r>
              <a:rPr lang="en-US" dirty="0"/>
              <a:t> port mirroring and allow time for questions, thoughts and comments.</a:t>
            </a:r>
          </a:p>
          <a:p>
            <a:r>
              <a:rPr lang="en-US" dirty="0"/>
              <a:t>Please also feel free to reach out for more information about the work that was </a:t>
            </a:r>
            <a:r>
              <a:rPr lang="en-US"/>
              <a:t>presented today.</a:t>
            </a:r>
            <a:endParaRPr lang="en-US" dirty="0"/>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18</a:t>
            </a:fld>
            <a:endParaRPr lang="zh-CN" altLang="en-US"/>
          </a:p>
        </p:txBody>
      </p:sp>
    </p:spTree>
    <p:extLst>
      <p:ext uri="{BB962C8B-B14F-4D97-AF65-F5344CB8AC3E}">
        <p14:creationId xmlns:p14="http://schemas.microsoft.com/office/powerpoint/2010/main" val="170518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52252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topics for this presentation will include:</a:t>
            </a:r>
          </a:p>
          <a:p>
            <a:r>
              <a:rPr lang="en-US" dirty="0"/>
              <a:t>- Some background context on the use case and challenges related to </a:t>
            </a:r>
            <a:r>
              <a:rPr lang="en-US" dirty="0" err="1"/>
              <a:t>TaaS</a:t>
            </a:r>
            <a:r>
              <a:rPr lang="en-US" dirty="0"/>
              <a:t> performance in an </a:t>
            </a:r>
            <a:r>
              <a:rPr lang="en-US" dirty="0" err="1"/>
              <a:t>OvS</a:t>
            </a:r>
            <a:r>
              <a:rPr lang="en-US" dirty="0"/>
              <a:t> environment.</a:t>
            </a:r>
          </a:p>
          <a:p>
            <a:pPr marL="171450" indent="-171450">
              <a:buFontTx/>
              <a:buChar char="-"/>
            </a:pPr>
            <a:r>
              <a:rPr lang="en-US" dirty="0"/>
              <a:t>Our proposal for performance improvements to port mirroring via NIC HW offloading.</a:t>
            </a:r>
          </a:p>
          <a:p>
            <a:pPr marL="171450" indent="-171450">
              <a:buFontTx/>
              <a:buChar char="-"/>
            </a:pPr>
            <a:r>
              <a:rPr lang="en-US" dirty="0"/>
              <a:t>The benchmark data that we have collected showcasing the potential performance gains as part of our RFC.</a:t>
            </a:r>
          </a:p>
          <a:p>
            <a:pPr marL="171450" indent="-171450">
              <a:buFontTx/>
              <a:buChar char="-"/>
            </a:pPr>
            <a:r>
              <a:rPr lang="en-US" dirty="0"/>
              <a:t>A live demo of the actual RFC so that others may also experiment within their environment</a:t>
            </a:r>
          </a:p>
          <a:p>
            <a:pPr marL="171450" indent="-171450">
              <a:buFontTx/>
              <a:buChar char="-"/>
            </a:pPr>
            <a:r>
              <a:rPr lang="en-US" dirty="0"/>
              <a:t>And lastly a call for action in the hopes of providing grounds for additional discussion amongst the community for potential future directions for port mirroring.</a:t>
            </a:r>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2</a:t>
            </a:fld>
            <a:endParaRPr lang="zh-CN" altLang="en-US"/>
          </a:p>
        </p:txBody>
      </p:sp>
    </p:spTree>
    <p:extLst>
      <p:ext uri="{BB962C8B-B14F-4D97-AF65-F5344CB8AC3E}">
        <p14:creationId xmlns:p14="http://schemas.microsoft.com/office/powerpoint/2010/main" val="3371087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1289C11-0E69-49A0-BD52-3B8192CF33F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749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5</a:t>
            </a:fld>
            <a:endParaRPr lang="zh-CN" altLang="en-US"/>
          </a:p>
        </p:txBody>
      </p:sp>
    </p:spTree>
    <p:extLst>
      <p:ext uri="{BB962C8B-B14F-4D97-AF65-F5344CB8AC3E}">
        <p14:creationId xmlns:p14="http://schemas.microsoft.com/office/powerpoint/2010/main" val="382236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6</a:t>
            </a:fld>
            <a:endParaRPr lang="zh-CN" altLang="en-US"/>
          </a:p>
        </p:txBody>
      </p:sp>
    </p:spTree>
    <p:extLst>
      <p:ext uri="{BB962C8B-B14F-4D97-AF65-F5344CB8AC3E}">
        <p14:creationId xmlns:p14="http://schemas.microsoft.com/office/powerpoint/2010/main" val="1619040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Make double arrow</a:t>
            </a:r>
          </a:p>
          <a:p>
            <a:r>
              <a:rPr lang="en-US" altLang="zh-CN" dirty="0"/>
              <a:t>Add in “new mirror configuration”</a:t>
            </a:r>
            <a:endParaRPr lang="zh-CN" altLang="en-US" dirty="0"/>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7</a:t>
            </a:fld>
            <a:endParaRPr lang="zh-CN" altLang="en-US"/>
          </a:p>
        </p:txBody>
      </p:sp>
    </p:spTree>
    <p:extLst>
      <p:ext uri="{BB962C8B-B14F-4D97-AF65-F5344CB8AC3E}">
        <p14:creationId xmlns:p14="http://schemas.microsoft.com/office/powerpoint/2010/main" val="349708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Hello again my name is Tim Miskell and in the next two slides we’ll be presenting an overview of the topology used as part of our performance benchmarking.</a:t>
            </a:r>
          </a:p>
          <a:p>
            <a:r>
              <a:rPr lang="en-US" altLang="zh-CN" dirty="0"/>
              <a:t>As part of the default mirroring test setup, we make use of a traffic generator hosted on a separate server, in this case </a:t>
            </a:r>
            <a:r>
              <a:rPr lang="en-US" altLang="zh-CN" dirty="0" err="1"/>
              <a:t>pktgen</a:t>
            </a:r>
            <a:r>
              <a:rPr lang="en-US" altLang="zh-CN" dirty="0"/>
              <a:t>.</a:t>
            </a:r>
          </a:p>
          <a:p>
            <a:r>
              <a:rPr lang="en-US" altLang="zh-CN" dirty="0"/>
              <a:t>We run the DPDK l2fwd application as our VNF along with </a:t>
            </a:r>
            <a:r>
              <a:rPr lang="en-US" altLang="zh-CN" dirty="0" err="1"/>
              <a:t>testpmd</a:t>
            </a:r>
            <a:r>
              <a:rPr lang="en-US" altLang="zh-CN" dirty="0"/>
              <a:t> for our </a:t>
            </a:r>
            <a:r>
              <a:rPr lang="en-US" altLang="zh-CN" dirty="0" err="1"/>
              <a:t>TaaS</a:t>
            </a:r>
            <a:r>
              <a:rPr lang="en-US" altLang="zh-CN" dirty="0"/>
              <a:t>.  Note that we primarily run </a:t>
            </a:r>
            <a:r>
              <a:rPr lang="en-US" altLang="zh-CN" dirty="0" err="1"/>
              <a:t>testpmd</a:t>
            </a:r>
            <a:r>
              <a:rPr lang="en-US" altLang="zh-CN" dirty="0"/>
              <a:t> on our </a:t>
            </a:r>
            <a:r>
              <a:rPr lang="en-US" altLang="zh-CN" dirty="0" err="1"/>
              <a:t>vProbe</a:t>
            </a:r>
            <a:r>
              <a:rPr lang="en-US" altLang="zh-CN" dirty="0"/>
              <a:t> VM in order to verify that the throughput matches the ingress/egress throughput as seen by the DUT VM.</a:t>
            </a:r>
          </a:p>
          <a:p>
            <a:r>
              <a:rPr lang="en-US" altLang="zh-CN" dirty="0"/>
              <a:t>We run the performance benchmarks on Intel® Ethernet Controller 700 series 25 Gbps NICs and we enable mirroring using the default mechanisms provided by </a:t>
            </a:r>
            <a:r>
              <a:rPr lang="en-US" altLang="zh-CN" dirty="0" err="1"/>
              <a:t>OvS</a:t>
            </a:r>
            <a:r>
              <a:rPr lang="en-US" altLang="zh-CN" dirty="0"/>
              <a:t> to mirror packets from vnic1 attached to port 0 on the DUT VNF to vnic3 attached to port 0 on the </a:t>
            </a:r>
            <a:r>
              <a:rPr lang="en-US" altLang="zh-CN" dirty="0" err="1"/>
              <a:t>vProbe</a:t>
            </a:r>
            <a:r>
              <a:rPr lang="en-US" altLang="zh-CN" dirty="0"/>
              <a:t> VM.</a:t>
            </a:r>
          </a:p>
          <a:p>
            <a:r>
              <a:rPr lang="en-US" altLang="zh-CN" dirty="0"/>
              <a:t>Note that the yellow dotted lines illustrate the original traffic flow, while the orange dotted lines illustrate the mirrored traffic flow.</a:t>
            </a:r>
          </a:p>
          <a:p>
            <a:r>
              <a:rPr lang="en-US" altLang="zh-CN" dirty="0"/>
              <a:t>Also note that our configuration includes an active-backup bond between the VFs for a more realistic scenario, with VF0 serving as the active port, and VF1 serving as the backup port.  This setup can certainly be simplified further by removing the bond.</a:t>
            </a:r>
          </a:p>
          <a:p>
            <a:endParaRPr lang="zh-CN" altLang="en-US" dirty="0"/>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11</a:t>
            </a:fld>
            <a:endParaRPr lang="zh-CN" altLang="en-US"/>
          </a:p>
        </p:txBody>
      </p:sp>
    </p:spTree>
    <p:extLst>
      <p:ext uri="{BB962C8B-B14F-4D97-AF65-F5344CB8AC3E}">
        <p14:creationId xmlns:p14="http://schemas.microsoft.com/office/powerpoint/2010/main" val="148252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following slide presents our test setup in the case where we benchmark enabling hardware offload as part of our RFC.</a:t>
            </a:r>
          </a:p>
          <a:p>
            <a:r>
              <a:rPr lang="en-US" altLang="zh-CN" dirty="0"/>
              <a:t>The setup is identical to the previous slide with the following notable exceptions:</a:t>
            </a:r>
          </a:p>
          <a:p>
            <a:pPr marL="171450" indent="-171450">
              <a:buFontTx/>
              <a:buChar char="-"/>
            </a:pPr>
            <a:r>
              <a:rPr lang="en-US" altLang="zh-CN" dirty="0"/>
              <a:t>We create 2 additional virtual functions, shown in orange, 1 for each VF part of the original active-backup bonding configuration.  Both of these new VFs are attached to our </a:t>
            </a:r>
            <a:r>
              <a:rPr lang="en-US" altLang="zh-CN" dirty="0" err="1"/>
              <a:t>vProbe</a:t>
            </a:r>
            <a:r>
              <a:rPr lang="en-US" altLang="zh-CN" dirty="0"/>
              <a:t> VM.</a:t>
            </a:r>
          </a:p>
          <a:p>
            <a:pPr marL="171450" indent="-171450">
              <a:buFontTx/>
              <a:buChar char="-"/>
            </a:pPr>
            <a:r>
              <a:rPr lang="en-US" altLang="zh-CN" dirty="0"/>
              <a:t>We mirror packets from the vnic1 attached to port 0 on the DUT VNF to VF1, the standby port attached to our </a:t>
            </a:r>
            <a:r>
              <a:rPr lang="en-US" altLang="zh-CN" dirty="0" err="1"/>
              <a:t>OvS</a:t>
            </a:r>
            <a:r>
              <a:rPr lang="en-US" altLang="zh-CN" dirty="0"/>
              <a:t> bridge.</a:t>
            </a:r>
          </a:p>
          <a:p>
            <a:pPr marL="171450" indent="-171450">
              <a:buFontTx/>
              <a:buChar char="-"/>
            </a:pPr>
            <a:r>
              <a:rPr lang="en-US" altLang="zh-CN" dirty="0"/>
              <a:t>In addition to this, we also enable VLAN mirroring, through our hardware offload interface </a:t>
            </a:r>
            <a:r>
              <a:rPr lang="en-US" altLang="zh-CN" dirty="0" err="1"/>
              <a:t>VFd</a:t>
            </a:r>
            <a:r>
              <a:rPr lang="en-US" altLang="zh-CN" dirty="0"/>
              <a:t>, to mirror packets from VF1 from our </a:t>
            </a:r>
            <a:r>
              <a:rPr lang="en-US" altLang="zh-CN" dirty="0" err="1"/>
              <a:t>OvS</a:t>
            </a:r>
            <a:r>
              <a:rPr lang="en-US" altLang="zh-CN" dirty="0"/>
              <a:t> bridge to VF3 attached to the </a:t>
            </a:r>
            <a:r>
              <a:rPr lang="en-US" altLang="zh-CN" dirty="0" err="1"/>
              <a:t>vProbe</a:t>
            </a:r>
            <a:r>
              <a:rPr lang="en-US" altLang="zh-CN" dirty="0"/>
              <a:t> VM.</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12</a:t>
            </a:fld>
            <a:endParaRPr lang="zh-CN" altLang="en-US"/>
          </a:p>
        </p:txBody>
      </p:sp>
    </p:spTree>
    <p:extLst>
      <p:ext uri="{BB962C8B-B14F-4D97-AF65-F5344CB8AC3E}">
        <p14:creationId xmlns:p14="http://schemas.microsoft.com/office/powerpoint/2010/main" val="2640420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Moving now to the performance data captured as part of this benchmark, we ran four different test case scenarios specifically:</a:t>
            </a:r>
          </a:p>
          <a:p>
            <a:pPr marL="171450" indent="-171450">
              <a:buFontTx/>
              <a:buChar char="-"/>
            </a:pPr>
            <a:r>
              <a:rPr lang="en-US" altLang="zh-CN" dirty="0"/>
              <a:t>Ingress mirroring</a:t>
            </a:r>
          </a:p>
          <a:p>
            <a:pPr marL="171450" indent="-171450">
              <a:buFontTx/>
              <a:buChar char="-"/>
            </a:pPr>
            <a:r>
              <a:rPr lang="en-US" altLang="zh-CN" dirty="0"/>
              <a:t>Egress mirroring</a:t>
            </a:r>
          </a:p>
          <a:p>
            <a:pPr marL="171450" indent="-171450">
              <a:buFontTx/>
              <a:buChar char="-"/>
            </a:pPr>
            <a:r>
              <a:rPr lang="en-US" altLang="zh-CN" dirty="0"/>
              <a:t>Per-flow ingress mirroring</a:t>
            </a:r>
          </a:p>
          <a:p>
            <a:pPr marL="171450" indent="-171450">
              <a:buFontTx/>
              <a:buChar char="-"/>
            </a:pPr>
            <a:r>
              <a:rPr lang="en-US" altLang="zh-CN" dirty="0"/>
              <a:t>And per-flow egress mirroring.</a:t>
            </a:r>
          </a:p>
          <a:p>
            <a:pPr marL="0" indent="0">
              <a:buFontTx/>
              <a:buNone/>
            </a:pPr>
            <a:r>
              <a:rPr lang="en-US" altLang="zh-CN" dirty="0"/>
              <a:t>The</a:t>
            </a:r>
            <a:r>
              <a:rPr lang="zh-CN" altLang="en-US" dirty="0"/>
              <a:t> </a:t>
            </a:r>
            <a:r>
              <a:rPr lang="en-US" altLang="zh-CN" dirty="0"/>
              <a:t>following</a:t>
            </a:r>
            <a:r>
              <a:rPr lang="zh-CN" altLang="en-US" dirty="0"/>
              <a:t> </a:t>
            </a:r>
            <a:r>
              <a:rPr lang="en-US" altLang="zh-CN" dirty="0"/>
              <a:t>slide</a:t>
            </a:r>
            <a:r>
              <a:rPr lang="zh-CN" altLang="en-US" dirty="0"/>
              <a:t> </a:t>
            </a:r>
            <a:r>
              <a:rPr lang="en-US" altLang="zh-CN" dirty="0"/>
              <a:t>presents</a:t>
            </a:r>
            <a:r>
              <a:rPr lang="zh-CN" altLang="en-US" dirty="0"/>
              <a:t> </a:t>
            </a:r>
            <a:r>
              <a:rPr lang="en-US" altLang="zh-CN" dirty="0"/>
              <a:t>the</a:t>
            </a:r>
            <a:r>
              <a:rPr lang="zh-CN" altLang="en-US" dirty="0"/>
              <a:t> </a:t>
            </a:r>
            <a:r>
              <a:rPr lang="en-US" altLang="zh-CN" dirty="0" err="1"/>
              <a:t>OvS</a:t>
            </a:r>
            <a:r>
              <a:rPr lang="en-US" altLang="zh-CN" dirty="0"/>
              <a:t> master DPDK 19.11 MRR l2fwd single queue RX and TX throughput data, respectively for</a:t>
            </a:r>
            <a:r>
              <a:rPr lang="zh-CN" altLang="en-US" dirty="0"/>
              <a:t> </a:t>
            </a:r>
            <a:r>
              <a:rPr lang="en-US" altLang="zh-CN" dirty="0"/>
              <a:t>the</a:t>
            </a:r>
            <a:r>
              <a:rPr lang="zh-CN" altLang="en-US" dirty="0"/>
              <a:t> </a:t>
            </a:r>
            <a:r>
              <a:rPr lang="en-US" altLang="zh-CN" dirty="0"/>
              <a:t>ingress and egress mirroring test cases.</a:t>
            </a:r>
          </a:p>
          <a:p>
            <a:pPr marL="0" indent="0">
              <a:buFontTx/>
              <a:buNone/>
            </a:pPr>
            <a:r>
              <a:rPr lang="en-US" altLang="zh-CN" dirty="0"/>
              <a:t>In this case the light gray bar on the left represents the baseline where mirroring is disabled, the dark gray bar in the middle represents the case where mirroring is enabled using the default </a:t>
            </a:r>
            <a:r>
              <a:rPr lang="en-US" altLang="zh-CN" dirty="0" err="1"/>
              <a:t>OvS</a:t>
            </a:r>
            <a:r>
              <a:rPr lang="en-US" altLang="zh-CN" dirty="0"/>
              <a:t> mechanisms, and the gray bar on the right represents the case where mirroring is enabled using NIC hardware offloading.</a:t>
            </a:r>
          </a:p>
          <a:p>
            <a:pPr marL="0" indent="0">
              <a:buFontTx/>
              <a:buNone/>
            </a:pPr>
            <a:r>
              <a:rPr lang="en-US" altLang="zh-CN" dirty="0"/>
              <a:t>As previously mentioned, the performance degradation to the DUT VNF when default mirroring is enabled reaches approximately 70%, particularly in the case of 64 B packets.  </a:t>
            </a:r>
          </a:p>
          <a:p>
            <a:pPr marL="0" indent="0">
              <a:buFontTx/>
              <a:buNone/>
            </a:pPr>
            <a:r>
              <a:rPr lang="en-US" altLang="zh-CN" dirty="0"/>
              <a:t>We observe a performance improvement up to 168% when mirroring via NIC HW offload is enabled.</a:t>
            </a:r>
          </a:p>
        </p:txBody>
      </p:sp>
      <p:sp>
        <p:nvSpPr>
          <p:cNvPr id="4" name="Slide Number Placeholder 3"/>
          <p:cNvSpPr>
            <a:spLocks noGrp="1"/>
          </p:cNvSpPr>
          <p:nvPr>
            <p:ph type="sldNum" sz="quarter" idx="5"/>
          </p:nvPr>
        </p:nvSpPr>
        <p:spPr/>
        <p:txBody>
          <a:bodyPr/>
          <a:lstStyle/>
          <a:p>
            <a:fld id="{C1289C11-0E69-49A0-BD52-3B8192CF33F3}" type="slidenum">
              <a:rPr lang="zh-CN" altLang="en-US" smtClean="0"/>
              <a:t>14</a:t>
            </a:fld>
            <a:endParaRPr lang="zh-CN" altLang="en-US"/>
          </a:p>
        </p:txBody>
      </p:sp>
    </p:spTree>
    <p:extLst>
      <p:ext uri="{BB962C8B-B14F-4D97-AF65-F5344CB8AC3E}">
        <p14:creationId xmlns:p14="http://schemas.microsoft.com/office/powerpoint/2010/main" val="165038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0" y="3305408"/>
            <a:ext cx="9144000" cy="1838091"/>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3629845"/>
            <a:ext cx="9144000" cy="578029"/>
          </a:xfrm>
        </p:spPr>
        <p:txBody>
          <a:bodyPr/>
          <a:lstStyle>
            <a:lvl1pPr algn="ctr">
              <a:defRPr sz="3500">
                <a:solidFill>
                  <a:schemeClr val="bg1"/>
                </a:solidFill>
                <a:latin typeface="Arial"/>
                <a:cs typeface="Arial"/>
              </a:defRPr>
            </a:lvl1pPr>
          </a:lstStyle>
          <a:p>
            <a:r>
              <a:rPr lang="en-CA" dirty="0"/>
              <a:t>Click to edit Master title style</a:t>
            </a:r>
            <a:endParaRPr lang="en-US" dirty="0"/>
          </a:p>
        </p:txBody>
      </p:sp>
      <p:sp>
        <p:nvSpPr>
          <p:cNvPr id="3" name="Subtitle 2"/>
          <p:cNvSpPr>
            <a:spLocks noGrp="1"/>
          </p:cNvSpPr>
          <p:nvPr>
            <p:ph type="subTitle" idx="1"/>
          </p:nvPr>
        </p:nvSpPr>
        <p:spPr>
          <a:xfrm>
            <a:off x="0" y="4320626"/>
            <a:ext cx="9143999" cy="495796"/>
          </a:xfrm>
        </p:spPr>
        <p:txBody>
          <a:bodyPr>
            <a:normAutofit/>
          </a:bodyPr>
          <a:lstStyle>
            <a:lvl1pPr marL="0" indent="0" algn="ctr">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176" y="954109"/>
            <a:ext cx="2651690" cy="1728563"/>
          </a:xfrm>
          <a:prstGeom prst="rect">
            <a:avLst/>
          </a:prstGeom>
        </p:spPr>
      </p:pic>
    </p:spTree>
    <p:extLst>
      <p:ext uri="{BB962C8B-B14F-4D97-AF65-F5344CB8AC3E}">
        <p14:creationId xmlns:p14="http://schemas.microsoft.com/office/powerpoint/2010/main" val="25675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0" y="1608823"/>
            <a:ext cx="9144000" cy="2181012"/>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816965" y="2142687"/>
            <a:ext cx="5317736" cy="699415"/>
          </a:xfrm>
        </p:spPr>
        <p:txBody>
          <a:bodyPr/>
          <a:lstStyle>
            <a:lvl1pPr algn="l">
              <a:defRPr>
                <a:solidFill>
                  <a:schemeClr val="bg1"/>
                </a:solidFill>
                <a:latin typeface="Arial"/>
                <a:cs typeface="Arial"/>
              </a:defRPr>
            </a:lvl1pPr>
          </a:lstStyle>
          <a:p>
            <a:r>
              <a:rPr lang="en-CA" dirty="0"/>
              <a:t>Click to edit Master title style</a:t>
            </a:r>
            <a:endParaRPr lang="en-US" dirty="0"/>
          </a:p>
        </p:txBody>
      </p:sp>
      <p:sp>
        <p:nvSpPr>
          <p:cNvPr id="6" name="Subtitle 2"/>
          <p:cNvSpPr>
            <a:spLocks noGrp="1"/>
          </p:cNvSpPr>
          <p:nvPr>
            <p:ph type="subTitle" idx="1"/>
          </p:nvPr>
        </p:nvSpPr>
        <p:spPr>
          <a:xfrm>
            <a:off x="3848517" y="2842102"/>
            <a:ext cx="5317736" cy="439146"/>
          </a:xfrm>
        </p:spPr>
        <p:txBody>
          <a:bodyPr>
            <a:normAutofit/>
          </a:bodyPr>
          <a:lstStyle>
            <a:lvl1pPr marL="0" indent="0" algn="l">
              <a:buNone/>
              <a:defRPr sz="16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8726" y="2081851"/>
            <a:ext cx="1817730" cy="1184928"/>
          </a:xfrm>
          <a:prstGeom prst="rect">
            <a:avLst/>
          </a:prstGeom>
        </p:spPr>
      </p:pic>
    </p:spTree>
    <p:extLst>
      <p:ext uri="{BB962C8B-B14F-4D97-AF65-F5344CB8AC3E}">
        <p14:creationId xmlns:p14="http://schemas.microsoft.com/office/powerpoint/2010/main" val="129751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86975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72352" y="4808204"/>
            <a:ext cx="2133600" cy="273844"/>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39740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62574"/>
            <a:ext cx="8229600" cy="3632049"/>
          </a:xfrm>
          <a:prstGeom prst="rect">
            <a:avLst/>
          </a:prstGeom>
        </p:spPr>
        <p:txBody>
          <a:bodyPr vert="horz" lIns="91440" tIns="45720" rIns="91440" bIns="45720" rtlCol="0">
            <a:normAutofit/>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pic>
        <p:nvPicPr>
          <p:cNvPr id="7" name="Picture 6" descr="OVS_PPT_16-9_Background.jpg"/>
          <p:cNvPicPr>
            <a:picLocks noChangeAspect="1"/>
          </p:cNvPicPr>
          <p:nvPr userDrawn="1"/>
        </p:nvPicPr>
        <p:blipFill rotWithShape="1">
          <a:blip r:embed="rId6">
            <a:extLst>
              <a:ext uri="{28A0092B-C50C-407E-A947-70E740481C1C}">
                <a14:useLocalDpi xmlns:a14="http://schemas.microsoft.com/office/drawing/2010/main" val="0"/>
              </a:ext>
            </a:extLst>
          </a:blip>
          <a:srcRect t="40564" b="45440"/>
          <a:stretch/>
        </p:blipFill>
        <p:spPr>
          <a:xfrm>
            <a:off x="0" y="0"/>
            <a:ext cx="9144000" cy="719908"/>
          </a:xfrm>
          <a:prstGeom prst="rect">
            <a:avLst/>
          </a:prstGeom>
        </p:spPr>
      </p:pic>
      <p:sp>
        <p:nvSpPr>
          <p:cNvPr id="8" name="Rectangle 7"/>
          <p:cNvSpPr/>
          <p:nvPr userDrawn="1"/>
        </p:nvSpPr>
        <p:spPr>
          <a:xfrm>
            <a:off x="0" y="4772423"/>
            <a:ext cx="9144000" cy="379165"/>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5979"/>
            <a:ext cx="8229600" cy="360241"/>
          </a:xfrm>
          <a:prstGeom prst="rect">
            <a:avLst/>
          </a:prstGeom>
        </p:spPr>
        <p:txBody>
          <a:bodyPr vert="horz" lIns="91440" tIns="45720" rIns="91440" bIns="45720" rtlCol="0" anchor="ctr">
            <a:noAutofit/>
          </a:bodyPr>
          <a:lstStyle/>
          <a:p>
            <a:r>
              <a:rPr lang="en-CA" dirty="0"/>
              <a:t>Click to edit Master title style</a:t>
            </a:r>
            <a:endParaRPr lang="en-US" dirty="0"/>
          </a:p>
        </p:txBody>
      </p:sp>
    </p:spTree>
    <p:extLst>
      <p:ext uri="{BB962C8B-B14F-4D97-AF65-F5344CB8AC3E}">
        <p14:creationId xmlns:p14="http://schemas.microsoft.com/office/powerpoint/2010/main" val="125530069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Lst>
  <p:txStyles>
    <p:titleStyle>
      <a:lvl1pPr algn="l" defTabSz="457200" rtl="0" eaLnBrk="1" latinLnBrk="0" hangingPunct="1">
        <a:spcBef>
          <a:spcPct val="0"/>
        </a:spcBef>
        <a:buNone/>
        <a:defRPr sz="28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file:///C:\Users\abhewitt\AppData\Local\Microsoft\Windows\INetCache\Content.Outlook\M92GXFTD\www.Intel.com\PerformanceIndex"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www.intel.com/PerformanceIndex" TargetMode="Externa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hyperlink" Target="http://www.intel.com/PerformanceInde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mail-archive.com/ovs-dev@openvswitch.org/msg45745.htm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sz="3600" b="1" dirty="0" err="1"/>
              <a:t>OvS</a:t>
            </a:r>
            <a:r>
              <a:rPr lang="en-US" altLang="zh-CN" sz="3600" b="1" dirty="0"/>
              <a:t> Port Mirroring Offload</a:t>
            </a:r>
            <a:endParaRPr lang="en-US" dirty="0"/>
          </a:p>
        </p:txBody>
      </p:sp>
      <p:sp>
        <p:nvSpPr>
          <p:cNvPr id="5" name="Subtitle 4"/>
          <p:cNvSpPr>
            <a:spLocks noGrp="1"/>
          </p:cNvSpPr>
          <p:nvPr>
            <p:ph type="subTitle" idx="1"/>
          </p:nvPr>
        </p:nvSpPr>
        <p:spPr/>
        <p:txBody>
          <a:bodyPr>
            <a:normAutofit fontScale="70000" lnSpcReduction="20000"/>
          </a:bodyPr>
          <a:lstStyle/>
          <a:p>
            <a:r>
              <a:rPr lang="en-US" dirty="0"/>
              <a:t>Tim Miskell, Liang-min Wang, Emma Finn, Edwin Verplanke (Intel)</a:t>
            </a:r>
          </a:p>
          <a:p>
            <a:r>
              <a:rPr lang="en-US" dirty="0" err="1"/>
              <a:t>Munish</a:t>
            </a:r>
            <a:r>
              <a:rPr lang="en-US" dirty="0"/>
              <a:t> </a:t>
            </a:r>
            <a:r>
              <a:rPr lang="en-US" dirty="0" err="1"/>
              <a:t>Mehan</a:t>
            </a:r>
            <a:r>
              <a:rPr lang="en-US" dirty="0"/>
              <a:t> (AT&amp;T)</a:t>
            </a:r>
          </a:p>
        </p:txBody>
      </p:sp>
      <p:sp>
        <p:nvSpPr>
          <p:cNvPr id="6" name="TextBox 5"/>
          <p:cNvSpPr txBox="1"/>
          <p:nvPr/>
        </p:nvSpPr>
        <p:spPr>
          <a:xfrm>
            <a:off x="2443942" y="2734887"/>
            <a:ext cx="4256116" cy="369332"/>
          </a:xfrm>
          <a:prstGeom prst="rect">
            <a:avLst/>
          </a:prstGeom>
          <a:noFill/>
        </p:spPr>
        <p:txBody>
          <a:bodyPr wrap="square" rtlCol="0" anchor="t">
            <a:spAutoFit/>
          </a:bodyPr>
          <a:lstStyle/>
          <a:p>
            <a:pPr algn="ctr"/>
            <a:r>
              <a:rPr lang="en-US" dirty="0">
                <a:solidFill>
                  <a:schemeClr val="bg1"/>
                </a:solidFill>
                <a:latin typeface="Arial"/>
                <a:cs typeface="Arial"/>
              </a:rPr>
              <a:t>December 7-11, 2020 | Virtual Event</a:t>
            </a:r>
            <a:endParaRPr lang="en-US" dirty="0">
              <a:solidFill>
                <a:schemeClr val="bg1"/>
              </a:solidFill>
              <a:cs typeface="Calibri"/>
            </a:endParaRPr>
          </a:p>
        </p:txBody>
      </p:sp>
    </p:spTree>
    <p:extLst>
      <p:ext uri="{BB962C8B-B14F-4D97-AF65-F5344CB8AC3E}">
        <p14:creationId xmlns:p14="http://schemas.microsoft.com/office/powerpoint/2010/main" val="62292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latin typeface="Intel Clear" panose="020B0604020203020204" pitchFamily="34" charset="0"/>
                <a:ea typeface="Intel Clear" panose="020B0604020203020204" pitchFamily="34" charset="0"/>
                <a:cs typeface="Intel Clear" panose="020B0604020203020204" pitchFamily="34" charset="0"/>
              </a:rPr>
              <a:t>Port Mirroring HWOL Configuration Examples</a:t>
            </a:r>
            <a:endParaRPr lang="en-US" dirty="0"/>
          </a:p>
        </p:txBody>
      </p:sp>
      <p:sp>
        <p:nvSpPr>
          <p:cNvPr id="5" name="Content Placeholder 4"/>
          <p:cNvSpPr>
            <a:spLocks noGrp="1"/>
          </p:cNvSpPr>
          <p:nvPr>
            <p:ph idx="1"/>
          </p:nvPr>
        </p:nvSpPr>
        <p:spPr>
          <a:xfrm>
            <a:off x="188259" y="755725"/>
            <a:ext cx="8955741" cy="3632049"/>
          </a:xfrm>
        </p:spPr>
        <p:txBody>
          <a:bodyPr>
            <a:normAutofit fontScale="92500" lnSpcReduction="10000"/>
          </a:bodyPr>
          <a:lstStyle/>
          <a:p>
            <a:pPr marL="0" indent="0">
              <a:buNone/>
            </a:pP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Egress Traffic Mirroring</a:t>
            </a:r>
          </a:p>
          <a:p>
            <a:pPr marL="0" indent="0">
              <a:buNone/>
            </a:pPr>
            <a:r>
              <a:rPr lang="en-US" sz="1600" dirty="0"/>
              <a:t>		</a:t>
            </a:r>
            <a:r>
              <a:rPr lang="en-US" sz="1600" dirty="0" err="1"/>
              <a:t>ovs-vsctl</a:t>
            </a:r>
            <a:r>
              <a:rPr lang="en-US" sz="1600" dirty="0"/>
              <a:t> -- set bridge </a:t>
            </a:r>
            <a:r>
              <a:rPr lang="en-US" sz="1600" dirty="0" err="1"/>
              <a:t>br</a:t>
            </a:r>
            <a:r>
              <a:rPr lang="en-US" sz="1600" dirty="0"/>
              <a:t>-int mirror=@m1 -- --id=@vnic1 get port vnic1 \</a:t>
            </a:r>
          </a:p>
          <a:p>
            <a:pPr marL="0" indent="0">
              <a:buNone/>
            </a:pPr>
            <a:r>
              <a:rPr lang="en-US" sz="1600" dirty="0"/>
              <a:t>		-- --id=@m1 create mirror name=… </a:t>
            </a:r>
            <a:r>
              <a:rPr lang="en-US" sz="1600" b="1" dirty="0">
                <a:solidFill>
                  <a:srgbClr val="00B050"/>
                </a:solidFill>
              </a:rPr>
              <a:t>mirror-offload=1 select-</a:t>
            </a:r>
            <a:r>
              <a:rPr lang="en-US" sz="1600" b="1" dirty="0" err="1">
                <a:solidFill>
                  <a:srgbClr val="00B050"/>
                </a:solidFill>
              </a:rPr>
              <a:t>src</a:t>
            </a:r>
            <a:r>
              <a:rPr lang="en-US" sz="1600" b="1" dirty="0">
                <a:solidFill>
                  <a:srgbClr val="00B050"/>
                </a:solidFill>
              </a:rPr>
              <a:t>-port=@vnic1 </a:t>
            </a:r>
          </a:p>
          <a:p>
            <a:pPr marL="0" indent="0">
              <a:buNone/>
            </a:pPr>
            <a:r>
              <a:rPr lang="en-US" sz="1600" b="1" dirty="0">
                <a:solidFill>
                  <a:srgbClr val="00B050"/>
                </a:solidFill>
              </a:rPr>
              <a:t>		output-port-name=dpdkbond0 output-</a:t>
            </a:r>
            <a:r>
              <a:rPr lang="en-US" sz="1600" b="1" dirty="0" err="1">
                <a:solidFill>
                  <a:srgbClr val="00B050"/>
                </a:solidFill>
              </a:rPr>
              <a:t>src</a:t>
            </a:r>
            <a:r>
              <a:rPr lang="en-US" sz="1600" b="1" dirty="0">
                <a:solidFill>
                  <a:srgbClr val="00B050"/>
                </a:solidFill>
              </a:rPr>
              <a:t>-</a:t>
            </a:r>
            <a:r>
              <a:rPr lang="en-US" sz="1600" b="1" dirty="0" err="1">
                <a:solidFill>
                  <a:srgbClr val="00B050"/>
                </a:solidFill>
              </a:rPr>
              <a:t>vlan</a:t>
            </a:r>
            <a:r>
              <a:rPr lang="en-US" sz="1600" b="1" dirty="0">
                <a:solidFill>
                  <a:srgbClr val="00B050"/>
                </a:solidFill>
              </a:rPr>
              <a:t>=4095</a:t>
            </a:r>
            <a:endParaRPr lang="en-US" altLang="zh-CN" sz="1600" b="1" dirty="0">
              <a:solidFill>
                <a:srgbClr val="00B050"/>
              </a:solidFill>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Ingress Traffic Mirroring</a:t>
            </a:r>
          </a:p>
          <a:p>
            <a:pPr marL="0" indent="0">
              <a:buNone/>
            </a:pPr>
            <a:r>
              <a:rPr lang="en-US" sz="1600" dirty="0"/>
              <a:t>		</a:t>
            </a:r>
            <a:r>
              <a:rPr lang="en-US" sz="1600" dirty="0" err="1"/>
              <a:t>ovs-vsctl</a:t>
            </a:r>
            <a:r>
              <a:rPr lang="en-US" sz="1600" dirty="0"/>
              <a:t> -- set bridge </a:t>
            </a:r>
            <a:r>
              <a:rPr lang="en-US" sz="1600" dirty="0" err="1"/>
              <a:t>br</a:t>
            </a:r>
            <a:r>
              <a:rPr lang="en-US" sz="1600" dirty="0"/>
              <a:t>-int mirror=@m2 -- --id=@vnic1 get port vnic1</a:t>
            </a:r>
          </a:p>
          <a:p>
            <a:pPr marL="0" indent="0">
              <a:buNone/>
            </a:pPr>
            <a:r>
              <a:rPr lang="en-US" sz="1600" dirty="0"/>
              <a:t>		-- --id=@m2 create mirror name=… </a:t>
            </a:r>
            <a:r>
              <a:rPr lang="en-US" sz="1600" b="1" dirty="0">
                <a:solidFill>
                  <a:srgbClr val="00B050"/>
                </a:solidFill>
              </a:rPr>
              <a:t>mirror-offload=1 select-</a:t>
            </a:r>
            <a:r>
              <a:rPr lang="en-US" sz="1600" b="1" dirty="0" err="1">
                <a:solidFill>
                  <a:srgbClr val="00B050"/>
                </a:solidFill>
              </a:rPr>
              <a:t>dst</a:t>
            </a:r>
            <a:r>
              <a:rPr lang="en-US" sz="1600" b="1" dirty="0">
                <a:solidFill>
                  <a:srgbClr val="00B050"/>
                </a:solidFill>
              </a:rPr>
              <a:t>-port=@vnic1 </a:t>
            </a:r>
          </a:p>
          <a:p>
            <a:pPr marL="0" indent="0">
              <a:buNone/>
            </a:pPr>
            <a:r>
              <a:rPr lang="en-US" sz="1600" b="1" dirty="0">
                <a:solidFill>
                  <a:srgbClr val="00B050"/>
                </a:solidFill>
              </a:rPr>
              <a:t>		output-port-name=dpdkbond0 output-</a:t>
            </a:r>
            <a:r>
              <a:rPr lang="en-US" sz="1600" b="1" dirty="0" err="1">
                <a:solidFill>
                  <a:srgbClr val="00B050"/>
                </a:solidFill>
              </a:rPr>
              <a:t>dst</a:t>
            </a:r>
            <a:r>
              <a:rPr lang="en-US" sz="1600" b="1" dirty="0">
                <a:solidFill>
                  <a:srgbClr val="00B050"/>
                </a:solidFill>
              </a:rPr>
              <a:t>-</a:t>
            </a:r>
            <a:r>
              <a:rPr lang="en-US" sz="1600" b="1" dirty="0" err="1">
                <a:solidFill>
                  <a:srgbClr val="00B050"/>
                </a:solidFill>
              </a:rPr>
              <a:t>vlan</a:t>
            </a:r>
            <a:r>
              <a:rPr lang="en-US" sz="1600" b="1" dirty="0">
                <a:solidFill>
                  <a:srgbClr val="00B050"/>
                </a:solidFill>
              </a:rPr>
              <a:t>=4095</a:t>
            </a:r>
            <a:endParaRPr lang="en-US" altLang="zh-CN" sz="1600" b="1" dirty="0">
              <a:solidFill>
                <a:srgbClr val="00B050"/>
              </a:solidFill>
            </a:endParaRP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Per-flow Traffic Mirroring</a:t>
            </a:r>
          </a:p>
          <a:p>
            <a:pPr marL="0" indent="0">
              <a:buNone/>
            </a:pPr>
            <a:r>
              <a:rPr lang="en-US" sz="1600" dirty="0"/>
              <a:t>		</a:t>
            </a:r>
            <a:r>
              <a:rPr lang="en-US" sz="1600" dirty="0" err="1"/>
              <a:t>ovs-vsctl</a:t>
            </a:r>
            <a:r>
              <a:rPr lang="en-US" sz="1600" dirty="0"/>
              <a:t> -- set bridge </a:t>
            </a:r>
            <a:r>
              <a:rPr lang="en-US" sz="1600" dirty="0" err="1"/>
              <a:t>br</a:t>
            </a:r>
            <a:r>
              <a:rPr lang="en-US" sz="1600" dirty="0"/>
              <a:t>-int mirror=@m3 -- --id=@vnic1 get port vnic1</a:t>
            </a:r>
          </a:p>
          <a:p>
            <a:pPr marL="0" indent="0">
              <a:buNone/>
            </a:pPr>
            <a:r>
              <a:rPr lang="en-US" sz="1600" dirty="0"/>
              <a:t>		-- --id=@m3 create mirror name=… </a:t>
            </a:r>
            <a:r>
              <a:rPr lang="en-US" sz="1600" b="1" dirty="0">
                <a:solidFill>
                  <a:srgbClr val="00B050"/>
                </a:solidFill>
              </a:rPr>
              <a:t>mirror-offload=1 select-</a:t>
            </a:r>
            <a:r>
              <a:rPr lang="en-US" sz="1600" b="1" dirty="0" err="1">
                <a:solidFill>
                  <a:srgbClr val="00B050"/>
                </a:solidFill>
              </a:rPr>
              <a:t>src</a:t>
            </a:r>
            <a:r>
              <a:rPr lang="en-US" sz="1600" b="1" dirty="0">
                <a:solidFill>
                  <a:srgbClr val="00B050"/>
                </a:solidFill>
              </a:rPr>
              <a:t>-port=@vnic1 </a:t>
            </a:r>
          </a:p>
          <a:p>
            <a:pPr marL="0" indent="0">
              <a:buNone/>
            </a:pPr>
            <a:r>
              <a:rPr lang="en-US" sz="1600" b="1" dirty="0">
                <a:solidFill>
                  <a:srgbClr val="00B050"/>
                </a:solidFill>
              </a:rPr>
              <a:t>		flow-</a:t>
            </a:r>
            <a:r>
              <a:rPr lang="en-US" sz="1600" b="1" dirty="0" err="1">
                <a:solidFill>
                  <a:srgbClr val="00B050"/>
                </a:solidFill>
              </a:rPr>
              <a:t>dst</a:t>
            </a:r>
            <a:r>
              <a:rPr lang="en-US" sz="1600" b="1" dirty="0">
                <a:solidFill>
                  <a:srgbClr val="00B050"/>
                </a:solidFill>
              </a:rPr>
              <a:t>-mac=“52\:54\:00\:00\:00\:01” output-port-name=dpdkbond0 output-</a:t>
            </a:r>
            <a:r>
              <a:rPr lang="en-US" sz="1600" b="1" dirty="0" err="1">
                <a:solidFill>
                  <a:srgbClr val="00B050"/>
                </a:solidFill>
              </a:rPr>
              <a:t>vlan</a:t>
            </a:r>
            <a:r>
              <a:rPr lang="en-US" sz="1600" b="1" dirty="0">
                <a:solidFill>
                  <a:srgbClr val="00B050"/>
                </a:solidFill>
              </a:rPr>
              <a:t>=4095</a:t>
            </a:r>
          </a:p>
          <a:p>
            <a:pPr marL="0" indent="0">
              <a:buNone/>
            </a:pPr>
            <a:endParaRPr lang="en-US" altLang="zh-CN" dirty="0"/>
          </a:p>
          <a:p>
            <a:endParaRPr lang="en-US" dirty="0"/>
          </a:p>
        </p:txBody>
      </p:sp>
    </p:spTree>
    <p:extLst>
      <p:ext uri="{BB962C8B-B14F-4D97-AF65-F5344CB8AC3E}">
        <p14:creationId xmlns:p14="http://schemas.microsoft.com/office/powerpoint/2010/main" val="8719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CC13-F9B2-434E-B818-A3E8A37AADDC}"/>
              </a:ext>
            </a:extLst>
          </p:cNvPr>
          <p:cNvSpPr>
            <a:spLocks noGrp="1"/>
          </p:cNvSpPr>
          <p:nvPr>
            <p:ph type="title"/>
          </p:nvPr>
        </p:nvSpPr>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 Port Mirroring RFC Benchmarking</a:t>
            </a:r>
            <a:endParaRPr lang="zh-CN" altLang="en-US" dirty="0"/>
          </a:p>
        </p:txBody>
      </p:sp>
      <p:sp>
        <p:nvSpPr>
          <p:cNvPr id="45" name="TextBox 44">
            <a:extLst>
              <a:ext uri="{FF2B5EF4-FFF2-40B4-BE49-F238E27FC236}">
                <a16:creationId xmlns:a16="http://schemas.microsoft.com/office/drawing/2014/main" id="{290A41A2-C4C6-4F16-817E-166C1E3C4877}"/>
              </a:ext>
            </a:extLst>
          </p:cNvPr>
          <p:cNvSpPr txBox="1"/>
          <p:nvPr/>
        </p:nvSpPr>
        <p:spPr>
          <a:xfrm>
            <a:off x="0" y="579050"/>
            <a:ext cx="3985667" cy="2092881"/>
          </a:xfrm>
          <a:prstGeom prst="rect">
            <a:avLst/>
          </a:prstGeom>
          <a:noFill/>
        </p:spPr>
        <p:txBody>
          <a:bodyPr wrap="square" rtlCol="0">
            <a:spAutoFit/>
          </a:bodyPr>
          <a:lstStyle/>
          <a:p>
            <a:endParaRPr lang="en-US" dirty="0">
              <a:solidFill>
                <a:schemeClr val="accent1">
                  <a:lumMod val="75000"/>
                </a:schemeClr>
              </a:solidFill>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p"/>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Default Mirroring Test Setup</a:t>
            </a:r>
          </a:p>
          <a:p>
            <a:pPr marL="742950" lvl="1"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Traffic Generator: </a:t>
            </a:r>
            <a:r>
              <a:rPr lang="en-US" sz="1200" dirty="0" err="1">
                <a:latin typeface="Intel Clear" panose="020B0604020203020204" pitchFamily="34" charset="0"/>
                <a:ea typeface="Intel Clear" panose="020B0604020203020204" pitchFamily="34" charset="0"/>
                <a:cs typeface="Intel Clear" panose="020B0604020203020204" pitchFamily="34" charset="0"/>
              </a:rPr>
              <a:t>pktgen</a:t>
            </a:r>
            <a:endParaRPr lang="en-US" sz="1200" dirty="0">
              <a:latin typeface="Intel Clear" panose="020B0604020203020204" pitchFamily="34" charset="0"/>
              <a:ea typeface="Intel Clear" panose="020B0604020203020204" pitchFamily="34" charset="0"/>
              <a:cs typeface="Intel Clear" panose="020B0604020203020204" pitchFamily="34" charset="0"/>
            </a:endParaRPr>
          </a:p>
          <a:p>
            <a:pPr marL="742950" lvl="1"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DUT VNF: l2fwd</a:t>
            </a:r>
          </a:p>
          <a:p>
            <a:pPr marL="742950" lvl="1" indent="-285750">
              <a:buFont typeface="Wingdings" panose="05000000000000000000" pitchFamily="2" charset="2"/>
              <a:buChar char="p"/>
            </a:pPr>
            <a:r>
              <a:rPr lang="en-US" sz="1200" dirty="0" err="1">
                <a:latin typeface="Intel Clear" panose="020B0604020203020204" pitchFamily="34" charset="0"/>
                <a:ea typeface="Intel Clear" panose="020B0604020203020204" pitchFamily="34" charset="0"/>
                <a:cs typeface="Intel Clear" panose="020B0604020203020204" pitchFamily="34" charset="0"/>
              </a:rPr>
              <a:t>vProbe</a:t>
            </a:r>
            <a:r>
              <a:rPr lang="en-US" sz="1200" dirty="0">
                <a:latin typeface="Intel Clear" panose="020B0604020203020204" pitchFamily="34" charset="0"/>
                <a:ea typeface="Intel Clear" panose="020B0604020203020204" pitchFamily="34" charset="0"/>
                <a:cs typeface="Intel Clear" panose="020B0604020203020204" pitchFamily="34" charset="0"/>
              </a:rPr>
              <a:t> </a:t>
            </a:r>
            <a:r>
              <a:rPr lang="en-US" sz="1200" dirty="0" err="1">
                <a:latin typeface="Intel Clear" panose="020B0604020203020204" pitchFamily="34" charset="0"/>
                <a:ea typeface="Intel Clear" panose="020B0604020203020204" pitchFamily="34" charset="0"/>
                <a:cs typeface="Intel Clear" panose="020B0604020203020204" pitchFamily="34" charset="0"/>
              </a:rPr>
              <a:t>TaaS</a:t>
            </a:r>
            <a:r>
              <a:rPr lang="en-US" sz="1200" dirty="0">
                <a:latin typeface="Intel Clear" panose="020B0604020203020204" pitchFamily="34" charset="0"/>
                <a:ea typeface="Intel Clear" panose="020B0604020203020204" pitchFamily="34" charset="0"/>
                <a:cs typeface="Intel Clear" panose="020B0604020203020204" pitchFamily="34" charset="0"/>
              </a:rPr>
              <a:t>: </a:t>
            </a:r>
            <a:r>
              <a:rPr lang="en-US" sz="1200" dirty="0" err="1">
                <a:latin typeface="Intel Clear" panose="020B0604020203020204" pitchFamily="34" charset="0"/>
                <a:ea typeface="Intel Clear" panose="020B0604020203020204" pitchFamily="34" charset="0"/>
                <a:cs typeface="Intel Clear" panose="020B0604020203020204" pitchFamily="34" charset="0"/>
              </a:rPr>
              <a:t>testpmd</a:t>
            </a:r>
            <a:endParaRPr lang="en-US" sz="1200" dirty="0">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To verify throughput</a:t>
            </a:r>
          </a:p>
          <a:p>
            <a:pPr marL="742950" lvl="1"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Intel® Ethernet Controller 700 Series XXV710</a:t>
            </a:r>
          </a:p>
          <a:p>
            <a:pPr marL="742950" lvl="1"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Default mirroring enabled </a:t>
            </a:r>
          </a:p>
          <a:p>
            <a:pPr marL="1200150" lvl="2"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vnic1 (DUT VM) </a:t>
            </a:r>
            <a:r>
              <a:rPr lang="en-US" sz="1200" dirty="0">
                <a:latin typeface="Intel Clear" panose="020B0604020203020204" pitchFamily="34" charset="0"/>
                <a:ea typeface="Intel Clear" panose="020B0604020203020204" pitchFamily="34" charset="0"/>
                <a:cs typeface="Intel Clear" panose="020B0604020203020204" pitchFamily="34" charset="0"/>
                <a:sym typeface="Wingdings" panose="05000000000000000000" pitchFamily="2" charset="2"/>
              </a:rPr>
              <a:t></a:t>
            </a:r>
            <a:r>
              <a:rPr lang="en-US" sz="1200" dirty="0">
                <a:latin typeface="Intel Clear" panose="020B0604020203020204" pitchFamily="34" charset="0"/>
                <a:ea typeface="Intel Clear" panose="020B0604020203020204" pitchFamily="34" charset="0"/>
                <a:cs typeface="Intel Clear" panose="020B0604020203020204" pitchFamily="34" charset="0"/>
              </a:rPr>
              <a:t> vnic3 (</a:t>
            </a:r>
            <a:r>
              <a:rPr lang="en-US" sz="1200" dirty="0" err="1">
                <a:latin typeface="Intel Clear" panose="020B0604020203020204" pitchFamily="34" charset="0"/>
                <a:ea typeface="Intel Clear" panose="020B0604020203020204" pitchFamily="34" charset="0"/>
                <a:cs typeface="Intel Clear" panose="020B0604020203020204" pitchFamily="34" charset="0"/>
              </a:rPr>
              <a:t>vProbe</a:t>
            </a:r>
            <a:r>
              <a:rPr lang="en-US" sz="1200" dirty="0">
                <a:latin typeface="Intel Clear" panose="020B0604020203020204" pitchFamily="34" charset="0"/>
                <a:ea typeface="Intel Clear" panose="020B0604020203020204" pitchFamily="34" charset="0"/>
                <a:cs typeface="Intel Clear" panose="020B0604020203020204" pitchFamily="34" charset="0"/>
              </a:rPr>
              <a:t>)</a:t>
            </a:r>
          </a:p>
        </p:txBody>
      </p:sp>
      <p:pic>
        <p:nvPicPr>
          <p:cNvPr id="3" name="Picture 2">
            <a:extLst>
              <a:ext uri="{FF2B5EF4-FFF2-40B4-BE49-F238E27FC236}">
                <a16:creationId xmlns:a16="http://schemas.microsoft.com/office/drawing/2014/main" id="{9FA64DC1-CDA2-4210-9819-6EFDBA47955C}"/>
              </a:ext>
            </a:extLst>
          </p:cNvPr>
          <p:cNvPicPr>
            <a:picLocks noChangeAspect="1"/>
          </p:cNvPicPr>
          <p:nvPr/>
        </p:nvPicPr>
        <p:blipFill>
          <a:blip r:embed="rId3"/>
          <a:stretch>
            <a:fillRect/>
          </a:stretch>
        </p:blipFill>
        <p:spPr>
          <a:xfrm>
            <a:off x="4171881" y="821634"/>
            <a:ext cx="4900432" cy="3869635"/>
          </a:xfrm>
          <a:prstGeom prst="rect">
            <a:avLst/>
          </a:prstGeom>
        </p:spPr>
      </p:pic>
    </p:spTree>
    <p:extLst>
      <p:ext uri="{BB962C8B-B14F-4D97-AF65-F5344CB8AC3E}">
        <p14:creationId xmlns:p14="http://schemas.microsoft.com/office/powerpoint/2010/main" val="401048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CC13-F9B2-434E-B818-A3E8A37AADDC}"/>
              </a:ext>
            </a:extLst>
          </p:cNvPr>
          <p:cNvSpPr>
            <a:spLocks noGrp="1"/>
          </p:cNvSpPr>
          <p:nvPr>
            <p:ph type="title"/>
          </p:nvPr>
        </p:nvSpPr>
        <p:spPr/>
        <p:txBody>
          <a:bodyPr/>
          <a:lstStyle/>
          <a:p>
            <a:r>
              <a:rPr lang="en-US" altLang="zh-CN" dirty="0">
                <a:latin typeface="Intel Clear" panose="020B0604020203020204" pitchFamily="34" charset="0"/>
                <a:ea typeface="Intel Clear" panose="020B0604020203020204" pitchFamily="34" charset="0"/>
                <a:cs typeface="Intel Clear" panose="020B0604020203020204" pitchFamily="34" charset="0"/>
              </a:rPr>
              <a:t>Port Mirroring</a:t>
            </a:r>
            <a:endParaRPr lang="zh-CN" altLang="en-US" dirty="0"/>
          </a:p>
        </p:txBody>
      </p:sp>
      <p:sp>
        <p:nvSpPr>
          <p:cNvPr id="45" name="TextBox 44">
            <a:extLst>
              <a:ext uri="{FF2B5EF4-FFF2-40B4-BE49-F238E27FC236}">
                <a16:creationId xmlns:a16="http://schemas.microsoft.com/office/drawing/2014/main" id="{290A41A2-C4C6-4F16-817E-166C1E3C4877}"/>
              </a:ext>
            </a:extLst>
          </p:cNvPr>
          <p:cNvSpPr txBox="1"/>
          <p:nvPr/>
        </p:nvSpPr>
        <p:spPr>
          <a:xfrm>
            <a:off x="0" y="579050"/>
            <a:ext cx="3164681" cy="3077766"/>
          </a:xfrm>
          <a:prstGeom prst="rect">
            <a:avLst/>
          </a:prstGeom>
          <a:noFill/>
        </p:spPr>
        <p:txBody>
          <a:bodyPr wrap="square" rtlCol="0">
            <a:spAutoFit/>
          </a:bodyPr>
          <a:lstStyle/>
          <a:p>
            <a:endParaRPr lang="en-US" dirty="0">
              <a:solidFill>
                <a:schemeClr val="accent1">
                  <a:lumMod val="75000"/>
                </a:schemeClr>
              </a:solidFill>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p"/>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HW Offload Test Setup</a:t>
            </a:r>
          </a:p>
          <a:p>
            <a:pPr marL="742950" lvl="1"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Traffic Generator: </a:t>
            </a:r>
            <a:r>
              <a:rPr lang="en-US" sz="1200" dirty="0" err="1">
                <a:latin typeface="Intel Clear" panose="020B0604020203020204" pitchFamily="34" charset="0"/>
                <a:ea typeface="Intel Clear" panose="020B0604020203020204" pitchFamily="34" charset="0"/>
                <a:cs typeface="Intel Clear" panose="020B0604020203020204" pitchFamily="34" charset="0"/>
              </a:rPr>
              <a:t>pktgen</a:t>
            </a:r>
            <a:endParaRPr lang="en-US" sz="1200" dirty="0">
              <a:latin typeface="Intel Clear" panose="020B0604020203020204" pitchFamily="34" charset="0"/>
              <a:ea typeface="Intel Clear" panose="020B0604020203020204" pitchFamily="34" charset="0"/>
              <a:cs typeface="Intel Clear" panose="020B0604020203020204" pitchFamily="34" charset="0"/>
            </a:endParaRPr>
          </a:p>
          <a:p>
            <a:pPr marL="742950" lvl="1"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DUT VNF: l2fwd</a:t>
            </a:r>
          </a:p>
          <a:p>
            <a:pPr marL="742950" lvl="1" indent="-285750">
              <a:buFont typeface="Wingdings" panose="05000000000000000000" pitchFamily="2" charset="2"/>
              <a:buChar char="p"/>
            </a:pPr>
            <a:r>
              <a:rPr lang="en-US" sz="1200" dirty="0" err="1">
                <a:latin typeface="Intel Clear" panose="020B0604020203020204" pitchFamily="34" charset="0"/>
                <a:ea typeface="Intel Clear" panose="020B0604020203020204" pitchFamily="34" charset="0"/>
                <a:cs typeface="Intel Clear" panose="020B0604020203020204" pitchFamily="34" charset="0"/>
              </a:rPr>
              <a:t>vProbe</a:t>
            </a:r>
            <a:r>
              <a:rPr lang="en-US" sz="1200" dirty="0">
                <a:latin typeface="Intel Clear" panose="020B0604020203020204" pitchFamily="34" charset="0"/>
                <a:ea typeface="Intel Clear" panose="020B0604020203020204" pitchFamily="34" charset="0"/>
                <a:cs typeface="Intel Clear" panose="020B0604020203020204" pitchFamily="34" charset="0"/>
              </a:rPr>
              <a:t> </a:t>
            </a:r>
            <a:r>
              <a:rPr lang="en-US" sz="1200" dirty="0" err="1">
                <a:latin typeface="Intel Clear" panose="020B0604020203020204" pitchFamily="34" charset="0"/>
                <a:ea typeface="Intel Clear" panose="020B0604020203020204" pitchFamily="34" charset="0"/>
                <a:cs typeface="Intel Clear" panose="020B0604020203020204" pitchFamily="34" charset="0"/>
              </a:rPr>
              <a:t>TaaS</a:t>
            </a:r>
            <a:r>
              <a:rPr lang="en-US" sz="1200" dirty="0">
                <a:latin typeface="Intel Clear" panose="020B0604020203020204" pitchFamily="34" charset="0"/>
                <a:ea typeface="Intel Clear" panose="020B0604020203020204" pitchFamily="34" charset="0"/>
                <a:cs typeface="Intel Clear" panose="020B0604020203020204" pitchFamily="34" charset="0"/>
              </a:rPr>
              <a:t>: </a:t>
            </a:r>
            <a:r>
              <a:rPr lang="en-US" sz="1200" dirty="0" err="1">
                <a:latin typeface="Intel Clear" panose="020B0604020203020204" pitchFamily="34" charset="0"/>
                <a:ea typeface="Intel Clear" panose="020B0604020203020204" pitchFamily="34" charset="0"/>
                <a:cs typeface="Intel Clear" panose="020B0604020203020204" pitchFamily="34" charset="0"/>
              </a:rPr>
              <a:t>testpmd</a:t>
            </a:r>
            <a:endParaRPr lang="en-US" sz="1200" dirty="0">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To verify throughput</a:t>
            </a:r>
          </a:p>
          <a:p>
            <a:pPr marL="742950" lvl="1"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Intel® Ethernet Controller 700 Series XXV710</a:t>
            </a:r>
          </a:p>
          <a:p>
            <a:pPr marL="742950" lvl="1"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HWOL mirroring enabled </a:t>
            </a:r>
          </a:p>
          <a:p>
            <a:pPr marL="1200150" lvl="2"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vnic1 (DUT VM) </a:t>
            </a:r>
            <a:r>
              <a:rPr lang="en-US" sz="1200" dirty="0">
                <a:latin typeface="Intel Clear" panose="020B0604020203020204" pitchFamily="34" charset="0"/>
                <a:ea typeface="Intel Clear" panose="020B0604020203020204" pitchFamily="34" charset="0"/>
                <a:cs typeface="Intel Clear" panose="020B0604020203020204" pitchFamily="34" charset="0"/>
                <a:sym typeface="Wingdings" panose="05000000000000000000" pitchFamily="2" charset="2"/>
              </a:rPr>
              <a:t></a:t>
            </a:r>
            <a:r>
              <a:rPr lang="en-US" sz="1200" dirty="0">
                <a:latin typeface="Intel Clear" panose="020B0604020203020204" pitchFamily="34" charset="0"/>
                <a:ea typeface="Intel Clear" panose="020B0604020203020204" pitchFamily="34" charset="0"/>
                <a:cs typeface="Intel Clear" panose="020B0604020203020204" pitchFamily="34" charset="0"/>
              </a:rPr>
              <a:t> VF1 (</a:t>
            </a:r>
            <a:r>
              <a:rPr lang="en-US" sz="1200" dirty="0" err="1">
                <a:latin typeface="Intel Clear" panose="020B0604020203020204" pitchFamily="34" charset="0"/>
                <a:ea typeface="Intel Clear" panose="020B0604020203020204" pitchFamily="34" charset="0"/>
                <a:cs typeface="Intel Clear" panose="020B0604020203020204" pitchFamily="34" charset="0"/>
              </a:rPr>
              <a:t>br-phy</a:t>
            </a:r>
            <a:r>
              <a:rPr lang="en-US" sz="1200" dirty="0">
                <a:latin typeface="Intel Clear" panose="020B0604020203020204" pitchFamily="34" charset="0"/>
                <a:ea typeface="Intel Clear" panose="020B0604020203020204" pitchFamily="34" charset="0"/>
                <a:cs typeface="Intel Clear" panose="020B0604020203020204" pitchFamily="34" charset="0"/>
              </a:rPr>
              <a:t>)</a:t>
            </a:r>
          </a:p>
          <a:p>
            <a:pPr marL="1200150" lvl="2" indent="-285750">
              <a:buFont typeface="Wingdings" panose="05000000000000000000" pitchFamily="2" charset="2"/>
              <a:buChar char="p"/>
            </a:pPr>
            <a:r>
              <a:rPr lang="en-US" sz="1200" dirty="0">
                <a:latin typeface="Intel Clear" panose="020B0604020203020204" pitchFamily="34" charset="0"/>
                <a:ea typeface="Intel Clear" panose="020B0604020203020204" pitchFamily="34" charset="0"/>
                <a:cs typeface="Intel Clear" panose="020B0604020203020204" pitchFamily="34" charset="0"/>
              </a:rPr>
              <a:t>VLAN mirroring enabled from VF1 (</a:t>
            </a:r>
            <a:r>
              <a:rPr lang="en-US" sz="1200" dirty="0" err="1">
                <a:latin typeface="Intel Clear" panose="020B0604020203020204" pitchFamily="34" charset="0"/>
                <a:ea typeface="Intel Clear" panose="020B0604020203020204" pitchFamily="34" charset="0"/>
                <a:cs typeface="Intel Clear" panose="020B0604020203020204" pitchFamily="34" charset="0"/>
              </a:rPr>
              <a:t>br-phy</a:t>
            </a:r>
            <a:r>
              <a:rPr lang="en-US" sz="1200" dirty="0">
                <a:latin typeface="Intel Clear" panose="020B0604020203020204" pitchFamily="34" charset="0"/>
                <a:ea typeface="Intel Clear" panose="020B0604020203020204" pitchFamily="34" charset="0"/>
                <a:cs typeface="Intel Clear" panose="020B0604020203020204" pitchFamily="34" charset="0"/>
              </a:rPr>
              <a:t>) </a:t>
            </a:r>
            <a:r>
              <a:rPr lang="en-US" sz="1200" dirty="0">
                <a:latin typeface="Intel Clear" panose="020B0604020203020204" pitchFamily="34" charset="0"/>
                <a:ea typeface="Intel Clear" panose="020B0604020203020204" pitchFamily="34" charset="0"/>
                <a:cs typeface="Intel Clear" panose="020B0604020203020204" pitchFamily="34" charset="0"/>
                <a:sym typeface="Wingdings" panose="05000000000000000000" pitchFamily="2" charset="2"/>
              </a:rPr>
              <a:t> VF3 (</a:t>
            </a:r>
            <a:r>
              <a:rPr lang="en-US" sz="1200" dirty="0" err="1">
                <a:latin typeface="Intel Clear" panose="020B0604020203020204" pitchFamily="34" charset="0"/>
                <a:ea typeface="Intel Clear" panose="020B0604020203020204" pitchFamily="34" charset="0"/>
                <a:cs typeface="Intel Clear" panose="020B0604020203020204" pitchFamily="34" charset="0"/>
                <a:sym typeface="Wingdings" panose="05000000000000000000" pitchFamily="2" charset="2"/>
              </a:rPr>
              <a:t>vProbe</a:t>
            </a:r>
            <a:r>
              <a:rPr lang="en-US" sz="1200" dirty="0">
                <a:latin typeface="Intel Clear" panose="020B0604020203020204" pitchFamily="34" charset="0"/>
                <a:ea typeface="Intel Clear" panose="020B0604020203020204" pitchFamily="34" charset="0"/>
                <a:cs typeface="Intel Clear" panose="020B0604020203020204" pitchFamily="34" charset="0"/>
                <a:sym typeface="Wingdings" panose="05000000000000000000" pitchFamily="2" charset="2"/>
              </a:rPr>
              <a:t>)</a:t>
            </a:r>
            <a:endParaRPr lang="en-US" sz="12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p"/>
            </a:pPr>
            <a:endParaRPr lang="en-US" altLang="zh-CN" sz="1600" dirty="0">
              <a:latin typeface="Intel Clear" panose="020B0604020203020204" pitchFamily="34" charset="0"/>
              <a:ea typeface="Intel Clear" panose="020B0604020203020204" pitchFamily="34" charset="0"/>
              <a:cs typeface="Intel Clear" panose="020B0604020203020204" pitchFamily="34" charset="0"/>
            </a:endParaRPr>
          </a:p>
        </p:txBody>
      </p:sp>
      <p:pic>
        <p:nvPicPr>
          <p:cNvPr id="4" name="Picture 3">
            <a:extLst>
              <a:ext uri="{FF2B5EF4-FFF2-40B4-BE49-F238E27FC236}">
                <a16:creationId xmlns:a16="http://schemas.microsoft.com/office/drawing/2014/main" id="{0C43F29F-DB15-430C-97DF-A42A76AD0E86}"/>
              </a:ext>
            </a:extLst>
          </p:cNvPr>
          <p:cNvPicPr>
            <a:picLocks noChangeAspect="1"/>
          </p:cNvPicPr>
          <p:nvPr/>
        </p:nvPicPr>
        <p:blipFill>
          <a:blip r:embed="rId3"/>
          <a:stretch>
            <a:fillRect/>
          </a:stretch>
        </p:blipFill>
        <p:spPr>
          <a:xfrm>
            <a:off x="4261215" y="781878"/>
            <a:ext cx="4689157" cy="3937552"/>
          </a:xfrm>
          <a:prstGeom prst="rect">
            <a:avLst/>
          </a:prstGeom>
        </p:spPr>
      </p:pic>
    </p:spTree>
    <p:extLst>
      <p:ext uri="{BB962C8B-B14F-4D97-AF65-F5344CB8AC3E}">
        <p14:creationId xmlns:p14="http://schemas.microsoft.com/office/powerpoint/2010/main" val="90060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Notices &amp; Disclaimers</a:t>
            </a:r>
          </a:p>
        </p:txBody>
      </p:sp>
      <p:sp>
        <p:nvSpPr>
          <p:cNvPr id="3" name="Content Placeholder 2"/>
          <p:cNvSpPr>
            <a:spLocks noGrp="1"/>
          </p:cNvSpPr>
          <p:nvPr>
            <p:ph idx="1"/>
          </p:nvPr>
        </p:nvSpPr>
        <p:spPr/>
        <p:txBody>
          <a:bodyPr>
            <a:normAutofit lnSpcReduction="10000"/>
          </a:bodyPr>
          <a:lstStyle/>
          <a:p>
            <a:pPr marL="0" indent="0">
              <a:buNone/>
            </a:pPr>
            <a:r>
              <a:rPr lang="en-US" sz="1900" dirty="0"/>
              <a:t>Performance varies by use, configuration and other factors. Learn more at </a:t>
            </a:r>
            <a:r>
              <a:rPr lang="en-US" sz="1900" dirty="0">
                <a:hlinkClick r:id="rId2"/>
              </a:rPr>
              <a:t>www.Intel.com/PerformanceIndex</a:t>
            </a:r>
            <a:r>
              <a:rPr lang="en-US" sz="1900" dirty="0"/>
              <a:t>​.  </a:t>
            </a:r>
          </a:p>
          <a:p>
            <a:pPr marL="0" indent="0">
              <a:buNone/>
            </a:pPr>
            <a:r>
              <a:rPr lang="en-US" sz="1900" dirty="0"/>
              <a:t>Performance results are based on testing as of dates shown in configurations and may not reflect all publicly available ​updates.  See backup for configuration details.  No product or component can be absolutely secure. </a:t>
            </a:r>
          </a:p>
          <a:p>
            <a:pPr marL="0" indent="0">
              <a:buNone/>
            </a:pPr>
            <a:r>
              <a:rPr lang="en-US" sz="1900" dirty="0"/>
              <a:t>Your costs and results may vary. </a:t>
            </a:r>
          </a:p>
          <a:p>
            <a:pPr marL="0" indent="0">
              <a:buNone/>
            </a:pPr>
            <a:r>
              <a:rPr lang="en-US" sz="1900" dirty="0"/>
              <a:t>Intel technologies may require enabled hardware, software or service activation.</a:t>
            </a:r>
          </a:p>
          <a:p>
            <a:pPr marL="0" indent="0">
              <a:buNone/>
            </a:pPr>
            <a:r>
              <a:rPr lang="en-US" sz="1900" dirty="0"/>
              <a:t>© Intel Corporation.  Intel, the Intel logo, and other Intel marks are trademarks of Intel Corporation or its subsidiaries.  Other names and brands may be claimed as the property of others. </a:t>
            </a:r>
          </a:p>
          <a:p>
            <a:pPr marL="0" indent="0">
              <a:buNone/>
              <a:defRPr/>
            </a:pPr>
            <a:endParaRPr lang="en-US" dirty="0">
              <a:solidFill>
                <a:schemeClr val="tx2"/>
              </a:solidFill>
              <a:latin typeface="Intel Clear"/>
              <a:cs typeface="Intel Clear" panose="020B0604020203020204" pitchFamily="34" charset="0"/>
            </a:endParaRPr>
          </a:p>
        </p:txBody>
      </p:sp>
    </p:spTree>
    <p:extLst>
      <p:ext uri="{BB962C8B-B14F-4D97-AF65-F5344CB8AC3E}">
        <p14:creationId xmlns:p14="http://schemas.microsoft.com/office/powerpoint/2010/main" val="279471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D1DCF9B6-E4A6-4B03-B350-B011849B79F8}"/>
              </a:ext>
            </a:extLst>
          </p:cNvPr>
          <p:cNvGraphicFramePr>
            <a:graphicFrameLocks/>
          </p:cNvGraphicFramePr>
          <p:nvPr>
            <p:extLst>
              <p:ext uri="{D42A27DB-BD31-4B8C-83A1-F6EECF244321}">
                <p14:modId xmlns:p14="http://schemas.microsoft.com/office/powerpoint/2010/main" val="1726132804"/>
              </p:ext>
            </p:extLst>
          </p:nvPr>
        </p:nvGraphicFramePr>
        <p:xfrm>
          <a:off x="194880" y="1347152"/>
          <a:ext cx="4274143" cy="279298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FCEECC13-F9B2-434E-B818-A3E8A37AADDC}"/>
              </a:ext>
            </a:extLst>
          </p:cNvPr>
          <p:cNvSpPr>
            <a:spLocks noGrp="1"/>
          </p:cNvSpPr>
          <p:nvPr>
            <p:ph type="title"/>
          </p:nvPr>
        </p:nvSpPr>
        <p:spPr/>
        <p:txBody>
          <a:bodyPr/>
          <a:lstStyle/>
          <a:p>
            <a:r>
              <a:rPr lang="en-US" altLang="zh-CN" dirty="0">
                <a:latin typeface="Intel Clear" panose="020B0604020203020204" pitchFamily="34" charset="0"/>
                <a:ea typeface="Intel Clear" panose="020B0604020203020204" pitchFamily="34" charset="0"/>
                <a:cs typeface="Intel Clear" panose="020B0604020203020204" pitchFamily="34" charset="0"/>
              </a:rPr>
              <a:t>Performance Data</a:t>
            </a:r>
            <a:endParaRPr lang="zh-CN" altLang="en-US" dirty="0"/>
          </a:p>
        </p:txBody>
      </p:sp>
      <p:sp>
        <p:nvSpPr>
          <p:cNvPr id="45" name="TextBox 44">
            <a:extLst>
              <a:ext uri="{FF2B5EF4-FFF2-40B4-BE49-F238E27FC236}">
                <a16:creationId xmlns:a16="http://schemas.microsoft.com/office/drawing/2014/main" id="{290A41A2-C4C6-4F16-817E-166C1E3C4877}"/>
              </a:ext>
            </a:extLst>
          </p:cNvPr>
          <p:cNvSpPr txBox="1"/>
          <p:nvPr/>
        </p:nvSpPr>
        <p:spPr>
          <a:xfrm>
            <a:off x="0" y="566220"/>
            <a:ext cx="3164681" cy="615553"/>
          </a:xfrm>
          <a:prstGeom prst="rect">
            <a:avLst/>
          </a:prstGeom>
          <a:noFill/>
        </p:spPr>
        <p:txBody>
          <a:bodyPr wrap="square" rtlCol="0">
            <a:spAutoFit/>
          </a:bodyPr>
          <a:lstStyle/>
          <a:p>
            <a:endParaRPr lang="en-US" dirty="0">
              <a:solidFill>
                <a:schemeClr val="accent1">
                  <a:lumMod val="75000"/>
                </a:schemeClr>
              </a:solidFill>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p"/>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Ingress and Egress Mirroring</a:t>
            </a:r>
            <a:r>
              <a:rPr lang="en-US" altLang="zh-CN" sz="1600" baseline="30000" dirty="0">
                <a:latin typeface="Intel Clear" panose="020B0604020203020204" pitchFamily="34" charset="0"/>
                <a:ea typeface="Intel Clear" panose="020B0604020203020204" pitchFamily="34" charset="0"/>
                <a:cs typeface="Intel Clear" panose="020B0604020203020204" pitchFamily="34" charset="0"/>
              </a:rPr>
              <a:t>1</a:t>
            </a:r>
          </a:p>
        </p:txBody>
      </p:sp>
      <p:cxnSp>
        <p:nvCxnSpPr>
          <p:cNvPr id="14" name="Straight Arrow Connector 13">
            <a:extLst>
              <a:ext uri="{FF2B5EF4-FFF2-40B4-BE49-F238E27FC236}">
                <a16:creationId xmlns:a16="http://schemas.microsoft.com/office/drawing/2014/main" id="{9AAF96AE-2D4F-4B03-B230-CEC2EB3861B4}"/>
              </a:ext>
            </a:extLst>
          </p:cNvPr>
          <p:cNvCxnSpPr>
            <a:cxnSpLocks/>
          </p:cNvCxnSpPr>
          <p:nvPr/>
        </p:nvCxnSpPr>
        <p:spPr bwMode="auto">
          <a:xfrm flipV="1">
            <a:off x="1207525" y="2783113"/>
            <a:ext cx="95282" cy="504248"/>
          </a:xfrm>
          <a:prstGeom prst="straightConnector1">
            <a:avLst/>
          </a:prstGeom>
          <a:noFill/>
          <a:ln w="9525" cap="flat" cmpd="sng" algn="ctr">
            <a:solidFill>
              <a:srgbClr val="003C71"/>
            </a:solidFill>
            <a:prstDash val="dash"/>
            <a:round/>
            <a:headEnd type="none" w="med" len="med"/>
            <a:tailEnd type="triangle"/>
          </a:ln>
          <a:effectLst/>
        </p:spPr>
      </p:cxnSp>
      <p:sp>
        <p:nvSpPr>
          <p:cNvPr id="16" name="TextBox 15">
            <a:extLst>
              <a:ext uri="{FF2B5EF4-FFF2-40B4-BE49-F238E27FC236}">
                <a16:creationId xmlns:a16="http://schemas.microsoft.com/office/drawing/2014/main" id="{33D72C9E-8FF8-4FA9-AFE7-9455AFE52B43}"/>
              </a:ext>
            </a:extLst>
          </p:cNvPr>
          <p:cNvSpPr txBox="1"/>
          <p:nvPr/>
        </p:nvSpPr>
        <p:spPr>
          <a:xfrm>
            <a:off x="1176290" y="3078945"/>
            <a:ext cx="681194" cy="200055"/>
          </a:xfrm>
          <a:prstGeom prst="rect">
            <a:avLst/>
          </a:prstGeom>
          <a:noFill/>
        </p:spPr>
        <p:txBody>
          <a:bodyPr wrap="square" rtlCol="0">
            <a:spAutoFit/>
          </a:bodyPr>
          <a:lstStyle/>
          <a:p>
            <a:r>
              <a:rPr lang="en-US" sz="700" dirty="0">
                <a:solidFill>
                  <a:srgbClr val="003C71"/>
                </a:solidFill>
                <a:latin typeface="Intel Clear"/>
              </a:rPr>
              <a:t>+168.5%</a:t>
            </a:r>
          </a:p>
        </p:txBody>
      </p:sp>
      <p:graphicFrame>
        <p:nvGraphicFramePr>
          <p:cNvPr id="12" name="Chart 11">
            <a:extLst>
              <a:ext uri="{FF2B5EF4-FFF2-40B4-BE49-F238E27FC236}">
                <a16:creationId xmlns:a16="http://schemas.microsoft.com/office/drawing/2014/main" id="{58DD0AAC-62B2-4821-BEAB-1191DB7B8B4A}"/>
              </a:ext>
            </a:extLst>
          </p:cNvPr>
          <p:cNvGraphicFramePr>
            <a:graphicFrameLocks/>
          </p:cNvGraphicFramePr>
          <p:nvPr>
            <p:extLst>
              <p:ext uri="{D42A27DB-BD31-4B8C-83A1-F6EECF244321}">
                <p14:modId xmlns:p14="http://schemas.microsoft.com/office/powerpoint/2010/main" val="4005527298"/>
              </p:ext>
            </p:extLst>
          </p:nvPr>
        </p:nvGraphicFramePr>
        <p:xfrm>
          <a:off x="4571999" y="1347152"/>
          <a:ext cx="4364059" cy="2792984"/>
        </p:xfrm>
        <a:graphic>
          <a:graphicData uri="http://schemas.openxmlformats.org/drawingml/2006/chart">
            <c:chart xmlns:c="http://schemas.openxmlformats.org/drawingml/2006/chart" xmlns:r="http://schemas.openxmlformats.org/officeDocument/2006/relationships" r:id="rId4"/>
          </a:graphicData>
        </a:graphic>
      </p:graphicFrame>
      <p:cxnSp>
        <p:nvCxnSpPr>
          <p:cNvPr id="30" name="Straight Arrow Connector 29">
            <a:extLst>
              <a:ext uri="{FF2B5EF4-FFF2-40B4-BE49-F238E27FC236}">
                <a16:creationId xmlns:a16="http://schemas.microsoft.com/office/drawing/2014/main" id="{6CC48A98-D3E6-4439-85AA-D06E8C06F762}"/>
              </a:ext>
            </a:extLst>
          </p:cNvPr>
          <p:cNvCxnSpPr>
            <a:cxnSpLocks/>
          </p:cNvCxnSpPr>
          <p:nvPr/>
        </p:nvCxnSpPr>
        <p:spPr bwMode="auto">
          <a:xfrm flipV="1">
            <a:off x="5599111" y="2872634"/>
            <a:ext cx="95282" cy="414727"/>
          </a:xfrm>
          <a:prstGeom prst="straightConnector1">
            <a:avLst/>
          </a:prstGeom>
          <a:noFill/>
          <a:ln w="9525" cap="flat" cmpd="sng" algn="ctr">
            <a:solidFill>
              <a:srgbClr val="003C71"/>
            </a:solidFill>
            <a:prstDash val="dash"/>
            <a:round/>
            <a:headEnd type="none" w="med" len="med"/>
            <a:tailEnd type="triangle"/>
          </a:ln>
          <a:effectLst/>
        </p:spPr>
      </p:cxnSp>
      <p:sp>
        <p:nvSpPr>
          <p:cNvPr id="31" name="TextBox 30">
            <a:extLst>
              <a:ext uri="{FF2B5EF4-FFF2-40B4-BE49-F238E27FC236}">
                <a16:creationId xmlns:a16="http://schemas.microsoft.com/office/drawing/2014/main" id="{9FBE61B2-53A6-46D9-B214-853AE9FAD7B4}"/>
              </a:ext>
            </a:extLst>
          </p:cNvPr>
          <p:cNvSpPr txBox="1"/>
          <p:nvPr/>
        </p:nvSpPr>
        <p:spPr>
          <a:xfrm>
            <a:off x="5599111" y="3087306"/>
            <a:ext cx="681194" cy="200055"/>
          </a:xfrm>
          <a:prstGeom prst="rect">
            <a:avLst/>
          </a:prstGeom>
          <a:noFill/>
        </p:spPr>
        <p:txBody>
          <a:bodyPr wrap="square" rtlCol="0">
            <a:spAutoFit/>
          </a:bodyPr>
          <a:lstStyle/>
          <a:p>
            <a:r>
              <a:rPr lang="en-US" sz="700" dirty="0">
                <a:solidFill>
                  <a:srgbClr val="003C71"/>
                </a:solidFill>
                <a:latin typeface="Intel Clear"/>
              </a:rPr>
              <a:t>+153.9%</a:t>
            </a:r>
          </a:p>
        </p:txBody>
      </p:sp>
      <p:sp>
        <p:nvSpPr>
          <p:cNvPr id="11" name="TextBox 10">
            <a:extLst>
              <a:ext uri="{FF2B5EF4-FFF2-40B4-BE49-F238E27FC236}">
                <a16:creationId xmlns:a16="http://schemas.microsoft.com/office/drawing/2014/main" id="{A4D47E89-E12A-4B27-979C-88E8064B4D46}"/>
              </a:ext>
            </a:extLst>
          </p:cNvPr>
          <p:cNvSpPr txBox="1"/>
          <p:nvPr/>
        </p:nvSpPr>
        <p:spPr>
          <a:xfrm>
            <a:off x="-6102" y="4359392"/>
            <a:ext cx="9144000" cy="390300"/>
          </a:xfrm>
          <a:prstGeom prst="rect">
            <a:avLst/>
          </a:prstGeom>
          <a:noFill/>
        </p:spPr>
        <p:txBody>
          <a:bodyPr wrap="square" rtlCol="0">
            <a:spAutoFit/>
          </a:bodyPr>
          <a:lstStyle/>
          <a:p>
            <a:pPr lvl="0" defTabSz="457178">
              <a:lnSpc>
                <a:spcPct val="80000"/>
              </a:lnSpc>
              <a:defRPr/>
            </a:pPr>
            <a:r>
              <a:rPr lang="en-US" sz="800" dirty="0">
                <a:solidFill>
                  <a:srgbClr val="004280"/>
                </a:solidFill>
                <a:cs typeface="Neo Sans Intel"/>
              </a:rPr>
              <a:t>1 - See </a:t>
            </a:r>
            <a:r>
              <a:rPr lang="en-US" sz="800" b="1" dirty="0">
                <a:solidFill>
                  <a:srgbClr val="004280"/>
                </a:solidFill>
                <a:cs typeface="Neo Sans Intel"/>
              </a:rPr>
              <a:t>SLIDE 19 </a:t>
            </a:r>
            <a:r>
              <a:rPr lang="en-US" sz="800" dirty="0">
                <a:solidFill>
                  <a:srgbClr val="004280"/>
                </a:solidFill>
                <a:cs typeface="Neo Sans Intel"/>
              </a:rPr>
              <a:t>for workloads and configurations. Results may vary​. Performance varies by use, configuration and other factors. Learn more at </a:t>
            </a:r>
            <a:r>
              <a:rPr lang="en-US" sz="800" dirty="0">
                <a:solidFill>
                  <a:srgbClr val="004280"/>
                </a:solidFill>
                <a:cs typeface="Neo Sans Intel"/>
                <a:hlinkClick r:id="rId5"/>
              </a:rPr>
              <a:t>www.Intel.com/PerformanceIndex</a:t>
            </a:r>
            <a:r>
              <a:rPr lang="en-US" sz="800" dirty="0">
                <a:solidFill>
                  <a:srgbClr val="004280"/>
                </a:solidFill>
                <a:cs typeface="Neo Sans Intel"/>
              </a:rPr>
              <a:t>. Testing conducted on </a:t>
            </a:r>
            <a:r>
              <a:rPr lang="en-US" sz="800" dirty="0" err="1">
                <a:solidFill>
                  <a:srgbClr val="004280"/>
                </a:solidFill>
                <a:cs typeface="Neo Sans Intel"/>
              </a:rPr>
              <a:t>OvS</a:t>
            </a:r>
            <a:r>
              <a:rPr lang="en-US" sz="800" dirty="0">
                <a:solidFill>
                  <a:srgbClr val="004280"/>
                </a:solidFill>
                <a:cs typeface="Neo Sans Intel"/>
              </a:rPr>
              <a:t>-DPDK software comparing </a:t>
            </a:r>
            <a:r>
              <a:rPr lang="pt-BR" sz="800" dirty="0">
                <a:solidFill>
                  <a:srgbClr val="004280"/>
                </a:solidFill>
                <a:cs typeface="Neo Sans Intel"/>
              </a:rPr>
              <a:t>Intel® Xeon® Gold 6139 processor, Intel® Ethernet Controller XXV710 with and without mirror hardware offload. Platform: S2600WFQ, BIOS: SE5C620.86B.02.01.0012.070720200218, Turbo: Disabled. </a:t>
            </a:r>
            <a:r>
              <a:rPr lang="en-US" sz="800" dirty="0">
                <a:solidFill>
                  <a:srgbClr val="004280"/>
                </a:solidFill>
                <a:cs typeface="Neo Sans Intel"/>
              </a:rPr>
              <a:t>Testing done by Intel.</a:t>
            </a:r>
          </a:p>
        </p:txBody>
      </p:sp>
    </p:spTree>
    <p:extLst>
      <p:ext uri="{BB962C8B-B14F-4D97-AF65-F5344CB8AC3E}">
        <p14:creationId xmlns:p14="http://schemas.microsoft.com/office/powerpoint/2010/main" val="354467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6DAB433D-F320-458F-AB80-DC975B72DA39}"/>
              </a:ext>
            </a:extLst>
          </p:cNvPr>
          <p:cNvGraphicFramePr>
            <a:graphicFrameLocks/>
          </p:cNvGraphicFramePr>
          <p:nvPr>
            <p:extLst>
              <p:ext uri="{D42A27DB-BD31-4B8C-83A1-F6EECF244321}">
                <p14:modId xmlns:p14="http://schemas.microsoft.com/office/powerpoint/2010/main" val="4279493862"/>
              </p:ext>
            </p:extLst>
          </p:nvPr>
        </p:nvGraphicFramePr>
        <p:xfrm>
          <a:off x="172030" y="1347153"/>
          <a:ext cx="4370832" cy="279298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FCEECC13-F9B2-434E-B818-A3E8A37AADDC}"/>
              </a:ext>
            </a:extLst>
          </p:cNvPr>
          <p:cNvSpPr>
            <a:spLocks noGrp="1"/>
          </p:cNvSpPr>
          <p:nvPr>
            <p:ph type="title"/>
          </p:nvPr>
        </p:nvSpPr>
        <p:spPr/>
        <p:txBody>
          <a:bodyPr/>
          <a:lstStyle/>
          <a:p>
            <a:r>
              <a:rPr lang="en-US" altLang="zh-CN" dirty="0">
                <a:latin typeface="Intel Clear" panose="020B0604020203020204" pitchFamily="34" charset="0"/>
                <a:ea typeface="Intel Clear" panose="020B0604020203020204" pitchFamily="34" charset="0"/>
                <a:cs typeface="Intel Clear" panose="020B0604020203020204" pitchFamily="34" charset="0"/>
              </a:rPr>
              <a:t>Performance Data</a:t>
            </a:r>
            <a:endParaRPr lang="zh-CN" altLang="en-US" dirty="0"/>
          </a:p>
        </p:txBody>
      </p:sp>
      <p:sp>
        <p:nvSpPr>
          <p:cNvPr id="45" name="TextBox 44">
            <a:extLst>
              <a:ext uri="{FF2B5EF4-FFF2-40B4-BE49-F238E27FC236}">
                <a16:creationId xmlns:a16="http://schemas.microsoft.com/office/drawing/2014/main" id="{290A41A2-C4C6-4F16-817E-166C1E3C4877}"/>
              </a:ext>
            </a:extLst>
          </p:cNvPr>
          <p:cNvSpPr txBox="1"/>
          <p:nvPr/>
        </p:nvSpPr>
        <p:spPr>
          <a:xfrm>
            <a:off x="0" y="566220"/>
            <a:ext cx="4128448" cy="615553"/>
          </a:xfrm>
          <a:prstGeom prst="rect">
            <a:avLst/>
          </a:prstGeom>
          <a:noFill/>
        </p:spPr>
        <p:txBody>
          <a:bodyPr wrap="square" rtlCol="0">
            <a:spAutoFit/>
          </a:bodyPr>
          <a:lstStyle/>
          <a:p>
            <a:endParaRPr lang="en-US" dirty="0">
              <a:solidFill>
                <a:schemeClr val="accent1">
                  <a:lumMod val="75000"/>
                </a:schemeClr>
              </a:solidFill>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p"/>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Per-flow Ingress and Egress Mirroring</a:t>
            </a:r>
            <a:r>
              <a:rPr lang="en-US" altLang="zh-CN" sz="1600" baseline="30000" dirty="0">
                <a:latin typeface="Intel Clear" panose="020B0604020203020204" pitchFamily="34" charset="0"/>
                <a:ea typeface="Intel Clear" panose="020B0604020203020204" pitchFamily="34" charset="0"/>
                <a:cs typeface="Intel Clear" panose="020B0604020203020204" pitchFamily="34" charset="0"/>
              </a:rPr>
              <a:t>1</a:t>
            </a:r>
          </a:p>
        </p:txBody>
      </p:sp>
      <p:cxnSp>
        <p:nvCxnSpPr>
          <p:cNvPr id="20" name="Straight Arrow Connector 19">
            <a:extLst>
              <a:ext uri="{FF2B5EF4-FFF2-40B4-BE49-F238E27FC236}">
                <a16:creationId xmlns:a16="http://schemas.microsoft.com/office/drawing/2014/main" id="{84EF1869-FD90-4791-9DC4-1DF82C7B183D}"/>
              </a:ext>
            </a:extLst>
          </p:cNvPr>
          <p:cNvCxnSpPr>
            <a:cxnSpLocks/>
          </p:cNvCxnSpPr>
          <p:nvPr/>
        </p:nvCxnSpPr>
        <p:spPr bwMode="auto">
          <a:xfrm flipV="1">
            <a:off x="1187792" y="2759075"/>
            <a:ext cx="153830" cy="528286"/>
          </a:xfrm>
          <a:prstGeom prst="straightConnector1">
            <a:avLst/>
          </a:prstGeom>
          <a:noFill/>
          <a:ln w="9525" cap="flat" cmpd="sng" algn="ctr">
            <a:solidFill>
              <a:srgbClr val="003C71"/>
            </a:solidFill>
            <a:prstDash val="dash"/>
            <a:round/>
            <a:headEnd type="none" w="med" len="med"/>
            <a:tailEnd type="triangle"/>
          </a:ln>
          <a:effectLst/>
        </p:spPr>
      </p:cxnSp>
      <p:sp>
        <p:nvSpPr>
          <p:cNvPr id="22" name="TextBox 21">
            <a:extLst>
              <a:ext uri="{FF2B5EF4-FFF2-40B4-BE49-F238E27FC236}">
                <a16:creationId xmlns:a16="http://schemas.microsoft.com/office/drawing/2014/main" id="{3C296E79-48C2-4AB5-88C6-8E90BE4A2299}"/>
              </a:ext>
            </a:extLst>
          </p:cNvPr>
          <p:cNvSpPr txBox="1"/>
          <p:nvPr/>
        </p:nvSpPr>
        <p:spPr>
          <a:xfrm>
            <a:off x="1176504" y="3039188"/>
            <a:ext cx="646018" cy="200055"/>
          </a:xfrm>
          <a:prstGeom prst="rect">
            <a:avLst/>
          </a:prstGeom>
          <a:noFill/>
        </p:spPr>
        <p:txBody>
          <a:bodyPr wrap="square" rtlCol="0">
            <a:spAutoFit/>
          </a:bodyPr>
          <a:lstStyle/>
          <a:p>
            <a:r>
              <a:rPr lang="en-US" sz="700" dirty="0">
                <a:solidFill>
                  <a:srgbClr val="003C71"/>
                </a:solidFill>
                <a:latin typeface="Intel Clear"/>
              </a:rPr>
              <a:t>+163.1%</a:t>
            </a:r>
          </a:p>
        </p:txBody>
      </p:sp>
      <p:sp>
        <p:nvSpPr>
          <p:cNvPr id="32" name="TextBox 31">
            <a:extLst>
              <a:ext uri="{FF2B5EF4-FFF2-40B4-BE49-F238E27FC236}">
                <a16:creationId xmlns:a16="http://schemas.microsoft.com/office/drawing/2014/main" id="{80940D4D-B90E-45EF-9872-62D212DDDF6A}"/>
              </a:ext>
            </a:extLst>
          </p:cNvPr>
          <p:cNvSpPr txBox="1"/>
          <p:nvPr/>
        </p:nvSpPr>
        <p:spPr>
          <a:xfrm>
            <a:off x="-6102" y="4359392"/>
            <a:ext cx="9144000" cy="390300"/>
          </a:xfrm>
          <a:prstGeom prst="rect">
            <a:avLst/>
          </a:prstGeom>
          <a:noFill/>
        </p:spPr>
        <p:txBody>
          <a:bodyPr wrap="square" rtlCol="0">
            <a:spAutoFit/>
          </a:bodyPr>
          <a:lstStyle/>
          <a:p>
            <a:pPr lvl="0" defTabSz="457178">
              <a:lnSpc>
                <a:spcPct val="80000"/>
              </a:lnSpc>
              <a:defRPr/>
            </a:pPr>
            <a:r>
              <a:rPr lang="en-US" sz="800" dirty="0">
                <a:solidFill>
                  <a:srgbClr val="004280"/>
                </a:solidFill>
                <a:cs typeface="Neo Sans Intel"/>
              </a:rPr>
              <a:t>1 - See </a:t>
            </a:r>
            <a:r>
              <a:rPr lang="en-US" sz="800" b="1" dirty="0">
                <a:solidFill>
                  <a:srgbClr val="004280"/>
                </a:solidFill>
                <a:cs typeface="Neo Sans Intel"/>
              </a:rPr>
              <a:t>SLIDE 19 </a:t>
            </a:r>
            <a:r>
              <a:rPr lang="en-US" sz="800" dirty="0">
                <a:solidFill>
                  <a:srgbClr val="004280"/>
                </a:solidFill>
                <a:cs typeface="Neo Sans Intel"/>
              </a:rPr>
              <a:t>for workloads and configurations. Results may vary​. Performance varies by use, configuration and other factors. Learn more at </a:t>
            </a:r>
            <a:r>
              <a:rPr lang="en-US" sz="800" dirty="0">
                <a:solidFill>
                  <a:srgbClr val="004280"/>
                </a:solidFill>
                <a:cs typeface="Neo Sans Intel"/>
                <a:hlinkClick r:id="rId4"/>
              </a:rPr>
              <a:t>www.Intel.com/PerformanceIndex</a:t>
            </a:r>
            <a:r>
              <a:rPr lang="en-US" sz="800" dirty="0">
                <a:solidFill>
                  <a:srgbClr val="004280"/>
                </a:solidFill>
                <a:cs typeface="Neo Sans Intel"/>
              </a:rPr>
              <a:t>. Testing conducted on </a:t>
            </a:r>
            <a:r>
              <a:rPr lang="en-US" sz="800" dirty="0" err="1">
                <a:solidFill>
                  <a:srgbClr val="004280"/>
                </a:solidFill>
                <a:cs typeface="Neo Sans Intel"/>
              </a:rPr>
              <a:t>OvS</a:t>
            </a:r>
            <a:r>
              <a:rPr lang="en-US" sz="800" dirty="0">
                <a:solidFill>
                  <a:srgbClr val="004280"/>
                </a:solidFill>
                <a:cs typeface="Neo Sans Intel"/>
              </a:rPr>
              <a:t>-DPDK software comparing </a:t>
            </a:r>
            <a:r>
              <a:rPr lang="pt-BR" sz="800" dirty="0">
                <a:solidFill>
                  <a:srgbClr val="004280"/>
                </a:solidFill>
                <a:cs typeface="Neo Sans Intel"/>
              </a:rPr>
              <a:t>Intel® Xeon® Gold 6139 processor, Intel® Ethernet Controller XXV710 with and without mirror hardware offload. Platform: S2600WFQ, BIOS: SE5C620.86B.02.01.0012.070720200218, Turbo: Disabled. </a:t>
            </a:r>
            <a:r>
              <a:rPr lang="en-US" sz="800" dirty="0">
                <a:solidFill>
                  <a:srgbClr val="004280"/>
                </a:solidFill>
                <a:cs typeface="Neo Sans Intel"/>
              </a:rPr>
              <a:t>Testing done by Intel.</a:t>
            </a:r>
          </a:p>
        </p:txBody>
      </p:sp>
      <p:graphicFrame>
        <p:nvGraphicFramePr>
          <p:cNvPr id="15" name="Chart 14">
            <a:extLst>
              <a:ext uri="{FF2B5EF4-FFF2-40B4-BE49-F238E27FC236}">
                <a16:creationId xmlns:a16="http://schemas.microsoft.com/office/drawing/2014/main" id="{EE0E1B27-BD50-4CCA-A18E-ECD7E4DD8D85}"/>
              </a:ext>
            </a:extLst>
          </p:cNvPr>
          <p:cNvGraphicFramePr>
            <a:graphicFrameLocks/>
          </p:cNvGraphicFramePr>
          <p:nvPr>
            <p:extLst>
              <p:ext uri="{D42A27DB-BD31-4B8C-83A1-F6EECF244321}">
                <p14:modId xmlns:p14="http://schemas.microsoft.com/office/powerpoint/2010/main" val="136704436"/>
              </p:ext>
            </p:extLst>
          </p:nvPr>
        </p:nvGraphicFramePr>
        <p:xfrm>
          <a:off x="4571999" y="1347152"/>
          <a:ext cx="4364059" cy="2792984"/>
        </p:xfrm>
        <a:graphic>
          <a:graphicData uri="http://schemas.openxmlformats.org/drawingml/2006/chart">
            <c:chart xmlns:c="http://schemas.openxmlformats.org/drawingml/2006/chart" xmlns:r="http://schemas.openxmlformats.org/officeDocument/2006/relationships" r:id="rId5"/>
          </a:graphicData>
        </a:graphic>
      </p:graphicFrame>
      <p:cxnSp>
        <p:nvCxnSpPr>
          <p:cNvPr id="16" name="Straight Arrow Connector 15">
            <a:extLst>
              <a:ext uri="{FF2B5EF4-FFF2-40B4-BE49-F238E27FC236}">
                <a16:creationId xmlns:a16="http://schemas.microsoft.com/office/drawing/2014/main" id="{3915E4E3-D5A5-4B25-8C16-6D801BE1B014}"/>
              </a:ext>
            </a:extLst>
          </p:cNvPr>
          <p:cNvCxnSpPr>
            <a:cxnSpLocks/>
          </p:cNvCxnSpPr>
          <p:nvPr/>
        </p:nvCxnSpPr>
        <p:spPr bwMode="auto">
          <a:xfrm flipV="1">
            <a:off x="5599111" y="2872634"/>
            <a:ext cx="95282" cy="414727"/>
          </a:xfrm>
          <a:prstGeom prst="straightConnector1">
            <a:avLst/>
          </a:prstGeom>
          <a:noFill/>
          <a:ln w="9525" cap="flat" cmpd="sng" algn="ctr">
            <a:solidFill>
              <a:srgbClr val="003C71"/>
            </a:solidFill>
            <a:prstDash val="dash"/>
            <a:round/>
            <a:headEnd type="none" w="med" len="med"/>
            <a:tailEnd type="triangle"/>
          </a:ln>
          <a:effectLst/>
        </p:spPr>
      </p:cxnSp>
      <p:sp>
        <p:nvSpPr>
          <p:cNvPr id="17" name="TextBox 16">
            <a:extLst>
              <a:ext uri="{FF2B5EF4-FFF2-40B4-BE49-F238E27FC236}">
                <a16:creationId xmlns:a16="http://schemas.microsoft.com/office/drawing/2014/main" id="{7679F190-506D-4B3F-9239-0D5F5A4EA672}"/>
              </a:ext>
            </a:extLst>
          </p:cNvPr>
          <p:cNvSpPr txBox="1"/>
          <p:nvPr/>
        </p:nvSpPr>
        <p:spPr>
          <a:xfrm>
            <a:off x="5599111" y="3087306"/>
            <a:ext cx="681194" cy="200055"/>
          </a:xfrm>
          <a:prstGeom prst="rect">
            <a:avLst/>
          </a:prstGeom>
          <a:noFill/>
        </p:spPr>
        <p:txBody>
          <a:bodyPr wrap="square" rtlCol="0">
            <a:spAutoFit/>
          </a:bodyPr>
          <a:lstStyle/>
          <a:p>
            <a:r>
              <a:rPr lang="en-US" sz="700" dirty="0">
                <a:solidFill>
                  <a:srgbClr val="003C71"/>
                </a:solidFill>
                <a:latin typeface="Intel Clear"/>
              </a:rPr>
              <a:t>+153.9%</a:t>
            </a:r>
          </a:p>
        </p:txBody>
      </p:sp>
    </p:spTree>
    <p:extLst>
      <p:ext uri="{BB962C8B-B14F-4D97-AF65-F5344CB8AC3E}">
        <p14:creationId xmlns:p14="http://schemas.microsoft.com/office/powerpoint/2010/main" val="62859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 Port Mirroring RFC Demo</a:t>
            </a:r>
            <a:endParaRPr lang="en-US" dirty="0"/>
          </a:p>
        </p:txBody>
      </p:sp>
      <p:sp>
        <p:nvSpPr>
          <p:cNvPr id="5" name="Content Placeholder 4"/>
          <p:cNvSpPr>
            <a:spLocks noGrp="1"/>
          </p:cNvSpPr>
          <p:nvPr>
            <p:ph idx="1"/>
          </p:nvPr>
        </p:nvSpPr>
        <p:spPr>
          <a:xfrm>
            <a:off x="188259" y="755725"/>
            <a:ext cx="8955741" cy="3632049"/>
          </a:xfrm>
        </p:spPr>
        <p:txBody>
          <a:bodyPr>
            <a:normAutofit/>
          </a:bodyPr>
          <a:lstStyle/>
          <a:p>
            <a:pPr marL="0" indent="0">
              <a:buNone/>
            </a:pP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Baseline</a:t>
            </a: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Default Port Mirroring</a:t>
            </a: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Port Mirroring with HW Offload (RFC)</a:t>
            </a:r>
            <a:endParaRPr lang="en-US" altLang="zh-CN" dirty="0"/>
          </a:p>
          <a:p>
            <a:endParaRPr lang="en-US" dirty="0"/>
          </a:p>
        </p:txBody>
      </p:sp>
    </p:spTree>
    <p:extLst>
      <p:ext uri="{BB962C8B-B14F-4D97-AF65-F5344CB8AC3E}">
        <p14:creationId xmlns:p14="http://schemas.microsoft.com/office/powerpoint/2010/main" val="218921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latin typeface="Intel Clear" panose="020B0604020203020204" pitchFamily="34" charset="0"/>
                <a:ea typeface="Intel Clear" panose="020B0604020203020204" pitchFamily="34" charset="0"/>
                <a:cs typeface="Intel Clear" panose="020B0604020203020204" pitchFamily="34" charset="0"/>
              </a:rPr>
              <a:t>Call for Action</a:t>
            </a:r>
            <a:endParaRPr lang="en-US" dirty="0"/>
          </a:p>
        </p:txBody>
      </p:sp>
      <p:sp>
        <p:nvSpPr>
          <p:cNvPr id="5" name="Content Placeholder 4"/>
          <p:cNvSpPr>
            <a:spLocks noGrp="1"/>
          </p:cNvSpPr>
          <p:nvPr>
            <p:ph idx="1"/>
          </p:nvPr>
        </p:nvSpPr>
        <p:spPr>
          <a:xfrm>
            <a:off x="188259" y="755725"/>
            <a:ext cx="8955741" cy="3632049"/>
          </a:xfrm>
        </p:spPr>
        <p:txBody>
          <a:bodyPr>
            <a:normAutofit fontScale="85000" lnSpcReduction="10000"/>
          </a:bodyPr>
          <a:lstStyle/>
          <a:p>
            <a:pPr marL="0" indent="0">
              <a:buNone/>
            </a:pP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sz="2000" dirty="0">
                <a:latin typeface="Intel Clear" panose="020B0604020203020204" pitchFamily="34" charset="0"/>
                <a:ea typeface="Intel Clear" panose="020B0604020203020204" pitchFamily="34" charset="0"/>
                <a:cs typeface="Intel Clear" panose="020B0604020203020204" pitchFamily="34" charset="0"/>
              </a:rPr>
              <a:t> RFC:</a:t>
            </a:r>
          </a:p>
          <a:p>
            <a:pPr marL="1028700" lvl="1" fontAlgn="ctr">
              <a:buFont typeface="Wingdings" panose="05000000000000000000" pitchFamily="2" charset="2"/>
              <a:buChar char="q"/>
            </a:pPr>
            <a:r>
              <a:rPr lang="en-US" altLang="zh-CN" dirty="0">
                <a:latin typeface="Intel Clear" panose="020B0604020203020204" pitchFamily="34" charset="0"/>
                <a:ea typeface="Intel Clear" panose="020B0604020203020204" pitchFamily="34" charset="0"/>
                <a:cs typeface="Intel Clear" panose="020B0604020203020204" pitchFamily="34" charset="0"/>
                <a:hlinkClick r:id="rId2"/>
              </a:rPr>
              <a:t>https://www.mail-archive.com/ovs-dev@openvswitch.org/msg45745.html</a:t>
            </a:r>
            <a:r>
              <a:rPr lang="en-US" altLang="zh-CN" dirty="0">
                <a:latin typeface="Intel Clear" panose="020B0604020203020204" pitchFamily="34" charset="0"/>
                <a:ea typeface="Intel Clear" panose="020B0604020203020204" pitchFamily="34" charset="0"/>
                <a:cs typeface="Intel Clear" panose="020B0604020203020204" pitchFamily="34" charset="0"/>
              </a:rPr>
              <a:t> </a:t>
            </a:r>
          </a:p>
          <a:p>
            <a:pPr marL="685800" indent="-285750" fontAlgn="ctr">
              <a:buFont typeface="Wingdings" panose="05000000000000000000" pitchFamily="2" charset="2"/>
              <a:buChar char="q"/>
            </a:pPr>
            <a:r>
              <a:rPr lang="en-US" altLang="zh-CN" sz="2100" dirty="0">
                <a:latin typeface="Intel Clear" panose="020B0604020203020204" pitchFamily="34" charset="0"/>
                <a:ea typeface="Intel Clear" panose="020B0604020203020204" pitchFamily="34" charset="0"/>
                <a:cs typeface="Intel Clear" panose="020B0604020203020204" pitchFamily="34" charset="0"/>
              </a:rPr>
              <a:t>Unified Device Mirroring Configuration</a:t>
            </a:r>
          </a:p>
          <a:p>
            <a:pPr marL="1085850" lvl="1" fontAlgn="ctr">
              <a:buFont typeface="Wingdings" panose="05000000000000000000" pitchFamily="2" charset="2"/>
              <a:buChar char="q"/>
            </a:pPr>
            <a:r>
              <a:rPr lang="en-US" altLang="zh-CN" sz="2100" dirty="0">
                <a:latin typeface="Intel Clear" panose="020B0604020203020204" pitchFamily="34" charset="0"/>
                <a:ea typeface="Intel Clear" panose="020B0604020203020204" pitchFamily="34" charset="0"/>
                <a:cs typeface="Intel Clear" panose="020B0604020203020204" pitchFamily="34" charset="0"/>
              </a:rPr>
              <a:t>DPDK PF Driver</a:t>
            </a:r>
          </a:p>
          <a:p>
            <a:pPr marL="1485900" lvl="2" indent="-285750" fontAlgn="ctr">
              <a:buFont typeface="Wingdings" panose="05000000000000000000" pitchFamily="2" charset="2"/>
              <a:buChar char="q"/>
            </a:pPr>
            <a:r>
              <a:rPr lang="en-US" altLang="zh-CN" sz="2100" dirty="0">
                <a:latin typeface="Intel Clear" panose="020B0604020203020204" pitchFamily="34" charset="0"/>
                <a:ea typeface="Intel Clear" panose="020B0604020203020204" pitchFamily="34" charset="0"/>
                <a:cs typeface="Intel Clear" panose="020B0604020203020204" pitchFamily="34" charset="0"/>
              </a:rPr>
              <a:t>Add mirroring option, from PF to SR-IOV device, on </a:t>
            </a:r>
            <a:r>
              <a:rPr lang="en-US" altLang="zh-CN" sz="2100" dirty="0" err="1">
                <a:latin typeface="Intel Clear" panose="020B0604020203020204" pitchFamily="34" charset="0"/>
                <a:ea typeface="Intel Clear" panose="020B0604020203020204" pitchFamily="34" charset="0"/>
                <a:cs typeface="Intel Clear" panose="020B0604020203020204" pitchFamily="34" charset="0"/>
              </a:rPr>
              <a:t>rte_flow</a:t>
            </a:r>
            <a:r>
              <a:rPr lang="en-US" altLang="zh-CN" sz="2100" dirty="0">
                <a:latin typeface="Intel Clear" panose="020B0604020203020204" pitchFamily="34" charset="0"/>
                <a:ea typeface="Intel Clear" panose="020B0604020203020204" pitchFamily="34" charset="0"/>
                <a:cs typeface="Intel Clear" panose="020B0604020203020204" pitchFamily="34" charset="0"/>
              </a:rPr>
              <a:t> or </a:t>
            </a:r>
            <a:r>
              <a:rPr lang="en-US" altLang="zh-CN" sz="2100" dirty="0" err="1">
                <a:latin typeface="Intel Clear" panose="020B0604020203020204" pitchFamily="34" charset="0"/>
                <a:ea typeface="Intel Clear" panose="020B0604020203020204" pitchFamily="34" charset="0"/>
                <a:cs typeface="Intel Clear" panose="020B0604020203020204" pitchFamily="34" charset="0"/>
              </a:rPr>
              <a:t>rte_eth</a:t>
            </a:r>
            <a:r>
              <a:rPr lang="en-US" altLang="zh-CN" sz="2100" dirty="0">
                <a:latin typeface="Intel Clear" panose="020B0604020203020204" pitchFamily="34" charset="0"/>
                <a:ea typeface="Intel Clear" panose="020B0604020203020204" pitchFamily="34" charset="0"/>
                <a:cs typeface="Intel Clear" panose="020B0604020203020204" pitchFamily="34" charset="0"/>
              </a:rPr>
              <a:t> API</a:t>
            </a:r>
          </a:p>
          <a:p>
            <a:pPr marL="1085850" lvl="1" fontAlgn="ctr">
              <a:buFont typeface="Wingdings" panose="05000000000000000000" pitchFamily="2" charset="2"/>
              <a:buChar char="q"/>
            </a:pPr>
            <a:r>
              <a:rPr lang="en-US" altLang="zh-CN" sz="2100" dirty="0">
                <a:latin typeface="Intel Clear" panose="020B0604020203020204" pitchFamily="34" charset="0"/>
                <a:ea typeface="Intel Clear" panose="020B0604020203020204" pitchFamily="34" charset="0"/>
                <a:cs typeface="Intel Clear" panose="020B0604020203020204" pitchFamily="34" charset="0"/>
              </a:rPr>
              <a:t>Kernel PF Driver</a:t>
            </a:r>
          </a:p>
          <a:p>
            <a:pPr marL="1485900" lvl="2" indent="-285750" fontAlgn="ctr">
              <a:buFont typeface="Wingdings" panose="05000000000000000000" pitchFamily="2" charset="2"/>
              <a:buChar char="q"/>
            </a:pPr>
            <a:r>
              <a:rPr lang="en-US" altLang="zh-CN" sz="2100" dirty="0">
                <a:latin typeface="Intel Clear" panose="020B0604020203020204" pitchFamily="34" charset="0"/>
                <a:ea typeface="Intel Clear" panose="020B0604020203020204" pitchFamily="34" charset="0"/>
                <a:cs typeface="Intel Clear" panose="020B0604020203020204" pitchFamily="34" charset="0"/>
              </a:rPr>
              <a:t>Add mirroring option, from one SR-IOV to another SR-IOV device</a:t>
            </a:r>
          </a:p>
          <a:p>
            <a:pPr marL="1085850" lvl="1" fontAlgn="ctr">
              <a:buFont typeface="Wingdings" panose="05000000000000000000" pitchFamily="2" charset="2"/>
              <a:buChar char="q"/>
            </a:pPr>
            <a:r>
              <a:rPr lang="en-US" altLang="zh-CN" sz="2100" dirty="0">
                <a:latin typeface="Intel Clear" panose="020B0604020203020204" pitchFamily="34" charset="0"/>
                <a:ea typeface="Intel Clear" panose="020B0604020203020204" pitchFamily="34" charset="0"/>
                <a:cs typeface="Intel Clear" panose="020B0604020203020204" pitchFamily="34" charset="0"/>
              </a:rPr>
              <a:t>Leave configuration outside of </a:t>
            </a:r>
            <a:r>
              <a:rPr lang="en-US" altLang="zh-CN" sz="2100" dirty="0" err="1">
                <a:latin typeface="Intel Clear" panose="020B0604020203020204" pitchFamily="34" charset="0"/>
                <a:ea typeface="Intel Clear" panose="020B0604020203020204" pitchFamily="34" charset="0"/>
                <a:cs typeface="Intel Clear" panose="020B0604020203020204" pitchFamily="34" charset="0"/>
              </a:rPr>
              <a:t>OvS</a:t>
            </a:r>
            <a:endParaRPr lang="en-US" altLang="zh-CN" sz="2100" dirty="0">
              <a:latin typeface="Intel Clear" panose="020B0604020203020204" pitchFamily="34" charset="0"/>
              <a:ea typeface="Intel Clear" panose="020B0604020203020204" pitchFamily="34" charset="0"/>
              <a:cs typeface="Intel Clear" panose="020B0604020203020204" pitchFamily="34" charset="0"/>
            </a:endParaRPr>
          </a:p>
          <a:p>
            <a:pPr marL="1485900" lvl="2" indent="-285750" fontAlgn="ctr">
              <a:buFont typeface="Wingdings" panose="05000000000000000000" pitchFamily="2" charset="2"/>
              <a:buChar char="q"/>
            </a:pPr>
            <a:r>
              <a:rPr lang="en-US" altLang="zh-CN" sz="2100" dirty="0">
                <a:latin typeface="Intel Clear" panose="020B0604020203020204" pitchFamily="34" charset="0"/>
                <a:ea typeface="Intel Clear" panose="020B0604020203020204" pitchFamily="34" charset="0"/>
                <a:cs typeface="Intel Clear" panose="020B0604020203020204" pitchFamily="34" charset="0"/>
              </a:rPr>
              <a:t>I.e., system administrator configures device mirroring</a:t>
            </a:r>
          </a:p>
          <a:p>
            <a:pPr marL="685800" indent="-285750" fontAlgn="ctr">
              <a:buFont typeface="Wingdings" panose="05000000000000000000" pitchFamily="2" charset="2"/>
              <a:buChar char="q"/>
            </a:pPr>
            <a:r>
              <a:rPr lang="en-US" altLang="zh-CN" sz="2100" dirty="0">
                <a:latin typeface="Intel Clear" panose="020B0604020203020204" pitchFamily="34" charset="0"/>
                <a:ea typeface="Intel Clear" panose="020B0604020203020204" pitchFamily="34" charset="0"/>
                <a:cs typeface="Intel Clear" panose="020B0604020203020204" pitchFamily="34" charset="0"/>
              </a:rPr>
              <a:t>Replace VHOST data copy with DMA CPU offload</a:t>
            </a:r>
          </a:p>
          <a:p>
            <a:endParaRPr lang="en-US" dirty="0"/>
          </a:p>
        </p:txBody>
      </p:sp>
    </p:spTree>
    <p:extLst>
      <p:ext uri="{BB962C8B-B14F-4D97-AF65-F5344CB8AC3E}">
        <p14:creationId xmlns:p14="http://schemas.microsoft.com/office/powerpoint/2010/main" val="398616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8C12-9DDD-4238-A66D-0FB1C0582E10}"/>
              </a:ext>
            </a:extLst>
          </p:cNvPr>
          <p:cNvSpPr>
            <a:spLocks noGrp="1"/>
          </p:cNvSpPr>
          <p:nvPr>
            <p:ph type="title"/>
          </p:nvPr>
        </p:nvSpPr>
        <p:spPr/>
        <p:txBody>
          <a:bodyPr/>
          <a:lstStyle/>
          <a:p>
            <a:r>
              <a:rPr lang="en-US" dirty="0"/>
              <a:t>Thank You!</a:t>
            </a:r>
          </a:p>
        </p:txBody>
      </p:sp>
      <p:sp>
        <p:nvSpPr>
          <p:cNvPr id="5" name="Content Placeholder 4"/>
          <p:cNvSpPr>
            <a:spLocks noGrp="1"/>
          </p:cNvSpPr>
          <p:nvPr>
            <p:ph idx="1"/>
          </p:nvPr>
        </p:nvSpPr>
        <p:spPr/>
        <p:txBody>
          <a:bodyPr>
            <a:normAutofit/>
          </a:bodyPr>
          <a:lstStyle/>
          <a:p>
            <a:pPr marL="571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For more information:</a:t>
            </a:r>
            <a:endParaRPr lang="en-US" altLang="zh-CN" sz="1600" b="1" dirty="0">
              <a:latin typeface="Intel Clear" panose="020B0604020203020204" pitchFamily="34" charset="0"/>
              <a:ea typeface="Intel Clear" panose="020B0604020203020204" pitchFamily="34" charset="0"/>
              <a:cs typeface="Intel Clear" panose="020B0604020203020204" pitchFamily="34" charset="0"/>
            </a:endParaRPr>
          </a:p>
          <a:p>
            <a:pPr marL="400050" indent="-285750" fontAlgn="ctr">
              <a:buFont typeface="Wingdings" panose="05000000000000000000" pitchFamily="2" charset="2"/>
              <a:buChar char="q"/>
            </a:pPr>
            <a:r>
              <a:rPr lang="en-US" altLang="zh-CN" sz="2000" u="sng" dirty="0">
                <a:latin typeface="Intel Clear" panose="020B0604020203020204" pitchFamily="34" charset="0"/>
                <a:ea typeface="Intel Clear" panose="020B0604020203020204" pitchFamily="34" charset="0"/>
                <a:cs typeface="Intel Clear" panose="020B0604020203020204" pitchFamily="34" charset="0"/>
              </a:rPr>
              <a:t>AT&amp;T:</a:t>
            </a:r>
          </a:p>
          <a:p>
            <a:pPr marL="800100" lvl="1"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Munish Mehan: 		mm6021@att.com</a:t>
            </a:r>
          </a:p>
          <a:p>
            <a:pPr marL="400050" indent="-285750" fontAlgn="ctr">
              <a:buFont typeface="Wingdings" panose="05000000000000000000" pitchFamily="2" charset="2"/>
              <a:buChar char="q"/>
            </a:pPr>
            <a:r>
              <a:rPr lang="en-US" altLang="zh-CN" sz="2000" u="sng" dirty="0">
                <a:latin typeface="Intel Clear" panose="020B0604020203020204" pitchFamily="34" charset="0"/>
                <a:ea typeface="Intel Clear" panose="020B0604020203020204" pitchFamily="34" charset="0"/>
                <a:cs typeface="Intel Clear" panose="020B0604020203020204" pitchFamily="34" charset="0"/>
              </a:rPr>
              <a:t>Intel:</a:t>
            </a:r>
          </a:p>
          <a:p>
            <a:pPr marL="800100" lvl="1"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Liang-min Wang: 	liang-min.wang@intel.com</a:t>
            </a:r>
          </a:p>
          <a:p>
            <a:pPr marL="800100" lvl="1"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Tim Miskell: 		timothy.miskell@intel.com</a:t>
            </a:r>
          </a:p>
          <a:p>
            <a:endParaRPr lang="en-US" altLang="zh-CN" dirty="0"/>
          </a:p>
          <a:p>
            <a:endParaRPr lang="en-US" dirty="0"/>
          </a:p>
        </p:txBody>
      </p:sp>
    </p:spTree>
    <p:extLst>
      <p:ext uri="{BB962C8B-B14F-4D97-AF65-F5344CB8AC3E}">
        <p14:creationId xmlns:p14="http://schemas.microsoft.com/office/powerpoint/2010/main" val="151132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04" y="100013"/>
            <a:ext cx="8513763" cy="868362"/>
          </a:xfrm>
        </p:spPr>
        <p:txBody>
          <a:bodyPr/>
          <a:lstStyle/>
          <a:p>
            <a:r>
              <a:rPr lang="en-US" dirty="0"/>
              <a:t>System Config</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49565190"/>
              </p:ext>
            </p:extLst>
          </p:nvPr>
        </p:nvGraphicFramePr>
        <p:xfrm>
          <a:off x="2638173" y="100013"/>
          <a:ext cx="5685948" cy="4787474"/>
        </p:xfrm>
        <a:graphic>
          <a:graphicData uri="http://schemas.openxmlformats.org/drawingml/2006/table">
            <a:tbl>
              <a:tblPr/>
              <a:tblGrid>
                <a:gridCol w="1665201">
                  <a:extLst>
                    <a:ext uri="{9D8B030D-6E8A-4147-A177-3AD203B41FA5}">
                      <a16:colId xmlns:a16="http://schemas.microsoft.com/office/drawing/2014/main" val="20000"/>
                    </a:ext>
                  </a:extLst>
                </a:gridCol>
                <a:gridCol w="2002377">
                  <a:extLst>
                    <a:ext uri="{9D8B030D-6E8A-4147-A177-3AD203B41FA5}">
                      <a16:colId xmlns:a16="http://schemas.microsoft.com/office/drawing/2014/main" val="20001"/>
                    </a:ext>
                  </a:extLst>
                </a:gridCol>
                <a:gridCol w="2018370">
                  <a:extLst>
                    <a:ext uri="{9D8B030D-6E8A-4147-A177-3AD203B41FA5}">
                      <a16:colId xmlns:a16="http://schemas.microsoft.com/office/drawing/2014/main" val="20002"/>
                    </a:ext>
                  </a:extLst>
                </a:gridCol>
              </a:tblGrid>
              <a:tr h="105209">
                <a:tc>
                  <a:txBody>
                    <a:bodyPr/>
                    <a:lstStyle/>
                    <a:p>
                      <a:pPr algn="l" fontAlgn="b"/>
                      <a:endParaRPr lang="en-US" sz="700" b="1"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dirty="0">
                          <a:solidFill>
                            <a:schemeClr val="tx1"/>
                          </a:solidFill>
                          <a:effectLst/>
                          <a:latin typeface="Calibri" panose="020F0502020204030204" pitchFamily="34" charset="0"/>
                        </a:rPr>
                        <a:t>Config1 (Default Mirroring)</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1" i="0" u="none" strike="noStrike" dirty="0">
                          <a:solidFill>
                            <a:schemeClr val="tx1"/>
                          </a:solidFill>
                          <a:effectLst/>
                          <a:latin typeface="Calibri" panose="020F0502020204030204" pitchFamily="34" charset="0"/>
                        </a:rPr>
                        <a:t>Config2 (RFC Mirroring)</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5209">
                <a:tc>
                  <a:txBody>
                    <a:bodyPr/>
                    <a:lstStyle/>
                    <a:p>
                      <a:pPr algn="l" fontAlgn="b"/>
                      <a:r>
                        <a:rPr lang="en-US" sz="700" b="0" i="0" u="none" strike="noStrike" dirty="0">
                          <a:solidFill>
                            <a:schemeClr val="tx1"/>
                          </a:solidFill>
                          <a:effectLst/>
                          <a:latin typeface="Calibri" panose="020F0502020204030204" pitchFamily="34" charset="0"/>
                        </a:rPr>
                        <a:t>Test by</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Intel</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Intel</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5209">
                <a:tc>
                  <a:txBody>
                    <a:bodyPr/>
                    <a:lstStyle/>
                    <a:p>
                      <a:pPr algn="l" fontAlgn="b"/>
                      <a:r>
                        <a:rPr lang="en-US" sz="700" b="0" i="0" u="none" strike="noStrike" dirty="0">
                          <a:solidFill>
                            <a:schemeClr val="tx1"/>
                          </a:solidFill>
                          <a:effectLst/>
                          <a:latin typeface="Calibri" panose="020F0502020204030204" pitchFamily="34" charset="0"/>
                        </a:rPr>
                        <a:t>Test date</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11/13/2020</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700" b="0" i="0" u="none" strike="noStrike" dirty="0">
                          <a:solidFill>
                            <a:schemeClr val="tx1"/>
                          </a:solidFill>
                          <a:effectLst/>
                          <a:latin typeface="Calibri" panose="020F0502020204030204" pitchFamily="34" charset="0"/>
                        </a:rPr>
                        <a:t>11/13/2020</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5209">
                <a:tc>
                  <a:txBody>
                    <a:bodyPr/>
                    <a:lstStyle/>
                    <a:p>
                      <a:pPr algn="l" fontAlgn="b"/>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5209">
                <a:tc>
                  <a:txBody>
                    <a:bodyPr/>
                    <a:lstStyle/>
                    <a:p>
                      <a:pPr algn="l" fontAlgn="b"/>
                      <a:r>
                        <a:rPr lang="en-US" sz="700" b="1" i="0" u="none" strike="noStrike" dirty="0">
                          <a:solidFill>
                            <a:schemeClr val="tx1"/>
                          </a:solidFill>
                          <a:effectLst/>
                          <a:latin typeface="Calibri" panose="020F0502020204030204" pitchFamily="34" charset="0"/>
                        </a:rPr>
                        <a:t>SUT Setup</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05209">
                <a:tc>
                  <a:txBody>
                    <a:bodyPr/>
                    <a:lstStyle/>
                    <a:p>
                      <a:pPr algn="l" fontAlgn="b"/>
                      <a:r>
                        <a:rPr lang="en-US" sz="700" b="0" i="0" u="none" strike="noStrike" dirty="0">
                          <a:solidFill>
                            <a:schemeClr val="tx1"/>
                          </a:solidFill>
                          <a:effectLst/>
                          <a:latin typeface="Calibri" panose="020F0502020204030204" pitchFamily="34" charset="0"/>
                        </a:rPr>
                        <a:t>Platform</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S2600WFQ</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S2600WFQ</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05209">
                <a:tc>
                  <a:txBody>
                    <a:bodyPr/>
                    <a:lstStyle/>
                    <a:p>
                      <a:pPr algn="l" fontAlgn="b"/>
                      <a:r>
                        <a:rPr lang="en-US" sz="700" b="0" i="0" u="none" strike="noStrike" dirty="0">
                          <a:solidFill>
                            <a:schemeClr val="tx1"/>
                          </a:solidFill>
                          <a:effectLst/>
                          <a:latin typeface="Calibri" panose="020F0502020204030204" pitchFamily="34" charset="0"/>
                        </a:rPr>
                        <a:t># Nodes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1</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1</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05209">
                <a:tc>
                  <a:txBody>
                    <a:bodyPr/>
                    <a:lstStyle/>
                    <a:p>
                      <a:pPr algn="l" fontAlgn="b"/>
                      <a:r>
                        <a:rPr lang="en-US" sz="700" b="0" i="0" u="none" strike="noStrike" dirty="0">
                          <a:solidFill>
                            <a:schemeClr val="tx1"/>
                          </a:solidFill>
                          <a:effectLst/>
                          <a:latin typeface="Calibri" panose="020F0502020204030204" pitchFamily="34" charset="0"/>
                        </a:rPr>
                        <a:t># Sockets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2</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2</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10419">
                <a:tc>
                  <a:txBody>
                    <a:bodyPr/>
                    <a:lstStyle/>
                    <a:p>
                      <a:pPr algn="l" fontAlgn="b"/>
                      <a:r>
                        <a:rPr lang="en-US" sz="700" b="0" i="0" u="none" strike="noStrike" dirty="0">
                          <a:solidFill>
                            <a:schemeClr val="tx1"/>
                          </a:solidFill>
                          <a:effectLst/>
                          <a:latin typeface="Calibri" panose="020F0502020204030204" pitchFamily="34" charset="0"/>
                        </a:rPr>
                        <a:t>CPU</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700" b="0" i="0" u="none" strike="noStrike" dirty="0">
                          <a:solidFill>
                            <a:schemeClr val="tx1"/>
                          </a:solidFill>
                          <a:effectLst/>
                          <a:latin typeface="Calibri" panose="020F0502020204030204" pitchFamily="34" charset="0"/>
                        </a:rPr>
                        <a:t>Intel(R) Xeon(R) Gold 6139 CPU @ 2.30GHz</a:t>
                      </a:r>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700" b="0" i="0" u="none" strike="noStrike" dirty="0">
                          <a:solidFill>
                            <a:schemeClr val="tx1"/>
                          </a:solidFill>
                          <a:effectLst/>
                          <a:latin typeface="Calibri" panose="020F0502020204030204" pitchFamily="34" charset="0"/>
                        </a:rPr>
                        <a:t>Intel(R) Xeon(R) Gold 6139 CPU @ 2.30GHz</a:t>
                      </a:r>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05209">
                <a:tc>
                  <a:txBody>
                    <a:bodyPr/>
                    <a:lstStyle/>
                    <a:p>
                      <a:pPr algn="l" fontAlgn="b"/>
                      <a:r>
                        <a:rPr lang="en-US" sz="700" b="0" i="0" u="none" strike="noStrike" dirty="0">
                          <a:solidFill>
                            <a:schemeClr val="tx1"/>
                          </a:solidFill>
                          <a:effectLst/>
                          <a:latin typeface="Calibri" panose="020F0502020204030204" pitchFamily="34" charset="0"/>
                        </a:rPr>
                        <a:t>Cores/socket, Threads/socket</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18/36</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18/36</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05209">
                <a:tc>
                  <a:txBody>
                    <a:bodyPr/>
                    <a:lstStyle/>
                    <a:p>
                      <a:pPr algn="l" fontAlgn="b"/>
                      <a:r>
                        <a:rPr lang="en-US" sz="700" b="0" i="0" u="none" strike="noStrike" dirty="0">
                          <a:solidFill>
                            <a:schemeClr val="tx1"/>
                          </a:solidFill>
                          <a:effectLst/>
                          <a:latin typeface="Calibri" panose="020F0502020204030204" pitchFamily="34" charset="0"/>
                        </a:rPr>
                        <a:t>Microcode</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0x2006906</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0x2006906</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05209">
                <a:tc>
                  <a:txBody>
                    <a:bodyPr/>
                    <a:lstStyle/>
                    <a:p>
                      <a:pPr algn="l" fontAlgn="t"/>
                      <a:r>
                        <a:rPr lang="nl-NL" sz="700" b="0" i="0" u="none" strike="noStrike" dirty="0">
                          <a:solidFill>
                            <a:schemeClr val="tx1"/>
                          </a:solidFill>
                          <a:effectLst/>
                          <a:latin typeface="Calibri" panose="020F0502020204030204" pitchFamily="34" charset="0"/>
                        </a:rPr>
                        <a:t>HT</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On</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On</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05209">
                <a:tc>
                  <a:txBody>
                    <a:bodyPr/>
                    <a:lstStyle/>
                    <a:p>
                      <a:pPr algn="l" fontAlgn="t"/>
                      <a:r>
                        <a:rPr lang="nl-NL" sz="700" b="0" i="0" u="none" strike="noStrike" dirty="0">
                          <a:solidFill>
                            <a:schemeClr val="tx1"/>
                          </a:solidFill>
                          <a:effectLst/>
                          <a:latin typeface="Calibri" panose="020F0502020204030204" pitchFamily="34" charset="0"/>
                        </a:rPr>
                        <a:t>Turbo</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Off</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Off</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05209">
                <a:tc>
                  <a:txBody>
                    <a:bodyPr/>
                    <a:lstStyle/>
                    <a:p>
                      <a:pPr algn="l" fontAlgn="t"/>
                      <a:r>
                        <a:rPr lang="nl-NL" sz="700" b="0" i="0" u="none" strike="noStrike" dirty="0">
                          <a:solidFill>
                            <a:schemeClr val="tx1"/>
                          </a:solidFill>
                          <a:effectLst/>
                          <a:latin typeface="Calibri" panose="020F0502020204030204" pitchFamily="34" charset="0"/>
                        </a:rPr>
                        <a:t>Power management</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err="1">
                          <a:solidFill>
                            <a:schemeClr val="tx1"/>
                          </a:solidFill>
                          <a:effectLst/>
                          <a:latin typeface="Calibri" panose="020F0502020204030204" pitchFamily="34" charset="0"/>
                        </a:rPr>
                        <a:t>intel_pstate</a:t>
                      </a:r>
                      <a:r>
                        <a:rPr lang="en-US" sz="700" b="0" i="0" u="none" strike="noStrike" dirty="0">
                          <a:solidFill>
                            <a:schemeClr val="tx1"/>
                          </a:solidFill>
                          <a:effectLst/>
                          <a:latin typeface="Calibri" panose="020F0502020204030204" pitchFamily="34" charset="0"/>
                        </a:rPr>
                        <a:t> driver disabled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err="1">
                          <a:solidFill>
                            <a:schemeClr val="tx1"/>
                          </a:solidFill>
                          <a:effectLst/>
                          <a:latin typeface="Calibri" panose="020F0502020204030204" pitchFamily="34" charset="0"/>
                        </a:rPr>
                        <a:t>intel_pstate</a:t>
                      </a:r>
                      <a:r>
                        <a:rPr lang="en-US" sz="700" b="0" i="0" u="none" strike="noStrike" dirty="0">
                          <a:solidFill>
                            <a:schemeClr val="tx1"/>
                          </a:solidFill>
                          <a:effectLst/>
                          <a:latin typeface="Calibri" panose="020F0502020204030204" pitchFamily="34" charset="0"/>
                        </a:rPr>
                        <a:t> driver disabled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05209">
                <a:tc>
                  <a:txBody>
                    <a:bodyPr/>
                    <a:lstStyle/>
                    <a:p>
                      <a:pPr algn="l" fontAlgn="t"/>
                      <a:r>
                        <a:rPr lang="nl-NL" sz="700" b="0" i="0" u="none" strike="noStrike" dirty="0">
                          <a:solidFill>
                            <a:schemeClr val="tx1"/>
                          </a:solidFill>
                          <a:effectLst/>
                          <a:latin typeface="Calibri" panose="020F0502020204030204" pitchFamily="34" charset="0"/>
                        </a:rPr>
                        <a:t>Sub Numa cluster</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Disabled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Disabled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10419">
                <a:tc>
                  <a:txBody>
                    <a:bodyPr/>
                    <a:lstStyle/>
                    <a:p>
                      <a:pPr algn="l" fontAlgn="t"/>
                      <a:r>
                        <a:rPr lang="nl-NL" sz="700" b="0" i="0" u="none" strike="noStrike" dirty="0">
                          <a:solidFill>
                            <a:schemeClr val="tx1"/>
                          </a:solidFill>
                          <a:effectLst/>
                          <a:latin typeface="Calibri" panose="020F0502020204030204" pitchFamily="34" charset="0"/>
                        </a:rPr>
                        <a:t>Prefetcher</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MLC &amp; DCU Enabled</a:t>
                      </a:r>
                    </a:p>
                    <a:p>
                      <a:pPr algn="ctr" fontAlgn="ctr"/>
                      <a:r>
                        <a:rPr lang="en-US" sz="700" b="0" i="0" u="none" strike="noStrike" dirty="0">
                          <a:solidFill>
                            <a:schemeClr val="tx1"/>
                          </a:solidFill>
                          <a:effectLst/>
                          <a:latin typeface="Calibri" panose="020F0502020204030204" pitchFamily="34" charset="0"/>
                        </a:rPr>
                        <a:t>LLC Disabled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MLC &amp; DCU Enabled</a:t>
                      </a:r>
                    </a:p>
                    <a:p>
                      <a:pPr algn="ctr" fontAlgn="ctr"/>
                      <a:r>
                        <a:rPr lang="en-US" sz="700" b="0" i="0" u="none" strike="noStrike" dirty="0">
                          <a:solidFill>
                            <a:schemeClr val="tx1"/>
                          </a:solidFill>
                          <a:effectLst/>
                          <a:latin typeface="Calibri" panose="020F0502020204030204" pitchFamily="34" charset="0"/>
                        </a:rPr>
                        <a:t>LLC Disabled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10419">
                <a:tc>
                  <a:txBody>
                    <a:bodyPr/>
                    <a:lstStyle/>
                    <a:p>
                      <a:pPr algn="l" fontAlgn="t"/>
                      <a:r>
                        <a:rPr lang="nl-NL" sz="700" b="0" i="0" u="none" strike="noStrike" dirty="0">
                          <a:solidFill>
                            <a:schemeClr val="tx1"/>
                          </a:solidFill>
                          <a:effectLst/>
                          <a:latin typeface="Calibri" panose="020F0502020204030204" pitchFamily="34" charset="0"/>
                        </a:rPr>
                        <a:t>BIOS version</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SE5C620.86B.02.01.0012.070720200218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SE5C620.86B.02.01.0012.070720200218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05209">
                <a:tc>
                  <a:txBody>
                    <a:bodyPr/>
                    <a:lstStyle/>
                    <a:p>
                      <a:pPr algn="l" fontAlgn="t"/>
                      <a:r>
                        <a:rPr lang="nl-NL" sz="700" b="0" i="0" u="none" strike="noStrike" dirty="0">
                          <a:solidFill>
                            <a:schemeClr val="tx1"/>
                          </a:solidFill>
                          <a:effectLst/>
                          <a:latin typeface="Calibri" panose="020F0502020204030204" pitchFamily="34" charset="0"/>
                        </a:rPr>
                        <a:t>AEP FW version – E.g. 5336</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N/A</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N/A</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r h="105209">
                <a:tc>
                  <a:txBody>
                    <a:bodyPr/>
                    <a:lstStyle/>
                    <a:p>
                      <a:pPr algn="l" fontAlgn="t"/>
                      <a:r>
                        <a:rPr lang="nl-NL" sz="700" b="0" i="0" u="none" strike="noStrike" dirty="0">
                          <a:solidFill>
                            <a:schemeClr val="tx1"/>
                          </a:solidFill>
                          <a:effectLst/>
                          <a:latin typeface="Calibri" panose="020F0502020204030204" pitchFamily="34" charset="0"/>
                        </a:rPr>
                        <a:t>System DDR Mem Config: slots / cap / speed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a:rPr>
                        <a:t>6slots / 32GB / 2666 MT/s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a:rPr>
                        <a:t>6slots / 32GB / 2666 MT/s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1"/>
                  </a:ext>
                </a:extLst>
              </a:tr>
              <a:tr h="105209">
                <a:tc>
                  <a:txBody>
                    <a:bodyPr/>
                    <a:lstStyle/>
                    <a:p>
                      <a:pPr algn="l" fontAlgn="t"/>
                      <a:r>
                        <a:rPr lang="nl-NL" sz="700" b="0" i="0" u="none" strike="noStrike" dirty="0">
                          <a:solidFill>
                            <a:schemeClr val="tx1"/>
                          </a:solidFill>
                          <a:effectLst/>
                          <a:latin typeface="Calibri"/>
                        </a:rPr>
                        <a:t>System </a:t>
                      </a:r>
                      <a:r>
                        <a:rPr lang="nl-NL" sz="700" b="0" i="0" u="none" strike="noStrike" dirty="0" err="1">
                          <a:solidFill>
                            <a:schemeClr val="tx1"/>
                          </a:solidFill>
                          <a:effectLst/>
                          <a:latin typeface="Calibri"/>
                        </a:rPr>
                        <a:t>PMem</a:t>
                      </a:r>
                      <a:r>
                        <a:rPr lang="nl-NL" sz="700" b="0" i="0" u="none" strike="noStrike" dirty="0">
                          <a:solidFill>
                            <a:schemeClr val="tx1"/>
                          </a:solidFill>
                          <a:effectLst/>
                          <a:latin typeface="Calibri"/>
                        </a:rPr>
                        <a:t> </a:t>
                      </a:r>
                      <a:r>
                        <a:rPr lang="nl-NL" sz="700" b="0" i="0" u="none" strike="noStrike" dirty="0" err="1">
                          <a:solidFill>
                            <a:schemeClr val="tx1"/>
                          </a:solidFill>
                          <a:effectLst/>
                          <a:latin typeface="Calibri"/>
                        </a:rPr>
                        <a:t>Config</a:t>
                      </a:r>
                      <a:r>
                        <a:rPr lang="nl-NL" sz="700" b="0" i="0" u="none" strike="noStrike" dirty="0">
                          <a:solidFill>
                            <a:schemeClr val="tx1"/>
                          </a:solidFill>
                          <a:effectLst/>
                          <a:latin typeface="Calibri"/>
                        </a:rPr>
                        <a:t>: </a:t>
                      </a:r>
                      <a:r>
                        <a:rPr lang="nl-NL" sz="700" b="0" i="0" u="none" strike="noStrike" dirty="0" err="1">
                          <a:solidFill>
                            <a:schemeClr val="tx1"/>
                          </a:solidFill>
                          <a:effectLst/>
                          <a:latin typeface="Calibri"/>
                        </a:rPr>
                        <a:t>slots</a:t>
                      </a:r>
                      <a:r>
                        <a:rPr lang="nl-NL" sz="700" b="0" i="0" u="none" strike="noStrike" dirty="0">
                          <a:solidFill>
                            <a:schemeClr val="tx1"/>
                          </a:solidFill>
                          <a:effectLst/>
                          <a:latin typeface="Calibri"/>
                        </a:rPr>
                        <a:t> / cap /speed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N/A</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700" b="0" i="0" u="none" strike="noStrike" dirty="0">
                          <a:solidFill>
                            <a:schemeClr val="tx1"/>
                          </a:solidFill>
                          <a:effectLst/>
                          <a:latin typeface="Calibri" panose="020F0502020204030204" pitchFamily="34" charset="0"/>
                        </a:rPr>
                        <a:t>N/A</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2"/>
                  </a:ext>
                </a:extLst>
              </a:tr>
              <a:tr h="143922">
                <a:tc>
                  <a:txBody>
                    <a:bodyPr/>
                    <a:lstStyle/>
                    <a:p>
                      <a:pPr algn="l" fontAlgn="b"/>
                      <a:r>
                        <a:rPr lang="en-US" sz="700" b="0" i="0" u="none" strike="noStrike" dirty="0">
                          <a:solidFill>
                            <a:schemeClr val="tx1"/>
                          </a:solidFill>
                          <a:effectLst/>
                          <a:latin typeface="Calibri"/>
                        </a:rPr>
                        <a:t>Total Memory/Node (DDR, PMem)</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a:rPr>
                        <a:t>192 GB, 0 GB</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192 GB, 0 GB</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3"/>
                  </a:ext>
                </a:extLst>
              </a:tr>
              <a:tr h="105209">
                <a:tc>
                  <a:txBody>
                    <a:bodyPr/>
                    <a:lstStyle/>
                    <a:p>
                      <a:pPr algn="l" fontAlgn="ctr"/>
                      <a:r>
                        <a:rPr lang="en-US" sz="700" b="0" i="0" u="none" strike="noStrike" dirty="0">
                          <a:solidFill>
                            <a:schemeClr val="tx1"/>
                          </a:solidFill>
                          <a:effectLst/>
                          <a:latin typeface="Calibri" panose="020F0502020204030204" pitchFamily="34" charset="0"/>
                        </a:rPr>
                        <a:t>Storage - boot</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700" b="0" i="0" u="none" strike="noStrike" dirty="0">
                          <a:solidFill>
                            <a:schemeClr val="tx1"/>
                          </a:solidFill>
                          <a:effectLst/>
                          <a:latin typeface="Calibri"/>
                        </a:rPr>
                        <a:t>1x </a:t>
                      </a:r>
                      <a:r>
                        <a:rPr lang="pt-BR" sz="700" b="0" i="0" u="none" strike="noStrike" dirty="0">
                          <a:solidFill>
                            <a:schemeClr val="tx1"/>
                          </a:solidFill>
                          <a:effectLst/>
                          <a:latin typeface="+mn-lt"/>
                        </a:rPr>
                        <a:t>INTEL SSDSCKKI25 </a:t>
                      </a:r>
                      <a:r>
                        <a:rPr lang="pt-BR" sz="700" b="0" i="0" u="none" strike="noStrike" dirty="0">
                          <a:solidFill>
                            <a:schemeClr val="tx1"/>
                          </a:solidFill>
                          <a:effectLst/>
                          <a:latin typeface="Calibri"/>
                        </a:rPr>
                        <a:t>256GB SATA OS Drive</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pt-BR" sz="700" b="0" i="0" u="none" strike="noStrike" dirty="0">
                          <a:solidFill>
                            <a:schemeClr val="tx1"/>
                          </a:solidFill>
                          <a:effectLst/>
                          <a:latin typeface="+mn-lt"/>
                        </a:rPr>
                        <a:t>1x INTEL SSDSCKKI25 256GB SATA OS Drive</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4"/>
                  </a:ext>
                </a:extLst>
              </a:tr>
              <a:tr h="105209">
                <a:tc>
                  <a:txBody>
                    <a:bodyPr/>
                    <a:lstStyle/>
                    <a:p>
                      <a:pPr algn="l" fontAlgn="ctr"/>
                      <a:r>
                        <a:rPr lang="en-US" sz="700" b="0" i="0" u="none" strike="noStrike" dirty="0">
                          <a:solidFill>
                            <a:schemeClr val="tx1"/>
                          </a:solidFill>
                          <a:effectLst/>
                          <a:latin typeface="Calibri" panose="020F0502020204030204" pitchFamily="34" charset="0"/>
                        </a:rPr>
                        <a:t>Storage - application drives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N/A</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N/A</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5"/>
                  </a:ext>
                </a:extLst>
              </a:tr>
              <a:tr h="169805">
                <a:tc>
                  <a:txBody>
                    <a:bodyPr/>
                    <a:lstStyle/>
                    <a:p>
                      <a:pPr algn="l" fontAlgn="ctr"/>
                      <a:r>
                        <a:rPr lang="en-US" sz="700" b="0" i="0" u="none" strike="noStrike" dirty="0">
                          <a:solidFill>
                            <a:schemeClr val="tx1"/>
                          </a:solidFill>
                          <a:effectLst/>
                          <a:latin typeface="Calibri" panose="020F0502020204030204" pitchFamily="34" charset="0"/>
                        </a:rPr>
                        <a:t>NIC</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2x Intel Corporation Ethernet Controller XXV710 for 25GbE SFP28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700" b="0" i="0" u="none" strike="noStrike" dirty="0">
                          <a:solidFill>
                            <a:schemeClr val="tx1"/>
                          </a:solidFill>
                          <a:effectLst/>
                          <a:latin typeface="Calibri" panose="020F0502020204030204" pitchFamily="34" charset="0"/>
                        </a:rPr>
                        <a:t>2x Intel Corporation Ethernet Controller XXV710 for 25GbE SFP28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6"/>
                  </a:ext>
                </a:extLst>
              </a:tr>
              <a:tr h="105209">
                <a:tc>
                  <a:txBody>
                    <a:bodyPr/>
                    <a:lstStyle/>
                    <a:p>
                      <a:pPr algn="l" fontAlgn="ctr"/>
                      <a:r>
                        <a:rPr lang="en-US" sz="700" b="0" i="0" u="none" strike="noStrike" dirty="0">
                          <a:solidFill>
                            <a:schemeClr val="tx1"/>
                          </a:solidFill>
                          <a:effectLst/>
                          <a:latin typeface="Calibri" panose="020F0502020204030204" pitchFamily="34" charset="0"/>
                        </a:rPr>
                        <a:t>PCH</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Intel C628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Intel C628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7"/>
                  </a:ext>
                </a:extLst>
              </a:tr>
              <a:tr h="105209">
                <a:tc>
                  <a:txBody>
                    <a:bodyPr/>
                    <a:lstStyle/>
                    <a:p>
                      <a:pPr algn="l" fontAlgn="ctr"/>
                      <a:r>
                        <a:rPr lang="en-US" sz="700" b="0" i="0" u="none" strike="noStrike" dirty="0">
                          <a:solidFill>
                            <a:schemeClr val="tx1"/>
                          </a:solidFill>
                          <a:effectLst/>
                          <a:latin typeface="Calibri" panose="020F0502020204030204" pitchFamily="34" charset="0"/>
                        </a:rPr>
                        <a:t>Other HW (Accelerator)</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N/A</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700" b="0" i="0" u="none" strike="noStrike" dirty="0">
                          <a:solidFill>
                            <a:schemeClr val="tx1"/>
                          </a:solidFill>
                          <a:effectLst/>
                          <a:latin typeface="Calibri" panose="020F0502020204030204" pitchFamily="34" charset="0"/>
                        </a:rPr>
                        <a:t>N/A</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8"/>
                  </a:ext>
                </a:extLst>
              </a:tr>
              <a:tr h="105209">
                <a:tc>
                  <a:txBody>
                    <a:bodyPr/>
                    <a:lstStyle/>
                    <a:p>
                      <a:pPr algn="l" fontAlgn="b"/>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700" b="0" i="0" u="sng"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700" b="0" i="0" u="sng"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9"/>
                  </a:ext>
                </a:extLst>
              </a:tr>
              <a:tr h="105209">
                <a:tc>
                  <a:txBody>
                    <a:bodyPr/>
                    <a:lstStyle/>
                    <a:p>
                      <a:pPr algn="l" fontAlgn="b"/>
                      <a:r>
                        <a:rPr lang="en-US" sz="700" b="1" i="0" u="none" strike="noStrike" dirty="0">
                          <a:solidFill>
                            <a:schemeClr val="tx1"/>
                          </a:solidFill>
                          <a:effectLst/>
                          <a:latin typeface="Calibri" panose="020F0502020204030204" pitchFamily="34" charset="0"/>
                        </a:rPr>
                        <a:t>Client Setup</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700" b="0" i="0" u="sng"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700" b="0" i="0" u="sng"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0"/>
                  </a:ext>
                </a:extLst>
              </a:tr>
              <a:tr h="105209">
                <a:tc>
                  <a:txBody>
                    <a:bodyPr/>
                    <a:lstStyle/>
                    <a:p>
                      <a:pPr algn="l" fontAlgn="b"/>
                      <a:r>
                        <a:rPr lang="en-US" sz="700" b="0" i="0" u="none" strike="noStrike" dirty="0">
                          <a:solidFill>
                            <a:schemeClr val="tx1"/>
                          </a:solidFill>
                          <a:effectLst/>
                          <a:latin typeface="Calibri" panose="020F0502020204030204" pitchFamily="34" charset="0"/>
                        </a:rPr>
                        <a:t>Platform</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S2600WT2R</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panose="020F0502020204030204" pitchFamily="34" charset="0"/>
                        </a:rPr>
                        <a:t>S2600WT2R</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12142584"/>
                  </a:ext>
                </a:extLst>
              </a:tr>
              <a:tr h="105209">
                <a:tc>
                  <a:txBody>
                    <a:bodyPr/>
                    <a:lstStyle/>
                    <a:p>
                      <a:pPr algn="l" fontAlgn="b"/>
                      <a:r>
                        <a:rPr lang="en-US" sz="700" b="0" i="0" u="none" strike="noStrike" dirty="0">
                          <a:solidFill>
                            <a:schemeClr val="tx1"/>
                          </a:solidFill>
                          <a:effectLst/>
                          <a:latin typeface="Calibri" panose="020F0502020204030204" pitchFamily="34" charset="0"/>
                        </a:rPr>
                        <a:t># Nodes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1</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1</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1"/>
                  </a:ext>
                </a:extLst>
              </a:tr>
              <a:tr h="111398">
                <a:tc>
                  <a:txBody>
                    <a:bodyPr/>
                    <a:lstStyle/>
                    <a:p>
                      <a:pPr algn="l" fontAlgn="b"/>
                      <a:r>
                        <a:rPr lang="en-US" sz="700" b="0" i="0" u="none" strike="noStrike" dirty="0">
                          <a:solidFill>
                            <a:schemeClr val="tx1"/>
                          </a:solidFill>
                          <a:effectLst/>
                          <a:latin typeface="Calibri" panose="020F0502020204030204" pitchFamily="34" charset="0"/>
                        </a:rPr>
                        <a:t># Sockets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2</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2</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2"/>
                  </a:ext>
                </a:extLst>
              </a:tr>
              <a:tr h="111398">
                <a:tc>
                  <a:txBody>
                    <a:bodyPr/>
                    <a:lstStyle/>
                    <a:p>
                      <a:pPr algn="l" fontAlgn="b"/>
                      <a:r>
                        <a:rPr lang="en-US" sz="700" b="0" i="0" u="none" strike="noStrike" dirty="0">
                          <a:solidFill>
                            <a:schemeClr val="tx1"/>
                          </a:solidFill>
                          <a:effectLst/>
                          <a:latin typeface="Calibri" panose="020F0502020204030204" pitchFamily="34" charset="0"/>
                        </a:rPr>
                        <a:t>CPU</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700" b="0" i="0" u="none" strike="noStrike" dirty="0">
                          <a:solidFill>
                            <a:schemeClr val="tx1"/>
                          </a:solidFill>
                          <a:effectLst/>
                          <a:latin typeface="Calibri" panose="020F0502020204030204" pitchFamily="34" charset="0"/>
                        </a:rPr>
                        <a:t>Intel(R) Xeon(R) CPU E5-2699 v4 @ 2.20GHz</a:t>
                      </a:r>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700" b="0" i="0" u="none" strike="noStrike" dirty="0">
                          <a:solidFill>
                            <a:schemeClr val="tx1"/>
                          </a:solidFill>
                          <a:effectLst/>
                          <a:latin typeface="Calibri" panose="020F0502020204030204" pitchFamily="34" charset="0"/>
                        </a:rPr>
                        <a:t>Intel(R) Xeon(R) CPU E5-2699 v4 @ 2.20GHz</a:t>
                      </a:r>
                      <a:endParaRPr lang="en-US" sz="700" b="0" i="0" u="none" strike="noStrike" dirty="0">
                        <a:solidFill>
                          <a:schemeClr val="tx1"/>
                        </a:solidFill>
                        <a:effectLst/>
                        <a:latin typeface="Calibri" panose="020F0502020204030204" pitchFamily="34" charset="0"/>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3"/>
                  </a:ext>
                </a:extLst>
              </a:tr>
              <a:tr h="111398">
                <a:tc>
                  <a:txBody>
                    <a:bodyPr/>
                    <a:lstStyle/>
                    <a:p>
                      <a:pPr algn="l" fontAlgn="b"/>
                      <a:r>
                        <a:rPr lang="en-US" sz="700" b="0" i="0" u="none" strike="noStrike" dirty="0">
                          <a:solidFill>
                            <a:schemeClr val="tx1"/>
                          </a:solidFill>
                          <a:effectLst/>
                          <a:latin typeface="Calibri" panose="020F0502020204030204" pitchFamily="34" charset="0"/>
                        </a:rPr>
                        <a:t>Microcode</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0xb000038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0xb000038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4"/>
                  </a:ext>
                </a:extLst>
              </a:tr>
              <a:tr h="105209">
                <a:tc>
                  <a:txBody>
                    <a:bodyPr/>
                    <a:lstStyle/>
                    <a:p>
                      <a:pPr algn="l" fontAlgn="t"/>
                      <a:r>
                        <a:rPr lang="nl-NL" sz="700" b="0" i="0" u="none" strike="noStrike" dirty="0">
                          <a:solidFill>
                            <a:schemeClr val="tx1"/>
                          </a:solidFill>
                          <a:effectLst/>
                          <a:latin typeface="Calibri" panose="020F0502020204030204" pitchFamily="34" charset="0"/>
                        </a:rPr>
                        <a:t>HT</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On</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609585" rtl="0" eaLnBrk="1" fontAlgn="b" latinLnBrk="0" hangingPunct="1">
                        <a:lnSpc>
                          <a:spcPct val="100000"/>
                        </a:lnSpc>
                        <a:spcBef>
                          <a:spcPts val="0"/>
                        </a:spcBef>
                        <a:spcAft>
                          <a:spcPts val="0"/>
                        </a:spcAft>
                        <a:buClrTx/>
                        <a:buSzTx/>
                        <a:buFontTx/>
                        <a:buNone/>
                        <a:tabLst/>
                        <a:defRPr/>
                      </a:pPr>
                      <a:r>
                        <a:rPr lang="en-US" sz="700" b="0" i="0" u="none" strike="noStrike" dirty="0">
                          <a:solidFill>
                            <a:schemeClr val="tx1"/>
                          </a:solidFill>
                          <a:effectLst/>
                          <a:latin typeface="Calibri" panose="020F0502020204030204" pitchFamily="34" charset="0"/>
                        </a:rPr>
                        <a:t>On</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5"/>
                  </a:ext>
                </a:extLst>
              </a:tr>
              <a:tr h="105209">
                <a:tc>
                  <a:txBody>
                    <a:bodyPr/>
                    <a:lstStyle/>
                    <a:p>
                      <a:pPr algn="l" fontAlgn="t"/>
                      <a:r>
                        <a:rPr lang="nl-NL" sz="700" b="0" i="0" u="none" strike="noStrike" dirty="0">
                          <a:solidFill>
                            <a:schemeClr val="tx1"/>
                          </a:solidFill>
                          <a:effectLst/>
                          <a:latin typeface="Calibri" panose="020F0502020204030204" pitchFamily="34" charset="0"/>
                        </a:rPr>
                        <a:t>Turbo</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On</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0" i="0" u="none" strike="noStrike" dirty="0">
                          <a:solidFill>
                            <a:schemeClr val="tx1"/>
                          </a:solidFill>
                          <a:effectLst/>
                          <a:latin typeface="Calibri" panose="020F0502020204030204" pitchFamily="34" charset="0"/>
                        </a:rPr>
                        <a:t>On</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6"/>
                  </a:ext>
                </a:extLst>
              </a:tr>
              <a:tr h="15472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nl-NL" sz="700" b="0" i="0" u="none" strike="noStrike" dirty="0">
                          <a:solidFill>
                            <a:schemeClr val="tx1"/>
                          </a:solidFill>
                          <a:effectLst/>
                          <a:latin typeface="Calibri" panose="020F0502020204030204" pitchFamily="34" charset="0"/>
                        </a:rPr>
                        <a:t>System DDR Mem Config: slots / cap / speed</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a:rPr>
                        <a:t>2slots / 32GB / 2666 MT/s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700" b="0" i="0" u="none" strike="noStrike" dirty="0">
                          <a:solidFill>
                            <a:schemeClr val="tx1"/>
                          </a:solidFill>
                          <a:effectLst/>
                          <a:latin typeface="Calibri"/>
                        </a:rPr>
                        <a:t>2slots / 32GB / 2666 MT/s</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7"/>
                  </a:ext>
                </a:extLst>
              </a:tr>
              <a:tr h="15472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nl-NL" sz="700" b="0" i="0" u="none" strike="noStrike" dirty="0">
                          <a:solidFill>
                            <a:schemeClr val="tx1"/>
                          </a:solidFill>
                          <a:effectLst/>
                          <a:latin typeface="Calibri" panose="020F0502020204030204" pitchFamily="34" charset="0"/>
                        </a:rPr>
                        <a:t>Storage</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700" b="0" i="0" u="none" strike="noStrike" dirty="0">
                          <a:solidFill>
                            <a:schemeClr val="tx1"/>
                          </a:solidFill>
                          <a:effectLst/>
                          <a:latin typeface="+mn-lt"/>
                        </a:rPr>
                        <a:t>1x INTEL SSDSC2BA80 800 GB SATA OS Drive</a:t>
                      </a:r>
                      <a:endParaRPr lang="pt-BR" sz="700" b="0" i="0" u="none" strike="noStrike" dirty="0">
                        <a:solidFill>
                          <a:schemeClr val="tx1"/>
                        </a:solidFill>
                        <a:effectLst/>
                        <a:latin typeface="Calibri"/>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pt-BR" sz="700" b="0" i="0" u="none" strike="noStrike" dirty="0">
                          <a:solidFill>
                            <a:schemeClr val="tx1"/>
                          </a:solidFill>
                          <a:effectLst/>
                          <a:latin typeface="+mn-lt"/>
                        </a:rPr>
                        <a:t>1x INTEL SSDSC2BA80 800 GB SATA OS Drive</a:t>
                      </a:r>
                    </a:p>
                    <a:p>
                      <a:pPr algn="ctr" fontAlgn="b"/>
                      <a:endParaRPr lang="pt-BR" sz="700" b="0" i="0" u="none" strike="noStrike" dirty="0">
                        <a:solidFill>
                          <a:schemeClr val="tx1"/>
                        </a:solidFill>
                        <a:effectLst/>
                        <a:latin typeface="Calibri"/>
                      </a:endParaRP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8"/>
                  </a:ext>
                </a:extLst>
              </a:tr>
              <a:tr h="105209">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nl-NL" sz="700" b="0" i="0" u="none" strike="noStrike" dirty="0">
                          <a:solidFill>
                            <a:schemeClr val="tx1"/>
                          </a:solidFill>
                          <a:effectLst/>
                          <a:latin typeface="Calibri" panose="020F0502020204030204" pitchFamily="34" charset="0"/>
                        </a:rPr>
                        <a:t>NIC</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700" b="0" i="0" u="none" strike="noStrike" dirty="0">
                          <a:solidFill>
                            <a:schemeClr val="tx1"/>
                          </a:solidFill>
                          <a:effectLst/>
                          <a:latin typeface="Calibri" panose="020F0502020204030204" pitchFamily="34" charset="0"/>
                        </a:rPr>
                        <a:t>2x Intel Corporation Ethernet Controller XXV710 for 25GbE SFP28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700" b="0" i="0" u="none" strike="noStrike" dirty="0">
                          <a:solidFill>
                            <a:schemeClr val="tx1"/>
                          </a:solidFill>
                          <a:effectLst/>
                          <a:latin typeface="Calibri" panose="020F0502020204030204" pitchFamily="34" charset="0"/>
                        </a:rPr>
                        <a:t>2x Intel Corporation Ethernet Controller XXV710 for 25GbE SFP28</a:t>
                      </a:r>
                    </a:p>
                  </a:txBody>
                  <a:tcPr marL="7786" marR="7786"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9"/>
                  </a:ext>
                </a:extLst>
              </a:tr>
            </a:tbl>
          </a:graphicData>
        </a:graphic>
      </p:graphicFrame>
    </p:spTree>
    <p:extLst>
      <p:ext uri="{BB962C8B-B14F-4D97-AF65-F5344CB8AC3E}">
        <p14:creationId xmlns:p14="http://schemas.microsoft.com/office/powerpoint/2010/main" val="246995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latin typeface="Intel Clear" panose="020B0604020203020204" pitchFamily="34" charset="0"/>
                <a:ea typeface="Intel Clear" panose="020B0604020203020204" pitchFamily="34" charset="0"/>
                <a:cs typeface="Intel Clear" panose="020B0604020203020204" pitchFamily="34" charset="0"/>
              </a:rPr>
              <a:t>Agenda</a:t>
            </a:r>
            <a:endParaRPr lang="en-US" dirty="0"/>
          </a:p>
        </p:txBody>
      </p:sp>
      <p:sp>
        <p:nvSpPr>
          <p:cNvPr id="5" name="Content Placeholder 4"/>
          <p:cNvSpPr>
            <a:spLocks noGrp="1"/>
          </p:cNvSpPr>
          <p:nvPr>
            <p:ph idx="1"/>
          </p:nvPr>
        </p:nvSpPr>
        <p:spPr>
          <a:xfrm>
            <a:off x="188259" y="755725"/>
            <a:ext cx="8955741" cy="3632049"/>
          </a:xfrm>
        </p:spPr>
        <p:txBody>
          <a:bodyPr>
            <a:normAutofit/>
          </a:bodyPr>
          <a:lstStyle/>
          <a:p>
            <a:pPr marL="0" indent="0">
              <a:buNone/>
            </a:pP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 Port Mirroring Use Case &amp; Challenges</a:t>
            </a:r>
          </a:p>
          <a:p>
            <a:pPr marL="628650" indent="-285750" fontAlgn="ctr">
              <a:buFont typeface="Wingdings" panose="05000000000000000000" pitchFamily="2" charset="2"/>
              <a:buChar char="q"/>
            </a:pPr>
            <a:r>
              <a:rPr lang="en-US" altLang="zh-CN" sz="2000" b="1"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-DPDK Port Mirroring via NIC HW Offload</a:t>
            </a:r>
          </a:p>
          <a:p>
            <a:pPr marL="628650" indent="-285750" fontAlgn="ctr">
              <a:buFont typeface="Wingdings" panose="05000000000000000000" pitchFamily="2" charset="2"/>
              <a:buChar char="q"/>
            </a:pPr>
            <a:r>
              <a:rPr lang="en-US" altLang="zh-CN" sz="2000" b="1"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-DPDK Port Mirroring RFC Benchmarking</a:t>
            </a:r>
          </a:p>
          <a:p>
            <a:pPr marL="628650" indent="-285750" fontAlgn="ctr">
              <a:buFont typeface="Wingdings" panose="05000000000000000000" pitchFamily="2" charset="2"/>
              <a:buChar char="q"/>
            </a:pPr>
            <a:r>
              <a:rPr lang="en-US" altLang="zh-CN" sz="2000" b="1"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-DPDK Port Mirroring RFC Demo</a:t>
            </a: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Call for Action</a:t>
            </a: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endParaRPr lang="en-US" altLang="zh-CN" dirty="0"/>
          </a:p>
          <a:p>
            <a:endParaRPr lang="en-US" altLang="zh-CN" dirty="0">
              <a:ea typeface="Calibri" panose="020F0502020204030204" pitchFamily="34" charset="0"/>
            </a:endParaRPr>
          </a:p>
          <a:p>
            <a:endParaRPr lang="en-US" altLang="zh-CN" dirty="0"/>
          </a:p>
          <a:p>
            <a:endParaRPr lang="en-US" dirty="0"/>
          </a:p>
        </p:txBody>
      </p:sp>
    </p:spTree>
    <p:extLst>
      <p:ext uri="{BB962C8B-B14F-4D97-AF65-F5344CB8AC3E}">
        <p14:creationId xmlns:p14="http://schemas.microsoft.com/office/powerpoint/2010/main" val="279513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 Port Mirroring Use Case &amp; Challenges</a:t>
            </a:r>
            <a:endParaRPr lang="en-US" dirty="0"/>
          </a:p>
        </p:txBody>
      </p:sp>
      <p:sp>
        <p:nvSpPr>
          <p:cNvPr id="5" name="Content Placeholder 4"/>
          <p:cNvSpPr>
            <a:spLocks noGrp="1"/>
          </p:cNvSpPr>
          <p:nvPr>
            <p:ph idx="1"/>
          </p:nvPr>
        </p:nvSpPr>
        <p:spPr>
          <a:xfrm>
            <a:off x="-129209" y="566220"/>
            <a:ext cx="9273209" cy="4181796"/>
          </a:xfrm>
        </p:spPr>
        <p:txBody>
          <a:bodyPr>
            <a:normAutofit/>
          </a:bodyPr>
          <a:lstStyle/>
          <a:p>
            <a:pPr marL="0" indent="0">
              <a:buNone/>
            </a:pP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Probes will monitor 100% of the Mobility control plane traffic. </a:t>
            </a:r>
          </a:p>
          <a:p>
            <a:pPr marL="628650" indent="-285750" fontAlgn="ctr">
              <a:buFont typeface="Wingdings" panose="05000000000000000000" pitchFamily="2" charset="2"/>
              <a:buChar char="q"/>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Probes will also monitor the Mobility user plane traffic.</a:t>
            </a:r>
          </a:p>
          <a:p>
            <a:pPr marL="628650" indent="-285750" fontAlgn="ctr">
              <a:buFont typeface="Wingdings" panose="05000000000000000000" pitchFamily="2" charset="2"/>
              <a:buChar char="q"/>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Both Control Plane and User Plane components are virtualized and run on KVM with SRIOV and OVS-DPDK data path.</a:t>
            </a:r>
          </a:p>
          <a:p>
            <a:pPr marL="628650" indent="-285750" fontAlgn="ctr">
              <a:buFont typeface="Wingdings" panose="05000000000000000000" pitchFamily="2" charset="2"/>
              <a:buChar char="q"/>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Packet acquisition will be orchestrated via the Openstack Tap as a Service (</a:t>
            </a:r>
            <a:r>
              <a:rPr lang="en-US" altLang="zh-CN" sz="2000" dirty="0" err="1">
                <a:latin typeface="Intel Clear" panose="020B0604020203020204" pitchFamily="34" charset="0"/>
                <a:ea typeface="Intel Clear" panose="020B0604020203020204" pitchFamily="34" charset="0"/>
                <a:cs typeface="Intel Clear" panose="020B0604020203020204" pitchFamily="34" charset="0"/>
              </a:rPr>
              <a:t>TaaS</a:t>
            </a:r>
            <a:r>
              <a:rPr lang="en-US" altLang="zh-CN" sz="2000" dirty="0">
                <a:latin typeface="Intel Clear" panose="020B0604020203020204" pitchFamily="34" charset="0"/>
                <a:ea typeface="Intel Clear" panose="020B0604020203020204" pitchFamily="34" charset="0"/>
                <a:cs typeface="Intel Clear" panose="020B0604020203020204" pitchFamily="34" charset="0"/>
              </a:rPr>
              <a:t>) feature.</a:t>
            </a:r>
          </a:p>
          <a:p>
            <a:pPr marL="628650" indent="-285750" fontAlgn="ctr">
              <a:buFont typeface="Wingdings" panose="05000000000000000000" pitchFamily="2" charset="2"/>
              <a:buChar char="q"/>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Mirroring is costly in virtualized environment impacts performance and capacity, if it cannot be offloaded.</a:t>
            </a:r>
          </a:p>
          <a:p>
            <a:pPr marL="628650" indent="-285750" fontAlgn="ctr">
              <a:buFont typeface="Wingdings" panose="05000000000000000000" pitchFamily="2" charset="2"/>
              <a:buChar char="q"/>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OVS-DPDK mirroring is done in software and has 70%+ impact.</a:t>
            </a:r>
          </a:p>
          <a:p>
            <a:pPr marL="628650" indent="-285750" fontAlgn="ctr">
              <a:buFont typeface="Wingdings" panose="05000000000000000000" pitchFamily="2" charset="2"/>
              <a:buChar char="q"/>
            </a:pPr>
            <a:r>
              <a:rPr lang="en-US" altLang="zh-CN" sz="2000" dirty="0">
                <a:latin typeface="Intel Clear" panose="020B0604020203020204" pitchFamily="34" charset="0"/>
                <a:ea typeface="Intel Clear" panose="020B0604020203020204" pitchFamily="34" charset="0"/>
                <a:cs typeface="Intel Clear" panose="020B0604020203020204" pitchFamily="34" charset="0"/>
              </a:rPr>
              <a:t>OVS-DPDK East-West traffic – between VNFs on same host cannot be offloaded</a:t>
            </a:r>
          </a:p>
          <a:p>
            <a:pPr indent="0" fontAlgn="ctr">
              <a:buNone/>
            </a:pPr>
            <a:endParaRPr lang="en-US" altLang="zh-CN" dirty="0"/>
          </a:p>
          <a:p>
            <a:endParaRPr lang="en-US" altLang="zh-CN" dirty="0">
              <a:ea typeface="Calibri" panose="020F0502020204030204" pitchFamily="34" charset="0"/>
            </a:endParaRPr>
          </a:p>
          <a:p>
            <a:endParaRPr lang="en-US" altLang="zh-CN" dirty="0"/>
          </a:p>
          <a:p>
            <a:endParaRPr lang="en-US" dirty="0"/>
          </a:p>
        </p:txBody>
      </p:sp>
    </p:spTree>
    <p:extLst>
      <p:ext uri="{BB962C8B-B14F-4D97-AF65-F5344CB8AC3E}">
        <p14:creationId xmlns:p14="http://schemas.microsoft.com/office/powerpoint/2010/main" val="209808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677021-F314-E54D-8437-63502CB2A7B1}"/>
              </a:ext>
            </a:extLst>
          </p:cNvPr>
          <p:cNvSpPr/>
          <p:nvPr/>
        </p:nvSpPr>
        <p:spPr>
          <a:xfrm>
            <a:off x="715613" y="1202802"/>
            <a:ext cx="4353339" cy="3339381"/>
          </a:xfrm>
          <a:prstGeom prst="rect">
            <a:avLst/>
          </a:prstGeom>
          <a:solidFill>
            <a:schemeClr val="bg1">
              <a:lumMod val="8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itle 3"/>
          <p:cNvSpPr>
            <a:spLocks noGrp="1"/>
          </p:cNvSpPr>
          <p:nvPr>
            <p:ph type="title"/>
          </p:nvPr>
        </p:nvSpPr>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 Port Mirroring Use Case</a:t>
            </a:r>
            <a:endParaRPr lang="en-US" dirty="0"/>
          </a:p>
        </p:txBody>
      </p:sp>
      <p:sp>
        <p:nvSpPr>
          <p:cNvPr id="34" name="Rectangle 33">
            <a:extLst>
              <a:ext uri="{FF2B5EF4-FFF2-40B4-BE49-F238E27FC236}">
                <a16:creationId xmlns:a16="http://schemas.microsoft.com/office/drawing/2014/main" id="{6B570421-E274-400B-8C1B-D97C2D17CDA4}"/>
              </a:ext>
            </a:extLst>
          </p:cNvPr>
          <p:cNvSpPr/>
          <p:nvPr/>
        </p:nvSpPr>
        <p:spPr>
          <a:xfrm>
            <a:off x="-299325" y="725557"/>
            <a:ext cx="5020412" cy="5632311"/>
          </a:xfrm>
          <a:prstGeom prst="rect">
            <a:avLst/>
          </a:prstGeom>
        </p:spPr>
        <p:txBody>
          <a:bodyPr wrap="square">
            <a:spAutoFit/>
          </a:bodyPr>
          <a:lstStyle/>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r>
              <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rPr>
              <a:t>High Level Diagram of setup</a:t>
            </a: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628650" marR="0" lvl="0" indent="-285750" algn="l" defTabSz="457200" rtl="0" eaLnBrk="1" fontAlgn="ctr" latinLnBrk="0" hangingPunct="1">
              <a:lnSpc>
                <a:spcPct val="100000"/>
              </a:lnSpc>
              <a:spcBef>
                <a:spcPts val="0"/>
              </a:spcBef>
              <a:spcAft>
                <a:spcPts val="0"/>
              </a:spcAft>
              <a:buClrTx/>
              <a:buSzTx/>
              <a:buFont typeface="Wingdings" panose="05000000000000000000" pitchFamily="2" charset="2"/>
              <a:buChar char="q"/>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342900" marR="0" lvl="0" indent="0" algn="l" defTabSz="457200" rtl="0" eaLnBrk="1" fontAlgn="ctr"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342900" marR="0" lvl="0" indent="0" algn="l" defTabSz="457200" rtl="0" eaLnBrk="1" fontAlgn="ctr"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Intel Clear" panose="020B0604020203020204" pitchFamily="34" charset="0"/>
              <a:ea typeface="Intel Clear" panose="020B0604020203020204" pitchFamily="34" charset="0"/>
              <a:cs typeface="Intel Clear" panose="020B0604020203020204" pitchFamily="34" charset="0"/>
            </a:endParaRPr>
          </a:p>
          <a:p>
            <a:pPr marL="342900" marR="0" lvl="0" indent="0" algn="l" defTabSz="457200" rtl="0" eaLnBrk="1" fontAlgn="ctr"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Calibri"/>
              <a:ea typeface="Calibri" panose="020F0502020204030204" pitchFamily="34" charset="0"/>
              <a:cs typeface="+mn-cs"/>
            </a:endParaRPr>
          </a:p>
        </p:txBody>
      </p:sp>
      <p:sp>
        <p:nvSpPr>
          <p:cNvPr id="2" name="Rectangle 1">
            <a:extLst>
              <a:ext uri="{FF2B5EF4-FFF2-40B4-BE49-F238E27FC236}">
                <a16:creationId xmlns:a16="http://schemas.microsoft.com/office/drawing/2014/main" id="{8D7B2CAA-5172-D44B-8930-FC348BEA4FD7}"/>
              </a:ext>
            </a:extLst>
          </p:cNvPr>
          <p:cNvSpPr/>
          <p:nvPr/>
        </p:nvSpPr>
        <p:spPr>
          <a:xfrm>
            <a:off x="1272204" y="1560443"/>
            <a:ext cx="3001618" cy="2857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3332E84F-2563-914A-8667-37982AF75000}"/>
              </a:ext>
            </a:extLst>
          </p:cNvPr>
          <p:cNvSpPr txBox="1"/>
          <p:nvPr/>
        </p:nvSpPr>
        <p:spPr>
          <a:xfrm>
            <a:off x="4321497" y="1180231"/>
            <a:ext cx="1206682"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On Prem Telco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Cloud</a:t>
            </a:r>
          </a:p>
        </p:txBody>
      </p:sp>
      <p:sp>
        <p:nvSpPr>
          <p:cNvPr id="9" name="Rectangle 8">
            <a:extLst>
              <a:ext uri="{FF2B5EF4-FFF2-40B4-BE49-F238E27FC236}">
                <a16:creationId xmlns:a16="http://schemas.microsoft.com/office/drawing/2014/main" id="{88E00258-9334-DD4E-B596-207748B263E3}"/>
              </a:ext>
            </a:extLst>
          </p:cNvPr>
          <p:cNvSpPr/>
          <p:nvPr/>
        </p:nvSpPr>
        <p:spPr>
          <a:xfrm>
            <a:off x="990595" y="1436202"/>
            <a:ext cx="3001618" cy="2857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B9B8B33D-54DF-7343-B150-54DF66C89B5C}"/>
              </a:ext>
            </a:extLst>
          </p:cNvPr>
          <p:cNvSpPr/>
          <p:nvPr/>
        </p:nvSpPr>
        <p:spPr>
          <a:xfrm>
            <a:off x="776904" y="1285456"/>
            <a:ext cx="3001618" cy="2857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71E273A8-9B5E-7E45-B0BC-7CE207298329}"/>
              </a:ext>
            </a:extLst>
          </p:cNvPr>
          <p:cNvSpPr txBox="1"/>
          <p:nvPr/>
        </p:nvSpPr>
        <p:spPr>
          <a:xfrm>
            <a:off x="805065" y="3887065"/>
            <a:ext cx="2057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KVM Computes</a:t>
            </a:r>
          </a:p>
        </p:txBody>
      </p:sp>
      <p:sp>
        <p:nvSpPr>
          <p:cNvPr id="11" name="Rectangle 10">
            <a:extLst>
              <a:ext uri="{FF2B5EF4-FFF2-40B4-BE49-F238E27FC236}">
                <a16:creationId xmlns:a16="http://schemas.microsoft.com/office/drawing/2014/main" id="{76DC9604-32CF-3144-824B-9D91BA0CD408}"/>
              </a:ext>
            </a:extLst>
          </p:cNvPr>
          <p:cNvSpPr/>
          <p:nvPr/>
        </p:nvSpPr>
        <p:spPr>
          <a:xfrm>
            <a:off x="923506" y="1565752"/>
            <a:ext cx="697396" cy="47687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Calibri"/>
                <a:ea typeface="+mn-ea"/>
                <a:cs typeface="+mn-cs"/>
              </a:rPr>
              <a:t>vGW</a:t>
            </a:r>
            <a:endParaRPr kumimoji="0" 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endParaRPr>
          </a:p>
        </p:txBody>
      </p:sp>
      <p:sp>
        <p:nvSpPr>
          <p:cNvPr id="15" name="Rectangle 14">
            <a:extLst>
              <a:ext uri="{FF2B5EF4-FFF2-40B4-BE49-F238E27FC236}">
                <a16:creationId xmlns:a16="http://schemas.microsoft.com/office/drawing/2014/main" id="{22E233E7-316B-1649-91A6-CB8A97EEFA58}"/>
              </a:ext>
            </a:extLst>
          </p:cNvPr>
          <p:cNvSpPr/>
          <p:nvPr/>
        </p:nvSpPr>
        <p:spPr>
          <a:xfrm>
            <a:off x="923506" y="2989193"/>
            <a:ext cx="697396" cy="47687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Calibri"/>
                <a:ea typeface="+mn-ea"/>
                <a:cs typeface="+mn-cs"/>
              </a:rPr>
              <a:t>vGW</a:t>
            </a:r>
            <a:endParaRPr kumimoji="0" 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endParaRPr>
          </a:p>
        </p:txBody>
      </p:sp>
      <p:sp>
        <p:nvSpPr>
          <p:cNvPr id="16" name="Rectangle 15">
            <a:extLst>
              <a:ext uri="{FF2B5EF4-FFF2-40B4-BE49-F238E27FC236}">
                <a16:creationId xmlns:a16="http://schemas.microsoft.com/office/drawing/2014/main" id="{2E519A60-3FF8-F149-8FB9-6880F5162F26}"/>
              </a:ext>
            </a:extLst>
          </p:cNvPr>
          <p:cNvSpPr/>
          <p:nvPr/>
        </p:nvSpPr>
        <p:spPr>
          <a:xfrm>
            <a:off x="917709" y="2194215"/>
            <a:ext cx="697395" cy="510258"/>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Aux Service VNF</a:t>
            </a:r>
          </a:p>
        </p:txBody>
      </p:sp>
      <p:sp>
        <p:nvSpPr>
          <p:cNvPr id="18" name="Rectangle 17">
            <a:extLst>
              <a:ext uri="{FF2B5EF4-FFF2-40B4-BE49-F238E27FC236}">
                <a16:creationId xmlns:a16="http://schemas.microsoft.com/office/drawing/2014/main" id="{DEDA5E5D-9814-5F4C-BD44-FAD60730E8FC}"/>
              </a:ext>
            </a:extLst>
          </p:cNvPr>
          <p:cNvSpPr/>
          <p:nvPr/>
        </p:nvSpPr>
        <p:spPr>
          <a:xfrm>
            <a:off x="2185779" y="1565752"/>
            <a:ext cx="697396" cy="47687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Calibri"/>
                <a:ea typeface="+mn-ea"/>
                <a:cs typeface="+mn-cs"/>
              </a:rPr>
              <a:t>vProbe</a:t>
            </a:r>
            <a:endParaRPr kumimoji="0" 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endParaRPr>
          </a:p>
        </p:txBody>
      </p:sp>
      <p:sp>
        <p:nvSpPr>
          <p:cNvPr id="19" name="Rectangle 18">
            <a:extLst>
              <a:ext uri="{FF2B5EF4-FFF2-40B4-BE49-F238E27FC236}">
                <a16:creationId xmlns:a16="http://schemas.microsoft.com/office/drawing/2014/main" id="{7EC91C32-C86E-C44E-BBC9-C5B206C0C059}"/>
              </a:ext>
            </a:extLst>
          </p:cNvPr>
          <p:cNvSpPr/>
          <p:nvPr/>
        </p:nvSpPr>
        <p:spPr>
          <a:xfrm>
            <a:off x="2185779" y="2256840"/>
            <a:ext cx="697396" cy="47687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Calibri"/>
                <a:ea typeface="+mn-ea"/>
                <a:cs typeface="+mn-cs"/>
              </a:rPr>
              <a:t>vProbe</a:t>
            </a:r>
            <a:endParaRPr kumimoji="0" 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endParaRPr>
          </a:p>
        </p:txBody>
      </p:sp>
      <p:sp>
        <p:nvSpPr>
          <p:cNvPr id="20" name="Rectangle 19">
            <a:extLst>
              <a:ext uri="{FF2B5EF4-FFF2-40B4-BE49-F238E27FC236}">
                <a16:creationId xmlns:a16="http://schemas.microsoft.com/office/drawing/2014/main" id="{AA8E3F04-72B4-5D43-8A88-50CA10EAD080}"/>
              </a:ext>
            </a:extLst>
          </p:cNvPr>
          <p:cNvSpPr/>
          <p:nvPr/>
        </p:nvSpPr>
        <p:spPr>
          <a:xfrm>
            <a:off x="2213940" y="2989193"/>
            <a:ext cx="697396" cy="47687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w="0"/>
                <a:solidFill>
                  <a:prstClr val="black"/>
                </a:solidFill>
                <a:effectLst>
                  <a:outerShdw blurRad="38100" dist="19050" dir="2700000" algn="tl" rotWithShape="0">
                    <a:prstClr val="black">
                      <a:alpha val="40000"/>
                    </a:prstClr>
                  </a:outerShdw>
                </a:effectLst>
                <a:uLnTx/>
                <a:uFillTx/>
                <a:latin typeface="Calibri"/>
                <a:ea typeface="+mn-ea"/>
                <a:cs typeface="+mn-cs"/>
              </a:rPr>
              <a:t>vProbe</a:t>
            </a:r>
            <a:endParaRPr kumimoji="0" lang="en-US" sz="12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endParaRPr>
          </a:p>
        </p:txBody>
      </p:sp>
      <p:sp>
        <p:nvSpPr>
          <p:cNvPr id="21" name="Rectangle 20">
            <a:extLst>
              <a:ext uri="{FF2B5EF4-FFF2-40B4-BE49-F238E27FC236}">
                <a16:creationId xmlns:a16="http://schemas.microsoft.com/office/drawing/2014/main" id="{4F3EED8E-2FC8-5F44-9FC3-2DA4528CAC13}"/>
              </a:ext>
            </a:extLst>
          </p:cNvPr>
          <p:cNvSpPr/>
          <p:nvPr/>
        </p:nvSpPr>
        <p:spPr>
          <a:xfrm rot="16200000">
            <a:off x="2676704" y="2586423"/>
            <a:ext cx="1128132" cy="397996"/>
          </a:xfrm>
          <a:prstGeom prst="rect">
            <a:avLst/>
          </a:prstGeom>
          <a:solidFill>
            <a:sysClr val="windowText" lastClr="000000">
              <a:lumMod val="50000"/>
              <a:lumOff val="50000"/>
            </a:sysClr>
          </a:solidFill>
          <a:ln w="9525" cap="flat" cmpd="sng" algn="ctr">
            <a:solidFill>
              <a:sysClr val="windowText" lastClr="000000">
                <a:lumMod val="65000"/>
                <a:lumOff val="35000"/>
              </a:sysClr>
            </a:solidFill>
            <a:prstDash val="solid"/>
          </a:ln>
          <a:effectLst/>
        </p:spPr>
        <p:txBody>
          <a:bodyPr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rPr>
              <a:t>OVS-DPDK</a:t>
            </a:r>
            <a:endParaRPr kumimoji="0" lang="zh-CN" altLang="en-US"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endParaRPr>
          </a:p>
        </p:txBody>
      </p:sp>
      <p:sp>
        <p:nvSpPr>
          <p:cNvPr id="22" name="Rectangle 21">
            <a:extLst>
              <a:ext uri="{FF2B5EF4-FFF2-40B4-BE49-F238E27FC236}">
                <a16:creationId xmlns:a16="http://schemas.microsoft.com/office/drawing/2014/main" id="{8E1C6A05-1105-EF4C-B223-0C2C9F8DAF6A}"/>
              </a:ext>
            </a:extLst>
          </p:cNvPr>
          <p:cNvSpPr/>
          <p:nvPr/>
        </p:nvSpPr>
        <p:spPr>
          <a:xfrm rot="16200000">
            <a:off x="3317811" y="2041854"/>
            <a:ext cx="660799" cy="246045"/>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rPr>
              <a:t>NIC</a:t>
            </a:r>
            <a:endParaRPr kumimoji="0" lang="zh-CN" altLang="en-US"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endParaRPr>
          </a:p>
        </p:txBody>
      </p:sp>
      <p:sp>
        <p:nvSpPr>
          <p:cNvPr id="23" name="Rectangle 22">
            <a:extLst>
              <a:ext uri="{FF2B5EF4-FFF2-40B4-BE49-F238E27FC236}">
                <a16:creationId xmlns:a16="http://schemas.microsoft.com/office/drawing/2014/main" id="{4DB8A3A1-946D-D549-A15E-41551836A331}"/>
              </a:ext>
            </a:extLst>
          </p:cNvPr>
          <p:cNvSpPr/>
          <p:nvPr/>
        </p:nvSpPr>
        <p:spPr>
          <a:xfrm rot="16200000">
            <a:off x="3311049" y="3404622"/>
            <a:ext cx="660799" cy="246045"/>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rPr>
              <a:t>NIC</a:t>
            </a:r>
            <a:endParaRPr kumimoji="0" lang="zh-CN" altLang="en-US"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endParaRPr>
          </a:p>
        </p:txBody>
      </p:sp>
      <p:sp>
        <p:nvSpPr>
          <p:cNvPr id="24" name="Rectangle 23">
            <a:extLst>
              <a:ext uri="{FF2B5EF4-FFF2-40B4-BE49-F238E27FC236}">
                <a16:creationId xmlns:a16="http://schemas.microsoft.com/office/drawing/2014/main" id="{37778FBC-E0CB-DD4D-9443-1FCA2D177D7E}"/>
              </a:ext>
            </a:extLst>
          </p:cNvPr>
          <p:cNvSpPr/>
          <p:nvPr/>
        </p:nvSpPr>
        <p:spPr>
          <a:xfrm rot="16200000">
            <a:off x="3445268" y="1634436"/>
            <a:ext cx="418128" cy="248384"/>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rPr>
              <a:t>VF</a:t>
            </a:r>
            <a:endParaRPr kumimoji="0" lang="zh-CN" altLang="en-US"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endParaRPr>
          </a:p>
        </p:txBody>
      </p:sp>
      <p:sp>
        <p:nvSpPr>
          <p:cNvPr id="25" name="Rectangle 24">
            <a:extLst>
              <a:ext uri="{FF2B5EF4-FFF2-40B4-BE49-F238E27FC236}">
                <a16:creationId xmlns:a16="http://schemas.microsoft.com/office/drawing/2014/main" id="{3F133C90-D904-F34D-ABED-D8E07484D418}"/>
              </a:ext>
            </a:extLst>
          </p:cNvPr>
          <p:cNvSpPr/>
          <p:nvPr/>
        </p:nvSpPr>
        <p:spPr>
          <a:xfrm rot="16200000">
            <a:off x="3438241" y="3805112"/>
            <a:ext cx="418128" cy="248384"/>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rPr>
              <a:t>VF</a:t>
            </a:r>
            <a:endParaRPr kumimoji="0" lang="zh-CN" altLang="en-US"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endParaRPr>
          </a:p>
        </p:txBody>
      </p:sp>
      <p:cxnSp>
        <p:nvCxnSpPr>
          <p:cNvPr id="26" name="Straight Arrow Connector 25">
            <a:extLst>
              <a:ext uri="{FF2B5EF4-FFF2-40B4-BE49-F238E27FC236}">
                <a16:creationId xmlns:a16="http://schemas.microsoft.com/office/drawing/2014/main" id="{417C25CD-4D14-E644-8F84-504356D8954E}"/>
              </a:ext>
            </a:extLst>
          </p:cNvPr>
          <p:cNvCxnSpPr>
            <a:stCxn id="11" idx="3"/>
          </p:cNvCxnSpPr>
          <p:nvPr/>
        </p:nvCxnSpPr>
        <p:spPr>
          <a:xfrm flipV="1">
            <a:off x="1620902" y="1804188"/>
            <a:ext cx="564877" cy="1"/>
          </a:xfrm>
          <a:prstGeom prst="straightConnector1">
            <a:avLst/>
          </a:prstGeom>
          <a:ln>
            <a:solidFill>
              <a:srgbClr val="9576C5"/>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E1A5B73-04FD-E14B-A891-04812C6C18C7}"/>
              </a:ext>
            </a:extLst>
          </p:cNvPr>
          <p:cNvCxnSpPr/>
          <p:nvPr/>
        </p:nvCxnSpPr>
        <p:spPr>
          <a:xfrm flipV="1">
            <a:off x="1625045" y="2488442"/>
            <a:ext cx="564877" cy="1"/>
          </a:xfrm>
          <a:prstGeom prst="straightConnector1">
            <a:avLst/>
          </a:prstGeom>
          <a:ln>
            <a:solidFill>
              <a:srgbClr val="9576C5"/>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3D19AD6-4186-E942-8A13-A0414A5A8287}"/>
              </a:ext>
            </a:extLst>
          </p:cNvPr>
          <p:cNvCxnSpPr/>
          <p:nvPr/>
        </p:nvCxnSpPr>
        <p:spPr>
          <a:xfrm flipV="1">
            <a:off x="1642037" y="3207884"/>
            <a:ext cx="564877" cy="1"/>
          </a:xfrm>
          <a:prstGeom prst="straightConnector1">
            <a:avLst/>
          </a:prstGeom>
          <a:ln>
            <a:solidFill>
              <a:srgbClr val="9576C5"/>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EC9F0F7-3812-A945-9741-CF5E0E29D56C}"/>
              </a:ext>
            </a:extLst>
          </p:cNvPr>
          <p:cNvSpPr/>
          <p:nvPr/>
        </p:nvSpPr>
        <p:spPr>
          <a:xfrm rot="16200000">
            <a:off x="3431216" y="2993384"/>
            <a:ext cx="418128" cy="248384"/>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rPr>
              <a:t>VF</a:t>
            </a:r>
            <a:endParaRPr kumimoji="0" lang="zh-CN" altLang="en-US"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endParaRPr>
          </a:p>
        </p:txBody>
      </p:sp>
      <p:sp>
        <p:nvSpPr>
          <p:cNvPr id="33" name="Rectangle 32">
            <a:extLst>
              <a:ext uri="{FF2B5EF4-FFF2-40B4-BE49-F238E27FC236}">
                <a16:creationId xmlns:a16="http://schemas.microsoft.com/office/drawing/2014/main" id="{75C77CB6-1162-5344-B106-8EB7FCB0A494}"/>
              </a:ext>
            </a:extLst>
          </p:cNvPr>
          <p:cNvSpPr/>
          <p:nvPr/>
        </p:nvSpPr>
        <p:spPr>
          <a:xfrm rot="16200000">
            <a:off x="3445268" y="2416302"/>
            <a:ext cx="418128" cy="248384"/>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rPr>
              <a:t>VF</a:t>
            </a:r>
            <a:endParaRPr kumimoji="0" lang="zh-CN" altLang="en-US" sz="1100" b="0" i="0" u="none" strike="noStrike" kern="0" cap="none" spc="0" normalizeH="0" baseline="0" noProof="0" dirty="0">
              <a:ln>
                <a:noFill/>
              </a:ln>
              <a:solidFill>
                <a:prstClr val="white"/>
              </a:solidFill>
              <a:effectLst/>
              <a:uLnTx/>
              <a:uFillTx/>
              <a:latin typeface="Intel Clear"/>
              <a:ea typeface="宋体" panose="02010600030101010101" pitchFamily="2" charset="-122"/>
              <a:cs typeface="+mn-cs"/>
            </a:endParaRPr>
          </a:p>
        </p:txBody>
      </p:sp>
      <p:cxnSp>
        <p:nvCxnSpPr>
          <p:cNvPr id="35" name="Straight Connector 34">
            <a:extLst>
              <a:ext uri="{FF2B5EF4-FFF2-40B4-BE49-F238E27FC236}">
                <a16:creationId xmlns:a16="http://schemas.microsoft.com/office/drawing/2014/main" id="{21FE59A8-2A7D-D647-8CD2-D1D9B4FDB625}"/>
              </a:ext>
            </a:extLst>
          </p:cNvPr>
          <p:cNvCxnSpPr>
            <a:cxnSpLocks/>
            <a:endCxn id="32" idx="0"/>
          </p:cNvCxnSpPr>
          <p:nvPr/>
        </p:nvCxnSpPr>
        <p:spPr>
          <a:xfrm>
            <a:off x="3436438" y="3109226"/>
            <a:ext cx="79650" cy="835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72E93E3-81C4-BE45-906A-9B9DFE7A74E2}"/>
              </a:ext>
            </a:extLst>
          </p:cNvPr>
          <p:cNvCxnSpPr>
            <a:cxnSpLocks/>
          </p:cNvCxnSpPr>
          <p:nvPr/>
        </p:nvCxnSpPr>
        <p:spPr>
          <a:xfrm>
            <a:off x="3449692" y="2655342"/>
            <a:ext cx="79650" cy="8350"/>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BA6881FD-8F9D-3E49-A4A2-C72F6903E640}"/>
              </a:ext>
            </a:extLst>
          </p:cNvPr>
          <p:cNvSpPr txBox="1"/>
          <p:nvPr/>
        </p:nvSpPr>
        <p:spPr>
          <a:xfrm>
            <a:off x="1608760" y="1794988"/>
            <a:ext cx="62957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SRIOV Packet Mirroring</a:t>
            </a:r>
          </a:p>
        </p:txBody>
      </p:sp>
      <p:sp>
        <p:nvSpPr>
          <p:cNvPr id="39" name="TextBox 38">
            <a:extLst>
              <a:ext uri="{FF2B5EF4-FFF2-40B4-BE49-F238E27FC236}">
                <a16:creationId xmlns:a16="http://schemas.microsoft.com/office/drawing/2014/main" id="{DFFFB139-6FCA-A447-A2EB-EE48D6ECC1F8}"/>
              </a:ext>
            </a:extLst>
          </p:cNvPr>
          <p:cNvSpPr txBox="1"/>
          <p:nvPr/>
        </p:nvSpPr>
        <p:spPr>
          <a:xfrm>
            <a:off x="1575300" y="2494752"/>
            <a:ext cx="62957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00"/>
                </a:solidFill>
                <a:effectLst/>
                <a:uLnTx/>
                <a:uFillTx/>
                <a:latin typeface="Calibri"/>
                <a:ea typeface="+mn-ea"/>
                <a:cs typeface="+mn-cs"/>
              </a:rPr>
              <a:t>OVS DPDK Packet Mirroring</a:t>
            </a:r>
          </a:p>
        </p:txBody>
      </p:sp>
      <p:sp>
        <p:nvSpPr>
          <p:cNvPr id="40" name="TextBox 39">
            <a:extLst>
              <a:ext uri="{FF2B5EF4-FFF2-40B4-BE49-F238E27FC236}">
                <a16:creationId xmlns:a16="http://schemas.microsoft.com/office/drawing/2014/main" id="{AC25DA47-3F3A-3346-87FB-718650202A50}"/>
              </a:ext>
            </a:extLst>
          </p:cNvPr>
          <p:cNvSpPr txBox="1"/>
          <p:nvPr/>
        </p:nvSpPr>
        <p:spPr>
          <a:xfrm>
            <a:off x="1609662" y="3218765"/>
            <a:ext cx="62957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mn-ea"/>
                <a:cs typeface="+mn-cs"/>
              </a:rPr>
              <a:t>SRIOV Packet Mirroring</a:t>
            </a:r>
          </a:p>
        </p:txBody>
      </p:sp>
      <p:cxnSp>
        <p:nvCxnSpPr>
          <p:cNvPr id="41" name="Straight Connector 40">
            <a:extLst>
              <a:ext uri="{FF2B5EF4-FFF2-40B4-BE49-F238E27FC236}">
                <a16:creationId xmlns:a16="http://schemas.microsoft.com/office/drawing/2014/main" id="{CA8FFEC3-0C7F-984A-A265-C36CF324231F}"/>
              </a:ext>
            </a:extLst>
          </p:cNvPr>
          <p:cNvCxnSpPr>
            <a:cxnSpLocks/>
          </p:cNvCxnSpPr>
          <p:nvPr/>
        </p:nvCxnSpPr>
        <p:spPr>
          <a:xfrm>
            <a:off x="2913674" y="3435919"/>
            <a:ext cx="625607" cy="4304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78232FD-0433-A144-9D2F-487ABE1B5BEA}"/>
              </a:ext>
            </a:extLst>
          </p:cNvPr>
          <p:cNvCxnSpPr>
            <a:cxnSpLocks/>
          </p:cNvCxnSpPr>
          <p:nvPr/>
        </p:nvCxnSpPr>
        <p:spPr>
          <a:xfrm flipV="1">
            <a:off x="2876555" y="1697812"/>
            <a:ext cx="639533" cy="28104"/>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1FB4DA6-11A1-7A48-9F69-F865574126F8}"/>
              </a:ext>
            </a:extLst>
          </p:cNvPr>
          <p:cNvCxnSpPr>
            <a:cxnSpLocks/>
          </p:cNvCxnSpPr>
          <p:nvPr/>
        </p:nvCxnSpPr>
        <p:spPr>
          <a:xfrm>
            <a:off x="2870699" y="2655342"/>
            <a:ext cx="17027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83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CC13-F9B2-434E-B818-A3E8A37AADDC}"/>
              </a:ext>
            </a:extLst>
          </p:cNvPr>
          <p:cNvSpPr>
            <a:spLocks noGrp="1"/>
          </p:cNvSpPr>
          <p:nvPr>
            <p:ph type="title"/>
          </p:nvPr>
        </p:nvSpPr>
        <p:spPr>
          <a:xfrm>
            <a:off x="171039" y="205979"/>
            <a:ext cx="8866847" cy="360241"/>
          </a:xfrm>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-DPDK Port Mirroring Implementation Deep-Dive</a:t>
            </a:r>
            <a:endParaRPr lang="zh-CN" altLang="en-US" dirty="0"/>
          </a:p>
        </p:txBody>
      </p:sp>
      <p:sp>
        <p:nvSpPr>
          <p:cNvPr id="45" name="TextBox 44">
            <a:extLst>
              <a:ext uri="{FF2B5EF4-FFF2-40B4-BE49-F238E27FC236}">
                <a16:creationId xmlns:a16="http://schemas.microsoft.com/office/drawing/2014/main" id="{290A41A2-C4C6-4F16-817E-166C1E3C4877}"/>
              </a:ext>
            </a:extLst>
          </p:cNvPr>
          <p:cNvSpPr txBox="1"/>
          <p:nvPr/>
        </p:nvSpPr>
        <p:spPr>
          <a:xfrm>
            <a:off x="53497" y="649353"/>
            <a:ext cx="5399366" cy="646331"/>
          </a:xfrm>
          <a:prstGeom prst="rect">
            <a:avLst/>
          </a:prstGeom>
          <a:noFill/>
        </p:spPr>
        <p:txBody>
          <a:bodyPr wrap="square" rtlCol="0">
            <a:spAutoFit/>
          </a:bodyPr>
          <a:lstStyle/>
          <a:p>
            <a:endParaRPr lang="en-US" dirty="0">
              <a:solidFill>
                <a:schemeClr val="accent1">
                  <a:lumMod val="75000"/>
                </a:schemeClr>
              </a:solidFill>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p"/>
            </a:pPr>
            <a:r>
              <a:rPr lang="en-US" altLang="zh-CN" dirty="0" err="1">
                <a:latin typeface="Intel Clear" panose="020B0604020203020204" pitchFamily="34" charset="0"/>
                <a:ea typeface="Intel Clear" panose="020B0604020203020204" pitchFamily="34" charset="0"/>
                <a:cs typeface="Intel Clear" panose="020B0604020203020204" pitchFamily="34" charset="0"/>
              </a:rPr>
              <a:t>Virtio</a:t>
            </a:r>
            <a:r>
              <a:rPr lang="en-US" altLang="zh-CN" dirty="0">
                <a:latin typeface="Intel Clear" panose="020B0604020203020204" pitchFamily="34" charset="0"/>
                <a:ea typeface="Intel Clear" panose="020B0604020203020204" pitchFamily="34" charset="0"/>
                <a:cs typeface="Intel Clear" panose="020B0604020203020204" pitchFamily="34" charset="0"/>
              </a:rPr>
              <a:t> Port Mirroring Packet Flow</a:t>
            </a:r>
            <a:endParaRPr lang="en-US" sz="14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22" name="Rectangle 21">
            <a:extLst>
              <a:ext uri="{FF2B5EF4-FFF2-40B4-BE49-F238E27FC236}">
                <a16:creationId xmlns:a16="http://schemas.microsoft.com/office/drawing/2014/main" id="{4A6C294E-C014-4543-9134-D5BF8CBBA469}"/>
              </a:ext>
            </a:extLst>
          </p:cNvPr>
          <p:cNvSpPr/>
          <p:nvPr/>
        </p:nvSpPr>
        <p:spPr>
          <a:xfrm>
            <a:off x="4968242" y="881224"/>
            <a:ext cx="4069644" cy="3785652"/>
          </a:xfrm>
          <a:prstGeom prst="rect">
            <a:avLst/>
          </a:prstGeom>
        </p:spPr>
        <p:txBody>
          <a:bodyPr wrap="square">
            <a:spAutoFit/>
          </a:bodyPr>
          <a:lstStyle/>
          <a:p>
            <a:pPr marL="628650"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Source VM to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OvS</a:t>
            </a:r>
            <a:endParaRPr lang="en-US" altLang="zh-CN" sz="1600" dirty="0">
              <a:latin typeface="Intel Clear" panose="020B0604020203020204" pitchFamily="34" charset="0"/>
              <a:ea typeface="Intel Clear" panose="020B0604020203020204" pitchFamily="34" charset="0"/>
              <a:cs typeface="Intel Clear" panose="020B0604020203020204" pitchFamily="34" charset="0"/>
            </a:endParaRPr>
          </a:p>
          <a:p>
            <a:pPr marL="1085850" lvl="1"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Vhost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Dequeue with Copy</a:t>
            </a:r>
          </a:p>
          <a:p>
            <a:pPr marL="628650"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to Destination VM</a:t>
            </a:r>
          </a:p>
          <a:p>
            <a:pPr marL="1085850" lvl="1"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Vhost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Enqueue with Copy:</a:t>
            </a:r>
          </a:p>
          <a:p>
            <a:pPr marL="1543050" lvl="2"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Vhost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fetch available</a:t>
            </a:r>
          </a:p>
          <a:p>
            <a:pPr marL="1543050" lvl="2"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Vhost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Copy</a:t>
            </a:r>
          </a:p>
          <a:p>
            <a:pPr marL="1543050" lvl="2"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Vhost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Enqueue</a:t>
            </a:r>
          </a:p>
          <a:p>
            <a:pPr marL="628650"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to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vProbe</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VM (default)</a:t>
            </a:r>
          </a:p>
          <a:p>
            <a:pPr marL="1085850" lvl="1"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Vhost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Enqueue with Copy</a:t>
            </a:r>
          </a:p>
          <a:p>
            <a:pPr marL="1543050" lvl="2"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Same copy sequence</a:t>
            </a:r>
          </a:p>
          <a:p>
            <a:pPr marL="628650"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to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vProbe</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VM (RFC)	</a:t>
            </a:r>
          </a:p>
          <a:p>
            <a:pPr marL="1085850" lvl="1"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Leverage SR-IOV</a:t>
            </a:r>
          </a:p>
          <a:p>
            <a:pPr marL="1085850" lvl="1"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Transport via mirror channel</a:t>
            </a:r>
          </a:p>
          <a:p>
            <a:pPr marL="1085850" lvl="1"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In-place data transfer from mirror channel to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vProbe</a:t>
            </a:r>
            <a:endParaRPr lang="en-US" altLang="zh-CN" sz="16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23" name="Rounded Rectangle 5">
            <a:extLst>
              <a:ext uri="{FF2B5EF4-FFF2-40B4-BE49-F238E27FC236}">
                <a16:creationId xmlns:a16="http://schemas.microsoft.com/office/drawing/2014/main" id="{C915C889-2FF5-429E-98BB-BDFF0FFEEC43}"/>
              </a:ext>
            </a:extLst>
          </p:cNvPr>
          <p:cNvSpPr/>
          <p:nvPr/>
        </p:nvSpPr>
        <p:spPr>
          <a:xfrm>
            <a:off x="238819" y="1283669"/>
            <a:ext cx="4192587" cy="2464594"/>
          </a:xfrm>
          <a:prstGeom prst="roundRect">
            <a:avLst/>
          </a:prstGeom>
          <a:solidFill>
            <a:srgbClr val="B1BABF">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6" name="Rectangle 25">
            <a:extLst>
              <a:ext uri="{FF2B5EF4-FFF2-40B4-BE49-F238E27FC236}">
                <a16:creationId xmlns:a16="http://schemas.microsoft.com/office/drawing/2014/main" id="{2893E4B0-9F38-400D-B247-7AB9C392438B}"/>
              </a:ext>
            </a:extLst>
          </p:cNvPr>
          <p:cNvSpPr/>
          <p:nvPr/>
        </p:nvSpPr>
        <p:spPr>
          <a:xfrm>
            <a:off x="879227" y="2891491"/>
            <a:ext cx="3349228" cy="565872"/>
          </a:xfrm>
          <a:prstGeom prst="rect">
            <a:avLst/>
          </a:prstGeom>
          <a:solidFill>
            <a:sysClr val="windowText" lastClr="000000">
              <a:lumMod val="50000"/>
              <a:lumOff val="50000"/>
            </a:sysClr>
          </a:solidFill>
          <a:ln w="9525" cap="flat" cmpd="sng" algn="ctr">
            <a:solidFill>
              <a:sysClr val="windowText" lastClr="000000">
                <a:lumMod val="65000"/>
                <a:lumOff val="35000"/>
              </a:sysClr>
            </a:solid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mn-ea"/>
                <a:cs typeface="+mn-cs"/>
              </a:rPr>
              <a:t>OVS-DPDK</a:t>
            </a:r>
            <a:endParaRPr kumimoji="0" lang="zh-CN" altLang="en-US" sz="1100" b="0" i="0" u="none" strike="noStrike" kern="0" cap="none" spc="0" normalizeH="0" baseline="0" noProof="0" dirty="0">
              <a:ln>
                <a:noFill/>
              </a:ln>
              <a:solidFill>
                <a:prstClr val="white"/>
              </a:solidFill>
              <a:effectLst/>
              <a:uLnTx/>
              <a:uFillTx/>
              <a:latin typeface="Intel Clear"/>
              <a:ea typeface="+mn-ea"/>
              <a:cs typeface="+mn-cs"/>
            </a:endParaRPr>
          </a:p>
        </p:txBody>
      </p:sp>
      <p:sp>
        <p:nvSpPr>
          <p:cNvPr id="27" name="Rectangle 26">
            <a:extLst>
              <a:ext uri="{FF2B5EF4-FFF2-40B4-BE49-F238E27FC236}">
                <a16:creationId xmlns:a16="http://schemas.microsoft.com/office/drawing/2014/main" id="{290D6B68-DABB-4698-BEA5-7895B65A7B1C}"/>
              </a:ext>
            </a:extLst>
          </p:cNvPr>
          <p:cNvSpPr/>
          <p:nvPr/>
        </p:nvSpPr>
        <p:spPr>
          <a:xfrm>
            <a:off x="1952774" y="3422147"/>
            <a:ext cx="660799" cy="246045"/>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mn-ea"/>
                <a:cs typeface="+mn-cs"/>
              </a:rPr>
              <a:t>NIC</a:t>
            </a:r>
            <a:endParaRPr kumimoji="0" lang="zh-CN" altLang="en-US" sz="1100" b="0" i="0" u="none" strike="noStrike" kern="0" cap="none" spc="0" normalizeH="0" baseline="0" noProof="0" dirty="0">
              <a:ln>
                <a:noFill/>
              </a:ln>
              <a:solidFill>
                <a:prstClr val="white"/>
              </a:solidFill>
              <a:effectLst/>
              <a:uLnTx/>
              <a:uFillTx/>
              <a:latin typeface="Intel Clear"/>
              <a:ea typeface="+mn-ea"/>
              <a:cs typeface="+mn-cs"/>
            </a:endParaRPr>
          </a:p>
        </p:txBody>
      </p:sp>
      <p:sp>
        <p:nvSpPr>
          <p:cNvPr id="28" name="Rectangle 27">
            <a:extLst>
              <a:ext uri="{FF2B5EF4-FFF2-40B4-BE49-F238E27FC236}">
                <a16:creationId xmlns:a16="http://schemas.microsoft.com/office/drawing/2014/main" id="{5B7B6B22-2C96-452B-8965-0FDD7305DAED}"/>
              </a:ext>
            </a:extLst>
          </p:cNvPr>
          <p:cNvSpPr/>
          <p:nvPr/>
        </p:nvSpPr>
        <p:spPr>
          <a:xfrm>
            <a:off x="941537" y="2800020"/>
            <a:ext cx="535781" cy="171774"/>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Intel Clear"/>
                <a:ea typeface="+mn-ea"/>
                <a:cs typeface="+mn-cs"/>
              </a:rPr>
              <a:t>vhost</a:t>
            </a:r>
            <a:endParaRPr kumimoji="0" lang="zh-CN" altLang="en-US" sz="1000" b="0" i="0" u="none" strike="noStrike" kern="0" cap="none" spc="0" normalizeH="0" baseline="0" noProof="0" dirty="0">
              <a:ln>
                <a:noFill/>
              </a:ln>
              <a:solidFill>
                <a:prstClr val="white"/>
              </a:solidFill>
              <a:effectLst/>
              <a:uLnTx/>
              <a:uFillTx/>
              <a:latin typeface="Intel Clear"/>
              <a:ea typeface="+mn-ea"/>
              <a:cs typeface="+mn-cs"/>
            </a:endParaRPr>
          </a:p>
        </p:txBody>
      </p:sp>
      <p:sp>
        <p:nvSpPr>
          <p:cNvPr id="29" name="Rectangle 28">
            <a:extLst>
              <a:ext uri="{FF2B5EF4-FFF2-40B4-BE49-F238E27FC236}">
                <a16:creationId xmlns:a16="http://schemas.microsoft.com/office/drawing/2014/main" id="{D600BCCC-1668-40D6-B7A7-907D6A154637}"/>
              </a:ext>
            </a:extLst>
          </p:cNvPr>
          <p:cNvSpPr/>
          <p:nvPr/>
        </p:nvSpPr>
        <p:spPr>
          <a:xfrm>
            <a:off x="3055683" y="2800117"/>
            <a:ext cx="506021" cy="171032"/>
          </a:xfrm>
          <a:prstGeom prst="rect">
            <a:avLst/>
          </a:prstGeom>
          <a:solidFill>
            <a:srgbClr val="FFA4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900" kern="0" dirty="0" err="1">
                <a:solidFill>
                  <a:prstClr val="black"/>
                </a:solidFill>
                <a:latin typeface="Intel Clear"/>
              </a:rPr>
              <a:t>vhost</a:t>
            </a:r>
            <a:endParaRPr kumimoji="0" lang="zh-CN" altLang="en-US" sz="900" b="0" i="0" u="none" strike="noStrike" kern="0" cap="none" spc="0" normalizeH="0" baseline="0" noProof="0" dirty="0">
              <a:ln>
                <a:noFill/>
              </a:ln>
              <a:solidFill>
                <a:prstClr val="black"/>
              </a:solidFill>
              <a:effectLst/>
              <a:uLnTx/>
              <a:uFillTx/>
              <a:latin typeface="Intel Clear"/>
              <a:ea typeface="+mn-ea"/>
              <a:cs typeface="+mn-cs"/>
            </a:endParaRPr>
          </a:p>
        </p:txBody>
      </p:sp>
      <p:sp>
        <p:nvSpPr>
          <p:cNvPr id="30" name="Rectangle 29">
            <a:extLst>
              <a:ext uri="{FF2B5EF4-FFF2-40B4-BE49-F238E27FC236}">
                <a16:creationId xmlns:a16="http://schemas.microsoft.com/office/drawing/2014/main" id="{42954535-2B7F-4020-B26C-1D0F4DB88D0E}"/>
              </a:ext>
            </a:extLst>
          </p:cNvPr>
          <p:cNvSpPr/>
          <p:nvPr/>
        </p:nvSpPr>
        <p:spPr>
          <a:xfrm>
            <a:off x="1991667" y="2799375"/>
            <a:ext cx="535781" cy="171774"/>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Intel Clear"/>
                <a:ea typeface="+mn-ea"/>
                <a:cs typeface="+mn-cs"/>
              </a:rPr>
              <a:t>vhost</a:t>
            </a:r>
            <a:endParaRPr kumimoji="0" lang="zh-CN" altLang="en-US" sz="1000" b="0" i="0" u="none" strike="noStrike" kern="0" cap="none" spc="0" normalizeH="0" baseline="0" noProof="0" dirty="0">
              <a:ln>
                <a:noFill/>
              </a:ln>
              <a:solidFill>
                <a:prstClr val="white"/>
              </a:solidFill>
              <a:effectLst/>
              <a:uLnTx/>
              <a:uFillTx/>
              <a:latin typeface="Intel Clear"/>
              <a:ea typeface="+mn-ea"/>
              <a:cs typeface="+mn-cs"/>
            </a:endParaRPr>
          </a:p>
        </p:txBody>
      </p:sp>
      <p:sp>
        <p:nvSpPr>
          <p:cNvPr id="31" name="Rectangle 30">
            <a:extLst>
              <a:ext uri="{FF2B5EF4-FFF2-40B4-BE49-F238E27FC236}">
                <a16:creationId xmlns:a16="http://schemas.microsoft.com/office/drawing/2014/main" id="{EE69D752-FABD-4B7E-9A74-35742D5DF7A4}"/>
              </a:ext>
            </a:extLst>
          </p:cNvPr>
          <p:cNvSpPr/>
          <p:nvPr/>
        </p:nvSpPr>
        <p:spPr>
          <a:xfrm>
            <a:off x="941537" y="1615869"/>
            <a:ext cx="535781" cy="655936"/>
          </a:xfrm>
          <a:prstGeom prst="rect">
            <a:avLst/>
          </a:prstGeom>
          <a:solidFill>
            <a:srgbClr val="B7D108">
              <a:lumMod val="75000"/>
            </a:srgbClr>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mn-ea"/>
                <a:cs typeface="+mn-cs"/>
              </a:rPr>
              <a:t>VM1</a:t>
            </a:r>
            <a:br>
              <a:rPr kumimoji="0" lang="en-US" altLang="zh-CN" sz="1100" b="0" i="0" u="none" strike="noStrike" kern="0" cap="none" spc="0" normalizeH="0" baseline="0" noProof="0" dirty="0">
                <a:ln>
                  <a:noFill/>
                </a:ln>
                <a:solidFill>
                  <a:prstClr val="white"/>
                </a:solidFill>
                <a:effectLst/>
                <a:uLnTx/>
                <a:uFillTx/>
                <a:latin typeface="Intel Clear"/>
                <a:ea typeface="+mn-ea"/>
                <a:cs typeface="+mn-cs"/>
              </a:rPr>
            </a:br>
            <a:r>
              <a:rPr kumimoji="0" lang="zh-CN" altLang="en-US" sz="700" b="0" i="0" u="none" strike="noStrike" kern="0" cap="none" spc="0" normalizeH="0" baseline="0" noProof="0" dirty="0">
                <a:ln>
                  <a:noFill/>
                </a:ln>
                <a:solidFill>
                  <a:prstClr val="white"/>
                </a:solidFill>
                <a:effectLst/>
                <a:uLnTx/>
                <a:uFillTx/>
                <a:latin typeface="Intel Clear"/>
                <a:ea typeface="+mn-ea"/>
                <a:cs typeface="+mn-cs"/>
              </a:rPr>
              <a:t>（</a:t>
            </a:r>
            <a:r>
              <a:rPr kumimoji="0" lang="en-US" altLang="zh-CN" sz="700" b="0" i="0" u="none" strike="noStrike" kern="0" cap="none" spc="0" normalizeH="0" baseline="0" noProof="0" dirty="0">
                <a:ln>
                  <a:noFill/>
                </a:ln>
                <a:solidFill>
                  <a:prstClr val="white"/>
                </a:solidFill>
                <a:effectLst/>
                <a:uLnTx/>
                <a:uFillTx/>
                <a:latin typeface="Intel Clear"/>
                <a:ea typeface="+mn-ea"/>
                <a:cs typeface="+mn-cs"/>
              </a:rPr>
              <a:t>SRC</a:t>
            </a:r>
            <a:r>
              <a:rPr kumimoji="0" lang="zh-CN" altLang="en-US" sz="700" b="0" i="0" u="none" strike="noStrike" kern="0" cap="none" spc="0" normalizeH="0" baseline="0" noProof="0" dirty="0">
                <a:ln>
                  <a:noFill/>
                </a:ln>
                <a:solidFill>
                  <a:prstClr val="white"/>
                </a:solidFill>
                <a:effectLst/>
                <a:uLnTx/>
                <a:uFillTx/>
                <a:latin typeface="Intel Clear"/>
                <a:ea typeface="+mn-ea"/>
                <a:cs typeface="+mn-cs"/>
              </a:rPr>
              <a:t>）</a:t>
            </a:r>
          </a:p>
        </p:txBody>
      </p:sp>
      <p:sp>
        <p:nvSpPr>
          <p:cNvPr id="32" name="Rectangle 31">
            <a:extLst>
              <a:ext uri="{FF2B5EF4-FFF2-40B4-BE49-F238E27FC236}">
                <a16:creationId xmlns:a16="http://schemas.microsoft.com/office/drawing/2014/main" id="{DFEC6777-7BD7-4F93-919B-3B4EC55A7B6A}"/>
              </a:ext>
            </a:extLst>
          </p:cNvPr>
          <p:cNvSpPr/>
          <p:nvPr/>
        </p:nvSpPr>
        <p:spPr>
          <a:xfrm>
            <a:off x="1991666" y="1615868"/>
            <a:ext cx="535781" cy="655937"/>
          </a:xfrm>
          <a:prstGeom prst="rect">
            <a:avLst/>
          </a:prstGeom>
          <a:solidFill>
            <a:srgbClr val="F8D44C">
              <a:lumMod val="50000"/>
            </a:srgbClr>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a:ea typeface="+mn-ea"/>
                <a:cs typeface="+mn-cs"/>
              </a:rPr>
              <a:t>VM2</a:t>
            </a:r>
            <a:r>
              <a:rPr kumimoji="0" lang="zh-CN" altLang="en-US" sz="700" b="0" i="0" u="none" strike="noStrike" kern="0" cap="none" spc="0" normalizeH="0" baseline="0" noProof="0" dirty="0">
                <a:ln>
                  <a:noFill/>
                </a:ln>
                <a:solidFill>
                  <a:prstClr val="white"/>
                </a:solidFill>
                <a:effectLst/>
                <a:uLnTx/>
                <a:uFillTx/>
                <a:latin typeface="Intel Clear"/>
                <a:ea typeface="+mn-ea"/>
                <a:cs typeface="+mn-cs"/>
              </a:rPr>
              <a:t>（</a:t>
            </a:r>
            <a:r>
              <a:rPr kumimoji="0" lang="en-US" altLang="zh-CN" sz="700" b="0" i="0" u="none" strike="noStrike" kern="0" cap="none" spc="0" normalizeH="0" baseline="0" noProof="0" dirty="0">
                <a:ln>
                  <a:noFill/>
                </a:ln>
                <a:solidFill>
                  <a:prstClr val="white"/>
                </a:solidFill>
                <a:effectLst/>
                <a:uLnTx/>
                <a:uFillTx/>
                <a:latin typeface="Intel Clear"/>
                <a:ea typeface="+mn-ea"/>
                <a:cs typeface="+mn-cs"/>
              </a:rPr>
              <a:t>DST</a:t>
            </a:r>
            <a:r>
              <a:rPr kumimoji="0" lang="zh-CN" altLang="en-US" sz="700" b="0" i="0" u="none" strike="noStrike" kern="0" cap="none" spc="0" normalizeH="0" baseline="0" noProof="0" dirty="0">
                <a:ln>
                  <a:noFill/>
                </a:ln>
                <a:solidFill>
                  <a:prstClr val="white"/>
                </a:solidFill>
                <a:effectLst/>
                <a:uLnTx/>
                <a:uFillTx/>
                <a:latin typeface="Intel Clear"/>
                <a:ea typeface="+mn-ea"/>
                <a:cs typeface="+mn-cs"/>
              </a:rPr>
              <a:t>）</a:t>
            </a:r>
            <a:endParaRPr kumimoji="0" lang="zh-CN" altLang="en-US" sz="800" b="0" i="0" u="none" strike="noStrike" kern="0" cap="none" spc="0" normalizeH="0" baseline="0" noProof="0" dirty="0">
              <a:ln>
                <a:noFill/>
              </a:ln>
              <a:solidFill>
                <a:prstClr val="white"/>
              </a:solidFill>
              <a:effectLst/>
              <a:uLnTx/>
              <a:uFillTx/>
              <a:latin typeface="Intel Clear"/>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prstClr val="white"/>
              </a:solidFill>
              <a:effectLst/>
              <a:uLnTx/>
              <a:uFillTx/>
              <a:latin typeface="Intel Clear"/>
              <a:ea typeface="+mn-ea"/>
              <a:cs typeface="+mn-cs"/>
            </a:endParaRPr>
          </a:p>
        </p:txBody>
      </p:sp>
      <p:sp>
        <p:nvSpPr>
          <p:cNvPr id="33" name="Rectangle 32">
            <a:extLst>
              <a:ext uri="{FF2B5EF4-FFF2-40B4-BE49-F238E27FC236}">
                <a16:creationId xmlns:a16="http://schemas.microsoft.com/office/drawing/2014/main" id="{FF64E03B-30EB-49EE-857F-90BC6C24AF98}"/>
              </a:ext>
            </a:extLst>
          </p:cNvPr>
          <p:cNvSpPr/>
          <p:nvPr/>
        </p:nvSpPr>
        <p:spPr>
          <a:xfrm>
            <a:off x="3025925" y="1615868"/>
            <a:ext cx="535781" cy="655937"/>
          </a:xfrm>
          <a:prstGeom prst="rect">
            <a:avLst/>
          </a:prstGeom>
          <a:solidFill>
            <a:srgbClr val="0071C5"/>
          </a:solidFill>
          <a:ln w="9525" cap="flat" cmpd="sng" algn="ctr">
            <a:solidFill>
              <a:srgbClr val="0071C5">
                <a:lumMod val="50000"/>
              </a:srgb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solidFill>
                <a:effectLst/>
                <a:uLnTx/>
                <a:uFillTx/>
                <a:latin typeface="Intel Clear"/>
                <a:ea typeface="+mn-ea"/>
                <a:cs typeface="+mn-cs"/>
              </a:rPr>
              <a:t>VM3</a:t>
            </a:r>
          </a:p>
        </p:txBody>
      </p:sp>
      <p:sp>
        <p:nvSpPr>
          <p:cNvPr id="34" name="Rectangle 33">
            <a:extLst>
              <a:ext uri="{FF2B5EF4-FFF2-40B4-BE49-F238E27FC236}">
                <a16:creationId xmlns:a16="http://schemas.microsoft.com/office/drawing/2014/main" id="{09B1DB64-7AFB-448B-B691-2AFD469FDFAB}"/>
              </a:ext>
            </a:extLst>
          </p:cNvPr>
          <p:cNvSpPr/>
          <p:nvPr/>
        </p:nvSpPr>
        <p:spPr>
          <a:xfrm>
            <a:off x="941536" y="2258561"/>
            <a:ext cx="535781" cy="422101"/>
          </a:xfrm>
          <a:prstGeom prst="rect">
            <a:avLst/>
          </a:prstGeom>
          <a:solidFill>
            <a:sysClr val="windowText" lastClr="000000">
              <a:lumMod val="50000"/>
              <a:lumOff val="50000"/>
            </a:sysClr>
          </a:solidFill>
          <a:ln w="9525" cap="flat" cmpd="sng" algn="ctr">
            <a:solidFill>
              <a:sysClr val="windowText" lastClr="000000">
                <a:lumMod val="50000"/>
                <a:lumOff val="50000"/>
              </a:sysClr>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prstClr val="white"/>
                </a:solidFill>
                <a:effectLst/>
                <a:uLnTx/>
                <a:uFillTx/>
                <a:latin typeface="Intel Clear"/>
                <a:ea typeface="+mn-ea"/>
                <a:cs typeface="+mn-cs"/>
              </a:rPr>
              <a:t>QEMU</a:t>
            </a:r>
            <a:endParaRPr kumimoji="0" lang="zh-CN" altLang="en-US" sz="800" b="0" i="0" u="none" strike="noStrike" kern="0" cap="none" spc="0" normalizeH="0" baseline="0" noProof="0" dirty="0">
              <a:ln>
                <a:noFill/>
              </a:ln>
              <a:solidFill>
                <a:prstClr val="white"/>
              </a:solidFill>
              <a:effectLst/>
              <a:uLnTx/>
              <a:uFillTx/>
              <a:latin typeface="Intel Clear"/>
              <a:ea typeface="+mn-ea"/>
              <a:cs typeface="+mn-cs"/>
            </a:endParaRPr>
          </a:p>
        </p:txBody>
      </p:sp>
      <p:sp>
        <p:nvSpPr>
          <p:cNvPr id="35" name="Rectangle 34">
            <a:extLst>
              <a:ext uri="{FF2B5EF4-FFF2-40B4-BE49-F238E27FC236}">
                <a16:creationId xmlns:a16="http://schemas.microsoft.com/office/drawing/2014/main" id="{9598F94F-4D21-45FE-9E77-F724D0D92A99}"/>
              </a:ext>
            </a:extLst>
          </p:cNvPr>
          <p:cNvSpPr/>
          <p:nvPr/>
        </p:nvSpPr>
        <p:spPr>
          <a:xfrm>
            <a:off x="1991665" y="2258561"/>
            <a:ext cx="535781" cy="422101"/>
          </a:xfrm>
          <a:prstGeom prst="rect">
            <a:avLst/>
          </a:prstGeom>
          <a:solidFill>
            <a:sysClr val="windowText" lastClr="000000">
              <a:lumMod val="50000"/>
              <a:lumOff val="50000"/>
            </a:sysClr>
          </a:solidFill>
          <a:ln w="9525" cap="flat" cmpd="sng" algn="ctr">
            <a:solidFill>
              <a:sysClr val="windowText" lastClr="000000">
                <a:lumMod val="50000"/>
                <a:lumOff val="50000"/>
              </a:sysClr>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prstClr val="white"/>
                </a:solidFill>
                <a:effectLst/>
                <a:uLnTx/>
                <a:uFillTx/>
                <a:latin typeface="Intel Clear"/>
                <a:ea typeface="+mn-ea"/>
                <a:cs typeface="+mn-cs"/>
              </a:rPr>
              <a:t>QEMU</a:t>
            </a:r>
            <a:endParaRPr kumimoji="0" lang="zh-CN" altLang="en-US" sz="800" b="0" i="0" u="none" strike="noStrike" kern="0" cap="none" spc="0" normalizeH="0" baseline="0" noProof="0" dirty="0">
              <a:ln>
                <a:noFill/>
              </a:ln>
              <a:solidFill>
                <a:prstClr val="white"/>
              </a:solidFill>
              <a:effectLst/>
              <a:uLnTx/>
              <a:uFillTx/>
              <a:latin typeface="Intel Clear"/>
              <a:ea typeface="+mn-ea"/>
              <a:cs typeface="+mn-cs"/>
            </a:endParaRPr>
          </a:p>
        </p:txBody>
      </p:sp>
      <p:sp>
        <p:nvSpPr>
          <p:cNvPr id="42" name="Rectangle 41">
            <a:extLst>
              <a:ext uri="{FF2B5EF4-FFF2-40B4-BE49-F238E27FC236}">
                <a16:creationId xmlns:a16="http://schemas.microsoft.com/office/drawing/2014/main" id="{BAB3FD81-1B29-48B1-AD88-C2FDDA351562}"/>
              </a:ext>
            </a:extLst>
          </p:cNvPr>
          <p:cNvSpPr/>
          <p:nvPr/>
        </p:nvSpPr>
        <p:spPr>
          <a:xfrm>
            <a:off x="3025924" y="2265455"/>
            <a:ext cx="535781" cy="422101"/>
          </a:xfrm>
          <a:prstGeom prst="rect">
            <a:avLst/>
          </a:prstGeom>
          <a:solidFill>
            <a:sysClr val="windowText" lastClr="000000">
              <a:lumMod val="50000"/>
              <a:lumOff val="50000"/>
            </a:sysClr>
          </a:solidFill>
          <a:ln w="9525" cap="flat" cmpd="sng" algn="ctr">
            <a:solidFill>
              <a:sysClr val="windowText" lastClr="000000">
                <a:lumMod val="50000"/>
                <a:lumOff val="50000"/>
              </a:sysClr>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prstClr val="white"/>
                </a:solidFill>
                <a:effectLst/>
                <a:uLnTx/>
                <a:uFillTx/>
                <a:latin typeface="Intel Clear"/>
                <a:ea typeface="+mn-ea"/>
                <a:cs typeface="+mn-cs"/>
              </a:rPr>
              <a:t>QEMU</a:t>
            </a:r>
            <a:endParaRPr kumimoji="0" lang="zh-CN" altLang="en-US" sz="800" b="0" i="0" u="none" strike="noStrike" kern="0" cap="none" spc="0" normalizeH="0" baseline="0" noProof="0" dirty="0">
              <a:ln>
                <a:noFill/>
              </a:ln>
              <a:solidFill>
                <a:prstClr val="white"/>
              </a:solidFill>
              <a:effectLst/>
              <a:uLnTx/>
              <a:uFillTx/>
              <a:latin typeface="Intel Clear"/>
              <a:ea typeface="+mn-ea"/>
              <a:cs typeface="+mn-cs"/>
            </a:endParaRPr>
          </a:p>
        </p:txBody>
      </p:sp>
      <p:sp>
        <p:nvSpPr>
          <p:cNvPr id="46" name="Rectangle 45">
            <a:extLst>
              <a:ext uri="{FF2B5EF4-FFF2-40B4-BE49-F238E27FC236}">
                <a16:creationId xmlns:a16="http://schemas.microsoft.com/office/drawing/2014/main" id="{8C306C98-8AC9-4D43-9C91-9C6F8B4DED67}"/>
              </a:ext>
            </a:extLst>
          </p:cNvPr>
          <p:cNvSpPr/>
          <p:nvPr/>
        </p:nvSpPr>
        <p:spPr>
          <a:xfrm>
            <a:off x="986777" y="2253282"/>
            <a:ext cx="438159" cy="111583"/>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 b="0" i="0" u="none" strike="noStrike" kern="0" cap="none" spc="0" normalizeH="0" baseline="0" noProof="0" dirty="0">
                <a:ln>
                  <a:noFill/>
                </a:ln>
                <a:solidFill>
                  <a:prstClr val="white"/>
                </a:solidFill>
                <a:effectLst/>
                <a:uLnTx/>
                <a:uFillTx/>
                <a:latin typeface="Intel Clear"/>
                <a:ea typeface="+mn-ea"/>
                <a:cs typeface="+mn-cs"/>
              </a:rPr>
              <a:t>virtio-pci</a:t>
            </a:r>
            <a:endParaRPr kumimoji="0" lang="zh-CN" altLang="en-US" sz="400" b="0" i="0" u="none" strike="noStrike" kern="0" cap="none" spc="0" normalizeH="0" baseline="0" noProof="0" dirty="0">
              <a:ln>
                <a:noFill/>
              </a:ln>
              <a:solidFill>
                <a:prstClr val="white"/>
              </a:solidFill>
              <a:effectLst/>
              <a:uLnTx/>
              <a:uFillTx/>
              <a:latin typeface="Intel Clear"/>
              <a:ea typeface="+mn-ea"/>
              <a:cs typeface="+mn-cs"/>
            </a:endParaRPr>
          </a:p>
        </p:txBody>
      </p:sp>
      <p:sp>
        <p:nvSpPr>
          <p:cNvPr id="50" name="Rectangle 49">
            <a:extLst>
              <a:ext uri="{FF2B5EF4-FFF2-40B4-BE49-F238E27FC236}">
                <a16:creationId xmlns:a16="http://schemas.microsoft.com/office/drawing/2014/main" id="{E302A348-CF60-4C8F-8D01-45DC937B137D}"/>
              </a:ext>
            </a:extLst>
          </p:cNvPr>
          <p:cNvSpPr/>
          <p:nvPr/>
        </p:nvSpPr>
        <p:spPr>
          <a:xfrm>
            <a:off x="2040475" y="2253282"/>
            <a:ext cx="438159" cy="111583"/>
          </a:xfrm>
          <a:prstGeom prst="rect">
            <a:avLst/>
          </a:prstGeom>
          <a:solidFill>
            <a:sysClr val="windowText" lastClr="000000">
              <a:lumMod val="65000"/>
              <a:lumOff val="35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 b="0" i="0" u="none" strike="noStrike" kern="0" cap="none" spc="0" normalizeH="0" baseline="0" noProof="0" dirty="0">
                <a:ln>
                  <a:noFill/>
                </a:ln>
                <a:solidFill>
                  <a:prstClr val="white"/>
                </a:solidFill>
                <a:effectLst/>
                <a:uLnTx/>
                <a:uFillTx/>
                <a:latin typeface="Intel Clear"/>
                <a:ea typeface="+mn-ea"/>
                <a:cs typeface="+mn-cs"/>
              </a:rPr>
              <a:t>virtio-pci</a:t>
            </a:r>
            <a:endParaRPr kumimoji="0" lang="zh-CN" altLang="en-US" sz="400" b="0" i="0" u="none" strike="noStrike" kern="0" cap="none" spc="0" normalizeH="0" baseline="0" noProof="0" dirty="0">
              <a:ln>
                <a:noFill/>
              </a:ln>
              <a:solidFill>
                <a:prstClr val="white"/>
              </a:solidFill>
              <a:effectLst/>
              <a:uLnTx/>
              <a:uFillTx/>
              <a:latin typeface="Intel Clear"/>
              <a:ea typeface="+mn-ea"/>
              <a:cs typeface="+mn-cs"/>
            </a:endParaRPr>
          </a:p>
        </p:txBody>
      </p:sp>
      <p:sp>
        <p:nvSpPr>
          <p:cNvPr id="52" name="Rectangle 51">
            <a:extLst>
              <a:ext uri="{FF2B5EF4-FFF2-40B4-BE49-F238E27FC236}">
                <a16:creationId xmlns:a16="http://schemas.microsoft.com/office/drawing/2014/main" id="{D30B61CD-A003-4909-9D2A-69D9D5C1513B}"/>
              </a:ext>
            </a:extLst>
          </p:cNvPr>
          <p:cNvSpPr/>
          <p:nvPr/>
        </p:nvSpPr>
        <p:spPr>
          <a:xfrm>
            <a:off x="3055684" y="2259633"/>
            <a:ext cx="486971" cy="92170"/>
          </a:xfrm>
          <a:prstGeom prst="rect">
            <a:avLst/>
          </a:prstGeom>
          <a:solidFill>
            <a:srgbClr val="FFA4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 b="0" i="0" u="none" strike="noStrike" kern="0" cap="none" spc="0" normalizeH="0" baseline="0" noProof="0" dirty="0" err="1">
                <a:ln>
                  <a:noFill/>
                </a:ln>
                <a:solidFill>
                  <a:prstClr val="black"/>
                </a:solidFill>
                <a:effectLst/>
                <a:uLnTx/>
                <a:uFillTx/>
                <a:latin typeface="Intel Clear"/>
                <a:ea typeface="+mn-ea"/>
                <a:cs typeface="+mn-cs"/>
              </a:rPr>
              <a:t>virtio-pci</a:t>
            </a:r>
            <a:r>
              <a:rPr kumimoji="0" lang="en-US" altLang="zh-CN" sz="400" b="0" i="0" u="none" strike="noStrike" kern="0" cap="none" spc="0" normalizeH="0" baseline="0" noProof="0" dirty="0">
                <a:ln>
                  <a:noFill/>
                </a:ln>
                <a:solidFill>
                  <a:prstClr val="black"/>
                </a:solidFill>
                <a:effectLst/>
                <a:uLnTx/>
                <a:uFillTx/>
                <a:latin typeface="Intel Clear"/>
                <a:ea typeface="+mn-ea"/>
                <a:cs typeface="+mn-cs"/>
              </a:rPr>
              <a:t> </a:t>
            </a:r>
            <a:r>
              <a:rPr kumimoji="0" lang="en-US" altLang="zh-CN" sz="400" b="0" i="0" u="none" strike="noStrike" kern="0" cap="none" spc="0" normalizeH="0" baseline="30000" noProof="0" dirty="0">
                <a:ln>
                  <a:noFill/>
                </a:ln>
                <a:solidFill>
                  <a:prstClr val="black"/>
                </a:solidFill>
                <a:effectLst/>
                <a:uLnTx/>
                <a:uFillTx/>
                <a:latin typeface="Intel Clear"/>
                <a:ea typeface="+mn-ea"/>
                <a:cs typeface="+mn-cs"/>
              </a:rPr>
              <a:t>[1]</a:t>
            </a:r>
            <a:endParaRPr kumimoji="0" lang="zh-CN" altLang="en-US" sz="400" b="0" i="0" u="none" strike="noStrike" kern="0" cap="none" spc="0" normalizeH="0" baseline="30000" noProof="0" dirty="0">
              <a:ln>
                <a:noFill/>
              </a:ln>
              <a:solidFill>
                <a:prstClr val="black"/>
              </a:solidFill>
              <a:effectLst/>
              <a:uLnTx/>
              <a:uFillTx/>
              <a:latin typeface="Intel Clear"/>
              <a:ea typeface="+mn-ea"/>
              <a:cs typeface="+mn-cs"/>
            </a:endParaRPr>
          </a:p>
        </p:txBody>
      </p:sp>
      <p:sp>
        <p:nvSpPr>
          <p:cNvPr id="53" name="Rectangle 52">
            <a:extLst>
              <a:ext uri="{FF2B5EF4-FFF2-40B4-BE49-F238E27FC236}">
                <a16:creationId xmlns:a16="http://schemas.microsoft.com/office/drawing/2014/main" id="{DE4D6645-3B9F-4F99-B72C-CB842A8806AA}"/>
              </a:ext>
            </a:extLst>
          </p:cNvPr>
          <p:cNvSpPr/>
          <p:nvPr/>
        </p:nvSpPr>
        <p:spPr>
          <a:xfrm>
            <a:off x="3077718" y="1926612"/>
            <a:ext cx="432189" cy="327466"/>
          </a:xfrm>
          <a:prstGeom prst="rect">
            <a:avLst/>
          </a:prstGeom>
          <a:solidFill>
            <a:srgbClr val="0071C5">
              <a:lumMod val="75000"/>
            </a:srgbClr>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600" b="0" i="0" u="none" strike="noStrike" kern="0" cap="none" spc="0" normalizeH="0" baseline="0" noProof="0" dirty="0">
                <a:ln>
                  <a:noFill/>
                </a:ln>
                <a:solidFill>
                  <a:prstClr val="white"/>
                </a:solidFill>
                <a:effectLst/>
                <a:uLnTx/>
                <a:uFillTx/>
                <a:latin typeface="Intel Clear"/>
                <a:ea typeface="+mn-ea"/>
                <a:cs typeface="+mn-cs"/>
              </a:rPr>
              <a:t>vProbe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 b="0" i="0" u="none" strike="noStrike" kern="0" cap="none" spc="0" normalizeH="0" baseline="0" noProof="0" dirty="0">
                <a:ln>
                  <a:noFill/>
                </a:ln>
                <a:solidFill>
                  <a:prstClr val="white"/>
                </a:solidFill>
                <a:effectLst/>
                <a:uLnTx/>
                <a:uFillTx/>
                <a:latin typeface="Intel Clear"/>
                <a:ea typeface="+mn-ea"/>
                <a:cs typeface="+mn-cs"/>
              </a:rPr>
              <a:t>(DPDK)</a:t>
            </a:r>
          </a:p>
        </p:txBody>
      </p:sp>
      <p:sp>
        <p:nvSpPr>
          <p:cNvPr id="54" name="Rectangle 53">
            <a:extLst>
              <a:ext uri="{FF2B5EF4-FFF2-40B4-BE49-F238E27FC236}">
                <a16:creationId xmlns:a16="http://schemas.microsoft.com/office/drawing/2014/main" id="{D1660D7B-07FA-44B8-B257-5200FE9CA3A4}"/>
              </a:ext>
            </a:extLst>
          </p:cNvPr>
          <p:cNvSpPr/>
          <p:nvPr/>
        </p:nvSpPr>
        <p:spPr>
          <a:xfrm>
            <a:off x="759330" y="1970208"/>
            <a:ext cx="250113" cy="154070"/>
          </a:xfrm>
          <a:prstGeom prst="rect">
            <a:avLst/>
          </a:prstGeom>
          <a:solidFill>
            <a:srgbClr val="B7D108"/>
          </a:solidFill>
          <a:ln w="9525" cap="flat" cmpd="sng" algn="ctr">
            <a:solidFill>
              <a:srgbClr val="B7D108">
                <a:lumMod val="75000"/>
              </a:srgb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dirty="0">
              <a:ln>
                <a:noFill/>
              </a:ln>
              <a:solidFill>
                <a:prstClr val="white"/>
              </a:solidFill>
              <a:effectLst/>
              <a:uLnTx/>
              <a:uFillTx/>
              <a:latin typeface="Intel Clear"/>
              <a:ea typeface="+mn-ea"/>
              <a:cs typeface="+mn-cs"/>
            </a:endParaRPr>
          </a:p>
        </p:txBody>
      </p:sp>
      <p:sp>
        <p:nvSpPr>
          <p:cNvPr id="55" name="Rectangle 54">
            <a:extLst>
              <a:ext uri="{FF2B5EF4-FFF2-40B4-BE49-F238E27FC236}">
                <a16:creationId xmlns:a16="http://schemas.microsoft.com/office/drawing/2014/main" id="{F8543AAE-423E-45C9-B652-D6EF35F354BB}"/>
              </a:ext>
            </a:extLst>
          </p:cNvPr>
          <p:cNvSpPr/>
          <p:nvPr/>
        </p:nvSpPr>
        <p:spPr>
          <a:xfrm>
            <a:off x="1367929" y="3213714"/>
            <a:ext cx="250113" cy="154070"/>
          </a:xfrm>
          <a:prstGeom prst="rect">
            <a:avLst/>
          </a:prstGeom>
          <a:solidFill>
            <a:sysClr val="windowText" lastClr="000000">
              <a:lumMod val="50000"/>
              <a:lumOff val="50000"/>
            </a:sysClr>
          </a:solidFill>
          <a:ln w="9525" cap="flat" cmpd="sng" algn="ctr">
            <a:solidFill>
              <a:sysClr val="windowText" lastClr="000000">
                <a:lumMod val="65000"/>
                <a:lumOff val="35000"/>
              </a:sys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dirty="0">
              <a:ln>
                <a:noFill/>
              </a:ln>
              <a:solidFill>
                <a:prstClr val="white"/>
              </a:solidFill>
              <a:effectLst/>
              <a:uLnTx/>
              <a:uFillTx/>
              <a:latin typeface="Intel Clear"/>
              <a:ea typeface="+mn-ea"/>
              <a:cs typeface="+mn-cs"/>
            </a:endParaRPr>
          </a:p>
        </p:txBody>
      </p:sp>
      <p:sp>
        <p:nvSpPr>
          <p:cNvPr id="56" name="Rectangle 55">
            <a:extLst>
              <a:ext uri="{FF2B5EF4-FFF2-40B4-BE49-F238E27FC236}">
                <a16:creationId xmlns:a16="http://schemas.microsoft.com/office/drawing/2014/main" id="{1CDE374C-89CD-4C27-AF40-225763451010}"/>
              </a:ext>
            </a:extLst>
          </p:cNvPr>
          <p:cNvSpPr/>
          <p:nvPr/>
        </p:nvSpPr>
        <p:spPr>
          <a:xfrm>
            <a:off x="1803769" y="1970208"/>
            <a:ext cx="250113" cy="154070"/>
          </a:xfrm>
          <a:prstGeom prst="rect">
            <a:avLst/>
          </a:prstGeom>
          <a:solidFill>
            <a:srgbClr val="F8D44C">
              <a:lumMod val="75000"/>
            </a:srgbClr>
          </a:solidFill>
          <a:ln w="9525" cap="flat" cmpd="sng" algn="ctr">
            <a:solidFill>
              <a:srgbClr val="F8D44C">
                <a:lumMod val="50000"/>
              </a:srgb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dirty="0">
              <a:ln>
                <a:noFill/>
              </a:ln>
              <a:solidFill>
                <a:prstClr val="white"/>
              </a:solidFill>
              <a:effectLst/>
              <a:uLnTx/>
              <a:uFillTx/>
              <a:latin typeface="Intel Clear"/>
              <a:ea typeface="+mn-ea"/>
              <a:cs typeface="+mn-cs"/>
            </a:endParaRPr>
          </a:p>
        </p:txBody>
      </p:sp>
      <p:sp>
        <p:nvSpPr>
          <p:cNvPr id="57" name="Rectangle 56">
            <a:extLst>
              <a:ext uri="{FF2B5EF4-FFF2-40B4-BE49-F238E27FC236}">
                <a16:creationId xmlns:a16="http://schemas.microsoft.com/office/drawing/2014/main" id="{48C021B0-0E53-4828-84E8-E880C40155DC}"/>
              </a:ext>
            </a:extLst>
          </p:cNvPr>
          <p:cNvSpPr/>
          <p:nvPr/>
        </p:nvSpPr>
        <p:spPr>
          <a:xfrm>
            <a:off x="1803108" y="2933203"/>
            <a:ext cx="250113" cy="145974"/>
          </a:xfrm>
          <a:prstGeom prst="rect">
            <a:avLst/>
          </a:prstGeom>
          <a:solidFill>
            <a:srgbClr val="F8D44C">
              <a:lumMod val="50000"/>
            </a:srgbClr>
          </a:solidFill>
          <a:ln w="9525" cap="flat" cmpd="sng" algn="ctr">
            <a:solidFill>
              <a:sysClr val="windowText" lastClr="000000">
                <a:lumMod val="65000"/>
                <a:lumOff val="35000"/>
              </a:sysClr>
            </a:solidFill>
            <a:prstDash val="dash"/>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 b="0" i="0" u="none" strike="noStrike" kern="0" cap="none" spc="0" normalizeH="0" baseline="0" noProof="0" dirty="0">
              <a:ln>
                <a:noFill/>
              </a:ln>
              <a:solidFill>
                <a:prstClr val="white"/>
              </a:solidFill>
              <a:effectLst/>
              <a:uLnTx/>
              <a:uFillTx/>
              <a:latin typeface="Intel Clear"/>
              <a:ea typeface="+mn-ea"/>
              <a:cs typeface="+mn-cs"/>
            </a:endParaRPr>
          </a:p>
        </p:txBody>
      </p:sp>
      <p:cxnSp>
        <p:nvCxnSpPr>
          <p:cNvPr id="58" name="Curved Connector 36">
            <a:extLst>
              <a:ext uri="{FF2B5EF4-FFF2-40B4-BE49-F238E27FC236}">
                <a16:creationId xmlns:a16="http://schemas.microsoft.com/office/drawing/2014/main" id="{80973D73-796C-4FAE-9076-5B43AAAA3133}"/>
              </a:ext>
            </a:extLst>
          </p:cNvPr>
          <p:cNvCxnSpPr>
            <a:cxnSpLocks/>
            <a:stCxn id="54" idx="3"/>
            <a:endCxn id="55" idx="1"/>
          </p:cNvCxnSpPr>
          <p:nvPr/>
        </p:nvCxnSpPr>
        <p:spPr>
          <a:xfrm>
            <a:off x="1009443" y="2047243"/>
            <a:ext cx="358486" cy="1243506"/>
          </a:xfrm>
          <a:prstGeom prst="curvedConnector3">
            <a:avLst>
              <a:gd name="adj1" fmla="val 50000"/>
            </a:avLst>
          </a:prstGeom>
          <a:noFill/>
          <a:ln w="12700" cap="flat" cmpd="sng" algn="ctr">
            <a:solidFill>
              <a:sysClr val="windowText" lastClr="000000">
                <a:lumMod val="65000"/>
                <a:lumOff val="35000"/>
              </a:sysClr>
            </a:solidFill>
            <a:prstDash val="dash"/>
            <a:tailEnd type="triangle" w="sm" len="sm"/>
          </a:ln>
          <a:effectLst/>
        </p:spPr>
      </p:cxnSp>
      <p:sp>
        <p:nvSpPr>
          <p:cNvPr id="59" name="TextBox 58">
            <a:extLst>
              <a:ext uri="{FF2B5EF4-FFF2-40B4-BE49-F238E27FC236}">
                <a16:creationId xmlns:a16="http://schemas.microsoft.com/office/drawing/2014/main" id="{F46B18B5-4421-4144-AE3D-36A0EA73A164}"/>
              </a:ext>
            </a:extLst>
          </p:cNvPr>
          <p:cNvSpPr txBox="1"/>
          <p:nvPr/>
        </p:nvSpPr>
        <p:spPr>
          <a:xfrm>
            <a:off x="905478" y="3321389"/>
            <a:ext cx="512832" cy="73340"/>
          </a:xfrm>
          <a:prstGeom prst="rect">
            <a:avLst/>
          </a:prstGeom>
          <a:noFill/>
        </p:spPr>
        <p:txBody>
          <a:bodyPr vert="horz" wrap="square" lIns="0" tIns="0" rIns="0" bIns="0" rtlCol="0">
            <a:noAutofit/>
          </a:bodyPr>
          <a:lstStyle>
            <a:defPPr>
              <a:defRPr lang="en-US"/>
            </a:defPPr>
            <a:lvl1pPr>
              <a:defRPr sz="600" b="1">
                <a:solidFill>
                  <a:schemeClr val="bg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rPr>
              <a:t>DeQ w/ Copy</a:t>
            </a:r>
          </a:p>
        </p:txBody>
      </p:sp>
      <p:sp>
        <p:nvSpPr>
          <p:cNvPr id="60" name="TextBox 59">
            <a:extLst>
              <a:ext uri="{FF2B5EF4-FFF2-40B4-BE49-F238E27FC236}">
                <a16:creationId xmlns:a16="http://schemas.microsoft.com/office/drawing/2014/main" id="{9B7A4883-014B-405E-BFFB-CE8CF1347FBE}"/>
              </a:ext>
            </a:extLst>
          </p:cNvPr>
          <p:cNvSpPr txBox="1"/>
          <p:nvPr/>
        </p:nvSpPr>
        <p:spPr>
          <a:xfrm>
            <a:off x="1622759" y="3323599"/>
            <a:ext cx="500509" cy="105592"/>
          </a:xfrm>
          <a:prstGeom prst="rect">
            <a:avLst/>
          </a:prstGeom>
          <a:noFill/>
        </p:spPr>
        <p:txBody>
          <a:bodyPr vert="horz" wrap="square" lIns="0" tIns="0" rIns="0" bIns="0" rtlCol="0">
            <a:noAutofit/>
          </a:bodyPr>
          <a:lstStyle>
            <a:defPPr>
              <a:defRPr lang="en-US"/>
            </a:defPPr>
            <a:lvl1pPr>
              <a:defRPr sz="600" b="1">
                <a:solidFill>
                  <a:schemeClr val="bg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rPr>
              <a:t>EnQ w/ Copy</a:t>
            </a:r>
          </a:p>
        </p:txBody>
      </p:sp>
      <p:cxnSp>
        <p:nvCxnSpPr>
          <p:cNvPr id="61" name="Curved Connector 42">
            <a:extLst>
              <a:ext uri="{FF2B5EF4-FFF2-40B4-BE49-F238E27FC236}">
                <a16:creationId xmlns:a16="http://schemas.microsoft.com/office/drawing/2014/main" id="{108526BA-ABB3-47F1-A453-ADB03CC2B7D3}"/>
              </a:ext>
            </a:extLst>
          </p:cNvPr>
          <p:cNvCxnSpPr>
            <a:cxnSpLocks/>
            <a:stCxn id="57" idx="3"/>
            <a:endCxn id="52" idx="2"/>
          </p:cNvCxnSpPr>
          <p:nvPr/>
        </p:nvCxnSpPr>
        <p:spPr>
          <a:xfrm flipV="1">
            <a:off x="2053221" y="2351803"/>
            <a:ext cx="1245949" cy="654387"/>
          </a:xfrm>
          <a:prstGeom prst="curvedConnector2">
            <a:avLst/>
          </a:prstGeom>
          <a:noFill/>
          <a:ln w="12700" cap="flat" cmpd="sng" algn="ctr">
            <a:solidFill>
              <a:srgbClr val="003C71"/>
            </a:solidFill>
            <a:prstDash val="sysDash"/>
            <a:tailEnd type="triangle" w="sm" len="sm"/>
          </a:ln>
          <a:effectLst/>
        </p:spPr>
      </p:cxnSp>
      <p:cxnSp>
        <p:nvCxnSpPr>
          <p:cNvPr id="62" name="Curved Connector 54">
            <a:extLst>
              <a:ext uri="{FF2B5EF4-FFF2-40B4-BE49-F238E27FC236}">
                <a16:creationId xmlns:a16="http://schemas.microsoft.com/office/drawing/2014/main" id="{87B1F60D-7187-4D98-93ED-093B86873F1A}"/>
              </a:ext>
            </a:extLst>
          </p:cNvPr>
          <p:cNvCxnSpPr>
            <a:cxnSpLocks/>
            <a:stCxn id="56" idx="2"/>
            <a:endCxn id="57" idx="0"/>
          </p:cNvCxnSpPr>
          <p:nvPr/>
        </p:nvCxnSpPr>
        <p:spPr>
          <a:xfrm rot="5400000">
            <a:off x="1524034" y="2528410"/>
            <a:ext cx="808925" cy="661"/>
          </a:xfrm>
          <a:prstGeom prst="curvedConnector3">
            <a:avLst>
              <a:gd name="adj1" fmla="val 50000"/>
            </a:avLst>
          </a:prstGeom>
          <a:noFill/>
          <a:ln w="6350" cap="flat" cmpd="sng" algn="ctr">
            <a:solidFill>
              <a:srgbClr val="F8D44C">
                <a:lumMod val="50000"/>
              </a:srgbClr>
            </a:solidFill>
            <a:prstDash val="sysDash"/>
            <a:tailEnd type="triangle" w="sm" len="sm"/>
          </a:ln>
          <a:effectLst/>
        </p:spPr>
      </p:cxnSp>
      <p:cxnSp>
        <p:nvCxnSpPr>
          <p:cNvPr id="63" name="Curved Connector 65">
            <a:extLst>
              <a:ext uri="{FF2B5EF4-FFF2-40B4-BE49-F238E27FC236}">
                <a16:creationId xmlns:a16="http://schemas.microsoft.com/office/drawing/2014/main" id="{92F01CD2-1653-4779-A411-FE6B24BBEACB}"/>
              </a:ext>
            </a:extLst>
          </p:cNvPr>
          <p:cNvCxnSpPr>
            <a:cxnSpLocks/>
            <a:endCxn id="56" idx="2"/>
          </p:cNvCxnSpPr>
          <p:nvPr/>
        </p:nvCxnSpPr>
        <p:spPr>
          <a:xfrm flipH="1" flipV="1">
            <a:off x="1928826" y="2124278"/>
            <a:ext cx="137756" cy="881871"/>
          </a:xfrm>
          <a:prstGeom prst="curvedConnector4">
            <a:avLst>
              <a:gd name="adj1" fmla="val -165946"/>
              <a:gd name="adj2" fmla="val 78733"/>
            </a:avLst>
          </a:prstGeom>
          <a:noFill/>
          <a:ln w="12700" cap="flat" cmpd="sng" algn="ctr">
            <a:solidFill>
              <a:srgbClr val="F8D44C">
                <a:lumMod val="50000"/>
              </a:srgbClr>
            </a:solidFill>
            <a:prstDash val="dash"/>
            <a:tailEnd type="triangle" w="sm" len="sm"/>
          </a:ln>
          <a:effectLst/>
        </p:spPr>
      </p:cxnSp>
      <p:cxnSp>
        <p:nvCxnSpPr>
          <p:cNvPr id="64" name="Curved Connector 73">
            <a:extLst>
              <a:ext uri="{FF2B5EF4-FFF2-40B4-BE49-F238E27FC236}">
                <a16:creationId xmlns:a16="http://schemas.microsoft.com/office/drawing/2014/main" id="{B66FDFC0-B483-4B1D-A0DA-4A268F4F8DEB}"/>
              </a:ext>
            </a:extLst>
          </p:cNvPr>
          <p:cNvCxnSpPr>
            <a:cxnSpLocks/>
            <a:stCxn id="55" idx="3"/>
            <a:endCxn id="57" idx="2"/>
          </p:cNvCxnSpPr>
          <p:nvPr/>
        </p:nvCxnSpPr>
        <p:spPr>
          <a:xfrm flipV="1">
            <a:off x="1618042" y="3079177"/>
            <a:ext cx="310123" cy="211572"/>
          </a:xfrm>
          <a:prstGeom prst="curvedConnector2">
            <a:avLst/>
          </a:prstGeom>
          <a:noFill/>
          <a:ln w="12700" cap="flat" cmpd="sng" algn="ctr">
            <a:solidFill>
              <a:sysClr val="windowText" lastClr="000000">
                <a:lumMod val="65000"/>
                <a:lumOff val="35000"/>
              </a:sysClr>
            </a:solidFill>
            <a:prstDash val="dash"/>
            <a:tailEnd type="triangle" w="sm" len="sm"/>
          </a:ln>
          <a:effectLst/>
        </p:spPr>
      </p:cxnSp>
      <p:sp>
        <p:nvSpPr>
          <p:cNvPr id="65" name="TextBox 64">
            <a:extLst>
              <a:ext uri="{FF2B5EF4-FFF2-40B4-BE49-F238E27FC236}">
                <a16:creationId xmlns:a16="http://schemas.microsoft.com/office/drawing/2014/main" id="{2F7AF3CD-BFE5-44DB-A881-F8B5D6CE2B11}"/>
              </a:ext>
            </a:extLst>
          </p:cNvPr>
          <p:cNvSpPr txBox="1"/>
          <p:nvPr/>
        </p:nvSpPr>
        <p:spPr>
          <a:xfrm>
            <a:off x="1641868" y="3107798"/>
            <a:ext cx="249342" cy="118673"/>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prstClr val="white"/>
                </a:solidFill>
                <a:effectLst/>
                <a:uLnTx/>
                <a:uFillTx/>
              </a:rPr>
              <a:t>Copy</a:t>
            </a:r>
            <a:endParaRPr kumimoji="0" lang="en-US" sz="1000" b="1" i="0" u="none" strike="noStrike" kern="0" cap="none" spc="0" normalizeH="0" baseline="0" noProof="0" dirty="0">
              <a:ln>
                <a:noFill/>
              </a:ln>
              <a:solidFill>
                <a:prstClr val="white"/>
              </a:solidFill>
              <a:effectLst/>
              <a:uLnTx/>
              <a:uFillTx/>
            </a:endParaRPr>
          </a:p>
        </p:txBody>
      </p:sp>
      <p:sp>
        <p:nvSpPr>
          <p:cNvPr id="66" name="TextBox 65">
            <a:extLst>
              <a:ext uri="{FF2B5EF4-FFF2-40B4-BE49-F238E27FC236}">
                <a16:creationId xmlns:a16="http://schemas.microsoft.com/office/drawing/2014/main" id="{58A8B415-6AB0-4372-AD58-68EEDB5B3176}"/>
              </a:ext>
            </a:extLst>
          </p:cNvPr>
          <p:cNvSpPr txBox="1"/>
          <p:nvPr/>
        </p:nvSpPr>
        <p:spPr>
          <a:xfrm>
            <a:off x="1692863" y="2688634"/>
            <a:ext cx="218907" cy="119276"/>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srgbClr val="F8D44C">
                    <a:lumMod val="50000"/>
                  </a:srgbClr>
                </a:solidFill>
                <a:effectLst/>
                <a:uLnTx/>
                <a:uFillTx/>
              </a:rPr>
              <a:t>Fetch</a:t>
            </a:r>
            <a:endParaRPr kumimoji="0" lang="en-US" sz="1000" b="1" i="0" u="none" strike="noStrike" kern="0" cap="none" spc="0" normalizeH="0" baseline="0" noProof="0" dirty="0">
              <a:ln>
                <a:noFill/>
              </a:ln>
              <a:solidFill>
                <a:srgbClr val="F8D44C">
                  <a:lumMod val="50000"/>
                </a:srgbClr>
              </a:solidFill>
              <a:effectLst/>
              <a:uLnTx/>
              <a:uFillTx/>
            </a:endParaRPr>
          </a:p>
        </p:txBody>
      </p:sp>
      <p:sp>
        <p:nvSpPr>
          <p:cNvPr id="67" name="TextBox 66">
            <a:extLst>
              <a:ext uri="{FF2B5EF4-FFF2-40B4-BE49-F238E27FC236}">
                <a16:creationId xmlns:a16="http://schemas.microsoft.com/office/drawing/2014/main" id="{7D356D0D-A781-42D7-BBC9-29B1DE4D1DB3}"/>
              </a:ext>
            </a:extLst>
          </p:cNvPr>
          <p:cNvSpPr txBox="1"/>
          <p:nvPr/>
        </p:nvSpPr>
        <p:spPr>
          <a:xfrm>
            <a:off x="2102954" y="2689690"/>
            <a:ext cx="218907" cy="119276"/>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a:ln>
                  <a:noFill/>
                </a:ln>
                <a:solidFill>
                  <a:srgbClr val="F8D44C">
                    <a:lumMod val="50000"/>
                  </a:srgbClr>
                </a:solidFill>
                <a:effectLst/>
                <a:uLnTx/>
                <a:uFillTx/>
              </a:rPr>
              <a:t>EnQ</a:t>
            </a:r>
            <a:endParaRPr kumimoji="0" lang="en-US" sz="1000" b="1" i="0" u="none" strike="noStrike" kern="0" cap="none" spc="0" normalizeH="0" baseline="0" noProof="0" dirty="0">
              <a:ln>
                <a:noFill/>
              </a:ln>
              <a:solidFill>
                <a:srgbClr val="F8D44C">
                  <a:lumMod val="50000"/>
                </a:srgbClr>
              </a:solidFill>
              <a:effectLst/>
              <a:uLnTx/>
              <a:uFillTx/>
            </a:endParaRPr>
          </a:p>
        </p:txBody>
      </p:sp>
      <p:sp>
        <p:nvSpPr>
          <p:cNvPr id="68" name="TextBox 67">
            <a:extLst>
              <a:ext uri="{FF2B5EF4-FFF2-40B4-BE49-F238E27FC236}">
                <a16:creationId xmlns:a16="http://schemas.microsoft.com/office/drawing/2014/main" id="{DA70BB8F-688B-4C83-ACD4-9B5C148D4162}"/>
              </a:ext>
            </a:extLst>
          </p:cNvPr>
          <p:cNvSpPr txBox="1"/>
          <p:nvPr/>
        </p:nvSpPr>
        <p:spPr>
          <a:xfrm>
            <a:off x="2168487" y="3058456"/>
            <a:ext cx="638285" cy="143053"/>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600" b="1" kern="0" dirty="0" err="1">
                <a:solidFill>
                  <a:schemeClr val="bg2">
                    <a:lumMod val="25000"/>
                  </a:schemeClr>
                </a:solidFill>
              </a:rPr>
              <a:t>EnQ</a:t>
            </a:r>
            <a:r>
              <a:rPr lang="en-US" sz="600" b="1" kern="0" dirty="0">
                <a:solidFill>
                  <a:prstClr val="white"/>
                </a:solidFill>
              </a:rPr>
              <a:t>/</a:t>
            </a:r>
            <a:r>
              <a:rPr lang="en-US" sz="600" b="1" kern="0" dirty="0" err="1">
                <a:solidFill>
                  <a:srgbClr val="002060"/>
                </a:solidFill>
              </a:rPr>
              <a:t>Oflloading</a:t>
            </a:r>
            <a:endParaRPr kumimoji="0" lang="en-US" sz="1000" b="1" i="0" u="none" strike="noStrike" kern="0" cap="none" spc="0" normalizeH="0" baseline="0" noProof="0" dirty="0">
              <a:ln>
                <a:noFill/>
              </a:ln>
              <a:solidFill>
                <a:srgbClr val="002060"/>
              </a:solidFill>
              <a:effectLst/>
              <a:uLnTx/>
              <a:uFillTx/>
            </a:endParaRPr>
          </a:p>
        </p:txBody>
      </p:sp>
      <p:sp>
        <p:nvSpPr>
          <p:cNvPr id="69" name="TextBox 68">
            <a:extLst>
              <a:ext uri="{FF2B5EF4-FFF2-40B4-BE49-F238E27FC236}">
                <a16:creationId xmlns:a16="http://schemas.microsoft.com/office/drawing/2014/main" id="{5E830EC2-0107-44F4-A067-5B0FFFC80869}"/>
              </a:ext>
            </a:extLst>
          </p:cNvPr>
          <p:cNvSpPr txBox="1"/>
          <p:nvPr/>
        </p:nvSpPr>
        <p:spPr>
          <a:xfrm>
            <a:off x="2063095" y="3753735"/>
            <a:ext cx="723799" cy="184310"/>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rPr>
              <a:t>Data Flow</a:t>
            </a:r>
          </a:p>
        </p:txBody>
      </p:sp>
      <p:sp>
        <p:nvSpPr>
          <p:cNvPr id="70" name="Rectangle 69">
            <a:extLst>
              <a:ext uri="{FF2B5EF4-FFF2-40B4-BE49-F238E27FC236}">
                <a16:creationId xmlns:a16="http://schemas.microsoft.com/office/drawing/2014/main" id="{35BF291A-CAC5-4524-AF11-8734DE013BC9}"/>
              </a:ext>
            </a:extLst>
          </p:cNvPr>
          <p:cNvSpPr/>
          <p:nvPr/>
        </p:nvSpPr>
        <p:spPr bwMode="auto">
          <a:xfrm>
            <a:off x="48903" y="3921208"/>
            <a:ext cx="4973264" cy="800180"/>
          </a:xfrm>
          <a:prstGeom prst="rect">
            <a:avLst/>
          </a:prstGeom>
          <a:solidFill>
            <a:schemeClr val="tx1">
              <a:lumMod val="75000"/>
              <a:lumOff val="25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1372" tIns="45688" rIns="91372" bIns="45688" numCol="1" rtlCol="0" anchor="t" anchorCtr="1" compatLnSpc="1">
            <a:prstTxWarp prst="textNoShape">
              <a:avLst/>
            </a:prstTxWarp>
            <a:noAutofit/>
          </a:bodyPr>
          <a:lstStyle/>
          <a:p>
            <a:pPr algn="ctr" defTabSz="914400" fontAlgn="base">
              <a:lnSpc>
                <a:spcPct val="95000"/>
              </a:lnSpc>
              <a:spcBef>
                <a:spcPct val="30000"/>
              </a:spcBef>
              <a:spcAft>
                <a:spcPct val="0"/>
              </a:spcAft>
              <a:buClr>
                <a:schemeClr val="tx1"/>
              </a:buClr>
            </a:pPr>
            <a:r>
              <a:rPr kumimoji="0" lang="en-US" sz="1400" b="0" i="0" u="none" strike="noStrike" cap="none" normalizeH="0" baseline="0" dirty="0">
                <a:ln>
                  <a:noFill/>
                </a:ln>
                <a:solidFill>
                  <a:schemeClr val="bg1"/>
                </a:solidFill>
                <a:effectLst>
                  <a:outerShdw blurRad="38100" dist="38100" dir="2700000" algn="tl">
                    <a:srgbClr val="000000">
                      <a:alpha val="43137"/>
                    </a:srgbClr>
                  </a:outerShdw>
                </a:effectLst>
                <a:latin typeface="Arial Narrow" pitchFamily="34" charset="0"/>
                <a:cs typeface="Arial" charset="0"/>
              </a:rPr>
              <a:t>Problem: </a:t>
            </a:r>
            <a:r>
              <a:rPr kumimoji="0" lang="en-US" sz="1400" b="0" i="0" u="none" strike="noStrike" cap="none" normalizeH="0" baseline="0" dirty="0" err="1">
                <a:ln>
                  <a:noFill/>
                </a:ln>
                <a:solidFill>
                  <a:schemeClr val="bg1"/>
                </a:solidFill>
                <a:effectLst>
                  <a:outerShdw blurRad="38100" dist="38100" dir="2700000" algn="tl">
                    <a:srgbClr val="000000">
                      <a:alpha val="43137"/>
                    </a:srgbClr>
                  </a:outerShdw>
                </a:effectLst>
                <a:latin typeface="Arial Narrow" pitchFamily="34" charset="0"/>
                <a:cs typeface="Arial" charset="0"/>
              </a:rPr>
              <a:t>Virtio</a:t>
            </a:r>
            <a:r>
              <a:rPr kumimoji="0" lang="en-US" sz="1400" b="0" i="0" u="none" strike="noStrike" cap="none" normalizeH="0" baseline="0" dirty="0">
                <a:ln>
                  <a:noFill/>
                </a:ln>
                <a:solidFill>
                  <a:schemeClr val="bg1"/>
                </a:solidFill>
                <a:effectLst>
                  <a:outerShdw blurRad="38100" dist="38100" dir="2700000" algn="tl">
                    <a:srgbClr val="000000">
                      <a:alpha val="43137"/>
                    </a:srgbClr>
                  </a:outerShdw>
                </a:effectLst>
                <a:latin typeface="Arial Narrow" pitchFamily="34" charset="0"/>
                <a:cs typeface="Arial" charset="0"/>
              </a:rPr>
              <a:t> port mirroring results in up to 70</a:t>
            </a:r>
            <a:r>
              <a:rPr lang="en-US" sz="1400" dirty="0">
                <a:solidFill>
                  <a:schemeClr val="bg1"/>
                </a:solidFill>
                <a:effectLst>
                  <a:outerShdw blurRad="38100" dist="38100" dir="2700000" algn="tl">
                    <a:srgbClr val="000000">
                      <a:alpha val="43137"/>
                    </a:srgbClr>
                  </a:outerShdw>
                </a:effectLst>
                <a:latin typeface="Arial Narrow" pitchFamily="34" charset="0"/>
                <a:cs typeface="Arial" charset="0"/>
              </a:rPr>
              <a:t>% performance </a:t>
            </a:r>
            <a:r>
              <a:rPr kumimoji="0" lang="en-US" sz="1400" b="0" i="0" u="none" strike="noStrike" cap="none" normalizeH="0" baseline="0" dirty="0">
                <a:ln>
                  <a:noFill/>
                </a:ln>
                <a:solidFill>
                  <a:schemeClr val="bg1"/>
                </a:solidFill>
                <a:effectLst>
                  <a:outerShdw blurRad="38100" dist="38100" dir="2700000" algn="tl">
                    <a:srgbClr val="000000">
                      <a:alpha val="43137"/>
                    </a:srgbClr>
                  </a:outerShdw>
                </a:effectLst>
                <a:latin typeface="Arial Narrow" pitchFamily="34" charset="0"/>
                <a:cs typeface="Arial" charset="0"/>
              </a:rPr>
              <a:t>impact</a:t>
            </a:r>
          </a:p>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1400" dirty="0">
                <a:solidFill>
                  <a:schemeClr val="bg1"/>
                </a:solidFill>
                <a:effectLst>
                  <a:outerShdw blurRad="38100" dist="38100" dir="2700000" algn="tl">
                    <a:srgbClr val="000000">
                      <a:alpha val="43137"/>
                    </a:srgbClr>
                  </a:outerShdw>
                </a:effectLst>
                <a:latin typeface="Arial Narrow" pitchFamily="34" charset="0"/>
                <a:cs typeface="Arial" charset="0"/>
              </a:rPr>
              <a:t>Root cause: </a:t>
            </a:r>
            <a:r>
              <a:rPr lang="en-US" sz="1400" dirty="0" err="1">
                <a:solidFill>
                  <a:schemeClr val="bg1"/>
                </a:solidFill>
                <a:effectLst>
                  <a:outerShdw blurRad="38100" dist="38100" dir="2700000" algn="tl">
                    <a:srgbClr val="000000">
                      <a:alpha val="43137"/>
                    </a:srgbClr>
                  </a:outerShdw>
                </a:effectLst>
                <a:latin typeface="Arial Narrow" pitchFamily="34" charset="0"/>
                <a:cs typeface="Arial" charset="0"/>
              </a:rPr>
              <a:t>Virtio</a:t>
            </a:r>
            <a:r>
              <a:rPr lang="en-US" sz="1400" dirty="0">
                <a:solidFill>
                  <a:schemeClr val="bg1"/>
                </a:solidFill>
                <a:effectLst>
                  <a:outerShdw blurRad="38100" dist="38100" dir="2700000" algn="tl">
                    <a:srgbClr val="000000">
                      <a:alpha val="43137"/>
                    </a:srgbClr>
                  </a:outerShdw>
                </a:effectLst>
                <a:latin typeface="Arial Narrow" pitchFamily="34" charset="0"/>
                <a:cs typeface="Arial" charset="0"/>
              </a:rPr>
              <a:t> mirroring requires 2x additional copies</a:t>
            </a:r>
          </a:p>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kumimoji="0" lang="en-US" sz="1400" b="0" i="0" u="none" strike="noStrike" cap="none" normalizeH="0" baseline="0" dirty="0">
                <a:ln>
                  <a:noFill/>
                </a:ln>
                <a:solidFill>
                  <a:schemeClr val="bg1"/>
                </a:solidFill>
                <a:effectLst>
                  <a:outerShdw blurRad="38100" dist="38100" dir="2700000" algn="tl">
                    <a:srgbClr val="000000">
                      <a:alpha val="43137"/>
                    </a:srgbClr>
                  </a:outerShdw>
                </a:effectLst>
                <a:latin typeface="Arial Narrow" pitchFamily="34" charset="0"/>
                <a:cs typeface="Arial" charset="0"/>
              </a:rPr>
              <a:t>Solution: </a:t>
            </a:r>
            <a:r>
              <a:rPr lang="en-US" sz="1400" dirty="0">
                <a:solidFill>
                  <a:schemeClr val="bg1"/>
                </a:solidFill>
                <a:effectLst>
                  <a:outerShdw blurRad="38100" dist="38100" dir="2700000" algn="tl">
                    <a:srgbClr val="000000">
                      <a:alpha val="43137"/>
                    </a:srgbClr>
                  </a:outerShdw>
                </a:effectLst>
                <a:latin typeface="Arial Narrow" pitchFamily="34" charset="0"/>
                <a:cs typeface="Arial" charset="0"/>
              </a:rPr>
              <a:t>NIC offloading</a:t>
            </a:r>
            <a:endParaRPr kumimoji="0" lang="en-US" sz="1400" b="0" i="0" u="none" strike="noStrike" cap="none" normalizeH="0" baseline="0" dirty="0">
              <a:ln>
                <a:noFill/>
              </a:ln>
              <a:solidFill>
                <a:schemeClr val="bg1"/>
              </a:solidFill>
              <a:effectLst>
                <a:outerShdw blurRad="38100" dist="38100" dir="2700000" algn="tl">
                  <a:srgbClr val="000000">
                    <a:alpha val="43137"/>
                  </a:srgbClr>
                </a:outerShdw>
              </a:effectLst>
              <a:latin typeface="Arial Narrow" pitchFamily="34" charset="0"/>
              <a:cs typeface="Arial" charset="0"/>
            </a:endParaRPr>
          </a:p>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endParaRPr kumimoji="0" lang="en-US" sz="1400" b="0" i="0" u="none" strike="noStrike" cap="none" normalizeH="0" baseline="0" dirty="0">
              <a:ln>
                <a:noFill/>
              </a:ln>
              <a:solidFill>
                <a:schemeClr val="bg1"/>
              </a:solidFill>
              <a:effectLst>
                <a:outerShdw blurRad="38100" dist="38100" dir="2700000" algn="tl">
                  <a:srgbClr val="000000">
                    <a:alpha val="43137"/>
                  </a:srgbClr>
                </a:outerShdw>
              </a:effectLst>
              <a:latin typeface="Arial Narrow" pitchFamily="34" charset="0"/>
              <a:cs typeface="Arial" charset="0"/>
            </a:endParaRPr>
          </a:p>
        </p:txBody>
      </p:sp>
    </p:spTree>
    <p:extLst>
      <p:ext uri="{BB962C8B-B14F-4D97-AF65-F5344CB8AC3E}">
        <p14:creationId xmlns:p14="http://schemas.microsoft.com/office/powerpoint/2010/main" val="274969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CC13-F9B2-434E-B818-A3E8A37AADDC}"/>
              </a:ext>
            </a:extLst>
          </p:cNvPr>
          <p:cNvSpPr>
            <a:spLocks noGrp="1"/>
          </p:cNvSpPr>
          <p:nvPr>
            <p:ph type="title"/>
          </p:nvPr>
        </p:nvSpPr>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-DPDK Port Mirroring via NIC HW Offload</a:t>
            </a:r>
            <a:endParaRPr lang="zh-CN" altLang="en-US" dirty="0"/>
          </a:p>
        </p:txBody>
      </p:sp>
      <p:sp>
        <p:nvSpPr>
          <p:cNvPr id="22" name="Rectangle 21">
            <a:extLst>
              <a:ext uri="{FF2B5EF4-FFF2-40B4-BE49-F238E27FC236}">
                <a16:creationId xmlns:a16="http://schemas.microsoft.com/office/drawing/2014/main" id="{4A6C294E-C014-4543-9134-D5BF8CBBA469}"/>
              </a:ext>
            </a:extLst>
          </p:cNvPr>
          <p:cNvSpPr/>
          <p:nvPr/>
        </p:nvSpPr>
        <p:spPr>
          <a:xfrm>
            <a:off x="4968242" y="881224"/>
            <a:ext cx="4069644" cy="3539430"/>
          </a:xfrm>
          <a:prstGeom prst="rect">
            <a:avLst/>
          </a:prstGeom>
        </p:spPr>
        <p:txBody>
          <a:bodyPr wrap="square">
            <a:spAutoFit/>
          </a:bodyPr>
          <a:lstStyle/>
          <a:p>
            <a:pPr marL="628650"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Host Network Interface (HNI):</a:t>
            </a:r>
          </a:p>
          <a:p>
            <a:pPr marL="1085850" lvl="1"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Manages device mirror configuration</a:t>
            </a:r>
          </a:p>
          <a:p>
            <a:pPr marL="628650"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Service Network Interface</a:t>
            </a:r>
          </a:p>
          <a:p>
            <a:pPr marL="1085850" lvl="1" indent="-285750" fontAlgn="ctr">
              <a:buFont typeface="Wingdings" panose="05000000000000000000" pitchFamily="2" charset="2"/>
              <a:buChar char="q"/>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Vhostuser</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or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Vhost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PMD</a:t>
            </a:r>
          </a:p>
          <a:p>
            <a:pPr marL="628650"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Mirror Channel Network Interface</a:t>
            </a:r>
          </a:p>
          <a:p>
            <a:pPr marL="1085850" lvl="1"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Either:</a:t>
            </a:r>
          </a:p>
          <a:p>
            <a:pPr marL="1543050" lvl="2"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HNI</a:t>
            </a:r>
          </a:p>
          <a:p>
            <a:pPr marL="1543050" lvl="2"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SR-IOV interface managed by HNI</a:t>
            </a:r>
          </a:p>
          <a:p>
            <a:pPr marL="628650"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Monitor Service Network Interface</a:t>
            </a:r>
          </a:p>
          <a:p>
            <a:pPr marL="1085850" lvl="1" indent="-285750" fontAlgn="ctr">
              <a:buFont typeface="Wingdings" panose="05000000000000000000" pitchFamily="2" charset="2"/>
              <a:buChar char="q"/>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SR-IOV instance managed by HNI</a:t>
            </a:r>
          </a:p>
          <a:p>
            <a:pPr marL="628650" indent="-285750" fontAlgn="ctr">
              <a:buFont typeface="Wingdings" panose="05000000000000000000" pitchFamily="2" charset="2"/>
              <a:buChar char="q"/>
            </a:pPr>
            <a:endParaRPr lang="en-US" altLang="zh-CN" sz="1600" dirty="0">
              <a:latin typeface="Intel Clear" panose="020B0604020203020204" pitchFamily="34" charset="0"/>
              <a:ea typeface="Intel Clear" panose="020B0604020203020204" pitchFamily="34" charset="0"/>
              <a:cs typeface="Intel Clear" panose="020B0604020203020204" pitchFamily="34" charset="0"/>
            </a:endParaRPr>
          </a:p>
        </p:txBody>
      </p:sp>
      <p:pic>
        <p:nvPicPr>
          <p:cNvPr id="38" name="Content Placeholder 9">
            <a:extLst>
              <a:ext uri="{FF2B5EF4-FFF2-40B4-BE49-F238E27FC236}">
                <a16:creationId xmlns:a16="http://schemas.microsoft.com/office/drawing/2014/main" id="{44BE1109-C671-4B71-9D19-920F76B58E20}"/>
              </a:ext>
            </a:extLst>
          </p:cNvPr>
          <p:cNvPicPr>
            <a:picLocks noGrp="1" noChangeAspect="1"/>
          </p:cNvPicPr>
          <p:nvPr>
            <p:ph idx="1"/>
          </p:nvPr>
        </p:nvPicPr>
        <p:blipFill>
          <a:blip r:embed="rId3"/>
          <a:stretch>
            <a:fillRect/>
          </a:stretch>
        </p:blipFill>
        <p:spPr>
          <a:xfrm>
            <a:off x="0" y="1269044"/>
            <a:ext cx="5329324" cy="3024188"/>
          </a:xfrm>
          <a:prstGeom prst="rect">
            <a:avLst/>
          </a:prstGeom>
        </p:spPr>
      </p:pic>
    </p:spTree>
    <p:extLst>
      <p:ext uri="{BB962C8B-B14F-4D97-AF65-F5344CB8AC3E}">
        <p14:creationId xmlns:p14="http://schemas.microsoft.com/office/powerpoint/2010/main" val="178501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CC13-F9B2-434E-B818-A3E8A37AADDC}"/>
              </a:ext>
            </a:extLst>
          </p:cNvPr>
          <p:cNvSpPr>
            <a:spLocks noGrp="1"/>
          </p:cNvSpPr>
          <p:nvPr>
            <p:ph type="title"/>
          </p:nvPr>
        </p:nvSpPr>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-DPDK Port Mirroring HWOL System Design</a:t>
            </a:r>
            <a:endParaRPr lang="zh-CN" altLang="en-US" dirty="0"/>
          </a:p>
        </p:txBody>
      </p:sp>
      <p:pic>
        <p:nvPicPr>
          <p:cNvPr id="4" name="Picture 3">
            <a:extLst>
              <a:ext uri="{FF2B5EF4-FFF2-40B4-BE49-F238E27FC236}">
                <a16:creationId xmlns:a16="http://schemas.microsoft.com/office/drawing/2014/main" id="{2DB7E60C-8AC4-4440-9F53-6068C19819B5}"/>
              </a:ext>
            </a:extLst>
          </p:cNvPr>
          <p:cNvPicPr>
            <a:picLocks noChangeAspect="1"/>
          </p:cNvPicPr>
          <p:nvPr/>
        </p:nvPicPr>
        <p:blipFill>
          <a:blip r:embed="rId3"/>
          <a:stretch>
            <a:fillRect/>
          </a:stretch>
        </p:blipFill>
        <p:spPr>
          <a:xfrm>
            <a:off x="381000" y="770218"/>
            <a:ext cx="8382000" cy="3963370"/>
          </a:xfrm>
          <a:prstGeom prst="rect">
            <a:avLst/>
          </a:prstGeom>
        </p:spPr>
      </p:pic>
    </p:spTree>
    <p:extLst>
      <p:ext uri="{BB962C8B-B14F-4D97-AF65-F5344CB8AC3E}">
        <p14:creationId xmlns:p14="http://schemas.microsoft.com/office/powerpoint/2010/main" val="128546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-DPDK Port Mirroring Developments</a:t>
            </a:r>
            <a:endParaRPr lang="en-US" dirty="0"/>
          </a:p>
        </p:txBody>
      </p:sp>
      <p:sp>
        <p:nvSpPr>
          <p:cNvPr id="5" name="Content Placeholder 4"/>
          <p:cNvSpPr>
            <a:spLocks noGrp="1"/>
          </p:cNvSpPr>
          <p:nvPr>
            <p:ph idx="1"/>
          </p:nvPr>
        </p:nvSpPr>
        <p:spPr>
          <a:xfrm>
            <a:off x="188259" y="755725"/>
            <a:ext cx="8955741" cy="3632049"/>
          </a:xfrm>
        </p:spPr>
        <p:txBody>
          <a:bodyPr>
            <a:normAutofit/>
          </a:bodyPr>
          <a:lstStyle/>
          <a:p>
            <a:pPr marL="0" indent="0">
              <a:buNone/>
            </a:pP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Extend </a:t>
            </a:r>
            <a:r>
              <a:rPr lang="en-US" altLang="zh-CN" sz="2000" b="1" dirty="0" err="1">
                <a:latin typeface="Intel Clear" panose="020B0604020203020204" pitchFamily="34" charset="0"/>
                <a:ea typeface="Intel Clear" panose="020B0604020203020204" pitchFamily="34" charset="0"/>
                <a:cs typeface="Intel Clear" panose="020B0604020203020204" pitchFamily="34" charset="0"/>
              </a:rPr>
              <a:t>ovs-vsctl</a:t>
            </a: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 mirror schema</a:t>
            </a:r>
          </a:p>
          <a:p>
            <a:pPr marL="1028700" lvl="1" fontAlgn="ctr">
              <a:buFont typeface="Wingdings" panose="05000000000000000000" pitchFamily="2" charset="2"/>
              <a:buChar char="q"/>
            </a:pP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mirror-offload</a:t>
            </a:r>
          </a:p>
          <a:p>
            <a:pPr marL="1028700" lvl="1" fontAlgn="ctr">
              <a:buFont typeface="Wingdings" panose="05000000000000000000" pitchFamily="2" charset="2"/>
              <a:buChar char="q"/>
            </a:pP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flow-</a:t>
            </a:r>
            <a:r>
              <a:rPr lang="en-US" altLang="zh-CN" sz="1600" b="1" dirty="0" err="1">
                <a:latin typeface="Intel Clear" panose="020B0604020203020204" pitchFamily="34" charset="0"/>
                <a:ea typeface="Intel Clear" panose="020B0604020203020204" pitchFamily="34" charset="0"/>
                <a:cs typeface="Intel Clear" panose="020B0604020203020204" pitchFamily="34" charset="0"/>
              </a:rPr>
              <a:t>dst</a:t>
            </a: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a:t>
            </a:r>
            <a:r>
              <a:rPr lang="en-US" altLang="zh-CN" sz="1600" b="1" dirty="0" err="1">
                <a:latin typeface="Intel Clear" panose="020B0604020203020204" pitchFamily="34" charset="0"/>
                <a:ea typeface="Intel Clear" panose="020B0604020203020204" pitchFamily="34" charset="0"/>
                <a:cs typeface="Intel Clear" panose="020B0604020203020204" pitchFamily="34" charset="0"/>
              </a:rPr>
              <a:t>addr</a:t>
            </a:r>
            <a:endParaRPr lang="en-US" altLang="zh-CN" sz="1600" b="1" dirty="0">
              <a:latin typeface="Intel Clear" panose="020B0604020203020204" pitchFamily="34" charset="0"/>
              <a:ea typeface="Intel Clear" panose="020B0604020203020204" pitchFamily="34" charset="0"/>
              <a:cs typeface="Intel Clear" panose="020B0604020203020204" pitchFamily="34" charset="0"/>
            </a:endParaRPr>
          </a:p>
          <a:p>
            <a:pPr marL="1028700" lvl="1" fontAlgn="ctr">
              <a:buFont typeface="Wingdings" panose="05000000000000000000" pitchFamily="2" charset="2"/>
              <a:buChar char="q"/>
            </a:pP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bond-port-other</a:t>
            </a:r>
          </a:p>
          <a:p>
            <a:pPr marL="1028700" lvl="1" fontAlgn="ctr">
              <a:buFont typeface="Wingdings" panose="05000000000000000000" pitchFamily="2" charset="2"/>
              <a:buChar char="q"/>
            </a:pP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output-port-name</a:t>
            </a:r>
          </a:p>
          <a:p>
            <a:pPr marL="1028700" lvl="1" fontAlgn="ctr">
              <a:buFont typeface="Wingdings" panose="05000000000000000000" pitchFamily="2" charset="2"/>
              <a:buChar char="q"/>
            </a:pP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output-</a:t>
            </a:r>
            <a:r>
              <a:rPr lang="en-US" altLang="zh-CN" sz="1600" b="1" dirty="0" err="1">
                <a:latin typeface="Intel Clear" panose="020B0604020203020204" pitchFamily="34" charset="0"/>
                <a:ea typeface="Intel Clear" panose="020B0604020203020204" pitchFamily="34" charset="0"/>
                <a:cs typeface="Intel Clear" panose="020B0604020203020204" pitchFamily="34" charset="0"/>
              </a:rPr>
              <a:t>src</a:t>
            </a: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a:t>
            </a:r>
            <a:r>
              <a:rPr lang="en-US" altLang="zh-CN" sz="1600" b="1" dirty="0" err="1">
                <a:latin typeface="Intel Clear" panose="020B0604020203020204" pitchFamily="34" charset="0"/>
                <a:ea typeface="Intel Clear" panose="020B0604020203020204" pitchFamily="34" charset="0"/>
                <a:cs typeface="Intel Clear" panose="020B0604020203020204" pitchFamily="34" charset="0"/>
              </a:rPr>
              <a:t>vlan</a:t>
            </a:r>
            <a:endParaRPr lang="en-US" altLang="zh-CN" sz="1600" b="1" dirty="0">
              <a:latin typeface="Intel Clear" panose="020B0604020203020204" pitchFamily="34" charset="0"/>
              <a:ea typeface="Intel Clear" panose="020B0604020203020204" pitchFamily="34" charset="0"/>
              <a:cs typeface="Intel Clear" panose="020B0604020203020204" pitchFamily="34" charset="0"/>
            </a:endParaRPr>
          </a:p>
          <a:p>
            <a:pPr marL="1028700" lvl="1" fontAlgn="ctr">
              <a:buFont typeface="Wingdings" panose="05000000000000000000" pitchFamily="2" charset="2"/>
              <a:buChar char="q"/>
            </a:pP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output-</a:t>
            </a:r>
            <a:r>
              <a:rPr lang="en-US" altLang="zh-CN" sz="1600" b="1" dirty="0" err="1">
                <a:latin typeface="Intel Clear" panose="020B0604020203020204" pitchFamily="34" charset="0"/>
                <a:ea typeface="Intel Clear" panose="020B0604020203020204" pitchFamily="34" charset="0"/>
                <a:cs typeface="Intel Clear" panose="020B0604020203020204" pitchFamily="34" charset="0"/>
              </a:rPr>
              <a:t>dst</a:t>
            </a: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a:t>
            </a:r>
            <a:r>
              <a:rPr lang="en-US" altLang="zh-CN" sz="1600" b="1" dirty="0" err="1">
                <a:latin typeface="Intel Clear" panose="020B0604020203020204" pitchFamily="34" charset="0"/>
                <a:ea typeface="Intel Clear" panose="020B0604020203020204" pitchFamily="34" charset="0"/>
                <a:cs typeface="Intel Clear" panose="020B0604020203020204" pitchFamily="34" charset="0"/>
              </a:rPr>
              <a:t>vlan</a:t>
            </a:r>
            <a:endParaRPr lang="en-US" altLang="zh-CN" sz="1600" b="1"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Dependencies</a:t>
            </a:r>
          </a:p>
          <a:p>
            <a:pPr marL="1028700" lvl="1" fontAlgn="ctr">
              <a:buFont typeface="Wingdings" panose="05000000000000000000" pitchFamily="2" charset="2"/>
              <a:buChar char="q"/>
            </a:pPr>
            <a:r>
              <a:rPr lang="en-US" altLang="zh-CN" sz="1600" b="1" dirty="0">
                <a:latin typeface="Intel Clear" panose="020B0604020203020204" pitchFamily="34" charset="0"/>
                <a:ea typeface="Intel Clear" panose="020B0604020203020204" pitchFamily="34" charset="0"/>
                <a:cs typeface="Intel Clear" panose="020B0604020203020204" pitchFamily="34" charset="0"/>
              </a:rPr>
              <a:t>Unified mirror offloading configuration</a:t>
            </a:r>
            <a:endParaRPr lang="en-US" altLang="zh-CN" dirty="0">
              <a:ea typeface="Calibri" panose="020F0502020204030204" pitchFamily="34" charset="0"/>
            </a:endParaRPr>
          </a:p>
          <a:p>
            <a:endParaRPr lang="en-US" altLang="zh-CN" dirty="0"/>
          </a:p>
          <a:p>
            <a:endParaRPr lang="en-US" dirty="0"/>
          </a:p>
        </p:txBody>
      </p:sp>
    </p:spTree>
    <p:extLst>
      <p:ext uri="{BB962C8B-B14F-4D97-AF65-F5344CB8AC3E}">
        <p14:creationId xmlns:p14="http://schemas.microsoft.com/office/powerpoint/2010/main" val="238945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a:latin typeface="Intel Clear" panose="020B0604020203020204" pitchFamily="34" charset="0"/>
                <a:ea typeface="Intel Clear" panose="020B0604020203020204" pitchFamily="34" charset="0"/>
                <a:cs typeface="Intel Clear" panose="020B0604020203020204" pitchFamily="34" charset="0"/>
              </a:rPr>
              <a:t>OvS</a:t>
            </a:r>
            <a:r>
              <a:rPr lang="en-US" altLang="zh-CN" dirty="0">
                <a:latin typeface="Intel Clear" panose="020B0604020203020204" pitchFamily="34" charset="0"/>
                <a:ea typeface="Intel Clear" panose="020B0604020203020204" pitchFamily="34" charset="0"/>
                <a:cs typeface="Intel Clear" panose="020B0604020203020204" pitchFamily="34" charset="0"/>
              </a:rPr>
              <a:t> Parameter Changes for Port Mirroring HWOL</a:t>
            </a:r>
            <a:endParaRPr lang="en-US" dirty="0"/>
          </a:p>
        </p:txBody>
      </p:sp>
      <p:sp>
        <p:nvSpPr>
          <p:cNvPr id="5" name="Content Placeholder 4"/>
          <p:cNvSpPr>
            <a:spLocks noGrp="1"/>
          </p:cNvSpPr>
          <p:nvPr>
            <p:ph idx="1"/>
          </p:nvPr>
        </p:nvSpPr>
        <p:spPr>
          <a:xfrm>
            <a:off x="188259" y="755725"/>
            <a:ext cx="8955741" cy="3632049"/>
          </a:xfrm>
        </p:spPr>
        <p:txBody>
          <a:bodyPr>
            <a:normAutofit fontScale="92500" lnSpcReduction="10000"/>
          </a:bodyPr>
          <a:lstStyle/>
          <a:p>
            <a:pPr marL="0" indent="0">
              <a:buNone/>
            </a:pPr>
            <a:endParaRPr lang="en-US" altLang="zh-CN" sz="2000"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err="1">
                <a:latin typeface="Intel Clear" panose="020B0604020203020204" pitchFamily="34" charset="0"/>
                <a:ea typeface="Intel Clear" panose="020B0604020203020204" pitchFamily="34" charset="0"/>
                <a:cs typeface="Intel Clear" panose="020B0604020203020204" pitchFamily="34" charset="0"/>
              </a:rPr>
              <a:t>Vhostuserclient</a:t>
            </a: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/server port creation &amp; configuration</a:t>
            </a:r>
          </a:p>
          <a:p>
            <a:pPr lvl="1" indent="0" fontAlgn="ctr">
              <a:buNone/>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ovs-vsctl</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--no-wait add-port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br</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-int vnic1 tag=1 -- set Interface vnic1</a:t>
            </a:r>
          </a:p>
          <a:p>
            <a:pPr lvl="1" indent="0" fontAlgn="ctr">
              <a:buNone/>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type=</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dpdkvhostuserclient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options:vhost-server-path</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tmp</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/vnic1</a:t>
            </a:r>
          </a:p>
          <a:p>
            <a:pPr lvl="1" indent="0" fontAlgn="ctr">
              <a:buNone/>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options:n_rxq</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=1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other_config:pmd-rxq-affinity</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mtu_request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mtu</a:t>
            </a:r>
            <a:endParaRPr lang="en-US" altLang="zh-CN" sz="1600"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err="1">
                <a:latin typeface="Intel Clear" panose="020B0604020203020204" pitchFamily="34" charset="0"/>
                <a:ea typeface="Intel Clear" panose="020B0604020203020204" pitchFamily="34" charset="0"/>
                <a:cs typeface="Intel Clear" panose="020B0604020203020204" pitchFamily="34" charset="0"/>
              </a:rPr>
              <a:t>Vhost</a:t>
            </a: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 PMD (</a:t>
            </a:r>
            <a:r>
              <a:rPr lang="en-US" altLang="zh-CN" sz="2000" b="1" dirty="0" err="1">
                <a:latin typeface="Intel Clear" panose="020B0604020203020204" pitchFamily="34" charset="0"/>
                <a:ea typeface="Intel Clear" panose="020B0604020203020204" pitchFamily="34" charset="0"/>
                <a:cs typeface="Intel Clear" panose="020B0604020203020204" pitchFamily="34" charset="0"/>
              </a:rPr>
              <a:t>vdev</a:t>
            </a: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 port creation &amp; configuration</a:t>
            </a:r>
          </a:p>
          <a:p>
            <a:pPr lvl="1" indent="0" fontAlgn="ctr">
              <a:buNone/>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ovs-vsctl</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--no-wait add-port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br</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-int vnic1 -- set Interface vnic1</a:t>
            </a:r>
          </a:p>
          <a:p>
            <a:pPr lvl="1" indent="0" fontAlgn="ctr">
              <a:buNone/>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type=</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dpdk</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options:dpdkdevargs</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=net_vhost1,iface=/</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tmp</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/vnic1,queues=1,client=1</a:t>
            </a:r>
          </a:p>
          <a:p>
            <a:pPr lvl="1" indent="0" fontAlgn="ctr">
              <a:buNone/>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options:n_rxq</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=1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other_config:pmd-rxq-affinity</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mtu_request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mtu</a:t>
            </a:r>
            <a:endParaRPr lang="en-US" altLang="zh-CN" dirty="0">
              <a:latin typeface="Intel Clear" panose="020B0604020203020204" pitchFamily="34" charset="0"/>
              <a:ea typeface="Intel Clear" panose="020B0604020203020204" pitchFamily="34" charset="0"/>
              <a:cs typeface="Intel Clear" panose="020B0604020203020204" pitchFamily="34" charset="0"/>
            </a:endParaRPr>
          </a:p>
          <a:p>
            <a:pPr marL="628650" indent="-285750" fontAlgn="ctr">
              <a:buFont typeface="Wingdings" panose="05000000000000000000" pitchFamily="2" charset="2"/>
              <a:buChar char="q"/>
            </a:pPr>
            <a:r>
              <a:rPr lang="en-US" altLang="zh-CN" sz="2000" b="1" dirty="0">
                <a:latin typeface="Intel Clear" panose="020B0604020203020204" pitchFamily="34" charset="0"/>
                <a:ea typeface="Intel Clear" panose="020B0604020203020204" pitchFamily="34" charset="0"/>
                <a:cs typeface="Intel Clear" panose="020B0604020203020204" pitchFamily="34" charset="0"/>
              </a:rPr>
              <a:t>DPDK port (mirror channel) creation and configuration</a:t>
            </a:r>
          </a:p>
          <a:p>
            <a:pPr lvl="1" indent="0" fontAlgn="ctr">
              <a:buNone/>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ovs-vsctl</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--no-wait add-port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br</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-int vnic1 -- set Interface vnic1</a:t>
            </a:r>
          </a:p>
          <a:p>
            <a:pPr lvl="1" indent="0" fontAlgn="ctr">
              <a:buNone/>
            </a:pPr>
            <a:r>
              <a:rPr lang="en-US" altLang="zh-CN" sz="1600" dirty="0">
                <a:latin typeface="Intel Clear" panose="020B0604020203020204" pitchFamily="34" charset="0"/>
                <a:ea typeface="Intel Clear" panose="020B0604020203020204" pitchFamily="34" charset="0"/>
                <a:cs typeface="Intel Clear" panose="020B0604020203020204" pitchFamily="34" charset="0"/>
              </a:rPr>
              <a:t>type=</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dpdk</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options:dpdk-devargs</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600" b="1" dirty="0" err="1">
                <a:solidFill>
                  <a:srgbClr val="00B050"/>
                </a:solidFill>
                <a:latin typeface="Intel Clear" panose="020B0604020203020204" pitchFamily="34" charset="0"/>
                <a:ea typeface="Intel Clear" panose="020B0604020203020204" pitchFamily="34" charset="0"/>
                <a:cs typeface="Intel Clear" panose="020B0604020203020204" pitchFamily="34" charset="0"/>
              </a:rPr>
              <a:t>options:tx_vlan_insert</a:t>
            </a:r>
            <a:r>
              <a:rPr lang="en-US" altLang="zh-CN" sz="1600" b="1" dirty="0">
                <a:solidFill>
                  <a:srgbClr val="00B050"/>
                </a:solidFill>
                <a:latin typeface="Intel Clear" panose="020B0604020203020204" pitchFamily="34" charset="0"/>
                <a:ea typeface="Intel Clear" panose="020B0604020203020204" pitchFamily="34" charset="0"/>
                <a:cs typeface="Intel Clear" panose="020B0604020203020204" pitchFamily="34" charset="0"/>
              </a:rPr>
              <a:t>=true</a:t>
            </a:r>
            <a:r>
              <a:rPr lang="en-US" altLang="zh-CN" sz="1600" b="1" dirty="0">
                <a:solidFill>
                  <a:schemeClr val="accent3">
                    <a:lumMod val="75000"/>
                  </a:schemeClr>
                </a:solidFill>
                <a:latin typeface="Intel Clear" panose="020B0604020203020204" pitchFamily="34" charset="0"/>
                <a:ea typeface="Intel Clear" panose="020B0604020203020204" pitchFamily="34" charset="0"/>
                <a:cs typeface="Intel Clear" panose="020B0604020203020204" pitchFamily="34" charset="0"/>
              </a:rPr>
              <a:t> </a:t>
            </a:r>
          </a:p>
          <a:p>
            <a:pPr lvl="1" indent="0" fontAlgn="ctr">
              <a:buNone/>
            </a:pP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options:n_rxq</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=1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other_config:pmd-rxq-affinity</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mtu_request</a:t>
            </a:r>
            <a:r>
              <a:rPr lang="en-US" altLang="zh-CN" sz="1600" dirty="0">
                <a:latin typeface="Intel Clear" panose="020B0604020203020204" pitchFamily="34" charset="0"/>
                <a:ea typeface="Intel Clear" panose="020B0604020203020204" pitchFamily="34" charset="0"/>
                <a:cs typeface="Intel Clear" panose="020B0604020203020204" pitchFamily="34" charset="0"/>
              </a:rPr>
              <a:t>=$</a:t>
            </a:r>
            <a:r>
              <a:rPr lang="en-US" altLang="zh-CN" sz="1600" dirty="0" err="1">
                <a:latin typeface="Intel Clear" panose="020B0604020203020204" pitchFamily="34" charset="0"/>
                <a:ea typeface="Intel Clear" panose="020B0604020203020204" pitchFamily="34" charset="0"/>
                <a:cs typeface="Intel Clear" panose="020B0604020203020204" pitchFamily="34" charset="0"/>
              </a:rPr>
              <a:t>mtu</a:t>
            </a:r>
            <a:endParaRPr lang="en-US" altLang="zh-CN" sz="1600" dirty="0">
              <a:latin typeface="Intel Clear" panose="020B0604020203020204" pitchFamily="34" charset="0"/>
              <a:ea typeface="Intel Clear" panose="020B0604020203020204" pitchFamily="34" charset="0"/>
              <a:cs typeface="Intel Clear" panose="020B0604020203020204" pitchFamily="34" charset="0"/>
            </a:endParaRPr>
          </a:p>
          <a:p>
            <a:endParaRPr lang="en-US" altLang="zh-CN" dirty="0"/>
          </a:p>
          <a:p>
            <a:endParaRPr lang="en-US" dirty="0"/>
          </a:p>
        </p:txBody>
      </p:sp>
    </p:spTree>
    <p:extLst>
      <p:ext uri="{BB962C8B-B14F-4D97-AF65-F5344CB8AC3E}">
        <p14:creationId xmlns:p14="http://schemas.microsoft.com/office/powerpoint/2010/main" val="2234935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20459</TotalTime>
  <Words>2775</Words>
  <Application>Microsoft Office PowerPoint</Application>
  <PresentationFormat>On-screen Show (16:9)</PresentationFormat>
  <Paragraphs>403</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等线</vt:lpstr>
      <vt:lpstr>Arial</vt:lpstr>
      <vt:lpstr>Arial Narrow</vt:lpstr>
      <vt:lpstr>Calibri</vt:lpstr>
      <vt:lpstr>Intel Clear</vt:lpstr>
      <vt:lpstr>Wingdings</vt:lpstr>
      <vt:lpstr>Office Theme</vt:lpstr>
      <vt:lpstr>OvS Port Mirroring Offload</vt:lpstr>
      <vt:lpstr>Agenda</vt:lpstr>
      <vt:lpstr>OvS Port Mirroring Use Case &amp; Challenges</vt:lpstr>
      <vt:lpstr>OvS Port Mirroring Use Case</vt:lpstr>
      <vt:lpstr>OvS-DPDK Port Mirroring Implementation Deep-Dive</vt:lpstr>
      <vt:lpstr>OvS-DPDK Port Mirroring via NIC HW Offload</vt:lpstr>
      <vt:lpstr>OvS-DPDK Port Mirroring HWOL System Design</vt:lpstr>
      <vt:lpstr>OvS-DPDK Port Mirroring Developments</vt:lpstr>
      <vt:lpstr>OvS Parameter Changes for Port Mirroring HWOL</vt:lpstr>
      <vt:lpstr>Port Mirroring HWOL Configuration Examples</vt:lpstr>
      <vt:lpstr>OvS Port Mirroring RFC Benchmarking</vt:lpstr>
      <vt:lpstr>Port Mirroring</vt:lpstr>
      <vt:lpstr>Notices &amp; Disclaimers</vt:lpstr>
      <vt:lpstr>Performance Data</vt:lpstr>
      <vt:lpstr>Performance Data</vt:lpstr>
      <vt:lpstr>OvS Port Mirroring RFC Demo</vt:lpstr>
      <vt:lpstr>Call for Action</vt:lpstr>
      <vt:lpstr>Thank You!</vt:lpstr>
      <vt:lpstr>System Config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Cohen</dc:creator>
  <cp:keywords>CTPClassification=CTP_NT</cp:keywords>
  <cp:lastModifiedBy>Timothy</cp:lastModifiedBy>
  <cp:revision>349</cp:revision>
  <dcterms:created xsi:type="dcterms:W3CDTF">2016-09-09T14:34:40Z</dcterms:created>
  <dcterms:modified xsi:type="dcterms:W3CDTF">2020-11-25T18:17:42Z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7729cc95-caf4-41cb-88c6-79615a81adf9</vt:lpwstr>
  </property>
  <property fmtid="{D5CDD505-2E9C-101B-9397-08002B2CF9AE}" pid="3" name="CTP_TimeStamp">
    <vt:lpwstr>2019-12-10 13:46:46Z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