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27" r:id="rId5"/>
    <p:sldId id="2147307774" r:id="rId6"/>
    <p:sldId id="2147307775" r:id="rId7"/>
    <p:sldId id="2147307776" r:id="rId8"/>
    <p:sldId id="2147307778" r:id="rId9"/>
    <p:sldId id="256" r:id="rId10"/>
    <p:sldId id="2134096473" r:id="rId11"/>
    <p:sldId id="2147307780" r:id="rId12"/>
    <p:sldId id="2147307781" r:id="rId13"/>
    <p:sldId id="2147307782" r:id="rId14"/>
    <p:sldId id="2147307784" r:id="rId15"/>
    <p:sldId id="2147307785" r:id="rId16"/>
    <p:sldId id="2147307786" r:id="rId17"/>
    <p:sldId id="2147307787" r:id="rId18"/>
    <p:sldId id="2147307790" r:id="rId19"/>
    <p:sldId id="2147307789"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128F33-5283-4FCD-9A6E-8EF5DCDB0E33}" v="21" dt="2020-12-01T20:15:32.286"/>
    <p1510:client id="{B67143F8-4F10-4D30-B033-ED3CF9376F1C}" v="3" dt="2020-12-01T21:12:34.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517" autoAdjust="0"/>
  </p:normalViewPr>
  <p:slideViewPr>
    <p:cSldViewPr snapToGrid="0">
      <p:cViewPr varScale="1">
        <p:scale>
          <a:sx n="118" d="100"/>
          <a:sy n="118" d="100"/>
        </p:scale>
        <p:origin x="8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F313FC-DCE2-4E8B-9E1D-0475E1DDD2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DDB4AD-0128-4DA1-A3B7-20B6793485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84FD2-94EB-4336-A701-75DE79B849D0}" type="datetimeFigureOut">
              <a:rPr lang="en-US" smtClean="0"/>
              <a:t>12/1/20</a:t>
            </a:fld>
            <a:endParaRPr lang="en-US"/>
          </a:p>
        </p:txBody>
      </p:sp>
      <p:sp>
        <p:nvSpPr>
          <p:cNvPr id="4" name="Footer Placeholder 3">
            <a:extLst>
              <a:ext uri="{FF2B5EF4-FFF2-40B4-BE49-F238E27FC236}">
                <a16:creationId xmlns:a16="http://schemas.microsoft.com/office/drawing/2014/main" id="{D0C112A6-E388-4DC5-9B6A-13DC1D66D9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275601-235C-495D-AF5C-EAAFD33F83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C0CD2E-F5BB-4A98-B445-B183E8AC7399}" type="slidenum">
              <a:rPr lang="en-US" smtClean="0"/>
              <a:t>‹#›</a:t>
            </a:fld>
            <a:endParaRPr lang="en-US"/>
          </a:p>
        </p:txBody>
      </p:sp>
    </p:spTree>
    <p:extLst>
      <p:ext uri="{BB962C8B-B14F-4D97-AF65-F5344CB8AC3E}">
        <p14:creationId xmlns:p14="http://schemas.microsoft.com/office/powerpoint/2010/main" val="31617337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D20BD-6CDC-4FF6-BE46-9524C1E7195A}"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C933D-DEBA-4047-A1C8-53381ECC02A3}" type="slidenum">
              <a:rPr lang="en-US" smtClean="0"/>
              <a:t>‹#›</a:t>
            </a:fld>
            <a:endParaRPr lang="en-US"/>
          </a:p>
        </p:txBody>
      </p:sp>
    </p:spTree>
    <p:extLst>
      <p:ext uri="{BB962C8B-B14F-4D97-AF65-F5344CB8AC3E}">
        <p14:creationId xmlns:p14="http://schemas.microsoft.com/office/powerpoint/2010/main" val="40289370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9D1FAB-A61E-463E-B002-077A67319824}" type="slidenum">
              <a:rPr lang="en-US" smtClean="0"/>
              <a:t>3</a:t>
            </a:fld>
            <a:endParaRPr lang="en-US" dirty="0"/>
          </a:p>
        </p:txBody>
      </p:sp>
    </p:spTree>
    <p:extLst>
      <p:ext uri="{BB962C8B-B14F-4D97-AF65-F5344CB8AC3E}">
        <p14:creationId xmlns:p14="http://schemas.microsoft.com/office/powerpoint/2010/main" val="2885290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535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501206" rtl="0" eaLnBrk="1" fontAlgn="auto" latinLnBrk="0" hangingPunct="1">
              <a:lnSpc>
                <a:spcPct val="100000"/>
              </a:lnSpc>
              <a:spcBef>
                <a:spcPts val="0"/>
              </a:spcBef>
              <a:spcAft>
                <a:spcPts val="0"/>
              </a:spcAft>
              <a:buClrTx/>
              <a:buSzTx/>
              <a:buFontTx/>
              <a:buNone/>
              <a:tabLst/>
              <a:defRPr/>
            </a:pPr>
            <a:fld id="{DBB57309-43A7-49A7-AE21-36FEE0B80A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501206"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490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71B037-8DCC-43CE-B2C9-49ECFD7D038E}"/>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18F724BB-E46A-45BC-978E-CA3A32BA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BB2F6673-3C13-448A-B25D-8CABBE105B39}"/>
              </a:ext>
            </a:extLst>
          </p:cNvPr>
          <p:cNvSpPr>
            <a:spLocks noGrp="1"/>
          </p:cNvSpPr>
          <p:nvPr>
            <p:ph type="dt" sz="half" idx="10"/>
          </p:nvPr>
        </p:nvSpPr>
        <p:spPr/>
        <p:txBody>
          <a:bodyPr/>
          <a:lstStyle/>
          <a:p>
            <a:fld id="{5F130DB1-6AA9-41DB-A11C-4A78F59A2A91}" type="datetime1">
              <a:rPr lang="pl-PL" smtClean="0"/>
              <a:t>01.12.2020</a:t>
            </a:fld>
            <a:endParaRPr lang="pl-PL"/>
          </a:p>
        </p:txBody>
      </p:sp>
      <p:sp>
        <p:nvSpPr>
          <p:cNvPr id="5" name="Symbol zastępczy stopki 4">
            <a:extLst>
              <a:ext uri="{FF2B5EF4-FFF2-40B4-BE49-F238E27FC236}">
                <a16:creationId xmlns:a16="http://schemas.microsoft.com/office/drawing/2014/main" id="{7AF0E0D6-CAB5-44E8-AC3D-BDACF530545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3D95CA5-E88F-476D-9317-F608DB21C6FD}"/>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365654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7369EA-57B8-483A-9207-1C45A88615D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8D19C23-09A5-4057-A9AB-23B458CE9F56}"/>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F0577C-911A-4DFF-A2B5-5702A7883D7C}"/>
              </a:ext>
            </a:extLst>
          </p:cNvPr>
          <p:cNvSpPr>
            <a:spLocks noGrp="1"/>
          </p:cNvSpPr>
          <p:nvPr>
            <p:ph type="dt" sz="half" idx="10"/>
          </p:nvPr>
        </p:nvSpPr>
        <p:spPr/>
        <p:txBody>
          <a:bodyPr/>
          <a:lstStyle/>
          <a:p>
            <a:fld id="{9BEBB9CB-E54A-4EBC-BC64-85F6831A788C}" type="datetime1">
              <a:rPr lang="pl-PL" smtClean="0"/>
              <a:t>01.12.2020</a:t>
            </a:fld>
            <a:endParaRPr lang="pl-PL"/>
          </a:p>
        </p:txBody>
      </p:sp>
      <p:sp>
        <p:nvSpPr>
          <p:cNvPr id="5" name="Symbol zastępczy stopki 4">
            <a:extLst>
              <a:ext uri="{FF2B5EF4-FFF2-40B4-BE49-F238E27FC236}">
                <a16:creationId xmlns:a16="http://schemas.microsoft.com/office/drawing/2014/main" id="{531A0094-EA26-4962-AD4B-12301028BFB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ED29800-1EA7-49FF-9DEA-AB9A6728699D}"/>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180329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979335B7-95CB-4932-BCEF-1676059C0C5A}"/>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145EEE5C-2845-467A-90A3-628CFC28936C}"/>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37DB0312-1334-4361-A316-B8E3C39A2D26}"/>
              </a:ext>
            </a:extLst>
          </p:cNvPr>
          <p:cNvSpPr>
            <a:spLocks noGrp="1"/>
          </p:cNvSpPr>
          <p:nvPr>
            <p:ph type="dt" sz="half" idx="10"/>
          </p:nvPr>
        </p:nvSpPr>
        <p:spPr/>
        <p:txBody>
          <a:bodyPr/>
          <a:lstStyle/>
          <a:p>
            <a:fld id="{4024E29B-DA34-497C-AB27-5F99EC535755}" type="datetime1">
              <a:rPr lang="pl-PL" smtClean="0"/>
              <a:t>01.12.2020</a:t>
            </a:fld>
            <a:endParaRPr lang="pl-PL"/>
          </a:p>
        </p:txBody>
      </p:sp>
      <p:sp>
        <p:nvSpPr>
          <p:cNvPr id="5" name="Symbol zastępczy stopki 4">
            <a:extLst>
              <a:ext uri="{FF2B5EF4-FFF2-40B4-BE49-F238E27FC236}">
                <a16:creationId xmlns:a16="http://schemas.microsoft.com/office/drawing/2014/main" id="{A73A2B7B-745A-4DA1-BC33-5FFEC7AEB2C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0BE566B-2267-43D4-921C-60F7E5CAC1FB}"/>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310377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2916" y="3305898"/>
            <a:ext cx="10950515"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7484" y="4657345"/>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7" name="Picture 6"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1744663"/>
            <a:ext cx="2829021" cy="887284"/>
          </a:xfrm>
          <a:prstGeom prst="rect">
            <a:avLst/>
          </a:prstGeom>
        </p:spPr>
      </p:pic>
      <p:pic>
        <p:nvPicPr>
          <p:cNvPr id="2" name="Picture 1">
            <a:extLst>
              <a:ext uri="{FF2B5EF4-FFF2-40B4-BE49-F238E27FC236}">
                <a16:creationId xmlns:a16="http://schemas.microsoft.com/office/drawing/2014/main" id="{CE55CDAD-8A19-484B-A90D-E0DE6CA4ED9C}"/>
              </a:ext>
            </a:extLst>
          </p:cNvPr>
          <p:cNvPicPr>
            <a:picLocks noChangeAspect="1"/>
          </p:cNvPicPr>
          <p:nvPr userDrawn="1"/>
        </p:nvPicPr>
        <p:blipFill>
          <a:blip r:embed="rId4"/>
          <a:stretch>
            <a:fillRect/>
          </a:stretch>
        </p:blipFill>
        <p:spPr>
          <a:xfrm>
            <a:off x="9695542" y="620900"/>
            <a:ext cx="168528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42986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1" y="571502"/>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3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1" y="1673456"/>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83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1800"/>
            </a:lvl2pPr>
            <a:lvl3pPr>
              <a:defRPr sz="1800"/>
            </a:lvl3pPr>
            <a:lvl4pPr>
              <a:defRPr sz="16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a:t>14pt Intel Clear fifth level</a:t>
            </a:r>
          </a:p>
        </p:txBody>
      </p:sp>
      <p:sp>
        <p:nvSpPr>
          <p:cNvPr id="8" name="Slide Number Placeholder 5"/>
          <p:cNvSpPr>
            <a:spLocks noGrp="1"/>
          </p:cNvSpPr>
          <p:nvPr>
            <p:ph type="sldNum" sz="quarter" idx="4294967295"/>
          </p:nvPr>
        </p:nvSpPr>
        <p:spPr>
          <a:xfrm>
            <a:off x="9086936" y="6626246"/>
            <a:ext cx="28448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5" name="Picture 4">
            <a:extLst>
              <a:ext uri="{FF2B5EF4-FFF2-40B4-BE49-F238E27FC236}">
                <a16:creationId xmlns:a16="http://schemas.microsoft.com/office/drawing/2014/main" id="{8EA49DB5-4C42-0241-892C-BF7FAA8301DD}"/>
              </a:ext>
            </a:extLst>
          </p:cNvPr>
          <p:cNvPicPr>
            <a:picLocks noChangeAspect="1"/>
          </p:cNvPicPr>
          <p:nvPr userDrawn="1"/>
        </p:nvPicPr>
        <p:blipFill>
          <a:blip r:embed="rId2"/>
          <a:stretch>
            <a:fillRect/>
          </a:stretch>
        </p:blipFill>
        <p:spPr>
          <a:xfrm>
            <a:off x="9695542" y="620900"/>
            <a:ext cx="168528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extBox 1">
            <a:extLst>
              <a:ext uri="{FF2B5EF4-FFF2-40B4-BE49-F238E27FC236}">
                <a16:creationId xmlns:a16="http://schemas.microsoft.com/office/drawing/2014/main" id="{951D8CD5-6C8D-DF4B-91E4-11B6A43B1044}"/>
              </a:ext>
            </a:extLst>
          </p:cNvPr>
          <p:cNvSpPr txBox="1"/>
          <p:nvPr userDrawn="1"/>
        </p:nvSpPr>
        <p:spPr>
          <a:xfrm>
            <a:off x="1993295" y="6662057"/>
            <a:ext cx="0" cy="0"/>
          </a:xfrm>
          <a:prstGeom prst="rect">
            <a:avLst/>
          </a:prstGeom>
          <a:solidFill>
            <a:schemeClr val="bg2">
              <a:lumMod val="20000"/>
              <a:lumOff val="80000"/>
            </a:schemeClr>
          </a:solidFill>
        </p:spPr>
        <p:txBody>
          <a:bodyPr vert="horz" wrap="none" lIns="0" tIns="0" rIns="0" bIns="0" rtlCol="0">
            <a:noAutofit/>
          </a:bodyPr>
          <a:lstStyle/>
          <a:p>
            <a:endParaRPr lang="en-US" sz="1100" dirty="0">
              <a:solidFill>
                <a:srgbClr val="003C71"/>
              </a:solidFill>
            </a:endParaRPr>
          </a:p>
        </p:txBody>
      </p:sp>
      <p:sp>
        <p:nvSpPr>
          <p:cNvPr id="3" name="TextBox 2">
            <a:extLst>
              <a:ext uri="{FF2B5EF4-FFF2-40B4-BE49-F238E27FC236}">
                <a16:creationId xmlns:a16="http://schemas.microsoft.com/office/drawing/2014/main" id="{49BA0AD3-9561-EA48-90A9-453778D289FD}"/>
              </a:ext>
            </a:extLst>
          </p:cNvPr>
          <p:cNvSpPr txBox="1"/>
          <p:nvPr userDrawn="1"/>
        </p:nvSpPr>
        <p:spPr>
          <a:xfrm>
            <a:off x="1924424" y="6651812"/>
            <a:ext cx="0" cy="0"/>
          </a:xfrm>
          <a:prstGeom prst="rect">
            <a:avLst/>
          </a:prstGeom>
          <a:solidFill>
            <a:schemeClr val="bg2">
              <a:lumMod val="20000"/>
              <a:lumOff val="80000"/>
            </a:schemeClr>
          </a:solidFill>
        </p:spPr>
        <p:txBody>
          <a:bodyPr vert="horz" wrap="none" lIns="0" tIns="0" rIns="0" bIns="0" rtlCol="0">
            <a:noAutofit/>
          </a:bodyPr>
          <a:lstStyle/>
          <a:p>
            <a:endParaRPr lang="en-US" sz="1100" dirty="0">
              <a:solidFill>
                <a:srgbClr val="003C71"/>
              </a:solidFill>
            </a:endParaRPr>
          </a:p>
        </p:txBody>
      </p:sp>
    </p:spTree>
    <p:extLst>
      <p:ext uri="{BB962C8B-B14F-4D97-AF65-F5344CB8AC3E}">
        <p14:creationId xmlns:p14="http://schemas.microsoft.com/office/powerpoint/2010/main" val="57317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5449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BF91EA-C633-4BCA-9594-30F5D8E2F301}"/>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7CD6AF1-533F-4BAC-B638-4096CB8EBE57}"/>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547643B-FC53-44AF-896A-60165DC98216}"/>
              </a:ext>
            </a:extLst>
          </p:cNvPr>
          <p:cNvSpPr>
            <a:spLocks noGrp="1"/>
          </p:cNvSpPr>
          <p:nvPr>
            <p:ph type="dt" sz="half" idx="10"/>
          </p:nvPr>
        </p:nvSpPr>
        <p:spPr/>
        <p:txBody>
          <a:bodyPr/>
          <a:lstStyle/>
          <a:p>
            <a:fld id="{11EB66C6-428D-485D-B26A-82E5FCD9EDE3}" type="datetime1">
              <a:rPr lang="pl-PL" smtClean="0"/>
              <a:t>01.12.2020</a:t>
            </a:fld>
            <a:endParaRPr lang="pl-PL"/>
          </a:p>
        </p:txBody>
      </p:sp>
      <p:sp>
        <p:nvSpPr>
          <p:cNvPr id="5" name="Symbol zastępczy stopki 4">
            <a:extLst>
              <a:ext uri="{FF2B5EF4-FFF2-40B4-BE49-F238E27FC236}">
                <a16:creationId xmlns:a16="http://schemas.microsoft.com/office/drawing/2014/main" id="{9C6BFA1E-2897-40B5-8360-DB1BEB3683F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04B58B-8BE6-42A2-839E-9F69B94CF990}"/>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5191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B4C716-6338-461F-8A39-D66E140413C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CC8DF48A-E733-455A-978F-671D220CA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A4DB5B1-3A0A-4FFF-9C10-0606E8FA067C}"/>
              </a:ext>
            </a:extLst>
          </p:cNvPr>
          <p:cNvSpPr>
            <a:spLocks noGrp="1"/>
          </p:cNvSpPr>
          <p:nvPr>
            <p:ph type="dt" sz="half" idx="10"/>
          </p:nvPr>
        </p:nvSpPr>
        <p:spPr/>
        <p:txBody>
          <a:bodyPr/>
          <a:lstStyle/>
          <a:p>
            <a:fld id="{B363C4BD-BD63-4A41-B72B-0A109B82D460}" type="datetime1">
              <a:rPr lang="pl-PL" smtClean="0"/>
              <a:t>01.12.2020</a:t>
            </a:fld>
            <a:endParaRPr lang="pl-PL"/>
          </a:p>
        </p:txBody>
      </p:sp>
      <p:sp>
        <p:nvSpPr>
          <p:cNvPr id="5" name="Symbol zastępczy stopki 4">
            <a:extLst>
              <a:ext uri="{FF2B5EF4-FFF2-40B4-BE49-F238E27FC236}">
                <a16:creationId xmlns:a16="http://schemas.microsoft.com/office/drawing/2014/main" id="{5D56E737-3995-4641-A5E0-DBFFDB17491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A920B73-848C-494D-B9E4-C378541CE694}"/>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149707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C87813-6118-4866-BF78-FA1E9B0FD801}"/>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E49AC61-02D4-466D-86E9-B7373C5D4A6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320F9D63-9193-4DEB-B9EB-58B3F746F719}"/>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4C2AE144-6469-4925-A78A-01B0E9AC3893}"/>
              </a:ext>
            </a:extLst>
          </p:cNvPr>
          <p:cNvSpPr>
            <a:spLocks noGrp="1"/>
          </p:cNvSpPr>
          <p:nvPr>
            <p:ph type="dt" sz="half" idx="10"/>
          </p:nvPr>
        </p:nvSpPr>
        <p:spPr/>
        <p:txBody>
          <a:bodyPr/>
          <a:lstStyle/>
          <a:p>
            <a:fld id="{6A86E433-FCA0-4AE4-92B0-50969D9023D4}" type="datetime1">
              <a:rPr lang="pl-PL" smtClean="0"/>
              <a:t>01.12.2020</a:t>
            </a:fld>
            <a:endParaRPr lang="pl-PL"/>
          </a:p>
        </p:txBody>
      </p:sp>
      <p:sp>
        <p:nvSpPr>
          <p:cNvPr id="6" name="Symbol zastępczy stopki 5">
            <a:extLst>
              <a:ext uri="{FF2B5EF4-FFF2-40B4-BE49-F238E27FC236}">
                <a16:creationId xmlns:a16="http://schemas.microsoft.com/office/drawing/2014/main" id="{3005F87F-4146-4618-8BD6-A1B0110B989D}"/>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A75FD3F-BDBB-432C-ADE4-E8F3CA7202F2}"/>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24428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917595-6E05-427D-BA8B-D28BA267EE5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D2122B62-DCC0-411E-8780-FAF9B3B90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5C757993-2807-49CF-B8F5-B00CC5550C4C}"/>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4A6B3D15-010A-43A3-A6C0-EF71DBE0E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D44089C-C2D9-40B4-9C36-BA832EB42BB8}"/>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DD65CEA-EDDB-4B64-8660-A677A635A927}"/>
              </a:ext>
            </a:extLst>
          </p:cNvPr>
          <p:cNvSpPr>
            <a:spLocks noGrp="1"/>
          </p:cNvSpPr>
          <p:nvPr>
            <p:ph type="dt" sz="half" idx="10"/>
          </p:nvPr>
        </p:nvSpPr>
        <p:spPr/>
        <p:txBody>
          <a:bodyPr/>
          <a:lstStyle/>
          <a:p>
            <a:fld id="{0A175E47-AA6E-4401-A625-47DFCCD2D996}" type="datetime1">
              <a:rPr lang="pl-PL" smtClean="0"/>
              <a:t>01.12.2020</a:t>
            </a:fld>
            <a:endParaRPr lang="pl-PL"/>
          </a:p>
        </p:txBody>
      </p:sp>
      <p:sp>
        <p:nvSpPr>
          <p:cNvPr id="8" name="Symbol zastępczy stopki 7">
            <a:extLst>
              <a:ext uri="{FF2B5EF4-FFF2-40B4-BE49-F238E27FC236}">
                <a16:creationId xmlns:a16="http://schemas.microsoft.com/office/drawing/2014/main" id="{A46D53F6-1B77-4E6B-8BDF-59B40E5E1A88}"/>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EDE1F46-1116-47C5-B016-3D47F75CF130}"/>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162938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C409CF-93B0-4BCC-8D65-3751FFB3667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2046A30B-D628-42C7-8534-49342955A326}"/>
              </a:ext>
            </a:extLst>
          </p:cNvPr>
          <p:cNvSpPr>
            <a:spLocks noGrp="1"/>
          </p:cNvSpPr>
          <p:nvPr>
            <p:ph type="dt" sz="half" idx="10"/>
          </p:nvPr>
        </p:nvSpPr>
        <p:spPr/>
        <p:txBody>
          <a:bodyPr/>
          <a:lstStyle/>
          <a:p>
            <a:fld id="{D54EEEAD-F3CA-46B1-A3F8-B24638F240E8}" type="datetime1">
              <a:rPr lang="pl-PL" smtClean="0"/>
              <a:t>01.12.2020</a:t>
            </a:fld>
            <a:endParaRPr lang="pl-PL"/>
          </a:p>
        </p:txBody>
      </p:sp>
      <p:sp>
        <p:nvSpPr>
          <p:cNvPr id="4" name="Symbol zastępczy stopki 3">
            <a:extLst>
              <a:ext uri="{FF2B5EF4-FFF2-40B4-BE49-F238E27FC236}">
                <a16:creationId xmlns:a16="http://schemas.microsoft.com/office/drawing/2014/main" id="{3EB83AEE-58B1-438F-BDBC-71D7B369CCFE}"/>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4837568C-E886-4694-B055-4A3BD1BFBBC8}"/>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247200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99A10D7-9D1F-4E0C-87E7-FFBF5CC2FC31}"/>
              </a:ext>
            </a:extLst>
          </p:cNvPr>
          <p:cNvSpPr>
            <a:spLocks noGrp="1"/>
          </p:cNvSpPr>
          <p:nvPr>
            <p:ph type="dt" sz="half" idx="10"/>
          </p:nvPr>
        </p:nvSpPr>
        <p:spPr/>
        <p:txBody>
          <a:bodyPr/>
          <a:lstStyle/>
          <a:p>
            <a:fld id="{6F29D7FA-0111-4599-AF85-B1D0644FFE29}" type="datetime1">
              <a:rPr lang="pl-PL" smtClean="0"/>
              <a:t>01.12.2020</a:t>
            </a:fld>
            <a:endParaRPr lang="pl-PL"/>
          </a:p>
        </p:txBody>
      </p:sp>
      <p:sp>
        <p:nvSpPr>
          <p:cNvPr id="3" name="Symbol zastępczy stopki 2">
            <a:extLst>
              <a:ext uri="{FF2B5EF4-FFF2-40B4-BE49-F238E27FC236}">
                <a16:creationId xmlns:a16="http://schemas.microsoft.com/office/drawing/2014/main" id="{C90D146B-18A0-485C-B3B0-C9AA6650250E}"/>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E72BA268-A1CC-4BC6-B621-CF4B9FA2808E}"/>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75171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A56EB9-130A-42D2-813D-C43E658617E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6D4A8E24-FAAB-46D1-A437-3C9141DAF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8FD71D5-1D15-40C8-9F28-5687B20D0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193AB8FE-44DB-41BF-8E26-219C3BE9121D}"/>
              </a:ext>
            </a:extLst>
          </p:cNvPr>
          <p:cNvSpPr>
            <a:spLocks noGrp="1"/>
          </p:cNvSpPr>
          <p:nvPr>
            <p:ph type="dt" sz="half" idx="10"/>
          </p:nvPr>
        </p:nvSpPr>
        <p:spPr/>
        <p:txBody>
          <a:bodyPr/>
          <a:lstStyle/>
          <a:p>
            <a:fld id="{E44AC8F9-F976-49FF-BC73-B5C425E4412E}" type="datetime1">
              <a:rPr lang="pl-PL" smtClean="0"/>
              <a:t>01.12.2020</a:t>
            </a:fld>
            <a:endParaRPr lang="pl-PL"/>
          </a:p>
        </p:txBody>
      </p:sp>
      <p:sp>
        <p:nvSpPr>
          <p:cNvPr id="6" name="Symbol zastępczy stopki 5">
            <a:extLst>
              <a:ext uri="{FF2B5EF4-FFF2-40B4-BE49-F238E27FC236}">
                <a16:creationId xmlns:a16="http://schemas.microsoft.com/office/drawing/2014/main" id="{8E37FCBE-74CF-474C-BC7D-10B6E1CD36E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DC27D85-B4B1-4172-A9EE-B05C0E1AF35C}"/>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19694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9B596-253C-4958-9C87-E0EAE18BE8D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761DB3A6-5510-48AA-88C1-500CEF6AD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2813C79E-F96E-475A-8A50-CB4D224DB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576B225-3A08-45FA-9411-96B1805C94CD}"/>
              </a:ext>
            </a:extLst>
          </p:cNvPr>
          <p:cNvSpPr>
            <a:spLocks noGrp="1"/>
          </p:cNvSpPr>
          <p:nvPr>
            <p:ph type="dt" sz="half" idx="10"/>
          </p:nvPr>
        </p:nvSpPr>
        <p:spPr/>
        <p:txBody>
          <a:bodyPr/>
          <a:lstStyle/>
          <a:p>
            <a:fld id="{9DDB321C-9278-4E49-80B4-1883C91B14CE}" type="datetime1">
              <a:rPr lang="pl-PL" smtClean="0"/>
              <a:t>01.12.2020</a:t>
            </a:fld>
            <a:endParaRPr lang="pl-PL"/>
          </a:p>
        </p:txBody>
      </p:sp>
      <p:sp>
        <p:nvSpPr>
          <p:cNvPr id="6" name="Symbol zastępczy stopki 5">
            <a:extLst>
              <a:ext uri="{FF2B5EF4-FFF2-40B4-BE49-F238E27FC236}">
                <a16:creationId xmlns:a16="http://schemas.microsoft.com/office/drawing/2014/main" id="{ECD67728-1374-4A2F-AD61-1C1A610CD9A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CA2E125-AF2F-417E-8319-BC513E102C5C}"/>
              </a:ext>
            </a:extLst>
          </p:cNvPr>
          <p:cNvSpPr>
            <a:spLocks noGrp="1"/>
          </p:cNvSpPr>
          <p:nvPr>
            <p:ph type="sldNum" sz="quarter" idx="12"/>
          </p:nvPr>
        </p:nvSpPr>
        <p:spPr/>
        <p:txBody>
          <a:bodyPr/>
          <a:lstStyle/>
          <a:p>
            <a:fld id="{682528CF-42E1-4898-A89F-C3B57616E79F}" type="slidenum">
              <a:rPr lang="pl-PL" smtClean="0"/>
              <a:t>‹#›</a:t>
            </a:fld>
            <a:endParaRPr lang="pl-PL"/>
          </a:p>
        </p:txBody>
      </p:sp>
    </p:spTree>
    <p:extLst>
      <p:ext uri="{BB962C8B-B14F-4D97-AF65-F5344CB8AC3E}">
        <p14:creationId xmlns:p14="http://schemas.microsoft.com/office/powerpoint/2010/main" val="98837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98BCD536-4389-42F4-99D7-C9E22863D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1D7A907-4874-4B09-80FB-EA4475628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FFD0932-5178-4DCF-AF6D-E2C4ADD54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E57C3-CD1F-428E-B149-1C94F0AED4C1}" type="datetime1">
              <a:rPr lang="pl-PL" smtClean="0"/>
              <a:t>01.12.2020</a:t>
            </a:fld>
            <a:endParaRPr lang="pl-PL"/>
          </a:p>
        </p:txBody>
      </p:sp>
      <p:sp>
        <p:nvSpPr>
          <p:cNvPr id="5" name="Symbol zastępczy stopki 4">
            <a:extLst>
              <a:ext uri="{FF2B5EF4-FFF2-40B4-BE49-F238E27FC236}">
                <a16:creationId xmlns:a16="http://schemas.microsoft.com/office/drawing/2014/main" id="{A84D817B-52C8-4C6F-B7DA-5D89A28D5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E00C985B-F3E0-4FBC-A4CB-52D6C4098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528CF-42E1-4898-A89F-C3B57616E79F}" type="slidenum">
              <a:rPr lang="pl-PL" smtClean="0"/>
              <a:t>‹#›</a:t>
            </a:fld>
            <a:endParaRPr lang="pl-PL"/>
          </a:p>
        </p:txBody>
      </p:sp>
    </p:spTree>
    <p:extLst>
      <p:ext uri="{BB962C8B-B14F-4D97-AF65-F5344CB8AC3E}">
        <p14:creationId xmlns:p14="http://schemas.microsoft.com/office/powerpoint/2010/main" val="425579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mailto:Namrata.Limaye@intel.com" TargetMode="External"/><Relationship Id="rId2" Type="http://schemas.openxmlformats.org/officeDocument/2006/relationships/hyperlink" Target="mailto:Debashis.Chatterjee@intel.co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www.intel.com/PerformanceIndex"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sinstom/P4-OvS" TargetMode="External"/><Relationship Id="rId2" Type="http://schemas.openxmlformats.org/officeDocument/2006/relationships/hyperlink" Target="https://github.com/P4-vSwitch/P4-vSwitch.github.io"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tiff"/><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4lang/PI"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979613" y="2986721"/>
            <a:ext cx="8212886" cy="1470025"/>
          </a:xfrm>
        </p:spPr>
        <p:txBody>
          <a:bodyPr/>
          <a:lstStyle/>
          <a:p>
            <a:r>
              <a:rPr lang="en-US" sz="4800" b="1" dirty="0"/>
              <a:t>COOKING OVS WITH P4 SPICE!</a:t>
            </a:r>
            <a:endParaRPr lang="en-US" sz="4800" dirty="0"/>
          </a:p>
        </p:txBody>
      </p:sp>
      <p:sp>
        <p:nvSpPr>
          <p:cNvPr id="9" name="Subtitle 2"/>
          <p:cNvSpPr>
            <a:spLocks noGrp="1"/>
          </p:cNvSpPr>
          <p:nvPr>
            <p:ph type="subTitle" idx="1"/>
          </p:nvPr>
        </p:nvSpPr>
        <p:spPr>
          <a:xfrm>
            <a:off x="1979613" y="4657345"/>
            <a:ext cx="6500999" cy="1233813"/>
          </a:xfrm>
        </p:spPr>
        <p:txBody>
          <a:bodyPr/>
          <a:lstStyle/>
          <a:p>
            <a:r>
              <a:rPr lang="en-US" dirty="0" err="1"/>
              <a:t>Debashis</a:t>
            </a:r>
            <a:r>
              <a:rPr lang="en-US" dirty="0"/>
              <a:t> Chatterjee and Namrata Limaye, Intel</a:t>
            </a:r>
          </a:p>
          <a:p>
            <a:r>
              <a:rPr lang="en-US" b="1" i="1" dirty="0"/>
              <a:t>Intel P4-OVS Team: </a:t>
            </a:r>
            <a:r>
              <a:rPr lang="en-US" i="1" dirty="0"/>
              <a:t>Dan Daly, Anjali </a:t>
            </a:r>
            <a:r>
              <a:rPr lang="en-US" i="1" dirty="0" err="1"/>
              <a:t>Singhai</a:t>
            </a:r>
            <a:r>
              <a:rPr lang="en-US" i="1" dirty="0"/>
              <a:t>, James Choi, P. Venkata Suresh Kumar, Namrata Limaye, </a:t>
            </a:r>
            <a:r>
              <a:rPr lang="en-US" i="1" dirty="0" err="1"/>
              <a:t>Debashis</a:t>
            </a:r>
            <a:r>
              <a:rPr lang="en-US" i="1" dirty="0"/>
              <a:t> Chatterjee</a:t>
            </a:r>
            <a:endParaRPr lang="en-US" dirty="0"/>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61222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B894D5-3A88-4079-A240-6F59477FC156}"/>
              </a:ext>
            </a:extLst>
          </p:cNvPr>
          <p:cNvSpPr txBox="1">
            <a:spLocks/>
          </p:cNvSpPr>
          <p:nvPr/>
        </p:nvSpPr>
        <p:spPr>
          <a:xfrm>
            <a:off x="3342990" y="142439"/>
            <a:ext cx="5647760" cy="7540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baseline="0">
                <a:solidFill>
                  <a:srgbClr val="003C71"/>
                </a:solidFill>
                <a:latin typeface="Intel Clear"/>
                <a:ea typeface="+mj-ea"/>
                <a:cs typeface="Intel Clear"/>
              </a:defRPr>
            </a:lvl1pPr>
          </a:lstStyle>
          <a:p>
            <a:r>
              <a:rPr lang="en-US" sz="4000" b="1" dirty="0"/>
              <a:t>OVS + P4Runtime</a:t>
            </a:r>
          </a:p>
        </p:txBody>
      </p:sp>
      <p:grpSp>
        <p:nvGrpSpPr>
          <p:cNvPr id="5" name="Group 4">
            <a:extLst>
              <a:ext uri="{FF2B5EF4-FFF2-40B4-BE49-F238E27FC236}">
                <a16:creationId xmlns:a16="http://schemas.microsoft.com/office/drawing/2014/main" id="{EC7FF421-9A0F-49A3-8014-7D6D6FDAECEA}"/>
              </a:ext>
            </a:extLst>
          </p:cNvPr>
          <p:cNvGrpSpPr/>
          <p:nvPr/>
        </p:nvGrpSpPr>
        <p:grpSpPr>
          <a:xfrm>
            <a:off x="916637" y="1283662"/>
            <a:ext cx="10570303" cy="5115602"/>
            <a:chOff x="1398418" y="1028023"/>
            <a:chExt cx="10570303" cy="5115602"/>
          </a:xfrm>
        </p:grpSpPr>
        <p:sp>
          <p:nvSpPr>
            <p:cNvPr id="6" name="TextBox 5">
              <a:extLst>
                <a:ext uri="{FF2B5EF4-FFF2-40B4-BE49-F238E27FC236}">
                  <a16:creationId xmlns:a16="http://schemas.microsoft.com/office/drawing/2014/main" id="{7753DABD-2714-4B19-A38E-2C784B7DB444}"/>
                </a:ext>
              </a:extLst>
            </p:cNvPr>
            <p:cNvSpPr txBox="1"/>
            <p:nvPr/>
          </p:nvSpPr>
          <p:spPr>
            <a:xfrm>
              <a:off x="10565618" y="3832338"/>
              <a:ext cx="1403103" cy="923330"/>
            </a:xfrm>
            <a:prstGeom prst="rect">
              <a:avLst/>
            </a:prstGeom>
            <a:noFill/>
          </p:spPr>
          <p:txBody>
            <a:bodyPr wrap="square" rtlCol="0">
              <a:spAutoFit/>
            </a:bodyPr>
            <a:lstStyle/>
            <a:p>
              <a:pPr algn="ctr"/>
              <a:r>
                <a:rPr lang="en-US" dirty="0"/>
                <a:t>P4</a:t>
              </a:r>
            </a:p>
            <a:p>
              <a:pPr algn="ctr"/>
              <a:r>
                <a:rPr lang="en-US" dirty="0"/>
                <a:t>Runtime/</a:t>
              </a:r>
              <a:r>
                <a:rPr lang="en-US" dirty="0" err="1"/>
                <a:t>BFRuntime</a:t>
              </a:r>
              <a:endParaRPr lang="en-US" dirty="0"/>
            </a:p>
          </p:txBody>
        </p:sp>
        <p:grpSp>
          <p:nvGrpSpPr>
            <p:cNvPr id="7" name="Group 6">
              <a:extLst>
                <a:ext uri="{FF2B5EF4-FFF2-40B4-BE49-F238E27FC236}">
                  <a16:creationId xmlns:a16="http://schemas.microsoft.com/office/drawing/2014/main" id="{5C122FB1-3055-4F26-8621-CE48E075EA9C}"/>
                </a:ext>
              </a:extLst>
            </p:cNvPr>
            <p:cNvGrpSpPr/>
            <p:nvPr/>
          </p:nvGrpSpPr>
          <p:grpSpPr>
            <a:xfrm>
              <a:off x="1398418" y="1028023"/>
              <a:ext cx="10212558" cy="5115602"/>
              <a:chOff x="1226967" y="1095617"/>
              <a:chExt cx="10757451" cy="5599476"/>
            </a:xfrm>
          </p:grpSpPr>
          <p:sp>
            <p:nvSpPr>
              <p:cNvPr id="8" name="Rectangle: Rounded Corners 7">
                <a:extLst>
                  <a:ext uri="{FF2B5EF4-FFF2-40B4-BE49-F238E27FC236}">
                    <a16:creationId xmlns:a16="http://schemas.microsoft.com/office/drawing/2014/main" id="{7F2C2301-61BD-4248-A5F1-877093E54F1D}"/>
                  </a:ext>
                </a:extLst>
              </p:cNvPr>
              <p:cNvSpPr/>
              <p:nvPr/>
            </p:nvSpPr>
            <p:spPr>
              <a:xfrm>
                <a:off x="2583835" y="3388450"/>
                <a:ext cx="7550884" cy="2242169"/>
              </a:xfrm>
              <a:prstGeom prst="roundRect">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06EC707-7B9E-4370-9F3C-96F40F9A77F5}"/>
                  </a:ext>
                </a:extLst>
              </p:cNvPr>
              <p:cNvSpPr/>
              <p:nvPr/>
            </p:nvSpPr>
            <p:spPr>
              <a:xfrm>
                <a:off x="3420032" y="4870517"/>
                <a:ext cx="5311585" cy="61067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Rounded Corners 9">
                <a:extLst>
                  <a:ext uri="{FF2B5EF4-FFF2-40B4-BE49-F238E27FC236}">
                    <a16:creationId xmlns:a16="http://schemas.microsoft.com/office/drawing/2014/main" id="{87983BB8-0BAE-4878-88E7-5325A82E8EDE}"/>
                  </a:ext>
                </a:extLst>
              </p:cNvPr>
              <p:cNvSpPr/>
              <p:nvPr/>
            </p:nvSpPr>
            <p:spPr>
              <a:xfrm>
                <a:off x="3178276" y="1822069"/>
                <a:ext cx="5949097" cy="1145814"/>
              </a:xfrm>
              <a:prstGeom prst="roundRect">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B710036-FCCE-4C72-A101-2E2DEA58C9CF}"/>
                  </a:ext>
                </a:extLst>
              </p:cNvPr>
              <p:cNvSpPr txBox="1"/>
              <p:nvPr/>
            </p:nvSpPr>
            <p:spPr>
              <a:xfrm>
                <a:off x="1226967" y="6137720"/>
                <a:ext cx="1409491" cy="276999"/>
              </a:xfrm>
              <a:prstGeom prst="rect">
                <a:avLst/>
              </a:prstGeom>
              <a:noFill/>
            </p:spPr>
            <p:txBody>
              <a:bodyPr wrap="square" rtlCol="0">
                <a:spAutoFit/>
              </a:bodyPr>
              <a:lstStyle/>
              <a:p>
                <a:r>
                  <a:rPr lang="en-US" sz="1200" b="1" dirty="0"/>
                  <a:t>Exception Packets</a:t>
                </a:r>
              </a:p>
            </p:txBody>
          </p:sp>
          <p:grpSp>
            <p:nvGrpSpPr>
              <p:cNvPr id="12" name="Group 11">
                <a:extLst>
                  <a:ext uri="{FF2B5EF4-FFF2-40B4-BE49-F238E27FC236}">
                    <a16:creationId xmlns:a16="http://schemas.microsoft.com/office/drawing/2014/main" id="{D6CB872B-3D6F-4577-A35B-B4722164609A}"/>
                  </a:ext>
                </a:extLst>
              </p:cNvPr>
              <p:cNvGrpSpPr/>
              <p:nvPr/>
            </p:nvGrpSpPr>
            <p:grpSpPr>
              <a:xfrm>
                <a:off x="3420032" y="2972890"/>
                <a:ext cx="5317858" cy="1804184"/>
                <a:chOff x="3420032" y="2972890"/>
                <a:chExt cx="5317858" cy="1804184"/>
              </a:xfrm>
            </p:grpSpPr>
            <p:sp>
              <p:nvSpPr>
                <p:cNvPr id="90" name="Rectangle 89">
                  <a:extLst>
                    <a:ext uri="{FF2B5EF4-FFF2-40B4-BE49-F238E27FC236}">
                      <a16:creationId xmlns:a16="http://schemas.microsoft.com/office/drawing/2014/main" id="{2F7BF124-44B1-4D85-9A23-CCA94AD78D2C}"/>
                    </a:ext>
                  </a:extLst>
                </p:cNvPr>
                <p:cNvSpPr/>
                <p:nvPr/>
              </p:nvSpPr>
              <p:spPr>
                <a:xfrm>
                  <a:off x="3420032" y="3891159"/>
                  <a:ext cx="5317858" cy="88591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91" name="Straight Arrow Connector 90">
                  <a:extLst>
                    <a:ext uri="{FF2B5EF4-FFF2-40B4-BE49-F238E27FC236}">
                      <a16:creationId xmlns:a16="http://schemas.microsoft.com/office/drawing/2014/main" id="{02E3314A-990D-4DBB-A7B5-7FA8B518DE65}"/>
                    </a:ext>
                  </a:extLst>
                </p:cNvPr>
                <p:cNvCxnSpPr>
                  <a:cxnSpLocks/>
                </p:cNvCxnSpPr>
                <p:nvPr/>
              </p:nvCxnSpPr>
              <p:spPr>
                <a:xfrm>
                  <a:off x="5721957" y="2972890"/>
                  <a:ext cx="590" cy="60669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B51B7F3-847B-4005-94E3-B6CDF1EC3B67}"/>
                  </a:ext>
                </a:extLst>
              </p:cNvPr>
              <p:cNvGrpSpPr/>
              <p:nvPr/>
            </p:nvGrpSpPr>
            <p:grpSpPr>
              <a:xfrm>
                <a:off x="2627261" y="1989158"/>
                <a:ext cx="7795926" cy="4705935"/>
                <a:chOff x="2627261" y="1989158"/>
                <a:chExt cx="7795926" cy="4705935"/>
              </a:xfrm>
            </p:grpSpPr>
            <p:sp>
              <p:nvSpPr>
                <p:cNvPr id="85" name="Rectangle 84">
                  <a:extLst>
                    <a:ext uri="{FF2B5EF4-FFF2-40B4-BE49-F238E27FC236}">
                      <a16:creationId xmlns:a16="http://schemas.microsoft.com/office/drawing/2014/main" id="{44EA7EDA-9BB2-4673-BD90-0E46262D8647}"/>
                    </a:ext>
                  </a:extLst>
                </p:cNvPr>
                <p:cNvSpPr/>
                <p:nvPr/>
              </p:nvSpPr>
              <p:spPr>
                <a:xfrm>
                  <a:off x="8240952" y="3107676"/>
                  <a:ext cx="2182235" cy="3653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ovs-p4ctl </a:t>
                  </a:r>
                  <a:r>
                    <a:rPr lang="en-US" sz="1200" dirty="0" err="1">
                      <a:solidFill>
                        <a:schemeClr val="tx1"/>
                      </a:solidFill>
                    </a:rPr>
                    <a:t>add_table</a:t>
                  </a:r>
                  <a:r>
                    <a:rPr lang="en-US" sz="1200" dirty="0">
                      <a:solidFill>
                        <a:schemeClr val="tx1"/>
                      </a:solidFill>
                    </a:rPr>
                    <a:t> ….</a:t>
                  </a:r>
                </a:p>
              </p:txBody>
            </p:sp>
            <p:sp>
              <p:nvSpPr>
                <p:cNvPr id="86" name="TextBox 85">
                  <a:extLst>
                    <a:ext uri="{FF2B5EF4-FFF2-40B4-BE49-F238E27FC236}">
                      <a16:creationId xmlns:a16="http://schemas.microsoft.com/office/drawing/2014/main" id="{F03F7165-354B-4173-9837-18FECDD22B23}"/>
                    </a:ext>
                  </a:extLst>
                </p:cNvPr>
                <p:cNvSpPr txBox="1"/>
                <p:nvPr/>
              </p:nvSpPr>
              <p:spPr>
                <a:xfrm>
                  <a:off x="2627261" y="4304226"/>
                  <a:ext cx="1032270" cy="307777"/>
                </a:xfrm>
                <a:prstGeom prst="rect">
                  <a:avLst/>
                </a:prstGeom>
                <a:noFill/>
              </p:spPr>
              <p:txBody>
                <a:bodyPr wrap="square" rtlCol="0">
                  <a:spAutoFit/>
                </a:bodyPr>
                <a:lstStyle/>
                <a:p>
                  <a:r>
                    <a:rPr lang="en-US" sz="1400" dirty="0"/>
                    <a:t>P4 Tables</a:t>
                  </a:r>
                </a:p>
              </p:txBody>
            </p:sp>
            <p:sp>
              <p:nvSpPr>
                <p:cNvPr id="87" name="TextBox 86">
                  <a:extLst>
                    <a:ext uri="{FF2B5EF4-FFF2-40B4-BE49-F238E27FC236}">
                      <a16:creationId xmlns:a16="http://schemas.microsoft.com/office/drawing/2014/main" id="{57975828-528F-48E1-B069-B211BEA1D30B}"/>
                    </a:ext>
                  </a:extLst>
                </p:cNvPr>
                <p:cNvSpPr txBox="1"/>
                <p:nvPr/>
              </p:nvSpPr>
              <p:spPr>
                <a:xfrm>
                  <a:off x="3878341" y="1989158"/>
                  <a:ext cx="1873958" cy="307777"/>
                </a:xfrm>
                <a:prstGeom prst="rect">
                  <a:avLst/>
                </a:prstGeom>
                <a:noFill/>
              </p:spPr>
              <p:txBody>
                <a:bodyPr wrap="square" rtlCol="0">
                  <a:spAutoFit/>
                </a:bodyPr>
                <a:lstStyle/>
                <a:p>
                  <a:r>
                    <a:rPr lang="en-US" sz="1400" dirty="0"/>
                    <a:t>Match Action pipeline</a:t>
                  </a:r>
                </a:p>
              </p:txBody>
            </p:sp>
            <p:cxnSp>
              <p:nvCxnSpPr>
                <p:cNvPr id="88" name="Straight Arrow Connector 87">
                  <a:extLst>
                    <a:ext uri="{FF2B5EF4-FFF2-40B4-BE49-F238E27FC236}">
                      <a16:creationId xmlns:a16="http://schemas.microsoft.com/office/drawing/2014/main" id="{699455EE-9D2A-4820-820A-FC4E5BEFB0E8}"/>
                    </a:ext>
                  </a:extLst>
                </p:cNvPr>
                <p:cNvCxnSpPr>
                  <a:cxnSpLocks/>
                </p:cNvCxnSpPr>
                <p:nvPr/>
              </p:nvCxnSpPr>
              <p:spPr>
                <a:xfrm flipH="1" flipV="1">
                  <a:off x="5102270" y="2967883"/>
                  <a:ext cx="1" cy="56878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2DB31F63-B11E-4056-A775-CBA8ADE14554}"/>
                    </a:ext>
                  </a:extLst>
                </p:cNvPr>
                <p:cNvSpPr/>
                <p:nvPr/>
              </p:nvSpPr>
              <p:spPr>
                <a:xfrm>
                  <a:off x="3219760" y="5829393"/>
                  <a:ext cx="6112310" cy="8657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1670CF5F-EEA7-4320-9139-EAD46497ABF5}"/>
                  </a:ext>
                </a:extLst>
              </p:cNvPr>
              <p:cNvGrpSpPr/>
              <p:nvPr/>
            </p:nvGrpSpPr>
            <p:grpSpPr>
              <a:xfrm>
                <a:off x="1237918" y="2464373"/>
                <a:ext cx="4284789" cy="3634693"/>
                <a:chOff x="1237918" y="2464373"/>
                <a:chExt cx="4284789" cy="3634693"/>
              </a:xfrm>
            </p:grpSpPr>
            <p:cxnSp>
              <p:nvCxnSpPr>
                <p:cNvPr id="81" name="Straight Connector 80">
                  <a:extLst>
                    <a:ext uri="{FF2B5EF4-FFF2-40B4-BE49-F238E27FC236}">
                      <a16:creationId xmlns:a16="http://schemas.microsoft.com/office/drawing/2014/main" id="{A8796C1E-08D3-4589-8AD5-A47CF4D2DCBF}"/>
                    </a:ext>
                  </a:extLst>
                </p:cNvPr>
                <p:cNvCxnSpPr>
                  <a:cxnSpLocks/>
                </p:cNvCxnSpPr>
                <p:nvPr/>
              </p:nvCxnSpPr>
              <p:spPr>
                <a:xfrm flipH="1">
                  <a:off x="1243919" y="2474716"/>
                  <a:ext cx="33368" cy="361288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8948B4D-66ED-4E83-AE7E-E53937BD243B}"/>
                    </a:ext>
                  </a:extLst>
                </p:cNvPr>
                <p:cNvCxnSpPr>
                  <a:cxnSpLocks/>
                </p:cNvCxnSpPr>
                <p:nvPr/>
              </p:nvCxnSpPr>
              <p:spPr>
                <a:xfrm>
                  <a:off x="1271285" y="2464373"/>
                  <a:ext cx="1928103" cy="127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55552CB-32B3-4A59-BF90-57ADC2F682F6}"/>
                    </a:ext>
                  </a:extLst>
                </p:cNvPr>
                <p:cNvCxnSpPr>
                  <a:cxnSpLocks/>
                </p:cNvCxnSpPr>
                <p:nvPr/>
              </p:nvCxnSpPr>
              <p:spPr>
                <a:xfrm flipV="1">
                  <a:off x="1237918" y="6094623"/>
                  <a:ext cx="2065203" cy="444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1125959-1795-4D21-B5FB-C0B3E633C61D}"/>
                    </a:ext>
                  </a:extLst>
                </p:cNvPr>
                <p:cNvCxnSpPr>
                  <a:cxnSpLocks/>
                </p:cNvCxnSpPr>
                <p:nvPr/>
              </p:nvCxnSpPr>
              <p:spPr>
                <a:xfrm flipH="1">
                  <a:off x="5522706" y="5381457"/>
                  <a:ext cx="1" cy="47103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4C764B1-7042-4901-8069-537EDB3A14EB}"/>
                  </a:ext>
                </a:extLst>
              </p:cNvPr>
              <p:cNvGrpSpPr/>
              <p:nvPr/>
            </p:nvGrpSpPr>
            <p:grpSpPr>
              <a:xfrm>
                <a:off x="3582655" y="3549792"/>
                <a:ext cx="3048749" cy="1892511"/>
                <a:chOff x="3582655" y="3549792"/>
                <a:chExt cx="3048749" cy="1892511"/>
              </a:xfrm>
            </p:grpSpPr>
            <p:sp>
              <p:nvSpPr>
                <p:cNvPr id="79" name="Rectangle 78">
                  <a:extLst>
                    <a:ext uri="{FF2B5EF4-FFF2-40B4-BE49-F238E27FC236}">
                      <a16:creationId xmlns:a16="http://schemas.microsoft.com/office/drawing/2014/main" id="{FD5F46D6-86F3-44B1-83BC-375BDDB591C6}"/>
                    </a:ext>
                  </a:extLst>
                </p:cNvPr>
                <p:cNvSpPr/>
                <p:nvPr/>
              </p:nvSpPr>
              <p:spPr>
                <a:xfrm>
                  <a:off x="4229927" y="3549792"/>
                  <a:ext cx="2401477" cy="3983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P4 API</a:t>
                  </a:r>
                  <a:endParaRPr lang="en-US" dirty="0"/>
                </a:p>
              </p:txBody>
            </p:sp>
            <p:sp>
              <p:nvSpPr>
                <p:cNvPr id="80" name="Rectangle 79">
                  <a:extLst>
                    <a:ext uri="{FF2B5EF4-FFF2-40B4-BE49-F238E27FC236}">
                      <a16:creationId xmlns:a16="http://schemas.microsoft.com/office/drawing/2014/main" id="{B42F997B-2B90-4982-978D-C7C57F7C3871}"/>
                    </a:ext>
                  </a:extLst>
                </p:cNvPr>
                <p:cNvSpPr/>
                <p:nvPr/>
              </p:nvSpPr>
              <p:spPr>
                <a:xfrm>
                  <a:off x="3582655" y="5062945"/>
                  <a:ext cx="1266692" cy="3793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P4-ubpf/</a:t>
                  </a:r>
                  <a:r>
                    <a:rPr lang="en-US" sz="1200" dirty="0" err="1"/>
                    <a:t>ebpf</a:t>
                  </a:r>
                  <a:r>
                    <a:rPr lang="en-US" sz="1200" dirty="0"/>
                    <a:t> target</a:t>
                  </a:r>
                </a:p>
              </p:txBody>
            </p:sp>
          </p:grpSp>
          <p:sp>
            <p:nvSpPr>
              <p:cNvPr id="16" name="TextBox 15">
                <a:extLst>
                  <a:ext uri="{FF2B5EF4-FFF2-40B4-BE49-F238E27FC236}">
                    <a16:creationId xmlns:a16="http://schemas.microsoft.com/office/drawing/2014/main" id="{8980A07E-2305-494C-B338-C67C4AF54A54}"/>
                  </a:ext>
                </a:extLst>
              </p:cNvPr>
              <p:cNvSpPr txBox="1"/>
              <p:nvPr/>
            </p:nvSpPr>
            <p:spPr>
              <a:xfrm>
                <a:off x="1399373" y="2172381"/>
                <a:ext cx="1704397" cy="276999"/>
              </a:xfrm>
              <a:prstGeom prst="rect">
                <a:avLst/>
              </a:prstGeom>
              <a:noFill/>
            </p:spPr>
            <p:txBody>
              <a:bodyPr wrap="square" rtlCol="0">
                <a:spAutoFit/>
              </a:bodyPr>
              <a:lstStyle/>
              <a:p>
                <a:r>
                  <a:rPr lang="en-US" sz="1200" dirty="0"/>
                  <a:t>Reactive Programming</a:t>
                </a:r>
              </a:p>
            </p:txBody>
          </p:sp>
          <p:sp>
            <p:nvSpPr>
              <p:cNvPr id="17" name="TextBox 16">
                <a:extLst>
                  <a:ext uri="{FF2B5EF4-FFF2-40B4-BE49-F238E27FC236}">
                    <a16:creationId xmlns:a16="http://schemas.microsoft.com/office/drawing/2014/main" id="{BDE87A4E-FDC4-4356-88DB-69333FBC58AC}"/>
                  </a:ext>
                </a:extLst>
              </p:cNvPr>
              <p:cNvSpPr txBox="1"/>
              <p:nvPr/>
            </p:nvSpPr>
            <p:spPr>
              <a:xfrm>
                <a:off x="3178276" y="1847104"/>
                <a:ext cx="1873958" cy="338554"/>
              </a:xfrm>
              <a:prstGeom prst="rect">
                <a:avLst/>
              </a:prstGeom>
              <a:noFill/>
            </p:spPr>
            <p:txBody>
              <a:bodyPr wrap="square" rtlCol="0">
                <a:spAutoFit/>
              </a:bodyPr>
              <a:lstStyle/>
              <a:p>
                <a:r>
                  <a:rPr lang="en-US" sz="1600" b="1" dirty="0" err="1"/>
                  <a:t>ofproto</a:t>
                </a:r>
                <a:endParaRPr lang="en-US" sz="1600" b="1" dirty="0"/>
              </a:p>
            </p:txBody>
          </p:sp>
          <p:sp>
            <p:nvSpPr>
              <p:cNvPr id="18" name="TextBox 17">
                <a:extLst>
                  <a:ext uri="{FF2B5EF4-FFF2-40B4-BE49-F238E27FC236}">
                    <a16:creationId xmlns:a16="http://schemas.microsoft.com/office/drawing/2014/main" id="{7D435F3F-7927-4B26-851E-CDD146D0859B}"/>
                  </a:ext>
                </a:extLst>
              </p:cNvPr>
              <p:cNvSpPr txBox="1"/>
              <p:nvPr/>
            </p:nvSpPr>
            <p:spPr>
              <a:xfrm>
                <a:off x="5792543" y="2954588"/>
                <a:ext cx="2227090" cy="505333"/>
              </a:xfrm>
              <a:prstGeom prst="rect">
                <a:avLst/>
              </a:prstGeom>
              <a:noFill/>
            </p:spPr>
            <p:txBody>
              <a:bodyPr wrap="square" rtlCol="0">
                <a:spAutoFit/>
              </a:bodyPr>
              <a:lstStyle/>
              <a:p>
                <a:r>
                  <a:rPr lang="en-US" sz="1200" dirty="0"/>
                  <a:t>Proactive Programming (Tables/Fields/Actions/Configs)</a:t>
                </a:r>
              </a:p>
            </p:txBody>
          </p:sp>
          <p:sp>
            <p:nvSpPr>
              <p:cNvPr id="19" name="TextBox 18">
                <a:extLst>
                  <a:ext uri="{FF2B5EF4-FFF2-40B4-BE49-F238E27FC236}">
                    <a16:creationId xmlns:a16="http://schemas.microsoft.com/office/drawing/2014/main" id="{BD839007-949B-479E-8031-B6B22EC03774}"/>
                  </a:ext>
                </a:extLst>
              </p:cNvPr>
              <p:cNvSpPr txBox="1"/>
              <p:nvPr/>
            </p:nvSpPr>
            <p:spPr>
              <a:xfrm>
                <a:off x="4561925" y="3038646"/>
                <a:ext cx="610562" cy="276999"/>
              </a:xfrm>
              <a:prstGeom prst="rect">
                <a:avLst/>
              </a:prstGeom>
              <a:noFill/>
            </p:spPr>
            <p:txBody>
              <a:bodyPr wrap="square" rtlCol="0">
                <a:spAutoFit/>
              </a:bodyPr>
              <a:lstStyle/>
              <a:p>
                <a:r>
                  <a:rPr lang="en-US" sz="1200" dirty="0"/>
                  <a:t>Stats</a:t>
                </a:r>
              </a:p>
            </p:txBody>
          </p:sp>
          <p:sp>
            <p:nvSpPr>
              <p:cNvPr id="20" name="TextBox 19">
                <a:extLst>
                  <a:ext uri="{FF2B5EF4-FFF2-40B4-BE49-F238E27FC236}">
                    <a16:creationId xmlns:a16="http://schemas.microsoft.com/office/drawing/2014/main" id="{AE1734E2-3F9F-420F-BDDF-E255830B193D}"/>
                  </a:ext>
                </a:extLst>
              </p:cNvPr>
              <p:cNvSpPr txBox="1"/>
              <p:nvPr/>
            </p:nvSpPr>
            <p:spPr>
              <a:xfrm>
                <a:off x="2674359" y="3363974"/>
                <a:ext cx="1873958" cy="338554"/>
              </a:xfrm>
              <a:prstGeom prst="rect">
                <a:avLst/>
              </a:prstGeom>
              <a:noFill/>
            </p:spPr>
            <p:txBody>
              <a:bodyPr wrap="square" rtlCol="0">
                <a:spAutoFit/>
              </a:bodyPr>
              <a:lstStyle/>
              <a:p>
                <a:r>
                  <a:rPr lang="en-US" sz="1600" b="1" dirty="0"/>
                  <a:t>p4proto</a:t>
                </a:r>
              </a:p>
            </p:txBody>
          </p:sp>
          <p:sp>
            <p:nvSpPr>
              <p:cNvPr id="21" name="Rectangle 20">
                <a:extLst>
                  <a:ext uri="{FF2B5EF4-FFF2-40B4-BE49-F238E27FC236}">
                    <a16:creationId xmlns:a16="http://schemas.microsoft.com/office/drawing/2014/main" id="{DE8529C3-7633-4924-9576-9911C81329A3}"/>
                  </a:ext>
                </a:extLst>
              </p:cNvPr>
              <p:cNvSpPr/>
              <p:nvPr/>
            </p:nvSpPr>
            <p:spPr>
              <a:xfrm>
                <a:off x="4913348" y="5088645"/>
                <a:ext cx="1108011" cy="3242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P4 NIC libs</a:t>
                </a:r>
              </a:p>
            </p:txBody>
          </p:sp>
          <p:sp>
            <p:nvSpPr>
              <p:cNvPr id="22" name="Rectangle 21">
                <a:extLst>
                  <a:ext uri="{FF2B5EF4-FFF2-40B4-BE49-F238E27FC236}">
                    <a16:creationId xmlns:a16="http://schemas.microsoft.com/office/drawing/2014/main" id="{0FE11DC9-BC4C-4F8C-9D19-C8217C023D32}"/>
                  </a:ext>
                </a:extLst>
              </p:cNvPr>
              <p:cNvSpPr/>
              <p:nvPr/>
            </p:nvSpPr>
            <p:spPr>
              <a:xfrm>
                <a:off x="7151245" y="5118150"/>
                <a:ext cx="1218241" cy="3023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P4-DPDK target</a:t>
                </a:r>
              </a:p>
            </p:txBody>
          </p:sp>
          <p:grpSp>
            <p:nvGrpSpPr>
              <p:cNvPr id="23" name="Group 22">
                <a:extLst>
                  <a:ext uri="{FF2B5EF4-FFF2-40B4-BE49-F238E27FC236}">
                    <a16:creationId xmlns:a16="http://schemas.microsoft.com/office/drawing/2014/main" id="{A3CB0222-852E-4AD5-9F49-74ACBF760DA7}"/>
                  </a:ext>
                </a:extLst>
              </p:cNvPr>
              <p:cNvGrpSpPr/>
              <p:nvPr/>
            </p:nvGrpSpPr>
            <p:grpSpPr>
              <a:xfrm>
                <a:off x="3466544" y="4036670"/>
                <a:ext cx="3837048" cy="521961"/>
                <a:chOff x="3448612" y="3865569"/>
                <a:chExt cx="3837048" cy="521961"/>
              </a:xfrm>
            </p:grpSpPr>
            <p:sp>
              <p:nvSpPr>
                <p:cNvPr id="70" name="Rectangle 69">
                  <a:extLst>
                    <a:ext uri="{FF2B5EF4-FFF2-40B4-BE49-F238E27FC236}">
                      <a16:creationId xmlns:a16="http://schemas.microsoft.com/office/drawing/2014/main" id="{C1014611-94F3-4323-A3CC-68F3472C08C7}"/>
                    </a:ext>
                  </a:extLst>
                </p:cNvPr>
                <p:cNvSpPr/>
                <p:nvPr/>
              </p:nvSpPr>
              <p:spPr>
                <a:xfrm>
                  <a:off x="3696252" y="3890771"/>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Classifier/</a:t>
                  </a:r>
                  <a:r>
                    <a:rPr lang="en-US" sz="1000" dirty="0" err="1">
                      <a:solidFill>
                        <a:schemeClr val="bg1"/>
                      </a:solidFill>
                    </a:rPr>
                    <a:t>Spoofguard</a:t>
                  </a:r>
                  <a:endParaRPr lang="en-US" sz="1000" dirty="0">
                    <a:solidFill>
                      <a:schemeClr val="bg1"/>
                    </a:solidFill>
                  </a:endParaRPr>
                </a:p>
              </p:txBody>
            </p:sp>
            <p:cxnSp>
              <p:nvCxnSpPr>
                <p:cNvPr id="71" name="Straight Arrow Connector 70">
                  <a:extLst>
                    <a:ext uri="{FF2B5EF4-FFF2-40B4-BE49-F238E27FC236}">
                      <a16:creationId xmlns:a16="http://schemas.microsoft.com/office/drawing/2014/main" id="{70DABB96-8B17-4F61-ABB9-1A91956C5B40}"/>
                    </a:ext>
                  </a:extLst>
                </p:cNvPr>
                <p:cNvCxnSpPr/>
                <p:nvPr/>
              </p:nvCxnSpPr>
              <p:spPr>
                <a:xfrm>
                  <a:off x="3448612" y="4116727"/>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DFDB8530-FD35-4990-BA6B-70A5A96B8AC4}"/>
                    </a:ext>
                  </a:extLst>
                </p:cNvPr>
                <p:cNvSpPr/>
                <p:nvPr/>
              </p:nvSpPr>
              <p:spPr>
                <a:xfrm>
                  <a:off x="4586737" y="3871586"/>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Tunnel </a:t>
                  </a:r>
                  <a:r>
                    <a:rPr lang="en-US" sz="1000" dirty="0" err="1"/>
                    <a:t>Mgmt</a:t>
                  </a:r>
                  <a:endParaRPr lang="en-US" sz="1000" dirty="0"/>
                </a:p>
              </p:txBody>
            </p:sp>
            <p:sp>
              <p:nvSpPr>
                <p:cNvPr id="73" name="Rectangle 72">
                  <a:extLst>
                    <a:ext uri="{FF2B5EF4-FFF2-40B4-BE49-F238E27FC236}">
                      <a16:creationId xmlns:a16="http://schemas.microsoft.com/office/drawing/2014/main" id="{956B3CE9-6541-4E01-8607-DA7EE446DC07}"/>
                    </a:ext>
                  </a:extLst>
                </p:cNvPr>
                <p:cNvSpPr/>
                <p:nvPr/>
              </p:nvSpPr>
              <p:spPr>
                <a:xfrm>
                  <a:off x="5479808" y="3880189"/>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a:p>
                  <a:pPr algn="ctr"/>
                  <a:endParaRPr lang="en-US" sz="800" dirty="0"/>
                </a:p>
                <a:p>
                  <a:pPr algn="ctr"/>
                  <a:r>
                    <a:rPr lang="en-US" sz="1000" dirty="0"/>
                    <a:t>Security Group</a:t>
                  </a:r>
                </a:p>
                <a:p>
                  <a:pPr algn="ctr"/>
                  <a:endParaRPr lang="en-US" dirty="0"/>
                </a:p>
              </p:txBody>
            </p:sp>
            <p:sp>
              <p:nvSpPr>
                <p:cNvPr id="74" name="Rectangle 73">
                  <a:extLst>
                    <a:ext uri="{FF2B5EF4-FFF2-40B4-BE49-F238E27FC236}">
                      <a16:creationId xmlns:a16="http://schemas.microsoft.com/office/drawing/2014/main" id="{277C9CF6-8E84-400A-B316-9D7B2D2BB525}"/>
                    </a:ext>
                  </a:extLst>
                </p:cNvPr>
                <p:cNvSpPr/>
                <p:nvPr/>
              </p:nvSpPr>
              <p:spPr>
                <a:xfrm>
                  <a:off x="6381803" y="3865569"/>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L3 </a:t>
                  </a:r>
                  <a:r>
                    <a:rPr lang="en-US" sz="1000" dirty="0" err="1"/>
                    <a:t>Fwding</a:t>
                  </a:r>
                  <a:endParaRPr lang="en-US" sz="1000" dirty="0"/>
                </a:p>
              </p:txBody>
            </p:sp>
            <p:cxnSp>
              <p:nvCxnSpPr>
                <p:cNvPr id="75" name="Straight Arrow Connector 74">
                  <a:extLst>
                    <a:ext uri="{FF2B5EF4-FFF2-40B4-BE49-F238E27FC236}">
                      <a16:creationId xmlns:a16="http://schemas.microsoft.com/office/drawing/2014/main" id="{6858D436-88D7-45CB-A619-23F370CB5129}"/>
                    </a:ext>
                  </a:extLst>
                </p:cNvPr>
                <p:cNvCxnSpPr/>
                <p:nvPr/>
              </p:nvCxnSpPr>
              <p:spPr>
                <a:xfrm>
                  <a:off x="4357092" y="4128568"/>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B6BDA2A-B4F8-4B67-A23D-1C5FEA7656EA}"/>
                    </a:ext>
                  </a:extLst>
                </p:cNvPr>
                <p:cNvCxnSpPr/>
                <p:nvPr/>
              </p:nvCxnSpPr>
              <p:spPr>
                <a:xfrm>
                  <a:off x="5232168" y="4130995"/>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857F94D-6CE8-4482-BA5D-7D6BA08942C1}"/>
                    </a:ext>
                  </a:extLst>
                </p:cNvPr>
                <p:cNvCxnSpPr/>
                <p:nvPr/>
              </p:nvCxnSpPr>
              <p:spPr>
                <a:xfrm>
                  <a:off x="6134163" y="4130995"/>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6248793-82C5-4F70-A22A-501B36ECDE25}"/>
                    </a:ext>
                  </a:extLst>
                </p:cNvPr>
                <p:cNvCxnSpPr/>
                <p:nvPr/>
              </p:nvCxnSpPr>
              <p:spPr>
                <a:xfrm>
                  <a:off x="7038020" y="4116375"/>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54DE964-7DA2-4E13-B512-20999E0893C4}"/>
                  </a:ext>
                </a:extLst>
              </p:cNvPr>
              <p:cNvSpPr txBox="1"/>
              <p:nvPr/>
            </p:nvSpPr>
            <p:spPr>
              <a:xfrm>
                <a:off x="6079351" y="4500871"/>
                <a:ext cx="687570" cy="336889"/>
              </a:xfrm>
              <a:prstGeom prst="rect">
                <a:avLst/>
              </a:prstGeom>
              <a:noFill/>
            </p:spPr>
            <p:txBody>
              <a:bodyPr wrap="none" rtlCol="0">
                <a:spAutoFit/>
              </a:bodyPr>
              <a:lstStyle/>
              <a:p>
                <a:r>
                  <a:rPr lang="en-US" sz="1400" dirty="0"/>
                  <a:t>P4Info</a:t>
                </a:r>
              </a:p>
            </p:txBody>
          </p:sp>
          <p:sp>
            <p:nvSpPr>
              <p:cNvPr id="25" name="TextBox 24">
                <a:extLst>
                  <a:ext uri="{FF2B5EF4-FFF2-40B4-BE49-F238E27FC236}">
                    <a16:creationId xmlns:a16="http://schemas.microsoft.com/office/drawing/2014/main" id="{A8056566-C458-49DB-A2F9-4BA199146A34}"/>
                  </a:ext>
                </a:extLst>
              </p:cNvPr>
              <p:cNvSpPr txBox="1"/>
              <p:nvPr/>
            </p:nvSpPr>
            <p:spPr>
              <a:xfrm>
                <a:off x="7826101" y="4764416"/>
                <a:ext cx="1965384" cy="404266"/>
              </a:xfrm>
              <a:prstGeom prst="rect">
                <a:avLst/>
              </a:prstGeom>
              <a:noFill/>
            </p:spPr>
            <p:txBody>
              <a:bodyPr wrap="none" rtlCol="0">
                <a:spAutoFit/>
              </a:bodyPr>
              <a:lstStyle/>
              <a:p>
                <a:r>
                  <a:rPr lang="en-US" dirty="0"/>
                  <a:t>Target </a:t>
                </a:r>
                <a:r>
                  <a:rPr lang="en-US" dirty="0" err="1"/>
                  <a:t>Dataplanes</a:t>
                </a:r>
                <a:endParaRPr lang="en-US" dirty="0"/>
              </a:p>
            </p:txBody>
          </p:sp>
          <p:grpSp>
            <p:nvGrpSpPr>
              <p:cNvPr id="26" name="Group 25">
                <a:extLst>
                  <a:ext uri="{FF2B5EF4-FFF2-40B4-BE49-F238E27FC236}">
                    <a16:creationId xmlns:a16="http://schemas.microsoft.com/office/drawing/2014/main" id="{66982790-0010-41AF-A8E4-33FD5BB4505E}"/>
                  </a:ext>
                </a:extLst>
              </p:cNvPr>
              <p:cNvGrpSpPr/>
              <p:nvPr/>
            </p:nvGrpSpPr>
            <p:grpSpPr>
              <a:xfrm>
                <a:off x="3444012" y="2350928"/>
                <a:ext cx="4733411" cy="511379"/>
                <a:chOff x="3303121" y="2350977"/>
                <a:chExt cx="4733411" cy="511379"/>
              </a:xfrm>
            </p:grpSpPr>
            <p:grpSp>
              <p:nvGrpSpPr>
                <p:cNvPr id="58" name="Group 57">
                  <a:extLst>
                    <a:ext uri="{FF2B5EF4-FFF2-40B4-BE49-F238E27FC236}">
                      <a16:creationId xmlns:a16="http://schemas.microsoft.com/office/drawing/2014/main" id="{B4E8DB8C-D3BC-4AC4-9402-7E0401E08237}"/>
                    </a:ext>
                  </a:extLst>
                </p:cNvPr>
                <p:cNvGrpSpPr/>
                <p:nvPr/>
              </p:nvGrpSpPr>
              <p:grpSpPr>
                <a:xfrm>
                  <a:off x="3303121" y="2350977"/>
                  <a:ext cx="3837048" cy="511379"/>
                  <a:chOff x="3296212" y="2456504"/>
                  <a:chExt cx="3837048" cy="511379"/>
                </a:xfrm>
              </p:grpSpPr>
              <p:sp>
                <p:nvSpPr>
                  <p:cNvPr id="61" name="Rectangle 60">
                    <a:extLst>
                      <a:ext uri="{FF2B5EF4-FFF2-40B4-BE49-F238E27FC236}">
                        <a16:creationId xmlns:a16="http://schemas.microsoft.com/office/drawing/2014/main" id="{34BC90C0-EB46-4539-8E56-6D78A61E1A7B}"/>
                      </a:ext>
                    </a:extLst>
                  </p:cNvPr>
                  <p:cNvSpPr/>
                  <p:nvPr/>
                </p:nvSpPr>
                <p:spPr>
                  <a:xfrm>
                    <a:off x="3543852" y="2462521"/>
                    <a:ext cx="636507" cy="4837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Classifier/</a:t>
                    </a:r>
                    <a:r>
                      <a:rPr lang="en-US" sz="1000" dirty="0" err="1">
                        <a:solidFill>
                          <a:schemeClr val="bg1"/>
                        </a:solidFill>
                      </a:rPr>
                      <a:t>Spoofguard</a:t>
                    </a:r>
                    <a:endParaRPr lang="en-US" sz="1000" dirty="0">
                      <a:solidFill>
                        <a:schemeClr val="bg1"/>
                      </a:solidFill>
                    </a:endParaRPr>
                  </a:p>
                </p:txBody>
              </p:sp>
              <p:cxnSp>
                <p:nvCxnSpPr>
                  <p:cNvPr id="62" name="Straight Arrow Connector 61">
                    <a:extLst>
                      <a:ext uri="{FF2B5EF4-FFF2-40B4-BE49-F238E27FC236}">
                        <a16:creationId xmlns:a16="http://schemas.microsoft.com/office/drawing/2014/main" id="{9DFD96C3-5390-4A06-BF4E-6553974D1967}"/>
                      </a:ext>
                    </a:extLst>
                  </p:cNvPr>
                  <p:cNvCxnSpPr/>
                  <p:nvPr/>
                </p:nvCxnSpPr>
                <p:spPr>
                  <a:xfrm>
                    <a:off x="3296212" y="2707662"/>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0E2F3C0-4388-4D4F-AAD8-0C6F7C12F64B}"/>
                      </a:ext>
                    </a:extLst>
                  </p:cNvPr>
                  <p:cNvSpPr/>
                  <p:nvPr/>
                </p:nvSpPr>
                <p:spPr>
                  <a:xfrm>
                    <a:off x="4434337" y="2462521"/>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Tunnel </a:t>
                    </a:r>
                    <a:r>
                      <a:rPr lang="en-US" sz="1000" dirty="0" err="1"/>
                      <a:t>Mgmt</a:t>
                    </a:r>
                    <a:endParaRPr lang="en-US" sz="1000" dirty="0"/>
                  </a:p>
                </p:txBody>
              </p:sp>
              <p:sp>
                <p:nvSpPr>
                  <p:cNvPr id="64" name="Rectangle 63">
                    <a:extLst>
                      <a:ext uri="{FF2B5EF4-FFF2-40B4-BE49-F238E27FC236}">
                        <a16:creationId xmlns:a16="http://schemas.microsoft.com/office/drawing/2014/main" id="{FDE99E2C-6CEA-4BF1-A9E2-9BC0B6EBD7C2}"/>
                      </a:ext>
                    </a:extLst>
                  </p:cNvPr>
                  <p:cNvSpPr/>
                  <p:nvPr/>
                </p:nvSpPr>
                <p:spPr>
                  <a:xfrm>
                    <a:off x="5327408" y="2471124"/>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a:p>
                    <a:pPr algn="ctr"/>
                    <a:endParaRPr lang="en-US" sz="800" dirty="0"/>
                  </a:p>
                  <a:p>
                    <a:pPr algn="ctr"/>
                    <a:r>
                      <a:rPr lang="en-US" sz="1000" dirty="0"/>
                      <a:t>Security Group</a:t>
                    </a:r>
                  </a:p>
                  <a:p>
                    <a:pPr algn="ctr"/>
                    <a:endParaRPr lang="en-US" dirty="0"/>
                  </a:p>
                </p:txBody>
              </p:sp>
              <p:sp>
                <p:nvSpPr>
                  <p:cNvPr id="65" name="Rectangle 64">
                    <a:extLst>
                      <a:ext uri="{FF2B5EF4-FFF2-40B4-BE49-F238E27FC236}">
                        <a16:creationId xmlns:a16="http://schemas.microsoft.com/office/drawing/2014/main" id="{0474064C-AA18-4443-8008-E66B76DD2FAA}"/>
                      </a:ext>
                    </a:extLst>
                  </p:cNvPr>
                  <p:cNvSpPr/>
                  <p:nvPr/>
                </p:nvSpPr>
                <p:spPr>
                  <a:xfrm>
                    <a:off x="6229403" y="2456504"/>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L3 </a:t>
                    </a:r>
                    <a:r>
                      <a:rPr lang="en-US" sz="1000" dirty="0" err="1"/>
                      <a:t>Fwding</a:t>
                    </a:r>
                    <a:endParaRPr lang="en-US" sz="1000" dirty="0"/>
                  </a:p>
                </p:txBody>
              </p:sp>
              <p:cxnSp>
                <p:nvCxnSpPr>
                  <p:cNvPr id="66" name="Straight Arrow Connector 65">
                    <a:extLst>
                      <a:ext uri="{FF2B5EF4-FFF2-40B4-BE49-F238E27FC236}">
                        <a16:creationId xmlns:a16="http://schemas.microsoft.com/office/drawing/2014/main" id="{442AF6B1-1C3C-4165-890C-607E711EAFCF}"/>
                      </a:ext>
                    </a:extLst>
                  </p:cNvPr>
                  <p:cNvCxnSpPr/>
                  <p:nvPr/>
                </p:nvCxnSpPr>
                <p:spPr>
                  <a:xfrm>
                    <a:off x="4204692" y="2719503"/>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A20D57D-6D56-46F8-B406-88BCB27C19F6}"/>
                      </a:ext>
                    </a:extLst>
                  </p:cNvPr>
                  <p:cNvCxnSpPr/>
                  <p:nvPr/>
                </p:nvCxnSpPr>
                <p:spPr>
                  <a:xfrm>
                    <a:off x="5079768" y="2721930"/>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5D34247-C247-4548-AFFA-BA55D0B14C72}"/>
                      </a:ext>
                    </a:extLst>
                  </p:cNvPr>
                  <p:cNvCxnSpPr/>
                  <p:nvPr/>
                </p:nvCxnSpPr>
                <p:spPr>
                  <a:xfrm>
                    <a:off x="5981763" y="2721930"/>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03DCE86-E950-4634-8048-B48F3E15328C}"/>
                      </a:ext>
                    </a:extLst>
                  </p:cNvPr>
                  <p:cNvCxnSpPr/>
                  <p:nvPr/>
                </p:nvCxnSpPr>
                <p:spPr>
                  <a:xfrm>
                    <a:off x="6885620" y="2707310"/>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252E28C5-9941-4106-9969-69B2C8AD7AB9}"/>
                    </a:ext>
                  </a:extLst>
                </p:cNvPr>
                <p:cNvSpPr/>
                <p:nvPr/>
              </p:nvSpPr>
              <p:spPr>
                <a:xfrm>
                  <a:off x="7131020" y="2356994"/>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Mirror</a:t>
                  </a:r>
                </a:p>
              </p:txBody>
            </p:sp>
            <p:cxnSp>
              <p:nvCxnSpPr>
                <p:cNvPr id="60" name="Straight Arrow Connector 59">
                  <a:extLst>
                    <a:ext uri="{FF2B5EF4-FFF2-40B4-BE49-F238E27FC236}">
                      <a16:creationId xmlns:a16="http://schemas.microsoft.com/office/drawing/2014/main" id="{FEBAA582-3134-479E-ABA6-5DCC65D4D4F9}"/>
                    </a:ext>
                  </a:extLst>
                </p:cNvPr>
                <p:cNvCxnSpPr/>
                <p:nvPr/>
              </p:nvCxnSpPr>
              <p:spPr>
                <a:xfrm>
                  <a:off x="7788892" y="2613976"/>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05E4AD5B-9AA0-48CB-849B-AEDF60C7D7DD}"/>
                  </a:ext>
                </a:extLst>
              </p:cNvPr>
              <p:cNvSpPr/>
              <p:nvPr/>
            </p:nvSpPr>
            <p:spPr>
              <a:xfrm>
                <a:off x="7292806" y="4047124"/>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Mirror</a:t>
                </a:r>
              </a:p>
            </p:txBody>
          </p:sp>
          <p:cxnSp>
            <p:nvCxnSpPr>
              <p:cNvPr id="28" name="Straight Arrow Connector 27">
                <a:extLst>
                  <a:ext uri="{FF2B5EF4-FFF2-40B4-BE49-F238E27FC236}">
                    <a16:creationId xmlns:a16="http://schemas.microsoft.com/office/drawing/2014/main" id="{B2246733-CC23-4F86-9E8B-0875F4D93D5B}"/>
                  </a:ext>
                </a:extLst>
              </p:cNvPr>
              <p:cNvCxnSpPr/>
              <p:nvPr/>
            </p:nvCxnSpPr>
            <p:spPr>
              <a:xfrm>
                <a:off x="7938724" y="4291066"/>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41CE941D-747B-461D-8706-F135F9CE3330}"/>
                  </a:ext>
                </a:extLst>
              </p:cNvPr>
              <p:cNvGrpSpPr/>
              <p:nvPr/>
            </p:nvGrpSpPr>
            <p:grpSpPr>
              <a:xfrm>
                <a:off x="3517547" y="6077716"/>
                <a:ext cx="4750316" cy="551812"/>
                <a:chOff x="3496484" y="5913059"/>
                <a:chExt cx="4750316" cy="551812"/>
              </a:xfrm>
            </p:grpSpPr>
            <p:grpSp>
              <p:nvGrpSpPr>
                <p:cNvPr id="46" name="Group 45">
                  <a:extLst>
                    <a:ext uri="{FF2B5EF4-FFF2-40B4-BE49-F238E27FC236}">
                      <a16:creationId xmlns:a16="http://schemas.microsoft.com/office/drawing/2014/main" id="{0360B98F-2C8A-4B34-8B6A-6EE1F10D3584}"/>
                    </a:ext>
                  </a:extLst>
                </p:cNvPr>
                <p:cNvGrpSpPr/>
                <p:nvPr/>
              </p:nvGrpSpPr>
              <p:grpSpPr>
                <a:xfrm>
                  <a:off x="3496484" y="5940306"/>
                  <a:ext cx="3837048" cy="524565"/>
                  <a:chOff x="3448612" y="3862965"/>
                  <a:chExt cx="3837048" cy="524565"/>
                </a:xfrm>
              </p:grpSpPr>
              <p:sp>
                <p:nvSpPr>
                  <p:cNvPr id="49" name="Rectangle 48">
                    <a:extLst>
                      <a:ext uri="{FF2B5EF4-FFF2-40B4-BE49-F238E27FC236}">
                        <a16:creationId xmlns:a16="http://schemas.microsoft.com/office/drawing/2014/main" id="{DF01799D-E7F6-4494-8660-DE75B7DC81EE}"/>
                      </a:ext>
                    </a:extLst>
                  </p:cNvPr>
                  <p:cNvSpPr/>
                  <p:nvPr/>
                </p:nvSpPr>
                <p:spPr>
                  <a:xfrm>
                    <a:off x="3696252" y="3890771"/>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Classifier/</a:t>
                    </a:r>
                    <a:r>
                      <a:rPr lang="en-US" sz="1000" dirty="0" err="1">
                        <a:solidFill>
                          <a:schemeClr val="bg1"/>
                        </a:solidFill>
                      </a:rPr>
                      <a:t>Spoofguard</a:t>
                    </a:r>
                    <a:endParaRPr lang="en-US" sz="1000" dirty="0">
                      <a:solidFill>
                        <a:schemeClr val="bg1"/>
                      </a:solidFill>
                    </a:endParaRPr>
                  </a:p>
                </p:txBody>
              </p:sp>
              <p:cxnSp>
                <p:nvCxnSpPr>
                  <p:cNvPr id="50" name="Straight Arrow Connector 49">
                    <a:extLst>
                      <a:ext uri="{FF2B5EF4-FFF2-40B4-BE49-F238E27FC236}">
                        <a16:creationId xmlns:a16="http://schemas.microsoft.com/office/drawing/2014/main" id="{E1F4699C-334E-4771-9640-21BB9C0FEE5D}"/>
                      </a:ext>
                    </a:extLst>
                  </p:cNvPr>
                  <p:cNvCxnSpPr/>
                  <p:nvPr/>
                </p:nvCxnSpPr>
                <p:spPr>
                  <a:xfrm>
                    <a:off x="3448612" y="4116727"/>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A44CEDB-BAAE-4EAE-BCC4-E94874B6334A}"/>
                      </a:ext>
                    </a:extLst>
                  </p:cNvPr>
                  <p:cNvSpPr/>
                  <p:nvPr/>
                </p:nvSpPr>
                <p:spPr>
                  <a:xfrm>
                    <a:off x="4586250" y="3862965"/>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Tunnel </a:t>
                    </a:r>
                    <a:r>
                      <a:rPr lang="en-US" sz="1000" dirty="0" err="1"/>
                      <a:t>Mgmt</a:t>
                    </a:r>
                    <a:endParaRPr lang="en-US" sz="1000" dirty="0"/>
                  </a:p>
                </p:txBody>
              </p:sp>
              <p:sp>
                <p:nvSpPr>
                  <p:cNvPr id="52" name="Rectangle 51">
                    <a:extLst>
                      <a:ext uri="{FF2B5EF4-FFF2-40B4-BE49-F238E27FC236}">
                        <a16:creationId xmlns:a16="http://schemas.microsoft.com/office/drawing/2014/main" id="{92794FDF-0A65-4F26-9BE8-E0DD1DD88531}"/>
                      </a:ext>
                    </a:extLst>
                  </p:cNvPr>
                  <p:cNvSpPr/>
                  <p:nvPr/>
                </p:nvSpPr>
                <p:spPr>
                  <a:xfrm>
                    <a:off x="5479808" y="3880188"/>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a:p>
                    <a:pPr algn="ctr"/>
                    <a:endParaRPr lang="en-US" sz="800" dirty="0"/>
                  </a:p>
                  <a:p>
                    <a:pPr algn="ctr"/>
                    <a:r>
                      <a:rPr lang="en-US" sz="1000" dirty="0"/>
                      <a:t>Security Group</a:t>
                    </a:r>
                  </a:p>
                  <a:p>
                    <a:pPr algn="ctr"/>
                    <a:endParaRPr lang="en-US" dirty="0"/>
                  </a:p>
                </p:txBody>
              </p:sp>
              <p:sp>
                <p:nvSpPr>
                  <p:cNvPr id="53" name="Rectangle 52">
                    <a:extLst>
                      <a:ext uri="{FF2B5EF4-FFF2-40B4-BE49-F238E27FC236}">
                        <a16:creationId xmlns:a16="http://schemas.microsoft.com/office/drawing/2014/main" id="{5A5150CF-2E68-4032-97E1-DCF44F5B7619}"/>
                      </a:ext>
                    </a:extLst>
                  </p:cNvPr>
                  <p:cNvSpPr/>
                  <p:nvPr/>
                </p:nvSpPr>
                <p:spPr>
                  <a:xfrm>
                    <a:off x="6381803" y="3865569"/>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L3 </a:t>
                    </a:r>
                    <a:r>
                      <a:rPr lang="en-US" sz="1000" dirty="0" err="1"/>
                      <a:t>Fwding</a:t>
                    </a:r>
                    <a:endParaRPr lang="en-US" sz="1000" dirty="0"/>
                  </a:p>
                </p:txBody>
              </p:sp>
              <p:cxnSp>
                <p:nvCxnSpPr>
                  <p:cNvPr id="54" name="Straight Arrow Connector 53">
                    <a:extLst>
                      <a:ext uri="{FF2B5EF4-FFF2-40B4-BE49-F238E27FC236}">
                        <a16:creationId xmlns:a16="http://schemas.microsoft.com/office/drawing/2014/main" id="{B3F20FFC-269A-48A5-A82B-90F08FE678A9}"/>
                      </a:ext>
                    </a:extLst>
                  </p:cNvPr>
                  <p:cNvCxnSpPr/>
                  <p:nvPr/>
                </p:nvCxnSpPr>
                <p:spPr>
                  <a:xfrm>
                    <a:off x="4357092" y="4128568"/>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227A9E8-9AAE-4818-AFB6-38616E06EFD7}"/>
                      </a:ext>
                    </a:extLst>
                  </p:cNvPr>
                  <p:cNvCxnSpPr/>
                  <p:nvPr/>
                </p:nvCxnSpPr>
                <p:spPr>
                  <a:xfrm>
                    <a:off x="5232168" y="4130995"/>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2EDBCF7-CB96-4B4D-B57D-F4259F1BAE73}"/>
                      </a:ext>
                    </a:extLst>
                  </p:cNvPr>
                  <p:cNvCxnSpPr/>
                  <p:nvPr/>
                </p:nvCxnSpPr>
                <p:spPr>
                  <a:xfrm>
                    <a:off x="6134163" y="4130995"/>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B844FE6-5561-4733-AA63-A2C686B8E015}"/>
                      </a:ext>
                    </a:extLst>
                  </p:cNvPr>
                  <p:cNvCxnSpPr/>
                  <p:nvPr/>
                </p:nvCxnSpPr>
                <p:spPr>
                  <a:xfrm>
                    <a:off x="7038020" y="4116375"/>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100D57DA-1E22-4937-A681-752D45FFDAE8}"/>
                    </a:ext>
                  </a:extLst>
                </p:cNvPr>
                <p:cNvSpPr/>
                <p:nvPr/>
              </p:nvSpPr>
              <p:spPr>
                <a:xfrm>
                  <a:off x="7353242" y="5913059"/>
                  <a:ext cx="636507" cy="496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Mirror</a:t>
                  </a:r>
                </a:p>
              </p:txBody>
            </p:sp>
            <p:cxnSp>
              <p:nvCxnSpPr>
                <p:cNvPr id="48" name="Straight Arrow Connector 47">
                  <a:extLst>
                    <a:ext uri="{FF2B5EF4-FFF2-40B4-BE49-F238E27FC236}">
                      <a16:creationId xmlns:a16="http://schemas.microsoft.com/office/drawing/2014/main" id="{A4F029EF-598F-4929-8476-45B615F3A2D9}"/>
                    </a:ext>
                  </a:extLst>
                </p:cNvPr>
                <p:cNvCxnSpPr/>
                <p:nvPr/>
              </p:nvCxnSpPr>
              <p:spPr>
                <a:xfrm>
                  <a:off x="7999160" y="6157001"/>
                  <a:ext cx="2476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8413BEC-B817-4F19-9D98-E32DB550496F}"/>
                  </a:ext>
                </a:extLst>
              </p:cNvPr>
              <p:cNvSpPr txBox="1"/>
              <p:nvPr/>
            </p:nvSpPr>
            <p:spPr>
              <a:xfrm>
                <a:off x="5053675" y="5775055"/>
                <a:ext cx="1608133" cy="369332"/>
              </a:xfrm>
              <a:prstGeom prst="rect">
                <a:avLst/>
              </a:prstGeom>
              <a:noFill/>
            </p:spPr>
            <p:txBody>
              <a:bodyPr wrap="none" rtlCol="0">
                <a:spAutoFit/>
              </a:bodyPr>
              <a:lstStyle/>
              <a:p>
                <a:r>
                  <a:rPr lang="en-US" dirty="0"/>
                  <a:t>P4 NIC Pipeline</a:t>
                </a:r>
              </a:p>
            </p:txBody>
          </p:sp>
          <p:sp>
            <p:nvSpPr>
              <p:cNvPr id="31" name="Rectangle 30">
                <a:extLst>
                  <a:ext uri="{FF2B5EF4-FFF2-40B4-BE49-F238E27FC236}">
                    <a16:creationId xmlns:a16="http://schemas.microsoft.com/office/drawing/2014/main" id="{56FE10D9-0C54-4FC1-9EAC-408506BB3415}"/>
                  </a:ext>
                </a:extLst>
              </p:cNvPr>
              <p:cNvSpPr/>
              <p:nvPr/>
            </p:nvSpPr>
            <p:spPr>
              <a:xfrm>
                <a:off x="8036532" y="1593556"/>
                <a:ext cx="2155212" cy="3653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ovs-ofctl map br0 table ….</a:t>
                </a:r>
              </a:p>
            </p:txBody>
          </p:sp>
          <p:cxnSp>
            <p:nvCxnSpPr>
              <p:cNvPr id="32" name="Straight Arrow Connector 31">
                <a:extLst>
                  <a:ext uri="{FF2B5EF4-FFF2-40B4-BE49-F238E27FC236}">
                    <a16:creationId xmlns:a16="http://schemas.microsoft.com/office/drawing/2014/main" id="{2350EF55-2556-4D1F-B5ED-5F7F41C18BAB}"/>
                  </a:ext>
                </a:extLst>
              </p:cNvPr>
              <p:cNvCxnSpPr/>
              <p:nvPr/>
            </p:nvCxnSpPr>
            <p:spPr>
              <a:xfrm>
                <a:off x="4461275" y="4769273"/>
                <a:ext cx="6273" cy="31937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891F1-7CE9-4FBA-A0BD-7738B34A98E8}"/>
                  </a:ext>
                </a:extLst>
              </p:cNvPr>
              <p:cNvCxnSpPr>
                <a:cxnSpLocks/>
              </p:cNvCxnSpPr>
              <p:nvPr/>
            </p:nvCxnSpPr>
            <p:spPr>
              <a:xfrm>
                <a:off x="5632498" y="4761979"/>
                <a:ext cx="0" cy="30788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AD2BF54-82E9-434E-A2FD-978CA9E868B1}"/>
                  </a:ext>
                </a:extLst>
              </p:cNvPr>
              <p:cNvCxnSpPr/>
              <p:nvPr/>
            </p:nvCxnSpPr>
            <p:spPr>
              <a:xfrm>
                <a:off x="7513275" y="4769273"/>
                <a:ext cx="6273" cy="31937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35" name="Rectangle: Folded Corner 34">
                <a:extLst>
                  <a:ext uri="{FF2B5EF4-FFF2-40B4-BE49-F238E27FC236}">
                    <a16:creationId xmlns:a16="http://schemas.microsoft.com/office/drawing/2014/main" id="{12A3AE69-DF5E-460F-97BC-18BB4715A52E}"/>
                  </a:ext>
                </a:extLst>
              </p:cNvPr>
              <p:cNvSpPr/>
              <p:nvPr/>
            </p:nvSpPr>
            <p:spPr>
              <a:xfrm>
                <a:off x="1384306" y="4612002"/>
                <a:ext cx="803143" cy="42094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P4 </a:t>
                </a:r>
                <a:r>
                  <a:rPr lang="en-US" sz="1600" dirty="0" err="1"/>
                  <a:t>FIle</a:t>
                </a:r>
                <a:endParaRPr lang="en-US" sz="1600" dirty="0"/>
              </a:p>
            </p:txBody>
          </p:sp>
          <p:sp>
            <p:nvSpPr>
              <p:cNvPr id="36" name="Rectangle: Folded Corner 35">
                <a:extLst>
                  <a:ext uri="{FF2B5EF4-FFF2-40B4-BE49-F238E27FC236}">
                    <a16:creationId xmlns:a16="http://schemas.microsoft.com/office/drawing/2014/main" id="{D5BBD3A5-6D6C-4A7C-9227-B7B24EB10220}"/>
                  </a:ext>
                </a:extLst>
              </p:cNvPr>
              <p:cNvSpPr/>
              <p:nvPr/>
            </p:nvSpPr>
            <p:spPr>
              <a:xfrm>
                <a:off x="1962939" y="3844132"/>
                <a:ext cx="877814" cy="48423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JSON</a:t>
                </a:r>
              </a:p>
            </p:txBody>
          </p:sp>
          <p:sp>
            <p:nvSpPr>
              <p:cNvPr id="37" name="Right Arrow 29">
                <a:extLst>
                  <a:ext uri="{FF2B5EF4-FFF2-40B4-BE49-F238E27FC236}">
                    <a16:creationId xmlns:a16="http://schemas.microsoft.com/office/drawing/2014/main" id="{9CEDFC51-0035-40EC-AB5D-6962961380CC}"/>
                  </a:ext>
                </a:extLst>
              </p:cNvPr>
              <p:cNvSpPr/>
              <p:nvPr/>
            </p:nvSpPr>
            <p:spPr>
              <a:xfrm>
                <a:off x="2845173" y="3956007"/>
                <a:ext cx="579464" cy="325153"/>
              </a:xfrm>
              <a:prstGeom prst="rightArrow">
                <a:avLst>
                  <a:gd name="adj1" fmla="val 50000"/>
                  <a:gd name="adj2"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Arrow: Bent 37">
                <a:extLst>
                  <a:ext uri="{FF2B5EF4-FFF2-40B4-BE49-F238E27FC236}">
                    <a16:creationId xmlns:a16="http://schemas.microsoft.com/office/drawing/2014/main" id="{977FDC0B-5899-4012-ABB9-3A8D3A87243D}"/>
                  </a:ext>
                </a:extLst>
              </p:cNvPr>
              <p:cNvSpPr/>
              <p:nvPr/>
            </p:nvSpPr>
            <p:spPr>
              <a:xfrm>
                <a:off x="1596382" y="4061872"/>
                <a:ext cx="348709" cy="5272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ight Brace 38">
                <a:extLst>
                  <a:ext uri="{FF2B5EF4-FFF2-40B4-BE49-F238E27FC236}">
                    <a16:creationId xmlns:a16="http://schemas.microsoft.com/office/drawing/2014/main" id="{665E3189-6572-4CD2-8AD6-D74D53F27D95}"/>
                  </a:ext>
                </a:extLst>
              </p:cNvPr>
              <p:cNvSpPr/>
              <p:nvPr/>
            </p:nvSpPr>
            <p:spPr>
              <a:xfrm>
                <a:off x="10722423" y="3444082"/>
                <a:ext cx="429014" cy="22016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lowchart: Terminator 39">
                <a:extLst>
                  <a:ext uri="{FF2B5EF4-FFF2-40B4-BE49-F238E27FC236}">
                    <a16:creationId xmlns:a16="http://schemas.microsoft.com/office/drawing/2014/main" id="{64D82DA7-2B17-4ECC-9F63-597F95D04411}"/>
                  </a:ext>
                </a:extLst>
              </p:cNvPr>
              <p:cNvSpPr/>
              <p:nvPr/>
            </p:nvSpPr>
            <p:spPr>
              <a:xfrm>
                <a:off x="4922922" y="1095617"/>
                <a:ext cx="1934468" cy="37460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 Controllers</a:t>
                </a:r>
              </a:p>
            </p:txBody>
          </p:sp>
          <p:sp>
            <p:nvSpPr>
              <p:cNvPr id="41" name="TextBox 40">
                <a:extLst>
                  <a:ext uri="{FF2B5EF4-FFF2-40B4-BE49-F238E27FC236}">
                    <a16:creationId xmlns:a16="http://schemas.microsoft.com/office/drawing/2014/main" id="{DFE39794-0A9C-4A39-9CAF-46517D9C43FF}"/>
                  </a:ext>
                </a:extLst>
              </p:cNvPr>
              <p:cNvSpPr txBox="1"/>
              <p:nvPr/>
            </p:nvSpPr>
            <p:spPr>
              <a:xfrm>
                <a:off x="5860094" y="1450754"/>
                <a:ext cx="1319678" cy="276999"/>
              </a:xfrm>
              <a:prstGeom prst="rect">
                <a:avLst/>
              </a:prstGeom>
              <a:noFill/>
            </p:spPr>
            <p:txBody>
              <a:bodyPr wrap="square" rtlCol="0">
                <a:spAutoFit/>
              </a:bodyPr>
              <a:lstStyle/>
              <a:p>
                <a:r>
                  <a:rPr lang="en-US" sz="1200" dirty="0"/>
                  <a:t>Rules/Configs</a:t>
                </a:r>
              </a:p>
            </p:txBody>
          </p:sp>
          <p:sp>
            <p:nvSpPr>
              <p:cNvPr id="42" name="Arrow: Up-Down 41">
                <a:extLst>
                  <a:ext uri="{FF2B5EF4-FFF2-40B4-BE49-F238E27FC236}">
                    <a16:creationId xmlns:a16="http://schemas.microsoft.com/office/drawing/2014/main" id="{B39E20DF-1ACD-4FC9-A519-D45D247CA977}"/>
                  </a:ext>
                </a:extLst>
              </p:cNvPr>
              <p:cNvSpPr/>
              <p:nvPr/>
            </p:nvSpPr>
            <p:spPr>
              <a:xfrm>
                <a:off x="5721957" y="1470225"/>
                <a:ext cx="179515" cy="35097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extLst>
                  <a:ext uri="{FF2B5EF4-FFF2-40B4-BE49-F238E27FC236}">
                    <a16:creationId xmlns:a16="http://schemas.microsoft.com/office/drawing/2014/main" id="{6BBBDD0C-6C02-4172-AB3F-D43E95A54DF8}"/>
                  </a:ext>
                </a:extLst>
              </p:cNvPr>
              <p:cNvSpPr/>
              <p:nvPr/>
            </p:nvSpPr>
            <p:spPr>
              <a:xfrm>
                <a:off x="9548366" y="2435442"/>
                <a:ext cx="1934468" cy="37460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 Controllers</a:t>
                </a:r>
              </a:p>
            </p:txBody>
          </p:sp>
          <p:sp>
            <p:nvSpPr>
              <p:cNvPr id="44" name="Arrow: Left-Up 43">
                <a:extLst>
                  <a:ext uri="{FF2B5EF4-FFF2-40B4-BE49-F238E27FC236}">
                    <a16:creationId xmlns:a16="http://schemas.microsoft.com/office/drawing/2014/main" id="{E1240F40-06C1-4203-B7B8-E852DB32B1DF}"/>
                  </a:ext>
                </a:extLst>
              </p:cNvPr>
              <p:cNvSpPr/>
              <p:nvPr/>
            </p:nvSpPr>
            <p:spPr>
              <a:xfrm>
                <a:off x="10195698" y="2840739"/>
                <a:ext cx="516242" cy="1107445"/>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365712A-374B-459B-A3CC-01BDE2E2C6E1}"/>
                  </a:ext>
                </a:extLst>
              </p:cNvPr>
              <p:cNvSpPr txBox="1"/>
              <p:nvPr/>
            </p:nvSpPr>
            <p:spPr>
              <a:xfrm>
                <a:off x="10664740" y="2862916"/>
                <a:ext cx="1319678" cy="276999"/>
              </a:xfrm>
              <a:prstGeom prst="rect">
                <a:avLst/>
              </a:prstGeom>
              <a:noFill/>
            </p:spPr>
            <p:txBody>
              <a:bodyPr wrap="square" rtlCol="0">
                <a:spAutoFit/>
              </a:bodyPr>
              <a:lstStyle/>
              <a:p>
                <a:r>
                  <a:rPr lang="en-US" sz="1200" dirty="0"/>
                  <a:t>Rules/Configs</a:t>
                </a:r>
              </a:p>
            </p:txBody>
          </p:sp>
        </p:grpSp>
      </p:grpSp>
      <p:sp>
        <p:nvSpPr>
          <p:cNvPr id="92" name="TextBox 91">
            <a:extLst>
              <a:ext uri="{FF2B5EF4-FFF2-40B4-BE49-F238E27FC236}">
                <a16:creationId xmlns:a16="http://schemas.microsoft.com/office/drawing/2014/main" id="{B2E7C35E-EFD5-43D7-B204-B9E23D184DB9}"/>
              </a:ext>
            </a:extLst>
          </p:cNvPr>
          <p:cNvSpPr txBox="1"/>
          <p:nvPr/>
        </p:nvSpPr>
        <p:spPr>
          <a:xfrm>
            <a:off x="1315801" y="4167565"/>
            <a:ext cx="476106" cy="307777"/>
          </a:xfrm>
          <a:prstGeom prst="rect">
            <a:avLst/>
          </a:prstGeom>
          <a:noFill/>
        </p:spPr>
        <p:txBody>
          <a:bodyPr wrap="square" rtlCol="0">
            <a:spAutoFit/>
          </a:bodyPr>
          <a:lstStyle/>
          <a:p>
            <a:r>
              <a:rPr lang="en-US" sz="1400" dirty="0"/>
              <a:t>p4c</a:t>
            </a:r>
          </a:p>
        </p:txBody>
      </p:sp>
      <p:sp>
        <p:nvSpPr>
          <p:cNvPr id="93" name="Rectangle 92">
            <a:extLst>
              <a:ext uri="{FF2B5EF4-FFF2-40B4-BE49-F238E27FC236}">
                <a16:creationId xmlns:a16="http://schemas.microsoft.com/office/drawing/2014/main" id="{0AF55476-A09B-4DF7-BD01-E5DA9BBC5298}"/>
              </a:ext>
            </a:extLst>
          </p:cNvPr>
          <p:cNvSpPr/>
          <p:nvPr/>
        </p:nvSpPr>
        <p:spPr>
          <a:xfrm>
            <a:off x="5564186" y="4937073"/>
            <a:ext cx="927355" cy="2648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RTE-Flow</a:t>
            </a:r>
          </a:p>
        </p:txBody>
      </p:sp>
      <p:cxnSp>
        <p:nvCxnSpPr>
          <p:cNvPr id="94" name="Straight Arrow Connector 93">
            <a:extLst>
              <a:ext uri="{FF2B5EF4-FFF2-40B4-BE49-F238E27FC236}">
                <a16:creationId xmlns:a16="http://schemas.microsoft.com/office/drawing/2014/main" id="{C4793DA3-50BB-4D65-933E-50F5FAF2390D}"/>
              </a:ext>
            </a:extLst>
          </p:cNvPr>
          <p:cNvCxnSpPr>
            <a:cxnSpLocks/>
          </p:cNvCxnSpPr>
          <p:nvPr/>
        </p:nvCxnSpPr>
        <p:spPr>
          <a:xfrm flipH="1">
            <a:off x="6105133" y="5204437"/>
            <a:ext cx="1" cy="40000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68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76CAC6-DABA-479D-A5D3-3F312C3FA96F}"/>
              </a:ext>
            </a:extLst>
          </p:cNvPr>
          <p:cNvSpPr txBox="1">
            <a:spLocks/>
          </p:cNvSpPr>
          <p:nvPr/>
        </p:nvSpPr>
        <p:spPr>
          <a:xfrm>
            <a:off x="3362633" y="184664"/>
            <a:ext cx="6105832" cy="657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baseline="0">
                <a:solidFill>
                  <a:srgbClr val="003C71"/>
                </a:solidFill>
                <a:latin typeface="Intel Clear"/>
                <a:ea typeface="+mj-ea"/>
                <a:cs typeface="Intel Clear"/>
              </a:defRPr>
            </a:lvl1pPr>
          </a:lstStyle>
          <a:p>
            <a:r>
              <a:rPr lang="en-US" sz="4000" b="1" dirty="0"/>
              <a:t>OVS to P4 Mapping</a:t>
            </a:r>
          </a:p>
        </p:txBody>
      </p:sp>
      <p:sp>
        <p:nvSpPr>
          <p:cNvPr id="6" name="TextBox 5">
            <a:extLst>
              <a:ext uri="{FF2B5EF4-FFF2-40B4-BE49-F238E27FC236}">
                <a16:creationId xmlns:a16="http://schemas.microsoft.com/office/drawing/2014/main" id="{848C86C1-FC51-41D6-91E2-FF483ADB68F9}"/>
              </a:ext>
            </a:extLst>
          </p:cNvPr>
          <p:cNvSpPr txBox="1"/>
          <p:nvPr/>
        </p:nvSpPr>
        <p:spPr>
          <a:xfrm>
            <a:off x="743475" y="1117244"/>
            <a:ext cx="9787087" cy="5847755"/>
          </a:xfrm>
          <a:prstGeom prst="rect">
            <a:avLst/>
          </a:prstGeom>
          <a:noFill/>
        </p:spPr>
        <p:txBody>
          <a:bodyPr wrap="square" rtlCol="0">
            <a:spAutoFit/>
          </a:bodyPr>
          <a:lstStyle/>
          <a:p>
            <a:pPr marL="285750" indent="-285750">
              <a:buFont typeface="Arial" panose="020B0604020202020204" pitchFamily="34" charset="0"/>
              <a:buChar char="•"/>
            </a:pPr>
            <a:r>
              <a:rPr lang="en-US" dirty="0"/>
              <a:t>OVS Bridge to P4-device</a:t>
            </a:r>
          </a:p>
          <a:p>
            <a:pPr marL="285750" indent="-285750">
              <a:buFont typeface="Arial" panose="020B0604020202020204" pitchFamily="34" charset="0"/>
              <a:buChar char="•"/>
            </a:pPr>
            <a:r>
              <a:rPr lang="en-US" dirty="0"/>
              <a:t>OVS tables mapped 1:1 or Many:1 (</a:t>
            </a:r>
            <a:r>
              <a:rPr lang="en-US" dirty="0" err="1"/>
              <a:t>Antrea</a:t>
            </a:r>
            <a:r>
              <a:rPr lang="en-US" dirty="0"/>
              <a:t>) into P4 control tables –</a:t>
            </a:r>
          </a:p>
          <a:p>
            <a:pPr marL="742950" lvl="1" indent="-285750">
              <a:buFont typeface="Wingdings" panose="05000000000000000000" pitchFamily="2" charset="2"/>
              <a:buChar char="Ø"/>
            </a:pPr>
            <a:r>
              <a:rPr lang="en-US" sz="1400" dirty="0"/>
              <a:t>OVS Exact Match, Bit mask or wild card -&gt; P4, Exact Match, Ternary (wild card/bit mask ) or LPM – Static Map</a:t>
            </a:r>
          </a:p>
          <a:p>
            <a:pPr marL="742950" lvl="1" indent="-285750">
              <a:buFont typeface="Wingdings" panose="05000000000000000000" pitchFamily="2" charset="2"/>
              <a:buChar char="Ø"/>
            </a:pPr>
            <a:r>
              <a:rPr lang="en-US" sz="1400" dirty="0"/>
              <a:t>OVS priority to P4 action ‘</a:t>
            </a:r>
            <a:r>
              <a:rPr lang="en-US" sz="1400" dirty="0" err="1"/>
              <a:t>set_priority</a:t>
            </a:r>
            <a:r>
              <a:rPr lang="en-US" sz="1400" dirty="0"/>
              <a:t>’</a:t>
            </a:r>
          </a:p>
          <a:p>
            <a:r>
              <a:rPr lang="en-US" sz="1400" dirty="0"/>
              <a:t>	</a:t>
            </a:r>
            <a:r>
              <a:rPr lang="en-US" sz="1400" b="1" i="1" dirty="0"/>
              <a:t>ovs-ofctl map-table br0 &lt;</a:t>
            </a:r>
            <a:r>
              <a:rPr lang="en-US" sz="1400" b="1" i="1" dirty="0" err="1"/>
              <a:t>OVS_table</a:t>
            </a:r>
            <a:r>
              <a:rPr lang="en-US" sz="1400" b="1" i="1" dirty="0"/>
              <a:t>_#&gt; &lt;P4_table_name&gt;</a:t>
            </a:r>
          </a:p>
          <a:p>
            <a:r>
              <a:rPr lang="en-US" sz="1400" b="1" i="1" dirty="0"/>
              <a:t>	</a:t>
            </a:r>
            <a:r>
              <a:rPr lang="en-US" sz="1400" b="1" i="1" dirty="0" err="1"/>
              <a:t>ovs-ofctl</a:t>
            </a:r>
            <a:r>
              <a:rPr lang="en-US" sz="1400" b="1" i="1" dirty="0"/>
              <a:t> add-flow &lt;</a:t>
            </a:r>
            <a:r>
              <a:rPr lang="en-US" sz="1400" b="1" i="1" dirty="0" err="1"/>
              <a:t>OVS_table</a:t>
            </a:r>
            <a:r>
              <a:rPr lang="en-US" sz="1400" b="1" i="1" dirty="0"/>
              <a:t>_#&gt; map-table &lt;P4_table_name&gt; br0 &lt;</a:t>
            </a:r>
            <a:r>
              <a:rPr lang="en-US" sz="1400" b="1" i="1" dirty="0" err="1"/>
              <a:t>OVS_fields</a:t>
            </a:r>
            <a:r>
              <a:rPr lang="en-US" sz="1400" b="1" i="1" dirty="0"/>
              <a:t>&gt;:&lt;OVS actions&gt; map-action &lt;P4-action-macro&gt;</a:t>
            </a:r>
          </a:p>
          <a:p>
            <a:endParaRPr lang="en-US" sz="1400" dirty="0"/>
          </a:p>
          <a:p>
            <a:pPr marL="285750" indent="-285750">
              <a:buFont typeface="Arial" panose="020B0604020202020204" pitchFamily="34" charset="0"/>
              <a:buChar char="•"/>
            </a:pPr>
            <a:r>
              <a:rPr lang="en-US" dirty="0"/>
              <a:t>OVS Actions to P4 Macros for actions –</a:t>
            </a:r>
          </a:p>
          <a:p>
            <a:pPr marL="742950" lvl="1" indent="-285750">
              <a:buFont typeface="Wingdings" panose="05000000000000000000" pitchFamily="2" charset="2"/>
              <a:buChar char="Ø"/>
            </a:pPr>
            <a:r>
              <a:rPr lang="en-US" sz="1400" dirty="0"/>
              <a:t>OVS default action to P4 default action</a:t>
            </a:r>
          </a:p>
          <a:p>
            <a:pPr marL="742950" lvl="1" indent="-285750">
              <a:buFont typeface="Wingdings" panose="05000000000000000000" pitchFamily="2" charset="2"/>
              <a:buChar char="Ø"/>
            </a:pPr>
            <a:r>
              <a:rPr lang="en-US" sz="1400" dirty="0"/>
              <a:t>Per table action or control block via static mapping</a:t>
            </a:r>
          </a:p>
          <a:p>
            <a:pPr marL="742950" lvl="1" indent="-285750">
              <a:buFont typeface="Wingdings" panose="05000000000000000000" pitchFamily="2" charset="2"/>
              <a:buChar char="Ø"/>
            </a:pPr>
            <a:r>
              <a:rPr lang="en-US" sz="1400" dirty="0"/>
              <a:t>RECIRC and RESUB as P4 metadata</a:t>
            </a:r>
          </a:p>
          <a:p>
            <a:pPr marL="742950" lvl="1" indent="-285750">
              <a:buFont typeface="Wingdings" panose="05000000000000000000" pitchFamily="2" charset="2"/>
              <a:buChar char="Ø"/>
            </a:pPr>
            <a:r>
              <a:rPr lang="en-US" sz="1400" dirty="0"/>
              <a:t>Tunnel actions from OVS into P4 action</a:t>
            </a:r>
          </a:p>
          <a:p>
            <a:pPr marL="742950" lvl="1" indent="-285750">
              <a:buFont typeface="Wingdings" panose="05000000000000000000" pitchFamily="2" charset="2"/>
              <a:buChar char="Ø"/>
            </a:pPr>
            <a:r>
              <a:rPr lang="en-US" sz="1400" dirty="0"/>
              <a:t>Metadata to P4 Metadata</a:t>
            </a:r>
          </a:p>
          <a:p>
            <a:pPr lvl="1"/>
            <a:r>
              <a:rPr lang="en-US" sz="1400" b="1" i="1" dirty="0"/>
              <a:t>	</a:t>
            </a:r>
            <a:r>
              <a:rPr lang="en-US" sz="1400" b="1" i="1" dirty="0" err="1"/>
              <a:t>ovs-ofctl</a:t>
            </a:r>
            <a:r>
              <a:rPr lang="en-US" sz="1400" b="1" i="1" dirty="0"/>
              <a:t> map-action br0 &lt;</a:t>
            </a:r>
            <a:r>
              <a:rPr lang="en-US" sz="1400" b="1" i="1" dirty="0" err="1"/>
              <a:t>OVS_action</a:t>
            </a:r>
            <a:r>
              <a:rPr lang="en-US" sz="1400" b="1" i="1" dirty="0"/>
              <a:t>&gt; &lt;P4_Action&gt;</a:t>
            </a:r>
          </a:p>
          <a:p>
            <a:pPr lvl="1"/>
            <a:endParaRPr lang="en-US" dirty="0"/>
          </a:p>
          <a:p>
            <a:pPr marL="285750" indent="-285750">
              <a:buFont typeface="Arial" panose="020B0604020202020204" pitchFamily="34" charset="0"/>
              <a:buChar char="•"/>
            </a:pPr>
            <a:r>
              <a:rPr lang="en-US" dirty="0"/>
              <a:t>Mirroring, Sampling</a:t>
            </a:r>
          </a:p>
          <a:p>
            <a:pPr marL="742950" lvl="1" indent="-285750">
              <a:buFont typeface="Wingdings" panose="05000000000000000000" pitchFamily="2" charset="2"/>
              <a:buChar char="Ø"/>
            </a:pPr>
            <a:r>
              <a:rPr lang="en-US" sz="1400" dirty="0"/>
              <a:t>mapped to config tables in P4</a:t>
            </a:r>
          </a:p>
          <a:p>
            <a:pPr marL="742950" lvl="1" indent="-285750">
              <a:buFont typeface="Wingdings" panose="05000000000000000000" pitchFamily="2" charset="2"/>
              <a:buChar char="Ø"/>
            </a:pPr>
            <a:r>
              <a:rPr lang="en-US" sz="1400" dirty="0"/>
              <a:t>Action mapping from OVS flow to P4</a:t>
            </a:r>
          </a:p>
          <a:p>
            <a:pPr lvl="1"/>
            <a:endParaRPr lang="en-US" sz="1600" dirty="0"/>
          </a:p>
          <a:p>
            <a:pPr marL="285750" indent="-285750">
              <a:buFont typeface="Arial" panose="020B0604020202020204" pitchFamily="34" charset="0"/>
              <a:buChar char="•"/>
            </a:pPr>
            <a:r>
              <a:rPr lang="en-US" dirty="0"/>
              <a:t>LAG, ECMP – Applied as config tables in P4</a:t>
            </a:r>
          </a:p>
          <a:p>
            <a:endParaRPr lang="en-US" dirty="0"/>
          </a:p>
          <a:p>
            <a:pPr marL="285750" indent="-285750">
              <a:buFont typeface="Arial" panose="020B0604020202020204" pitchFamily="34" charset="0"/>
              <a:buChar char="•"/>
            </a:pPr>
            <a:r>
              <a:rPr lang="en-US" dirty="0"/>
              <a:t>Counters, Meters and Registers applied directly to P4 direct/indirect counters and meters</a:t>
            </a:r>
          </a:p>
          <a:p>
            <a:endParaRPr lang="en-US" dirty="0"/>
          </a:p>
        </p:txBody>
      </p:sp>
    </p:spTree>
    <p:extLst>
      <p:ext uri="{BB962C8B-B14F-4D97-AF65-F5344CB8AC3E}">
        <p14:creationId xmlns:p14="http://schemas.microsoft.com/office/powerpoint/2010/main" val="418399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785D66-B7FF-4D69-B025-487142A9CE27}"/>
              </a:ext>
            </a:extLst>
          </p:cNvPr>
          <p:cNvSpPr txBox="1">
            <a:spLocks/>
          </p:cNvSpPr>
          <p:nvPr/>
        </p:nvSpPr>
        <p:spPr>
          <a:xfrm>
            <a:off x="1161636" y="0"/>
            <a:ext cx="9713843" cy="79513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b="0" i="0" kern="1200" baseline="0">
                <a:solidFill>
                  <a:srgbClr val="003C71"/>
                </a:solidFill>
                <a:latin typeface="Intel Clear"/>
                <a:ea typeface="+mj-ea"/>
                <a:cs typeface="Intel Clear"/>
              </a:defRPr>
            </a:lvl1pPr>
          </a:lstStyle>
          <a:p>
            <a:r>
              <a:rPr lang="en-US" sz="4000" b="1"/>
              <a:t>Example P4 table: Antrea L3 Fwding table (Tunnels)</a:t>
            </a:r>
            <a:endParaRPr lang="en-US" sz="4000" b="1" dirty="0"/>
          </a:p>
        </p:txBody>
      </p:sp>
      <p:sp>
        <p:nvSpPr>
          <p:cNvPr id="5" name="Rectangle 1">
            <a:extLst>
              <a:ext uri="{FF2B5EF4-FFF2-40B4-BE49-F238E27FC236}">
                <a16:creationId xmlns:a16="http://schemas.microsoft.com/office/drawing/2014/main" id="{4B9BC04E-E975-44E5-BE37-C1EEABF7F856}"/>
              </a:ext>
            </a:extLst>
          </p:cNvPr>
          <p:cNvSpPr>
            <a:spLocks noChangeArrowheads="1"/>
          </p:cNvSpPr>
          <p:nvPr/>
        </p:nvSpPr>
        <p:spPr bwMode="auto">
          <a:xfrm>
            <a:off x="457414" y="1254554"/>
            <a:ext cx="4780722"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4292E"/>
                </a:solidFill>
                <a:effectLst/>
                <a:latin typeface="SFMono-Regular"/>
              </a:rPr>
              <a:t>Ingress: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24292E"/>
                </a:solidFill>
                <a:effectLst/>
                <a:latin typeface="SFMono-Regular"/>
              </a:rPr>
              <a:t>Tunneled traffic coming in from peer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E"/>
                </a:solidFill>
                <a:effectLst/>
                <a:latin typeface="SFMono-Regular"/>
              </a:rPr>
              <a:t>table=70, </a:t>
            </a:r>
            <a:r>
              <a:rPr kumimoji="0" lang="en-US" altLang="en-US" sz="1600" b="0" i="0" u="none" strike="noStrike" cap="none" normalizeH="0" baseline="0" dirty="0">
                <a:ln>
                  <a:noFill/>
                </a:ln>
                <a:solidFill>
                  <a:schemeClr val="accent1"/>
                </a:solidFill>
                <a:effectLst/>
                <a:latin typeface="SFMono-Regular"/>
              </a:rPr>
              <a:t>priority</a:t>
            </a:r>
            <a:r>
              <a:rPr kumimoji="0" lang="en-US" altLang="en-US" sz="1600" b="0" i="0" u="none" strike="noStrike" cap="none" normalizeH="0" baseline="0" dirty="0">
                <a:ln>
                  <a:noFill/>
                </a:ln>
                <a:solidFill>
                  <a:srgbClr val="24292E"/>
                </a:solidFill>
                <a:effectLst/>
                <a:latin typeface="SFMono-Regular"/>
              </a:rPr>
              <a:t>=200,</a:t>
            </a:r>
            <a:r>
              <a:rPr kumimoji="0" lang="en-US" altLang="en-US" sz="1600" b="0" i="0" u="none" strike="noStrike" cap="none" normalizeH="0" baseline="0" dirty="0">
                <a:ln>
                  <a:noFill/>
                </a:ln>
                <a:solidFill>
                  <a:schemeClr val="accent1"/>
                </a:solidFill>
                <a:effectLst/>
                <a:latin typeface="SFMono-Regular"/>
              </a:rPr>
              <a:t>ip,dl_dst</a:t>
            </a:r>
            <a:r>
              <a:rPr kumimoji="0" lang="en-US" altLang="en-US" sz="1600" b="0" i="0" u="none" strike="noStrike" cap="none" normalizeH="0" baseline="0" dirty="0">
                <a:ln>
                  <a:noFill/>
                </a:ln>
                <a:solidFill>
                  <a:srgbClr val="24292E"/>
                </a:solidFill>
                <a:effectLst/>
                <a:latin typeface="SFMono-Regular"/>
              </a:rPr>
              <a:t>=</a:t>
            </a:r>
            <a:r>
              <a:rPr kumimoji="0" lang="en-US" altLang="en-US" sz="1600" b="0" i="0" u="none" strike="noStrike" cap="none" normalizeH="0" baseline="0" dirty="0" err="1">
                <a:ln>
                  <a:noFill/>
                </a:ln>
                <a:solidFill>
                  <a:srgbClr val="24292E"/>
                </a:solidFill>
                <a:effectLst/>
                <a:latin typeface="SFMono-Regular"/>
              </a:rPr>
              <a:t>aa:bb:cc:dd:ee:ff,</a:t>
            </a:r>
            <a:r>
              <a:rPr kumimoji="0" lang="en-US" altLang="en-US" sz="1600" b="0" i="0" u="none" strike="noStrike" cap="none" normalizeH="0" baseline="0" dirty="0" err="1">
                <a:ln>
                  <a:noFill/>
                </a:ln>
                <a:solidFill>
                  <a:schemeClr val="accent1"/>
                </a:solidFill>
                <a:effectLst/>
                <a:latin typeface="SFMono-Regular"/>
              </a:rPr>
              <a:t>nw_dst</a:t>
            </a:r>
            <a:r>
              <a:rPr kumimoji="0" lang="en-US" altLang="en-US" sz="1600" b="0" i="0" u="none" strike="noStrike" cap="none" normalizeH="0" baseline="0" dirty="0">
                <a:ln>
                  <a:noFill/>
                </a:ln>
                <a:solidFill>
                  <a:srgbClr val="24292E"/>
                </a:solidFill>
                <a:effectLst/>
                <a:latin typeface="SFMono-Regular"/>
              </a:rPr>
              <a:t>=10.10.0.2 </a:t>
            </a:r>
            <a:r>
              <a:rPr kumimoji="0" lang="en-US" altLang="en-US" sz="1600" b="0" i="0" u="none" strike="noStrike" cap="none" normalizeH="0" baseline="0" dirty="0">
                <a:ln>
                  <a:noFill/>
                </a:ln>
                <a:solidFill>
                  <a:schemeClr val="accent1"/>
                </a:solidFill>
                <a:effectLst/>
                <a:latin typeface="SFMono-Regular"/>
              </a:rPr>
              <a:t>actions=mod_dl_src</a:t>
            </a:r>
            <a:r>
              <a:rPr kumimoji="0" lang="en-US" altLang="en-US" sz="1600" b="0" i="0" u="none" strike="noStrike" cap="none" normalizeH="0" baseline="0" dirty="0">
                <a:ln>
                  <a:noFill/>
                </a:ln>
                <a:solidFill>
                  <a:srgbClr val="24292E"/>
                </a:solidFill>
                <a:effectLst/>
                <a:latin typeface="SFMono-Regular"/>
              </a:rPr>
              <a:t>:e2:e5:a4:9b:1c:b1,</a:t>
            </a:r>
            <a:r>
              <a:rPr kumimoji="0" lang="en-US" altLang="en-US" sz="1600" b="0" i="0" u="none" strike="noStrike" cap="none" normalizeH="0" baseline="0" dirty="0">
                <a:ln>
                  <a:noFill/>
                </a:ln>
                <a:solidFill>
                  <a:schemeClr val="accent1"/>
                </a:solidFill>
                <a:effectLst/>
                <a:latin typeface="SFMono-Regular"/>
              </a:rPr>
              <a:t>mod_dl_dst</a:t>
            </a:r>
            <a:r>
              <a:rPr kumimoji="0" lang="en-US" altLang="en-US" sz="1600" b="0" i="0" u="none" strike="noStrike" cap="none" normalizeH="0" baseline="0" dirty="0">
                <a:ln>
                  <a:noFill/>
                </a:ln>
                <a:solidFill>
                  <a:srgbClr val="24292E"/>
                </a:solidFill>
                <a:effectLst/>
                <a:latin typeface="SFMono-Regular"/>
              </a:rPr>
              <a:t>:12:9e:a6:47:d0:70,</a:t>
            </a:r>
            <a:r>
              <a:rPr kumimoji="0" lang="en-US" altLang="en-US" sz="1600" b="0" i="0" u="none" strike="noStrike" cap="none" normalizeH="0" baseline="0" dirty="0">
                <a:ln>
                  <a:noFill/>
                </a:ln>
                <a:solidFill>
                  <a:schemeClr val="accent1"/>
                </a:solidFill>
                <a:effectLst/>
                <a:latin typeface="SFMono-Regular"/>
              </a:rPr>
              <a:t>dec_ttl</a:t>
            </a:r>
            <a:r>
              <a:rPr kumimoji="0" lang="en-US" altLang="en-US" sz="1600" b="0" i="0" u="none" strike="noStrike" cap="none" normalizeH="0" baseline="0" dirty="0">
                <a:ln>
                  <a:noFill/>
                </a:ln>
                <a:solidFill>
                  <a:srgbClr val="24292E"/>
                </a:solidFill>
                <a:effectLst/>
                <a:latin typeface="SFMono-Regular"/>
              </a:rPr>
              <a:t>,goto_table:80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4292E"/>
                </a:solidFill>
                <a:effectLst/>
                <a:latin typeface="SFMono-Regular"/>
              </a:rPr>
              <a:t>Egress: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u="sng" dirty="0">
                <a:solidFill>
                  <a:srgbClr val="24292E"/>
                </a:solidFill>
                <a:latin typeface="SFMono-Regular"/>
              </a:rPr>
              <a:t>Tunneled traffic destined to local gateway:</a:t>
            </a:r>
          </a:p>
          <a:p>
            <a:pPr eaLnBrk="0" fontAlgn="base" hangingPunct="0">
              <a:spcBef>
                <a:spcPct val="0"/>
              </a:spcBef>
              <a:spcAft>
                <a:spcPct val="0"/>
              </a:spcAft>
            </a:pPr>
            <a:r>
              <a:rPr lang="en-US" altLang="en-US" sz="1600" dirty="0">
                <a:solidFill>
                  <a:srgbClr val="24292E"/>
                </a:solidFill>
                <a:latin typeface="SFMono-Regular"/>
              </a:rPr>
              <a:t>table=70, </a:t>
            </a:r>
            <a:r>
              <a:rPr lang="en-US" altLang="en-US" sz="1600" dirty="0">
                <a:solidFill>
                  <a:schemeClr val="accent1"/>
                </a:solidFill>
                <a:latin typeface="SFMono-Regular"/>
              </a:rPr>
              <a:t>priority</a:t>
            </a:r>
            <a:r>
              <a:rPr lang="en-US" altLang="en-US" sz="1600" dirty="0">
                <a:solidFill>
                  <a:srgbClr val="24292E"/>
                </a:solidFill>
                <a:latin typeface="SFMono-Regular"/>
              </a:rPr>
              <a:t>=200,</a:t>
            </a:r>
            <a:r>
              <a:rPr lang="en-US" altLang="en-US" sz="1600" dirty="0">
                <a:solidFill>
                  <a:schemeClr val="accent1"/>
                </a:solidFill>
                <a:latin typeface="SFMono-Regular"/>
              </a:rPr>
              <a:t>ip,dl_dst</a:t>
            </a:r>
            <a:r>
              <a:rPr lang="en-US" altLang="en-US" sz="1600" dirty="0">
                <a:solidFill>
                  <a:srgbClr val="24292E"/>
                </a:solidFill>
                <a:latin typeface="SFMono-Regular"/>
              </a:rPr>
              <a:t>=</a:t>
            </a:r>
            <a:r>
              <a:rPr lang="en-US" altLang="en-US" sz="1600" dirty="0" err="1">
                <a:solidFill>
                  <a:srgbClr val="24292E"/>
                </a:solidFill>
                <a:latin typeface="SFMono-Regular"/>
              </a:rPr>
              <a:t>aa:bb:cc:dd:ee:ff,</a:t>
            </a:r>
            <a:r>
              <a:rPr lang="en-US" altLang="en-US" sz="1600" dirty="0" err="1">
                <a:solidFill>
                  <a:schemeClr val="accent1"/>
                </a:solidFill>
                <a:latin typeface="SFMono-Regular"/>
              </a:rPr>
              <a:t>nw_dst</a:t>
            </a:r>
            <a:r>
              <a:rPr lang="en-US" altLang="en-US" sz="1600" dirty="0">
                <a:solidFill>
                  <a:srgbClr val="24292E"/>
                </a:solidFill>
                <a:latin typeface="SFMono-Regular"/>
              </a:rPr>
              <a:t>=10.10.0.1 </a:t>
            </a:r>
            <a:r>
              <a:rPr lang="en-US" altLang="en-US" sz="1600" dirty="0">
                <a:solidFill>
                  <a:schemeClr val="accent1"/>
                </a:solidFill>
                <a:latin typeface="SFMono-Regular"/>
              </a:rPr>
              <a:t>actions=mod_dl_dst</a:t>
            </a:r>
            <a:r>
              <a:rPr lang="en-US" altLang="en-US" sz="1600" dirty="0">
                <a:solidFill>
                  <a:srgbClr val="24292E"/>
                </a:solidFill>
                <a:latin typeface="SFMono-Regular"/>
              </a:rPr>
              <a:t>:e2:e5:a4:9b:1c:b1,goto_table:80</a:t>
            </a:r>
            <a:r>
              <a:rPr lang="en-US" altLang="en-US" sz="1600" dirty="0"/>
              <a:t> </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u="sng" dirty="0">
                <a:solidFill>
                  <a:srgbClr val="24292E"/>
                </a:solidFill>
                <a:latin typeface="SFMono-Regular"/>
              </a:rPr>
              <a:t>Traffic destined to remote Pod via tunnel:</a:t>
            </a:r>
          </a:p>
          <a:p>
            <a:pPr eaLnBrk="0" fontAlgn="base" hangingPunct="0">
              <a:spcBef>
                <a:spcPct val="0"/>
              </a:spcBef>
              <a:spcAft>
                <a:spcPct val="0"/>
              </a:spcAft>
            </a:pPr>
            <a:r>
              <a:rPr lang="en-US" altLang="en-US" sz="1600" dirty="0">
                <a:solidFill>
                  <a:srgbClr val="24292E"/>
                </a:solidFill>
                <a:latin typeface="SFMono-Regular"/>
              </a:rPr>
              <a:t>table=70, </a:t>
            </a:r>
            <a:r>
              <a:rPr lang="en-US" altLang="en-US" sz="1600" dirty="0">
                <a:solidFill>
                  <a:schemeClr val="accent1"/>
                </a:solidFill>
                <a:latin typeface="SFMono-Regular"/>
              </a:rPr>
              <a:t>priority</a:t>
            </a:r>
            <a:r>
              <a:rPr lang="en-US" altLang="en-US" sz="1600" dirty="0">
                <a:solidFill>
                  <a:srgbClr val="24292E"/>
                </a:solidFill>
                <a:latin typeface="SFMono-Regular"/>
              </a:rPr>
              <a:t>=200,</a:t>
            </a:r>
            <a:r>
              <a:rPr lang="en-US" altLang="en-US" sz="1600" dirty="0">
                <a:solidFill>
                  <a:schemeClr val="accent1"/>
                </a:solidFill>
                <a:latin typeface="SFMono-Regular"/>
              </a:rPr>
              <a:t>ip,nw_dst</a:t>
            </a:r>
            <a:r>
              <a:rPr lang="en-US" altLang="en-US" sz="1600" dirty="0">
                <a:solidFill>
                  <a:srgbClr val="24292E"/>
                </a:solidFill>
                <a:latin typeface="SFMono-Regular"/>
              </a:rPr>
              <a:t>=10.10.1.0/24 </a:t>
            </a:r>
            <a:r>
              <a:rPr lang="en-US" altLang="en-US" sz="1600" dirty="0">
                <a:solidFill>
                  <a:schemeClr val="accent1"/>
                </a:solidFill>
                <a:latin typeface="SFMono-Regular"/>
              </a:rPr>
              <a:t>actions=mod_dl_src</a:t>
            </a:r>
            <a:r>
              <a:rPr lang="en-US" altLang="en-US" sz="1600" dirty="0">
                <a:solidFill>
                  <a:srgbClr val="24292E"/>
                </a:solidFill>
                <a:latin typeface="SFMono-Regular"/>
              </a:rPr>
              <a:t>:e2:e5:a4:9b:1c:b1,</a:t>
            </a:r>
            <a:r>
              <a:rPr lang="en-US" altLang="en-US" sz="1600" dirty="0">
                <a:solidFill>
                  <a:schemeClr val="accent1"/>
                </a:solidFill>
                <a:latin typeface="SFMono-Regular"/>
              </a:rPr>
              <a:t>mod_dl_dst</a:t>
            </a:r>
            <a:r>
              <a:rPr lang="en-US" altLang="en-US" sz="1600" dirty="0">
                <a:solidFill>
                  <a:srgbClr val="24292E"/>
                </a:solidFill>
                <a:latin typeface="SFMono-Regular"/>
              </a:rPr>
              <a:t>:aa:bb:cc:dd:ee:ff,</a:t>
            </a:r>
            <a:r>
              <a:rPr lang="en-US" altLang="en-US" sz="1600" dirty="0">
                <a:solidFill>
                  <a:schemeClr val="accent1"/>
                </a:solidFill>
                <a:latin typeface="SFMono-Regular"/>
              </a:rPr>
              <a:t>load:</a:t>
            </a:r>
            <a:r>
              <a:rPr lang="en-US" altLang="en-US" sz="1600" dirty="0">
                <a:solidFill>
                  <a:srgbClr val="24292E"/>
                </a:solidFill>
                <a:latin typeface="SFMono-Regular"/>
              </a:rPr>
              <a:t>0x1-&gt;NXM_NX_REG1[],</a:t>
            </a:r>
            <a:r>
              <a:rPr lang="en-US" altLang="en-US" sz="1600" dirty="0">
                <a:solidFill>
                  <a:schemeClr val="accent1"/>
                </a:solidFill>
                <a:latin typeface="SFMono-Regular"/>
              </a:rPr>
              <a:t>load:</a:t>
            </a:r>
            <a:r>
              <a:rPr lang="en-US" altLang="en-US" sz="1600" dirty="0">
                <a:solidFill>
                  <a:srgbClr val="24292E"/>
                </a:solidFill>
                <a:latin typeface="SFMono-Regular"/>
              </a:rPr>
              <a:t>0x1-&gt;NXM_NX_REG0[16],</a:t>
            </a:r>
            <a:r>
              <a:rPr lang="en-US" altLang="en-US" sz="1600" dirty="0">
                <a:solidFill>
                  <a:schemeClr val="accent1"/>
                </a:solidFill>
                <a:latin typeface="SFMono-Regular"/>
              </a:rPr>
              <a:t>load:</a:t>
            </a:r>
            <a:r>
              <a:rPr lang="en-US" altLang="en-US" sz="1600" dirty="0">
                <a:solidFill>
                  <a:srgbClr val="24292E"/>
                </a:solidFill>
                <a:latin typeface="SFMono-Regular"/>
              </a:rPr>
              <a:t>0xc0a84d65-&gt;NXM_NX_TUN_IPV4_DST[],goto_table:71</a:t>
            </a:r>
            <a:r>
              <a:rPr lang="en-US" altLang="en-US" sz="1600" dirty="0"/>
              <a:t> </a:t>
            </a:r>
          </a:p>
          <a:p>
            <a:pPr eaLnBrk="0" fontAlgn="base" hangingPunct="0">
              <a:spcBef>
                <a:spcPct val="0"/>
              </a:spcBef>
              <a:spcAft>
                <a:spcPct val="0"/>
              </a:spcAft>
            </a:pPr>
            <a:endParaRPr lang="en-US" altLang="en-US" sz="1600" dirty="0">
              <a:latin typeface="Arial" panose="020B0604020202020204" pitchFamily="34" charset="0"/>
            </a:endParaRPr>
          </a:p>
          <a:p>
            <a:pPr eaLnBrk="0" fontAlgn="base" hangingPunct="0">
              <a:spcBef>
                <a:spcPct val="0"/>
              </a:spcBef>
              <a:spcAft>
                <a:spcPct val="0"/>
              </a:spcAft>
            </a:pPr>
            <a:r>
              <a:rPr lang="en-US" altLang="en-US" sz="1400" b="1" dirty="0">
                <a:latin typeface="Arial" panose="020B0604020202020204" pitchFamily="34" charset="0"/>
              </a:rPr>
              <a:t>Default:</a:t>
            </a:r>
          </a:p>
          <a:p>
            <a:pPr eaLnBrk="0" fontAlgn="base" hangingPunct="0">
              <a:spcBef>
                <a:spcPct val="0"/>
              </a:spcBef>
              <a:spcAft>
                <a:spcPct val="0"/>
              </a:spcAft>
            </a:pPr>
            <a:r>
              <a:rPr lang="en-US" altLang="en-US" sz="1600" dirty="0">
                <a:solidFill>
                  <a:srgbClr val="24292E"/>
                </a:solidFill>
                <a:latin typeface="SFMono-Regular"/>
              </a:rPr>
              <a:t>table=70, priority=0 actions=drop</a:t>
            </a:r>
            <a:endParaRPr lang="en-US" altLang="en-US" sz="4000" dirty="0">
              <a:latin typeface="Arial" panose="020B0604020202020204" pitchFamily="34" charset="0"/>
            </a:endParaRPr>
          </a:p>
          <a:p>
            <a:pPr eaLnBrk="0" fontAlgn="base" hangingPunct="0">
              <a:spcBef>
                <a:spcPct val="0"/>
              </a:spcBef>
              <a:spcAft>
                <a:spcPct val="0"/>
              </a:spcAf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ight Brace 5">
            <a:extLst>
              <a:ext uri="{FF2B5EF4-FFF2-40B4-BE49-F238E27FC236}">
                <a16:creationId xmlns:a16="http://schemas.microsoft.com/office/drawing/2014/main" id="{AFA2CE89-E1AF-4470-9F52-CF77CB2B586E}"/>
              </a:ext>
            </a:extLst>
          </p:cNvPr>
          <p:cNvSpPr/>
          <p:nvPr/>
        </p:nvSpPr>
        <p:spPr>
          <a:xfrm>
            <a:off x="5083437" y="1446591"/>
            <a:ext cx="834887" cy="52180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293A9DAC-1B3B-4624-B4FB-BD541CF9ED8F}"/>
              </a:ext>
            </a:extLst>
          </p:cNvPr>
          <p:cNvPicPr>
            <a:picLocks noChangeAspect="1"/>
          </p:cNvPicPr>
          <p:nvPr/>
        </p:nvPicPr>
        <p:blipFill>
          <a:blip r:embed="rId2"/>
          <a:stretch>
            <a:fillRect/>
          </a:stretch>
        </p:blipFill>
        <p:spPr>
          <a:xfrm>
            <a:off x="6096000" y="1143000"/>
            <a:ext cx="4893733" cy="5631822"/>
          </a:xfrm>
          <a:prstGeom prst="rect">
            <a:avLst/>
          </a:prstGeom>
        </p:spPr>
      </p:pic>
    </p:spTree>
    <p:extLst>
      <p:ext uri="{BB962C8B-B14F-4D97-AF65-F5344CB8AC3E}">
        <p14:creationId xmlns:p14="http://schemas.microsoft.com/office/powerpoint/2010/main" val="277635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CE897D-B2B2-4472-97CB-4B0E467A7479}"/>
              </a:ext>
            </a:extLst>
          </p:cNvPr>
          <p:cNvSpPr txBox="1">
            <a:spLocks/>
          </p:cNvSpPr>
          <p:nvPr/>
        </p:nvSpPr>
        <p:spPr>
          <a:xfrm>
            <a:off x="1524000" y="426624"/>
            <a:ext cx="9144000" cy="855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baseline="0">
                <a:solidFill>
                  <a:srgbClr val="003C71"/>
                </a:solidFill>
                <a:latin typeface="Intel Clear"/>
                <a:ea typeface="+mj-ea"/>
                <a:cs typeface="Intel Clear"/>
              </a:defRPr>
            </a:lvl1pPr>
          </a:lstStyle>
          <a:p>
            <a:r>
              <a:rPr lang="en-US" sz="4000" b="1" dirty="0"/>
              <a:t>        Example Config: Mirror</a:t>
            </a:r>
          </a:p>
        </p:txBody>
      </p:sp>
      <p:sp>
        <p:nvSpPr>
          <p:cNvPr id="5" name="TextBox 4">
            <a:extLst>
              <a:ext uri="{FF2B5EF4-FFF2-40B4-BE49-F238E27FC236}">
                <a16:creationId xmlns:a16="http://schemas.microsoft.com/office/drawing/2014/main" id="{F694FA50-D52B-47D5-AE61-732F670D854B}"/>
              </a:ext>
            </a:extLst>
          </p:cNvPr>
          <p:cNvSpPr txBox="1"/>
          <p:nvPr/>
        </p:nvSpPr>
        <p:spPr>
          <a:xfrm>
            <a:off x="1013792" y="1858617"/>
            <a:ext cx="2583977" cy="3693319"/>
          </a:xfrm>
          <a:prstGeom prst="rect">
            <a:avLst/>
          </a:prstGeom>
          <a:noFill/>
        </p:spPr>
        <p:txBody>
          <a:bodyPr wrap="none" rtlCol="0">
            <a:spAutoFit/>
          </a:bodyPr>
          <a:lstStyle/>
          <a:p>
            <a:r>
              <a:rPr lang="en-US" altLang="en-US" b="1" dirty="0">
                <a:solidFill>
                  <a:srgbClr val="172B4D"/>
                </a:solidFill>
                <a:latin typeface="ConfluenceInstalledFont"/>
              </a:rPr>
              <a:t>OVS Mirror Table Fields –</a:t>
            </a:r>
          </a:p>
          <a:p>
            <a:r>
              <a:rPr lang="en-US" altLang="en-US" dirty="0">
                <a:solidFill>
                  <a:srgbClr val="172B4D"/>
                </a:solidFill>
                <a:latin typeface="ConfluenceInstalledFont"/>
              </a:rPr>
              <a:t>_</a:t>
            </a:r>
            <a:r>
              <a:rPr lang="en-US" altLang="en-US" dirty="0" err="1">
                <a:solidFill>
                  <a:srgbClr val="172B4D"/>
                </a:solidFill>
                <a:latin typeface="ConfluenceInstalledFont"/>
              </a:rPr>
              <a:t>uuid</a:t>
            </a:r>
            <a:r>
              <a:rPr lang="en-US" altLang="en-US" dirty="0">
                <a:solidFill>
                  <a:srgbClr val="172B4D"/>
                </a:solidFill>
                <a:latin typeface="ConfluenceInstalledFont"/>
              </a:rPr>
              <a:t>, </a:t>
            </a:r>
          </a:p>
          <a:p>
            <a:r>
              <a:rPr lang="en-US" altLang="en-US" dirty="0" err="1">
                <a:solidFill>
                  <a:srgbClr val="172B4D"/>
                </a:solidFill>
                <a:latin typeface="ConfluenceInstalledFont"/>
              </a:rPr>
              <a:t>external_ids</a:t>
            </a:r>
            <a:r>
              <a:rPr lang="en-US" altLang="en-US" dirty="0">
                <a:solidFill>
                  <a:srgbClr val="172B4D"/>
                </a:solidFill>
                <a:latin typeface="ConfluenceInstalledFont"/>
              </a:rPr>
              <a:t>,</a:t>
            </a:r>
          </a:p>
          <a:p>
            <a:r>
              <a:rPr lang="en-US" altLang="en-US" dirty="0">
                <a:solidFill>
                  <a:srgbClr val="172B4D"/>
                </a:solidFill>
                <a:latin typeface="ConfluenceInstalledFont"/>
              </a:rPr>
              <a:t>name, </a:t>
            </a:r>
          </a:p>
          <a:p>
            <a:r>
              <a:rPr lang="en-US" altLang="en-US" dirty="0" err="1">
                <a:solidFill>
                  <a:srgbClr val="172B4D"/>
                </a:solidFill>
                <a:latin typeface="ConfluenceInstalledFont"/>
              </a:rPr>
              <a:t>output_port</a:t>
            </a:r>
            <a:r>
              <a:rPr lang="en-US" altLang="en-US" dirty="0">
                <a:solidFill>
                  <a:srgbClr val="172B4D"/>
                </a:solidFill>
                <a:latin typeface="ConfluenceInstalledFont"/>
              </a:rPr>
              <a:t>, </a:t>
            </a:r>
          </a:p>
          <a:p>
            <a:r>
              <a:rPr lang="en-US" altLang="en-US" dirty="0" err="1">
                <a:solidFill>
                  <a:srgbClr val="172B4D"/>
                </a:solidFill>
                <a:latin typeface="ConfluenceInstalledFont"/>
              </a:rPr>
              <a:t>output_vlan</a:t>
            </a:r>
            <a:r>
              <a:rPr lang="en-US" altLang="en-US" dirty="0">
                <a:solidFill>
                  <a:srgbClr val="172B4D"/>
                </a:solidFill>
                <a:latin typeface="ConfluenceInstalledFont"/>
              </a:rPr>
              <a:t>, </a:t>
            </a:r>
          </a:p>
          <a:p>
            <a:r>
              <a:rPr lang="en-US" altLang="en-US" dirty="0" err="1">
                <a:solidFill>
                  <a:srgbClr val="172B4D"/>
                </a:solidFill>
                <a:latin typeface="ConfluenceInstalledFont"/>
              </a:rPr>
              <a:t>select_all</a:t>
            </a:r>
            <a:r>
              <a:rPr lang="en-US" altLang="en-US" dirty="0">
                <a:solidFill>
                  <a:srgbClr val="172B4D"/>
                </a:solidFill>
                <a:latin typeface="ConfluenceInstalledFont"/>
              </a:rPr>
              <a:t>, </a:t>
            </a:r>
          </a:p>
          <a:p>
            <a:r>
              <a:rPr lang="en-US" altLang="en-US" dirty="0" err="1">
                <a:solidFill>
                  <a:srgbClr val="172B4D"/>
                </a:solidFill>
                <a:latin typeface="ConfluenceInstalledFont"/>
              </a:rPr>
              <a:t>select_dst_port</a:t>
            </a:r>
            <a:r>
              <a:rPr lang="en-US" altLang="en-US" dirty="0">
                <a:solidFill>
                  <a:srgbClr val="172B4D"/>
                </a:solidFill>
                <a:latin typeface="ConfluenceInstalledFont"/>
              </a:rPr>
              <a:t>, </a:t>
            </a:r>
          </a:p>
          <a:p>
            <a:r>
              <a:rPr lang="en-US" altLang="en-US" dirty="0" err="1">
                <a:solidFill>
                  <a:srgbClr val="172B4D"/>
                </a:solidFill>
                <a:latin typeface="ConfluenceInstalledFont"/>
              </a:rPr>
              <a:t>select_src_port</a:t>
            </a:r>
            <a:r>
              <a:rPr lang="en-US" altLang="en-US" dirty="0">
                <a:solidFill>
                  <a:srgbClr val="172B4D"/>
                </a:solidFill>
                <a:latin typeface="ConfluenceInstalledFont"/>
              </a:rPr>
              <a:t>, </a:t>
            </a:r>
          </a:p>
          <a:p>
            <a:r>
              <a:rPr lang="en-US" altLang="en-US" dirty="0" err="1">
                <a:solidFill>
                  <a:srgbClr val="172B4D"/>
                </a:solidFill>
                <a:latin typeface="ConfluenceInstalledFont"/>
              </a:rPr>
              <a:t>select_vlan</a:t>
            </a:r>
            <a:r>
              <a:rPr lang="en-US" altLang="en-US" dirty="0">
                <a:solidFill>
                  <a:srgbClr val="172B4D"/>
                </a:solidFill>
                <a:latin typeface="ConfluenceInstalledFont"/>
              </a:rPr>
              <a:t>, </a:t>
            </a:r>
          </a:p>
          <a:p>
            <a:r>
              <a:rPr lang="en-US" altLang="en-US" dirty="0" err="1">
                <a:solidFill>
                  <a:srgbClr val="172B4D"/>
                </a:solidFill>
                <a:latin typeface="ConfluenceInstalledFont"/>
              </a:rPr>
              <a:t>snaplen</a:t>
            </a:r>
            <a:r>
              <a:rPr lang="en-US" altLang="en-US" dirty="0">
                <a:solidFill>
                  <a:srgbClr val="172B4D"/>
                </a:solidFill>
                <a:latin typeface="ConfluenceInstalledFont"/>
              </a:rPr>
              <a:t>, </a:t>
            </a:r>
          </a:p>
          <a:p>
            <a:r>
              <a:rPr lang="en-US" altLang="en-US" dirty="0">
                <a:solidFill>
                  <a:srgbClr val="172B4D"/>
                </a:solidFill>
                <a:latin typeface="ConfluenceInstalledFont"/>
              </a:rPr>
              <a:t>statistics</a:t>
            </a:r>
            <a:r>
              <a:rPr lang="en-US" altLang="en-US" sz="1400" dirty="0"/>
              <a:t> </a:t>
            </a:r>
            <a:endParaRPr lang="en-US" altLang="en-US" sz="4000" dirty="0">
              <a:latin typeface="Arial" panose="020B0604020202020204" pitchFamily="34" charset="0"/>
            </a:endParaRPr>
          </a:p>
          <a:p>
            <a:endParaRPr lang="en-US" dirty="0"/>
          </a:p>
        </p:txBody>
      </p:sp>
      <p:sp>
        <p:nvSpPr>
          <p:cNvPr id="6" name="Right Brace 5">
            <a:extLst>
              <a:ext uri="{FF2B5EF4-FFF2-40B4-BE49-F238E27FC236}">
                <a16:creationId xmlns:a16="http://schemas.microsoft.com/office/drawing/2014/main" id="{32047F41-3B7B-4701-A911-58B816A75CAE}"/>
              </a:ext>
            </a:extLst>
          </p:cNvPr>
          <p:cNvSpPr/>
          <p:nvPr/>
        </p:nvSpPr>
        <p:spPr>
          <a:xfrm>
            <a:off x="4124739" y="1858617"/>
            <a:ext cx="1018730" cy="3693319"/>
          </a:xfrm>
          <a:prstGeom prst="rightBrace">
            <a:avLst>
              <a:gd name="adj1" fmla="val 8333"/>
              <a:gd name="adj2" fmla="val 5113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9FD6D560-A2C8-48F0-BE6D-80F37C3FF0AD}"/>
              </a:ext>
            </a:extLst>
          </p:cNvPr>
          <p:cNvPicPr>
            <a:picLocks noChangeAspect="1"/>
          </p:cNvPicPr>
          <p:nvPr/>
        </p:nvPicPr>
        <p:blipFill>
          <a:blip r:embed="rId2"/>
          <a:stretch>
            <a:fillRect/>
          </a:stretch>
        </p:blipFill>
        <p:spPr>
          <a:xfrm>
            <a:off x="5347758" y="1925108"/>
            <a:ext cx="5391150" cy="3104092"/>
          </a:xfrm>
          <a:prstGeom prst="rect">
            <a:avLst/>
          </a:prstGeom>
        </p:spPr>
      </p:pic>
    </p:spTree>
    <p:extLst>
      <p:ext uri="{BB962C8B-B14F-4D97-AF65-F5344CB8AC3E}">
        <p14:creationId xmlns:p14="http://schemas.microsoft.com/office/powerpoint/2010/main" val="347853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0593A9-EF4F-4A2E-BD7A-D9C9ABF9E6F7}"/>
              </a:ext>
            </a:extLst>
          </p:cNvPr>
          <p:cNvSpPr txBox="1">
            <a:spLocks/>
          </p:cNvSpPr>
          <p:nvPr/>
        </p:nvSpPr>
        <p:spPr>
          <a:xfrm>
            <a:off x="1361661" y="238214"/>
            <a:ext cx="9144000" cy="7894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i="0" kern="1200" baseline="0">
                <a:solidFill>
                  <a:srgbClr val="003C71"/>
                </a:solidFill>
                <a:latin typeface="Intel Clear"/>
                <a:ea typeface="+mj-ea"/>
                <a:cs typeface="Intel Clear"/>
              </a:defRPr>
            </a:lvl1pPr>
          </a:lstStyle>
          <a:p>
            <a:r>
              <a:rPr lang="en-US" sz="4000" b="1" dirty="0"/>
              <a:t>	Example: CT, Conjunctions</a:t>
            </a:r>
          </a:p>
        </p:txBody>
      </p:sp>
      <p:sp>
        <p:nvSpPr>
          <p:cNvPr id="5" name="Rectangle 1">
            <a:extLst>
              <a:ext uri="{FF2B5EF4-FFF2-40B4-BE49-F238E27FC236}">
                <a16:creationId xmlns:a16="http://schemas.microsoft.com/office/drawing/2014/main" id="{D323A98D-0BDF-4316-BB69-01B1C8C7361B}"/>
              </a:ext>
            </a:extLst>
          </p:cNvPr>
          <p:cNvSpPr>
            <a:spLocks noChangeArrowheads="1"/>
          </p:cNvSpPr>
          <p:nvPr/>
        </p:nvSpPr>
        <p:spPr bwMode="auto">
          <a:xfrm>
            <a:off x="0" y="159350"/>
            <a:ext cx="5770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E"/>
                </a:solidFill>
                <a:effectLst/>
                <a:latin typeface="SFMono-Regular"/>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F028E1A-2F18-44AB-AE0C-37F5C55F57EC}"/>
              </a:ext>
            </a:extLst>
          </p:cNvPr>
          <p:cNvSpPr txBox="1"/>
          <p:nvPr/>
        </p:nvSpPr>
        <p:spPr>
          <a:xfrm>
            <a:off x="397568" y="1859988"/>
            <a:ext cx="4969562" cy="3970318"/>
          </a:xfrm>
          <a:prstGeom prst="rect">
            <a:avLst/>
          </a:prstGeom>
          <a:noFill/>
        </p:spPr>
        <p:txBody>
          <a:bodyPr wrap="square" rtlCol="0">
            <a:spAutoFit/>
          </a:bodyPr>
          <a:lstStyle/>
          <a:p>
            <a:pPr marL="342900" indent="-342900">
              <a:buAutoNum type="arabicPeriod"/>
            </a:pPr>
            <a:r>
              <a:rPr lang="en-US" altLang="en-US" dirty="0">
                <a:solidFill>
                  <a:srgbClr val="24292E"/>
                </a:solidFill>
                <a:latin typeface="SFMono-Regular"/>
              </a:rPr>
              <a:t>table=45, </a:t>
            </a:r>
            <a:r>
              <a:rPr lang="en-US" altLang="en-US" dirty="0">
                <a:solidFill>
                  <a:schemeClr val="accent1"/>
                </a:solidFill>
                <a:latin typeface="SFMono-Regular"/>
              </a:rPr>
              <a:t>priority</a:t>
            </a:r>
            <a:r>
              <a:rPr lang="en-US" altLang="en-US" dirty="0">
                <a:solidFill>
                  <a:srgbClr val="24292E"/>
                </a:solidFill>
                <a:latin typeface="SFMono-Regular"/>
              </a:rPr>
              <a:t>=64990,</a:t>
            </a:r>
            <a:r>
              <a:rPr lang="en-US" altLang="en-US" dirty="0">
                <a:solidFill>
                  <a:schemeClr val="accent1"/>
                </a:solidFill>
                <a:latin typeface="SFMono-Regular"/>
              </a:rPr>
              <a:t>ct_state</a:t>
            </a:r>
            <a:r>
              <a:rPr lang="en-US" altLang="en-US" dirty="0">
                <a:solidFill>
                  <a:srgbClr val="24292E"/>
                </a:solidFill>
                <a:latin typeface="SFMono-Regular"/>
              </a:rPr>
              <a:t>=-</a:t>
            </a:r>
            <a:r>
              <a:rPr lang="en-US" altLang="en-US" dirty="0" err="1">
                <a:solidFill>
                  <a:srgbClr val="24292E"/>
                </a:solidFill>
                <a:latin typeface="SFMono-Regular"/>
              </a:rPr>
              <a:t>new+est,ip</a:t>
            </a:r>
            <a:r>
              <a:rPr lang="en-US" altLang="en-US" dirty="0">
                <a:solidFill>
                  <a:srgbClr val="24292E"/>
                </a:solidFill>
                <a:latin typeface="SFMono-Regular"/>
              </a:rPr>
              <a:t> actions=resubmit(,61) </a:t>
            </a:r>
          </a:p>
          <a:p>
            <a:pPr marL="342900" indent="-342900">
              <a:buAutoNum type="arabicPeriod"/>
            </a:pPr>
            <a:r>
              <a:rPr lang="en-US" altLang="en-US" dirty="0">
                <a:solidFill>
                  <a:srgbClr val="24292E"/>
                </a:solidFill>
                <a:latin typeface="SFMono-Regular"/>
              </a:rPr>
              <a:t>table=45, </a:t>
            </a:r>
            <a:r>
              <a:rPr lang="en-US" altLang="en-US" dirty="0">
                <a:solidFill>
                  <a:schemeClr val="accent1"/>
                </a:solidFill>
                <a:latin typeface="SFMono-Regular"/>
              </a:rPr>
              <a:t>priority</a:t>
            </a:r>
            <a:r>
              <a:rPr lang="en-US" altLang="en-US" dirty="0">
                <a:solidFill>
                  <a:srgbClr val="24292E"/>
                </a:solidFill>
                <a:latin typeface="SFMono-Regular"/>
              </a:rPr>
              <a:t>=14000,</a:t>
            </a:r>
            <a:r>
              <a:rPr lang="en-US" altLang="en-US" dirty="0">
                <a:solidFill>
                  <a:schemeClr val="accent1"/>
                </a:solidFill>
                <a:latin typeface="SFMono-Regular"/>
              </a:rPr>
              <a:t>conj_id</a:t>
            </a:r>
            <a:r>
              <a:rPr lang="en-US" altLang="en-US" dirty="0">
                <a:solidFill>
                  <a:srgbClr val="24292E"/>
                </a:solidFill>
                <a:latin typeface="SFMono-Regular"/>
              </a:rPr>
              <a:t>=1,ip actions=</a:t>
            </a:r>
            <a:r>
              <a:rPr lang="en-US" altLang="en-US" dirty="0">
                <a:solidFill>
                  <a:schemeClr val="accent1"/>
                </a:solidFill>
                <a:latin typeface="SFMono-Regular"/>
              </a:rPr>
              <a:t>load</a:t>
            </a:r>
            <a:r>
              <a:rPr lang="en-US" altLang="en-US" dirty="0">
                <a:solidFill>
                  <a:srgbClr val="24292E"/>
                </a:solidFill>
                <a:latin typeface="SFMono-Regular"/>
              </a:rPr>
              <a:t>:0x1-&gt;NXM_NX_REG5[],</a:t>
            </a:r>
            <a:r>
              <a:rPr lang="en-US" altLang="en-US" dirty="0" err="1">
                <a:solidFill>
                  <a:schemeClr val="accent1"/>
                </a:solidFill>
                <a:latin typeface="SFMono-Regular"/>
              </a:rPr>
              <a:t>ct</a:t>
            </a:r>
            <a:r>
              <a:rPr lang="en-US" altLang="en-US" dirty="0">
                <a:solidFill>
                  <a:schemeClr val="accent1"/>
                </a:solidFill>
                <a:latin typeface="SFMono-Regular"/>
              </a:rPr>
              <a:t>(</a:t>
            </a:r>
            <a:r>
              <a:rPr lang="en-US" altLang="en-US" dirty="0" err="1">
                <a:solidFill>
                  <a:schemeClr val="accent1"/>
                </a:solidFill>
                <a:latin typeface="SFMono-Regular"/>
              </a:rPr>
              <a:t>commit</a:t>
            </a:r>
            <a:r>
              <a:rPr lang="en-US" altLang="en-US" dirty="0" err="1">
                <a:solidFill>
                  <a:srgbClr val="24292E"/>
                </a:solidFill>
                <a:latin typeface="SFMono-Regular"/>
              </a:rPr>
              <a:t>,table</a:t>
            </a:r>
            <a:r>
              <a:rPr lang="en-US" altLang="en-US" dirty="0">
                <a:solidFill>
                  <a:srgbClr val="24292E"/>
                </a:solidFill>
                <a:latin typeface="SFMono-Regular"/>
              </a:rPr>
              <a:t>=61,</a:t>
            </a:r>
            <a:r>
              <a:rPr lang="en-US" altLang="en-US" dirty="0">
                <a:solidFill>
                  <a:schemeClr val="accent1"/>
                </a:solidFill>
                <a:latin typeface="SFMono-Regular"/>
              </a:rPr>
              <a:t>zone</a:t>
            </a:r>
            <a:r>
              <a:rPr lang="en-US" altLang="en-US" dirty="0">
                <a:solidFill>
                  <a:srgbClr val="24292E"/>
                </a:solidFill>
                <a:latin typeface="SFMono-Regular"/>
              </a:rPr>
              <a:t>=65520,exec(l</a:t>
            </a:r>
            <a:r>
              <a:rPr lang="en-US" altLang="en-US" dirty="0">
                <a:solidFill>
                  <a:schemeClr val="accent1"/>
                </a:solidFill>
                <a:latin typeface="SFMono-Regular"/>
              </a:rPr>
              <a:t>oad</a:t>
            </a:r>
            <a:r>
              <a:rPr lang="en-US" altLang="en-US" dirty="0">
                <a:solidFill>
                  <a:srgbClr val="24292E"/>
                </a:solidFill>
                <a:latin typeface="SFMono-Regular"/>
              </a:rPr>
              <a:t>:0x1-&gt;NXM_NX_CT_LABEL[32..63])) </a:t>
            </a:r>
          </a:p>
          <a:p>
            <a:pPr marL="342900" indent="-342900">
              <a:buAutoNum type="arabicPeriod"/>
            </a:pPr>
            <a:r>
              <a:rPr lang="en-US" altLang="en-US" dirty="0">
                <a:solidFill>
                  <a:srgbClr val="24292E"/>
                </a:solidFill>
                <a:latin typeface="SFMono-Regular"/>
              </a:rPr>
              <a:t>table=45, </a:t>
            </a:r>
            <a:r>
              <a:rPr lang="en-US" altLang="en-US" dirty="0">
                <a:solidFill>
                  <a:schemeClr val="accent1"/>
                </a:solidFill>
                <a:latin typeface="SFMono-Regular"/>
              </a:rPr>
              <a:t>priority</a:t>
            </a:r>
            <a:r>
              <a:rPr lang="en-US" altLang="en-US" dirty="0">
                <a:solidFill>
                  <a:srgbClr val="24292E"/>
                </a:solidFill>
                <a:latin typeface="SFMono-Regular"/>
              </a:rPr>
              <a:t>=14000,</a:t>
            </a:r>
            <a:r>
              <a:rPr lang="en-US" altLang="en-US" dirty="0">
                <a:solidFill>
                  <a:schemeClr val="accent1"/>
                </a:solidFill>
                <a:latin typeface="SFMono-Regular"/>
              </a:rPr>
              <a:t>ip,nw_src</a:t>
            </a:r>
            <a:r>
              <a:rPr lang="en-US" altLang="en-US" dirty="0">
                <a:solidFill>
                  <a:srgbClr val="24292E"/>
                </a:solidFill>
                <a:latin typeface="SFMono-Regular"/>
              </a:rPr>
              <a:t>=10.10.1.6 actions=conjunction(1,1/3) </a:t>
            </a:r>
          </a:p>
          <a:p>
            <a:pPr marL="342900" indent="-342900">
              <a:buAutoNum type="arabicPeriod"/>
            </a:pPr>
            <a:r>
              <a:rPr lang="en-US" altLang="en-US" dirty="0">
                <a:solidFill>
                  <a:srgbClr val="24292E"/>
                </a:solidFill>
                <a:latin typeface="SFMono-Regular"/>
              </a:rPr>
              <a:t>table=45, </a:t>
            </a:r>
            <a:r>
              <a:rPr lang="en-US" altLang="en-US" dirty="0">
                <a:solidFill>
                  <a:schemeClr val="accent1"/>
                </a:solidFill>
                <a:latin typeface="SFMono-Regular"/>
              </a:rPr>
              <a:t>priority</a:t>
            </a:r>
            <a:r>
              <a:rPr lang="en-US" altLang="en-US" dirty="0">
                <a:solidFill>
                  <a:srgbClr val="24292E"/>
                </a:solidFill>
                <a:latin typeface="SFMono-Regular"/>
              </a:rPr>
              <a:t>=14000,</a:t>
            </a:r>
            <a:r>
              <a:rPr lang="en-US" altLang="en-US" dirty="0">
                <a:solidFill>
                  <a:schemeClr val="accent1"/>
                </a:solidFill>
                <a:latin typeface="SFMono-Regular"/>
              </a:rPr>
              <a:t>ip,nw_dst</a:t>
            </a:r>
            <a:r>
              <a:rPr lang="en-US" altLang="en-US" dirty="0">
                <a:solidFill>
                  <a:srgbClr val="24292E"/>
                </a:solidFill>
                <a:latin typeface="SFMono-Regular"/>
              </a:rPr>
              <a:t>=10.10.1.8 actions=conjunction(1,2/3) </a:t>
            </a:r>
          </a:p>
          <a:p>
            <a:pPr marL="342900" indent="-342900">
              <a:buAutoNum type="arabicPeriod"/>
            </a:pPr>
            <a:r>
              <a:rPr lang="en-US" altLang="en-US" dirty="0">
                <a:solidFill>
                  <a:srgbClr val="24292E"/>
                </a:solidFill>
                <a:latin typeface="SFMono-Regular"/>
              </a:rPr>
              <a:t>table=45, </a:t>
            </a:r>
            <a:r>
              <a:rPr lang="en-US" altLang="en-US" dirty="0">
                <a:solidFill>
                  <a:schemeClr val="accent1"/>
                </a:solidFill>
                <a:latin typeface="SFMono-Regular"/>
              </a:rPr>
              <a:t>priority</a:t>
            </a:r>
            <a:r>
              <a:rPr lang="en-US" altLang="en-US" dirty="0">
                <a:solidFill>
                  <a:srgbClr val="24292E"/>
                </a:solidFill>
                <a:latin typeface="SFMono-Regular"/>
              </a:rPr>
              <a:t>=14000,</a:t>
            </a:r>
            <a:r>
              <a:rPr lang="en-US" altLang="en-US" dirty="0">
                <a:solidFill>
                  <a:schemeClr val="accent1"/>
                </a:solidFill>
                <a:latin typeface="SFMono-Regular"/>
              </a:rPr>
              <a:t>udp,tp_dst</a:t>
            </a:r>
            <a:r>
              <a:rPr lang="en-US" altLang="en-US" dirty="0">
                <a:solidFill>
                  <a:srgbClr val="24292E"/>
                </a:solidFill>
                <a:latin typeface="SFMono-Regular"/>
              </a:rPr>
              <a:t>=53 actions=conjunction(1,3/3) </a:t>
            </a:r>
          </a:p>
          <a:p>
            <a:pPr marL="342900" indent="-342900">
              <a:buAutoNum type="arabicPeriod"/>
            </a:pPr>
            <a:r>
              <a:rPr lang="en-US" altLang="en-US" dirty="0">
                <a:solidFill>
                  <a:srgbClr val="24292E"/>
                </a:solidFill>
                <a:latin typeface="SFMono-Regular"/>
              </a:rPr>
              <a:t>table=45, priority=0 </a:t>
            </a:r>
            <a:r>
              <a:rPr lang="en-US" altLang="en-US" dirty="0">
                <a:solidFill>
                  <a:schemeClr val="accent1"/>
                </a:solidFill>
                <a:latin typeface="SFMono-Regular"/>
              </a:rPr>
              <a:t>actions=resubmit(,50)</a:t>
            </a:r>
            <a:endParaRPr lang="en-US" dirty="0">
              <a:solidFill>
                <a:schemeClr val="accent1"/>
              </a:solidFill>
            </a:endParaRPr>
          </a:p>
        </p:txBody>
      </p:sp>
      <p:sp>
        <p:nvSpPr>
          <p:cNvPr id="7" name="Right Brace 6">
            <a:extLst>
              <a:ext uri="{FF2B5EF4-FFF2-40B4-BE49-F238E27FC236}">
                <a16:creationId xmlns:a16="http://schemas.microsoft.com/office/drawing/2014/main" id="{76CA58C8-C724-40CF-A6CE-3CD26AE085F3}"/>
              </a:ext>
            </a:extLst>
          </p:cNvPr>
          <p:cNvSpPr/>
          <p:nvPr/>
        </p:nvSpPr>
        <p:spPr>
          <a:xfrm>
            <a:off x="4827107" y="1432698"/>
            <a:ext cx="954156" cy="48248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C1B8143F-BDFF-4FC8-B0C0-A70B82A69564}"/>
              </a:ext>
            </a:extLst>
          </p:cNvPr>
          <p:cNvPicPr>
            <a:picLocks noChangeAspect="1"/>
          </p:cNvPicPr>
          <p:nvPr/>
        </p:nvPicPr>
        <p:blipFill>
          <a:blip r:embed="rId2"/>
          <a:stretch>
            <a:fillRect/>
          </a:stretch>
        </p:blipFill>
        <p:spPr>
          <a:xfrm>
            <a:off x="6002868" y="1185334"/>
            <a:ext cx="4502794" cy="5537562"/>
          </a:xfrm>
          <a:prstGeom prst="rect">
            <a:avLst/>
          </a:prstGeom>
        </p:spPr>
      </p:pic>
    </p:spTree>
    <p:extLst>
      <p:ext uri="{BB962C8B-B14F-4D97-AF65-F5344CB8AC3E}">
        <p14:creationId xmlns:p14="http://schemas.microsoft.com/office/powerpoint/2010/main" val="291074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9B86-F84A-445D-B8B9-5B1FD3176005}"/>
              </a:ext>
            </a:extLst>
          </p:cNvPr>
          <p:cNvSpPr>
            <a:spLocks noGrp="1"/>
          </p:cNvSpPr>
          <p:nvPr>
            <p:ph type="title"/>
          </p:nvPr>
        </p:nvSpPr>
        <p:spPr>
          <a:xfrm>
            <a:off x="607484" y="286706"/>
            <a:ext cx="10972800" cy="1158240"/>
          </a:xfrm>
        </p:spPr>
        <p:txBody>
          <a:bodyPr/>
          <a:lstStyle/>
          <a:p>
            <a:r>
              <a:rPr lang="en-US" dirty="0"/>
              <a:t>				</a:t>
            </a:r>
            <a:r>
              <a:rPr lang="en-US" b="1" dirty="0"/>
              <a:t>Summary</a:t>
            </a:r>
          </a:p>
        </p:txBody>
      </p:sp>
      <p:sp>
        <p:nvSpPr>
          <p:cNvPr id="3" name="Content Placeholder 2">
            <a:extLst>
              <a:ext uri="{FF2B5EF4-FFF2-40B4-BE49-F238E27FC236}">
                <a16:creationId xmlns:a16="http://schemas.microsoft.com/office/drawing/2014/main" id="{585E46EE-AC0C-40D3-901C-07E59364699B}"/>
              </a:ext>
            </a:extLst>
          </p:cNvPr>
          <p:cNvSpPr>
            <a:spLocks noGrp="1"/>
          </p:cNvSpPr>
          <p:nvPr>
            <p:ph sz="quarter" idx="13"/>
          </p:nvPr>
        </p:nvSpPr>
        <p:spPr>
          <a:xfrm>
            <a:off x="607484" y="1444946"/>
            <a:ext cx="10970683" cy="4849528"/>
          </a:xfrm>
        </p:spPr>
        <p:txBody>
          <a:bodyPr>
            <a:normAutofit lnSpcReduction="10000"/>
          </a:bodyPr>
          <a:lstStyle/>
          <a:p>
            <a:pPr marL="342900" indent="-342900">
              <a:lnSpc>
                <a:spcPct val="100000"/>
              </a:lnSpc>
            </a:pPr>
            <a:r>
              <a:rPr lang="en-US" sz="2400" dirty="0">
                <a:solidFill>
                  <a:schemeClr val="tx1"/>
                </a:solidFill>
              </a:rPr>
              <a:t>Create P4Proto (P4Runtime) parallel to </a:t>
            </a:r>
            <a:r>
              <a:rPr lang="en-US" sz="2400" dirty="0" err="1">
                <a:solidFill>
                  <a:schemeClr val="tx1"/>
                </a:solidFill>
              </a:rPr>
              <a:t>Ofproto</a:t>
            </a:r>
            <a:r>
              <a:rPr lang="en-US" sz="2400" dirty="0">
                <a:solidFill>
                  <a:schemeClr val="tx1"/>
                </a:solidFill>
              </a:rPr>
              <a:t>. Interface to P4 controllers. Entire pipeline in P4.</a:t>
            </a:r>
          </a:p>
          <a:p>
            <a:pPr marL="342900" indent="-342900">
              <a:lnSpc>
                <a:spcPct val="100000"/>
              </a:lnSpc>
            </a:pPr>
            <a:r>
              <a:rPr lang="en-US" sz="2400" dirty="0">
                <a:solidFill>
                  <a:schemeClr val="tx1"/>
                </a:solidFill>
              </a:rPr>
              <a:t>Map </a:t>
            </a:r>
            <a:r>
              <a:rPr lang="en-US" sz="2400" dirty="0" err="1">
                <a:solidFill>
                  <a:schemeClr val="tx1"/>
                </a:solidFill>
              </a:rPr>
              <a:t>Openflow</a:t>
            </a:r>
            <a:r>
              <a:rPr lang="en-US" sz="2400" dirty="0">
                <a:solidFill>
                  <a:schemeClr val="tx1"/>
                </a:solidFill>
              </a:rPr>
              <a:t> (OVS) pipeline to P4 pipeline for flow rules and configurations using OVS Command line. </a:t>
            </a:r>
          </a:p>
          <a:p>
            <a:pPr marL="342900" indent="-342900">
              <a:lnSpc>
                <a:spcPct val="100000"/>
              </a:lnSpc>
            </a:pPr>
            <a:r>
              <a:rPr lang="en-US" sz="2400" dirty="0">
                <a:solidFill>
                  <a:schemeClr val="tx1"/>
                </a:solidFill>
              </a:rPr>
              <a:t>Program </a:t>
            </a:r>
            <a:r>
              <a:rPr lang="en-US" sz="2400" dirty="0" err="1">
                <a:solidFill>
                  <a:schemeClr val="tx1"/>
                </a:solidFill>
              </a:rPr>
              <a:t>dataplane</a:t>
            </a:r>
            <a:r>
              <a:rPr lang="en-US" sz="2400" dirty="0">
                <a:solidFill>
                  <a:schemeClr val="tx1"/>
                </a:solidFill>
              </a:rPr>
              <a:t> from </a:t>
            </a:r>
            <a:r>
              <a:rPr lang="en-US" sz="2400" dirty="0" err="1">
                <a:solidFill>
                  <a:schemeClr val="tx1"/>
                </a:solidFill>
              </a:rPr>
              <a:t>Openflow</a:t>
            </a:r>
            <a:r>
              <a:rPr lang="en-US" sz="2400" dirty="0">
                <a:solidFill>
                  <a:schemeClr val="tx1"/>
                </a:solidFill>
              </a:rPr>
              <a:t> tables, skip Microflow and </a:t>
            </a:r>
            <a:r>
              <a:rPr lang="en-US" sz="2400" dirty="0" err="1">
                <a:solidFill>
                  <a:schemeClr val="tx1"/>
                </a:solidFill>
              </a:rPr>
              <a:t>Megaflow</a:t>
            </a:r>
            <a:r>
              <a:rPr lang="en-US" sz="2400" dirty="0">
                <a:solidFill>
                  <a:schemeClr val="tx1"/>
                </a:solidFill>
              </a:rPr>
              <a:t> caches for HW offloads</a:t>
            </a:r>
          </a:p>
          <a:p>
            <a:pPr marL="342900" indent="-342900">
              <a:lnSpc>
                <a:spcPct val="100000"/>
              </a:lnSpc>
            </a:pPr>
            <a:r>
              <a:rPr lang="en-US" sz="2400" dirty="0">
                <a:solidFill>
                  <a:schemeClr val="tx1"/>
                </a:solidFill>
              </a:rPr>
              <a:t>Re-validator updates both </a:t>
            </a:r>
            <a:r>
              <a:rPr lang="en-US" sz="2400" dirty="0" err="1">
                <a:solidFill>
                  <a:schemeClr val="tx1"/>
                </a:solidFill>
              </a:rPr>
              <a:t>ofproto</a:t>
            </a:r>
            <a:r>
              <a:rPr lang="en-US" sz="2400" dirty="0">
                <a:solidFill>
                  <a:schemeClr val="tx1"/>
                </a:solidFill>
              </a:rPr>
              <a:t> and p4proto</a:t>
            </a:r>
          </a:p>
          <a:p>
            <a:pPr marL="0" indent="0">
              <a:lnSpc>
                <a:spcPct val="100000"/>
              </a:lnSpc>
              <a:buNone/>
            </a:pPr>
            <a:r>
              <a:rPr lang="en-US" sz="2400" b="1" dirty="0">
                <a:solidFill>
                  <a:schemeClr val="tx1"/>
                </a:solidFill>
              </a:rPr>
              <a:t>Open issues:</a:t>
            </a:r>
          </a:p>
          <a:p>
            <a:pPr marL="342900" indent="-342900">
              <a:lnSpc>
                <a:spcPct val="100000"/>
              </a:lnSpc>
            </a:pPr>
            <a:r>
              <a:rPr lang="en-US" sz="2400" dirty="0">
                <a:solidFill>
                  <a:schemeClr val="tx1"/>
                </a:solidFill>
              </a:rPr>
              <a:t>Supporting multiple </a:t>
            </a:r>
            <a:r>
              <a:rPr lang="en-US" sz="2400" dirty="0" err="1">
                <a:solidFill>
                  <a:schemeClr val="tx1"/>
                </a:solidFill>
              </a:rPr>
              <a:t>dataplanes</a:t>
            </a:r>
            <a:endParaRPr lang="en-US" sz="2400" dirty="0">
              <a:solidFill>
                <a:schemeClr val="tx1"/>
              </a:solidFill>
            </a:endParaRPr>
          </a:p>
          <a:p>
            <a:pPr marL="342900" indent="-342900">
              <a:lnSpc>
                <a:spcPct val="100000"/>
              </a:lnSpc>
            </a:pPr>
            <a:r>
              <a:rPr lang="en-US" sz="2400" dirty="0">
                <a:solidFill>
                  <a:schemeClr val="tx1"/>
                </a:solidFill>
              </a:rPr>
              <a:t>Single binary with </a:t>
            </a:r>
            <a:r>
              <a:rPr lang="en-US" sz="2400" dirty="0" err="1">
                <a:solidFill>
                  <a:schemeClr val="tx1"/>
                </a:solidFill>
              </a:rPr>
              <a:t>Ofproto</a:t>
            </a:r>
            <a:r>
              <a:rPr lang="en-US" sz="2400" dirty="0">
                <a:solidFill>
                  <a:schemeClr val="tx1"/>
                </a:solidFill>
              </a:rPr>
              <a:t> and P4proto, or a different P4Proto?</a:t>
            </a:r>
          </a:p>
          <a:p>
            <a:pPr marL="342900" indent="-342900">
              <a:lnSpc>
                <a:spcPct val="100000"/>
              </a:lnSpc>
            </a:pPr>
            <a:r>
              <a:rPr lang="en-US" sz="2400" dirty="0">
                <a:solidFill>
                  <a:schemeClr val="tx1"/>
                </a:solidFill>
              </a:rPr>
              <a:t>Propagating Changes (OVS pipeline, P4 file, </a:t>
            </a:r>
            <a:r>
              <a:rPr lang="en-US" sz="2400" dirty="0" err="1">
                <a:solidFill>
                  <a:schemeClr val="tx1"/>
                </a:solidFill>
              </a:rPr>
              <a:t>Ofproto</a:t>
            </a:r>
            <a:r>
              <a:rPr lang="en-US" sz="2400" dirty="0">
                <a:solidFill>
                  <a:schemeClr val="tx1"/>
                </a:solidFill>
              </a:rPr>
              <a:t>-&gt;P4proto mapping)</a:t>
            </a:r>
          </a:p>
        </p:txBody>
      </p:sp>
    </p:spTree>
    <p:extLst>
      <p:ext uri="{BB962C8B-B14F-4D97-AF65-F5344CB8AC3E}">
        <p14:creationId xmlns:p14="http://schemas.microsoft.com/office/powerpoint/2010/main" val="163206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91206E-9AC8-4B8C-BC1B-6D9476911B86}"/>
              </a:ext>
            </a:extLst>
          </p:cNvPr>
          <p:cNvSpPr txBox="1">
            <a:spLocks/>
          </p:cNvSpPr>
          <p:nvPr/>
        </p:nvSpPr>
        <p:spPr>
          <a:xfrm>
            <a:off x="4247536" y="825482"/>
            <a:ext cx="3244645" cy="924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baseline="0">
                <a:solidFill>
                  <a:srgbClr val="003C71"/>
                </a:solidFill>
                <a:latin typeface="Intel Clear"/>
                <a:ea typeface="+mj-ea"/>
                <a:cs typeface="Intel Clear"/>
              </a:defRPr>
            </a:lvl1pPr>
          </a:lstStyle>
          <a:p>
            <a:r>
              <a:rPr lang="en-US" b="1" dirty="0"/>
              <a:t>Contacts</a:t>
            </a:r>
          </a:p>
        </p:txBody>
      </p:sp>
      <p:sp>
        <p:nvSpPr>
          <p:cNvPr id="5" name="Subtitle 2">
            <a:extLst>
              <a:ext uri="{FF2B5EF4-FFF2-40B4-BE49-F238E27FC236}">
                <a16:creationId xmlns:a16="http://schemas.microsoft.com/office/drawing/2014/main" id="{0BB480FC-881D-4992-A380-A30D55594B87}"/>
              </a:ext>
            </a:extLst>
          </p:cNvPr>
          <p:cNvSpPr txBox="1">
            <a:spLocks/>
          </p:cNvSpPr>
          <p:nvPr/>
        </p:nvSpPr>
        <p:spPr>
          <a:xfrm>
            <a:off x="884903" y="2096997"/>
            <a:ext cx="9969910" cy="34090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Code will be uploaded on </a:t>
            </a:r>
            <a:r>
              <a:rPr lang="en-US" b="1" dirty="0" err="1"/>
              <a:t>Github</a:t>
            </a:r>
            <a:r>
              <a:rPr lang="en-US" b="1" dirty="0"/>
              <a:t>. Please email for more info…</a:t>
            </a:r>
          </a:p>
          <a:p>
            <a:r>
              <a:rPr lang="en-US" b="1" dirty="0"/>
              <a:t>Contacts</a:t>
            </a:r>
            <a:r>
              <a:rPr lang="en-US" b="1"/>
              <a:t>: </a:t>
            </a:r>
            <a:r>
              <a:rPr lang="en-US"/>
              <a:t>Debashis </a:t>
            </a:r>
            <a:r>
              <a:rPr lang="en-US" dirty="0"/>
              <a:t>Chatterjee (</a:t>
            </a:r>
            <a:r>
              <a:rPr lang="en-US" dirty="0">
                <a:hlinkClick r:id="rId2"/>
              </a:rPr>
              <a:t>Debashis.Chatterjee@intel.com</a:t>
            </a:r>
            <a:r>
              <a:rPr lang="en-US" dirty="0"/>
              <a:t>)</a:t>
            </a:r>
          </a:p>
          <a:p>
            <a:r>
              <a:rPr lang="en-US" dirty="0"/>
              <a:t>  Namrata Limaye (</a:t>
            </a:r>
            <a:r>
              <a:rPr lang="en-US" dirty="0">
                <a:hlinkClick r:id="rId3"/>
              </a:rPr>
              <a:t>Namrata.Limaye@intel.com</a:t>
            </a:r>
            <a:r>
              <a:rPr lang="en-US" dirty="0"/>
              <a:t>)</a:t>
            </a:r>
          </a:p>
          <a:p>
            <a:r>
              <a:rPr lang="en-US" b="1" i="1" dirty="0"/>
              <a:t>Intel P4-OVS Team: </a:t>
            </a:r>
            <a:r>
              <a:rPr lang="en-US" i="1" dirty="0"/>
              <a:t>Dan Daly, Anjali Singhai, James Choi, P. Venkata Suresh Kumar, Namrata Limaye, Debashis Chatterjee</a:t>
            </a:r>
          </a:p>
        </p:txBody>
      </p:sp>
    </p:spTree>
    <p:extLst>
      <p:ext uri="{BB962C8B-B14F-4D97-AF65-F5344CB8AC3E}">
        <p14:creationId xmlns:p14="http://schemas.microsoft.com/office/powerpoint/2010/main" val="137963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39ED99F-6E76-43E3-9DF1-49F496175711}"/>
              </a:ext>
            </a:extLst>
          </p:cNvPr>
          <p:cNvSpPr>
            <a:spLocks noGrp="1"/>
          </p:cNvSpPr>
          <p:nvPr>
            <p:ph type="title"/>
          </p:nvPr>
        </p:nvSpPr>
        <p:spPr/>
        <p:txBody>
          <a:bodyPr/>
          <a:lstStyle/>
          <a:p>
            <a:r>
              <a:rPr lang="en-US"/>
              <a:t>Notices &amp; Disclaimers </a:t>
            </a:r>
          </a:p>
        </p:txBody>
      </p:sp>
      <p:sp>
        <p:nvSpPr>
          <p:cNvPr id="9" name="Content Placeholder 8">
            <a:extLst>
              <a:ext uri="{FF2B5EF4-FFF2-40B4-BE49-F238E27FC236}">
                <a16:creationId xmlns:a16="http://schemas.microsoft.com/office/drawing/2014/main" id="{6EECB2E7-FD20-41CF-9CE9-59E197BDFED0}"/>
              </a:ext>
            </a:extLst>
          </p:cNvPr>
          <p:cNvSpPr>
            <a:spLocks noGrp="1"/>
          </p:cNvSpPr>
          <p:nvPr>
            <p:ph sz="quarter" idx="28"/>
          </p:nvPr>
        </p:nvSpPr>
        <p:spPr/>
        <p:txBody>
          <a:bodyPr>
            <a:noAutofit/>
          </a:bodyPr>
          <a:lstStyle/>
          <a:p>
            <a:pPr defTabSz="1828754">
              <a:spcBef>
                <a:spcPts val="0"/>
              </a:spcBef>
            </a:pPr>
            <a:r>
              <a:rPr lang="en-US" sz="1800" dirty="0"/>
              <a:t>Performance varies by use, configuration and other factors. Learn more at </a:t>
            </a:r>
            <a:r>
              <a:rPr lang="en-US" sz="1800" dirty="0">
                <a:hlinkClick r:id="rId2"/>
              </a:rPr>
              <a:t>www.Intel.com/PerformanceIndex</a:t>
            </a:r>
            <a:r>
              <a:rPr lang="en-US" sz="1800" dirty="0"/>
              <a:t>.    </a:t>
            </a:r>
          </a:p>
          <a:p>
            <a:pPr defTabSz="1828754">
              <a:spcBef>
                <a:spcPts val="0"/>
              </a:spcBef>
            </a:pPr>
            <a:endParaRPr lang="en-US" sz="1800" dirty="0"/>
          </a:p>
          <a:p>
            <a:pPr defTabSz="1828754">
              <a:spcBef>
                <a:spcPts val="0"/>
              </a:spcBef>
            </a:pPr>
            <a:r>
              <a:rPr lang="en-US" sz="1800" dirty="0"/>
              <a:t>Performance results are based on testing as of dates shown in configurations and may not reflect all publicly available updates. See backup for configuration details. No product or component can be absolutely secure. </a:t>
            </a:r>
          </a:p>
          <a:p>
            <a:pPr defTabSz="1828754">
              <a:spcBef>
                <a:spcPts val="0"/>
              </a:spcBef>
            </a:pPr>
            <a:endParaRPr lang="en-US" sz="1800" dirty="0"/>
          </a:p>
          <a:p>
            <a:pPr defTabSz="1828754">
              <a:spcBef>
                <a:spcPts val="0"/>
              </a:spcBef>
            </a:pPr>
            <a:r>
              <a:rPr lang="en-US" sz="1800" dirty="0"/>
              <a:t>Your costs and results may vary. </a:t>
            </a:r>
          </a:p>
          <a:p>
            <a:pPr defTabSz="1828754">
              <a:spcBef>
                <a:spcPts val="0"/>
              </a:spcBef>
            </a:pPr>
            <a:endParaRPr lang="en-US" sz="1800" dirty="0"/>
          </a:p>
          <a:p>
            <a:pPr defTabSz="1828754">
              <a:spcBef>
                <a:spcPts val="0"/>
              </a:spcBef>
            </a:pPr>
            <a:r>
              <a:rPr lang="en-US" sz="1800" dirty="0"/>
              <a:t>Intel technologies may require enabled hardware, software or service activation.</a:t>
            </a:r>
          </a:p>
          <a:p>
            <a:pPr defTabSz="1828754">
              <a:spcBef>
                <a:spcPts val="0"/>
              </a:spcBef>
            </a:pPr>
            <a:endParaRPr lang="en-US" sz="1800" dirty="0"/>
          </a:p>
          <a:p>
            <a:pPr defTabSz="1828754">
              <a:spcBef>
                <a:spcPts val="0"/>
              </a:spcBef>
            </a:pPr>
            <a:r>
              <a:rPr lang="en-US" sz="1800" dirty="0"/>
              <a:t>© Intel Corporation. Intel, the Intel logo, and other Intel marks are trademarks of Intel Corporation or its subsidiaries. Other names and brands may be claimed as the property of others. </a:t>
            </a:r>
            <a:endParaRPr lang="en-US" sz="1800" dirty="0">
              <a:sym typeface="Helvetica Neue"/>
            </a:endParaRPr>
          </a:p>
          <a:p>
            <a:endParaRPr lang="en-US" sz="1500" dirty="0"/>
          </a:p>
        </p:txBody>
      </p:sp>
      <p:pic>
        <p:nvPicPr>
          <p:cNvPr id="4" name="Picture 3">
            <a:extLst>
              <a:ext uri="{FF2B5EF4-FFF2-40B4-BE49-F238E27FC236}">
                <a16:creationId xmlns:a16="http://schemas.microsoft.com/office/drawing/2014/main" id="{30E197F8-7B94-0846-8F7F-0F226133D5B2}"/>
              </a:ext>
            </a:extLst>
          </p:cNvPr>
          <p:cNvPicPr>
            <a:picLocks noChangeAspect="1"/>
          </p:cNvPicPr>
          <p:nvPr/>
        </p:nvPicPr>
        <p:blipFill>
          <a:blip r:embed="rId3"/>
          <a:stretch>
            <a:fillRect/>
          </a:stretch>
        </p:blipFill>
        <p:spPr>
          <a:xfrm>
            <a:off x="9695542" y="620900"/>
            <a:ext cx="168528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79436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41331" y="468008"/>
            <a:ext cx="5050561" cy="868680"/>
          </a:xfrm>
        </p:spPr>
        <p:txBody>
          <a:bodyPr/>
          <a:lstStyle/>
          <a:p>
            <a:r>
              <a:rPr lang="en-US" dirty="0"/>
              <a:t>Agenda</a:t>
            </a:r>
          </a:p>
        </p:txBody>
      </p:sp>
      <p:sp>
        <p:nvSpPr>
          <p:cNvPr id="4" name="Content Placeholder 3"/>
          <p:cNvSpPr>
            <a:spLocks noGrp="1"/>
          </p:cNvSpPr>
          <p:nvPr>
            <p:ph sz="quarter" idx="13"/>
          </p:nvPr>
        </p:nvSpPr>
        <p:spPr>
          <a:xfrm>
            <a:off x="1061884" y="1738032"/>
            <a:ext cx="5894087" cy="4815168"/>
          </a:xfrm>
        </p:spPr>
        <p:txBody>
          <a:bodyPr>
            <a:normAutofit fontScale="47500" lnSpcReduction="20000"/>
          </a:bodyPr>
          <a:lstStyle/>
          <a:p>
            <a:pPr marL="257175" indent="-257175">
              <a:buAutoNum type="arabicPeriod"/>
            </a:pPr>
            <a:r>
              <a:rPr lang="en-US" sz="4300" dirty="0"/>
              <a:t>Networking’s next great innovation </a:t>
            </a:r>
          </a:p>
          <a:p>
            <a:pPr marL="257175" indent="-257175">
              <a:buAutoNum type="arabicPeriod"/>
            </a:pPr>
            <a:r>
              <a:rPr lang="en-US" sz="4300" dirty="0"/>
              <a:t>Prior work  </a:t>
            </a:r>
          </a:p>
          <a:p>
            <a:pPr marL="257175" indent="-257175">
              <a:buAutoNum type="arabicPeriod"/>
            </a:pPr>
            <a:r>
              <a:rPr lang="en-US" sz="4300" dirty="0"/>
              <a:t>OVS HW offload challenges</a:t>
            </a:r>
          </a:p>
          <a:p>
            <a:pPr marL="257175" indent="-257175">
              <a:buAutoNum type="arabicPeriod"/>
            </a:pPr>
            <a:r>
              <a:rPr lang="en-US" sz="4300"/>
              <a:t>P4-driven </a:t>
            </a:r>
            <a:r>
              <a:rPr lang="en-US" sz="4300" dirty="0" err="1"/>
              <a:t>vswitch</a:t>
            </a:r>
            <a:r>
              <a:rPr lang="en-US" sz="4300" dirty="0"/>
              <a:t> platform </a:t>
            </a:r>
          </a:p>
          <a:p>
            <a:pPr marL="257175" indent="-257175">
              <a:buAutoNum type="arabicPeriod"/>
            </a:pPr>
            <a:r>
              <a:rPr lang="en-US" sz="4300" dirty="0"/>
              <a:t>P4-Proto</a:t>
            </a:r>
          </a:p>
          <a:p>
            <a:pPr marL="257175" indent="-257175">
              <a:buAutoNum type="arabicPeriod"/>
            </a:pPr>
            <a:r>
              <a:rPr lang="en-US" sz="4300" dirty="0"/>
              <a:t>What is P4 runtime?</a:t>
            </a:r>
          </a:p>
          <a:p>
            <a:pPr marL="257175" indent="-257175">
              <a:buAutoNum type="arabicPeriod"/>
            </a:pPr>
            <a:r>
              <a:rPr lang="en-US" sz="4300" dirty="0"/>
              <a:t>OVS to P4 mapping</a:t>
            </a:r>
          </a:p>
          <a:p>
            <a:pPr marL="257175" indent="-257175">
              <a:buAutoNum type="arabicPeriod"/>
            </a:pPr>
            <a:r>
              <a:rPr lang="en-US" sz="4300" dirty="0"/>
              <a:t>Example P4 table: </a:t>
            </a:r>
            <a:r>
              <a:rPr lang="en-US" sz="4300" dirty="0" err="1"/>
              <a:t>Antrea</a:t>
            </a:r>
            <a:r>
              <a:rPr lang="en-US" sz="4300" dirty="0"/>
              <a:t> L3 </a:t>
            </a:r>
            <a:r>
              <a:rPr lang="en-US" sz="4300" dirty="0" err="1"/>
              <a:t>fwding</a:t>
            </a:r>
            <a:r>
              <a:rPr lang="en-US" sz="4300" dirty="0"/>
              <a:t> table(Tunnels)</a:t>
            </a:r>
          </a:p>
          <a:p>
            <a:pPr marL="257175" indent="-257175">
              <a:buAutoNum type="arabicPeriod"/>
            </a:pPr>
            <a:r>
              <a:rPr lang="en-US" sz="4300" dirty="0"/>
              <a:t>Example Config: Mirror</a:t>
            </a:r>
          </a:p>
          <a:p>
            <a:pPr marL="257175" indent="-257175">
              <a:buAutoNum type="arabicPeriod"/>
            </a:pPr>
            <a:r>
              <a:rPr lang="en-US" sz="4300" dirty="0"/>
              <a:t>Example CT, Conjunctions</a:t>
            </a:r>
          </a:p>
          <a:p>
            <a:pPr marL="257175" indent="-257175">
              <a:buAutoNum type="arabicPeriod"/>
            </a:pPr>
            <a:r>
              <a:rPr lang="en-US" sz="4300" dirty="0"/>
              <a:t>Summary</a:t>
            </a:r>
          </a:p>
          <a:p>
            <a:pPr marL="257175" indent="-257175">
              <a:buAutoNum type="arabicPeriod"/>
            </a:pPr>
            <a:r>
              <a:rPr lang="en-US" sz="4300" dirty="0"/>
              <a:t>Contacts</a:t>
            </a:r>
          </a:p>
          <a:p>
            <a:pPr marL="0" indent="0">
              <a:buNone/>
            </a:pPr>
            <a:r>
              <a:rPr lang="en-US" sz="4300" dirty="0"/>
              <a:t>Q&amp;A</a:t>
            </a:r>
          </a:p>
          <a:p>
            <a:pPr marL="0" indent="0">
              <a:buNone/>
            </a:pPr>
            <a:endParaRPr lang="en-US" sz="1181" dirty="0">
              <a:cs typeface="Arial" panose="020B0604020202020204" pitchFamily="34" charset="0"/>
            </a:endParaRPr>
          </a:p>
        </p:txBody>
      </p:sp>
    </p:spTree>
    <p:extLst>
      <p:ext uri="{BB962C8B-B14F-4D97-AF65-F5344CB8AC3E}">
        <p14:creationId xmlns:p14="http://schemas.microsoft.com/office/powerpoint/2010/main" val="159794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1517708" y="478241"/>
            <a:ext cx="8229600" cy="868680"/>
          </a:xfrm>
        </p:spPr>
        <p:txBody>
          <a:bodyPr>
            <a:normAutofit fontScale="90000"/>
          </a:bodyPr>
          <a:lstStyle/>
          <a:p>
            <a:r>
              <a:rPr lang="en-US" dirty="0"/>
              <a:t>Networking’s next great innovation</a:t>
            </a:r>
          </a:p>
        </p:txBody>
      </p:sp>
      <p:pic>
        <p:nvPicPr>
          <p:cNvPr id="4" name="Picture 2" descr="Open vSwitch - Wikipedia">
            <a:extLst>
              <a:ext uri="{FF2B5EF4-FFF2-40B4-BE49-F238E27FC236}">
                <a16:creationId xmlns:a16="http://schemas.microsoft.com/office/drawing/2014/main" id="{C09E8391-7024-274A-BF0B-7B56321B5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588" y="1752348"/>
            <a:ext cx="719861" cy="4686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8BAAD4-CAF9-6E4C-80D0-5BC96557DA48}"/>
              </a:ext>
            </a:extLst>
          </p:cNvPr>
          <p:cNvSpPr txBox="1"/>
          <p:nvPr/>
        </p:nvSpPr>
        <p:spPr>
          <a:xfrm>
            <a:off x="956061" y="2504589"/>
            <a:ext cx="2750700" cy="3680013"/>
          </a:xfrm>
          <a:prstGeom prst="rect">
            <a:avLst/>
          </a:prstGeom>
          <a:solidFill>
            <a:schemeClr val="bg1"/>
          </a:solidFill>
        </p:spPr>
        <p:txBody>
          <a:bodyPr vert="horz" wrap="square" lIns="0" tIns="0" rIns="0" bIns="0" rtlCol="0">
            <a:noAutofit/>
          </a:bodyPr>
          <a:lstStyle/>
          <a:p>
            <a:pPr marL="128588" indent="-128588">
              <a:buFont typeface="Arial" panose="020B0604020202020204" pitchFamily="34" charset="0"/>
              <a:buChar char="•"/>
            </a:pPr>
            <a:r>
              <a:rPr lang="en-US" sz="1600" dirty="0">
                <a:solidFill>
                  <a:srgbClr val="003C71"/>
                </a:solidFill>
              </a:rPr>
              <a:t>First release in 2009</a:t>
            </a:r>
          </a:p>
          <a:p>
            <a:pPr marL="128588" indent="-128588">
              <a:buFont typeface="Arial" panose="020B0604020202020204" pitchFamily="34" charset="0"/>
              <a:buChar char="•"/>
            </a:pPr>
            <a:r>
              <a:rPr lang="en-US" sz="1600" dirty="0">
                <a:solidFill>
                  <a:srgbClr val="003C71"/>
                </a:solidFill>
              </a:rPr>
              <a:t>Opensource multilayer virtual switch</a:t>
            </a:r>
          </a:p>
          <a:p>
            <a:pPr marL="128588" indent="-128588">
              <a:buFont typeface="Arial" panose="020B0604020202020204" pitchFamily="34" charset="0"/>
              <a:buChar char="•"/>
            </a:pPr>
            <a:r>
              <a:rPr lang="en-US" sz="1600" dirty="0">
                <a:solidFill>
                  <a:srgbClr val="003C71"/>
                </a:solidFill>
              </a:rPr>
              <a:t>Support for ACL, QoS policies</a:t>
            </a:r>
          </a:p>
          <a:p>
            <a:pPr marL="128588" indent="-128588">
              <a:buFont typeface="Arial" panose="020B0604020202020204" pitchFamily="34" charset="0"/>
              <a:buChar char="•"/>
            </a:pPr>
            <a:r>
              <a:rPr lang="en-US" sz="1600" dirty="0">
                <a:solidFill>
                  <a:srgbClr val="003C71"/>
                </a:solidFill>
              </a:rPr>
              <a:t>OpenFlow integration for SDN controllers</a:t>
            </a:r>
          </a:p>
          <a:p>
            <a:pPr marL="128588" indent="-128588">
              <a:buFont typeface="Arial" panose="020B0604020202020204" pitchFamily="34" charset="0"/>
              <a:buChar char="•"/>
            </a:pPr>
            <a:r>
              <a:rPr lang="en-US" sz="1600" dirty="0">
                <a:solidFill>
                  <a:srgbClr val="003C71"/>
                </a:solidFill>
              </a:rPr>
              <a:t>Support for LAG/LACP, tunneling, port bonding and other networking features</a:t>
            </a:r>
          </a:p>
          <a:p>
            <a:pPr marL="128588" indent="-128588">
              <a:buFont typeface="Arial" panose="020B0604020202020204" pitchFamily="34" charset="0"/>
              <a:buChar char="•"/>
            </a:pPr>
            <a:r>
              <a:rPr lang="en-US" sz="1600" dirty="0">
                <a:solidFill>
                  <a:srgbClr val="003C71"/>
                </a:solidFill>
              </a:rPr>
              <a:t>Widespread adoption</a:t>
            </a:r>
          </a:p>
          <a:p>
            <a:pPr marL="128588" indent="-128588">
              <a:buFont typeface="Arial" panose="020B0604020202020204" pitchFamily="34" charset="0"/>
              <a:buChar char="•"/>
            </a:pPr>
            <a:r>
              <a:rPr lang="en-US" sz="1600" dirty="0">
                <a:solidFill>
                  <a:srgbClr val="003C71"/>
                </a:solidFill>
              </a:rPr>
              <a:t>Linux kernel and user space support</a:t>
            </a:r>
          </a:p>
          <a:p>
            <a:pPr marL="128588" indent="-128588">
              <a:buFont typeface="Arial" panose="020B0604020202020204" pitchFamily="34" charset="0"/>
              <a:buChar char="•"/>
            </a:pPr>
            <a:endParaRPr lang="en-US" sz="825" dirty="0">
              <a:solidFill>
                <a:srgbClr val="003C71"/>
              </a:solidFill>
            </a:endParaRPr>
          </a:p>
        </p:txBody>
      </p:sp>
      <p:pic>
        <p:nvPicPr>
          <p:cNvPr id="6146" name="Picture 2" descr="Our P4 Language Expertise">
            <a:extLst>
              <a:ext uri="{FF2B5EF4-FFF2-40B4-BE49-F238E27FC236}">
                <a16:creationId xmlns:a16="http://schemas.microsoft.com/office/drawing/2014/main" id="{A4CCA01A-C894-BE42-9894-C349A2290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528" y="1596435"/>
            <a:ext cx="811154" cy="703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49E337-8BA8-574C-B896-0F838843A249}"/>
              </a:ext>
            </a:extLst>
          </p:cNvPr>
          <p:cNvSpPr txBox="1"/>
          <p:nvPr/>
        </p:nvSpPr>
        <p:spPr>
          <a:xfrm>
            <a:off x="4349272" y="2489117"/>
            <a:ext cx="2566472" cy="3200402"/>
          </a:xfrm>
          <a:prstGeom prst="rect">
            <a:avLst/>
          </a:prstGeom>
          <a:solidFill>
            <a:schemeClr val="bg1"/>
          </a:solidFill>
        </p:spPr>
        <p:txBody>
          <a:bodyPr vert="horz" wrap="square" lIns="0" tIns="0" rIns="0" bIns="0" rtlCol="0">
            <a:noAutofit/>
          </a:bodyPr>
          <a:lstStyle/>
          <a:p>
            <a:pPr marL="128588" indent="-128588">
              <a:buFont typeface="Arial" panose="020B0604020202020204" pitchFamily="34" charset="0"/>
              <a:buChar char="•"/>
            </a:pPr>
            <a:r>
              <a:rPr lang="en-US" sz="1600" dirty="0">
                <a:solidFill>
                  <a:srgbClr val="003C71"/>
                </a:solidFill>
              </a:rPr>
              <a:t>Introduced in 2014</a:t>
            </a:r>
          </a:p>
          <a:p>
            <a:pPr marL="128588" indent="-128588">
              <a:buFont typeface="Arial" panose="020B0604020202020204" pitchFamily="34" charset="0"/>
              <a:buChar char="•"/>
            </a:pPr>
            <a:r>
              <a:rPr lang="en-US" sz="1600" dirty="0">
                <a:solidFill>
                  <a:srgbClr val="003C71"/>
                </a:solidFill>
              </a:rPr>
              <a:t>Protocol-independent, platform-independent domain-specific language for packet processing</a:t>
            </a:r>
          </a:p>
          <a:p>
            <a:pPr marL="128588" indent="-128588">
              <a:buFont typeface="Arial" panose="020B0604020202020204" pitchFamily="34" charset="0"/>
              <a:buChar char="•"/>
            </a:pPr>
            <a:r>
              <a:rPr lang="en-US" sz="1600" dirty="0">
                <a:solidFill>
                  <a:srgbClr val="003C71"/>
                </a:solidFill>
              </a:rPr>
              <a:t>Support for match-action pipeline and associated metadata</a:t>
            </a:r>
          </a:p>
          <a:p>
            <a:pPr marL="128588" indent="-128588">
              <a:buFont typeface="Arial" panose="020B0604020202020204" pitchFamily="34" charset="0"/>
              <a:buChar char="•"/>
            </a:pPr>
            <a:r>
              <a:rPr lang="en-US" sz="1600" dirty="0">
                <a:solidFill>
                  <a:srgbClr val="003C71"/>
                </a:solidFill>
              </a:rPr>
              <a:t>Allows the network to be described top down, instead of a vendor-centric bottoms up view</a:t>
            </a:r>
          </a:p>
        </p:txBody>
      </p:sp>
      <p:sp>
        <p:nvSpPr>
          <p:cNvPr id="8" name="TextBox 7">
            <a:extLst>
              <a:ext uri="{FF2B5EF4-FFF2-40B4-BE49-F238E27FC236}">
                <a16:creationId xmlns:a16="http://schemas.microsoft.com/office/drawing/2014/main" id="{2B4B8E57-6163-7B43-96C0-32F7BBC9804E}"/>
              </a:ext>
            </a:extLst>
          </p:cNvPr>
          <p:cNvSpPr txBox="1"/>
          <p:nvPr/>
        </p:nvSpPr>
        <p:spPr>
          <a:xfrm>
            <a:off x="7649497" y="2391014"/>
            <a:ext cx="2483225" cy="3680013"/>
          </a:xfrm>
          <a:prstGeom prst="rect">
            <a:avLst/>
          </a:prstGeom>
          <a:solidFill>
            <a:schemeClr val="bg1"/>
          </a:solidFill>
        </p:spPr>
        <p:txBody>
          <a:bodyPr vert="horz" wrap="square" lIns="0" tIns="0" rIns="0" bIns="0" rtlCol="0">
            <a:noAutofit/>
          </a:bodyPr>
          <a:lstStyle/>
          <a:p>
            <a:pPr marL="128588" indent="-128588">
              <a:buFont typeface="Arial" panose="020B0604020202020204" pitchFamily="34" charset="0"/>
              <a:buChar char="•"/>
            </a:pPr>
            <a:r>
              <a:rPr lang="en-US" sz="1600" dirty="0">
                <a:solidFill>
                  <a:srgbClr val="003C71"/>
                </a:solidFill>
              </a:rPr>
              <a:t>Six years later, still waiting for the next major innovation</a:t>
            </a:r>
          </a:p>
          <a:p>
            <a:pPr marL="128588" indent="-128588">
              <a:buFont typeface="Arial" panose="020B0604020202020204" pitchFamily="34" charset="0"/>
              <a:buChar char="•"/>
            </a:pPr>
            <a:r>
              <a:rPr lang="en-US" sz="1600" dirty="0">
                <a:solidFill>
                  <a:srgbClr val="003C71"/>
                </a:solidFill>
              </a:rPr>
              <a:t>P4 faces challenges in coding more complex networking features such as connection tracking</a:t>
            </a:r>
          </a:p>
          <a:p>
            <a:pPr marL="128588" indent="-128588">
              <a:buFont typeface="Arial" panose="020B0604020202020204" pitchFamily="34" charset="0"/>
              <a:buChar char="•"/>
            </a:pPr>
            <a:r>
              <a:rPr lang="en-US" sz="1600" dirty="0">
                <a:solidFill>
                  <a:srgbClr val="003C71"/>
                </a:solidFill>
              </a:rPr>
              <a:t>OVS needs more programmability in the ingress and egress pipeline</a:t>
            </a:r>
          </a:p>
          <a:p>
            <a:pPr marL="128588" indent="-128588">
              <a:buFont typeface="Arial" panose="020B0604020202020204" pitchFamily="34" charset="0"/>
              <a:buChar char="•"/>
            </a:pPr>
            <a:r>
              <a:rPr lang="en-US" sz="1600" dirty="0">
                <a:solidFill>
                  <a:srgbClr val="003C71"/>
                </a:solidFill>
              </a:rPr>
              <a:t>We need integration of the two - an </a:t>
            </a:r>
            <a:r>
              <a:rPr lang="en-US" sz="1600" b="1" dirty="0">
                <a:solidFill>
                  <a:srgbClr val="003C71"/>
                </a:solidFill>
              </a:rPr>
              <a:t>OVS cooked with P4 spice</a:t>
            </a:r>
            <a:r>
              <a:rPr lang="en-US" sz="1600" dirty="0">
                <a:solidFill>
                  <a:srgbClr val="003C71"/>
                </a:solidFill>
              </a:rPr>
              <a:t>! </a:t>
            </a:r>
          </a:p>
        </p:txBody>
      </p:sp>
      <p:pic>
        <p:nvPicPr>
          <p:cNvPr id="4098" name="Picture 2" descr="Where's the vision, future direction and leadership for Australia please?">
            <a:extLst>
              <a:ext uri="{FF2B5EF4-FFF2-40B4-BE49-F238E27FC236}">
                <a16:creationId xmlns:a16="http://schemas.microsoft.com/office/drawing/2014/main" id="{250C970E-B973-3A43-BD8C-CDFBD8BB3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8854" y="1555773"/>
            <a:ext cx="941295" cy="62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42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3AC2-787C-E142-BC42-2F0FE0829AD0}"/>
              </a:ext>
            </a:extLst>
          </p:cNvPr>
          <p:cNvSpPr>
            <a:spLocks noGrp="1"/>
          </p:cNvSpPr>
          <p:nvPr>
            <p:ph type="title"/>
          </p:nvPr>
        </p:nvSpPr>
        <p:spPr>
          <a:xfrm>
            <a:off x="609600" y="185655"/>
            <a:ext cx="10972800" cy="1158240"/>
          </a:xfrm>
        </p:spPr>
        <p:txBody>
          <a:bodyPr/>
          <a:lstStyle/>
          <a:p>
            <a:pPr algn="ctr"/>
            <a:r>
              <a:rPr lang="en-US" dirty="0"/>
              <a:t>Prior work</a:t>
            </a:r>
          </a:p>
        </p:txBody>
      </p:sp>
      <p:sp>
        <p:nvSpPr>
          <p:cNvPr id="3" name="Content Placeholder 2">
            <a:extLst>
              <a:ext uri="{FF2B5EF4-FFF2-40B4-BE49-F238E27FC236}">
                <a16:creationId xmlns:a16="http://schemas.microsoft.com/office/drawing/2014/main" id="{68D8CB7C-CB94-F848-8BD1-F37D0DE6C5FD}"/>
              </a:ext>
            </a:extLst>
          </p:cNvPr>
          <p:cNvSpPr>
            <a:spLocks noGrp="1"/>
          </p:cNvSpPr>
          <p:nvPr>
            <p:ph sz="quarter" idx="13"/>
          </p:nvPr>
        </p:nvSpPr>
        <p:spPr>
          <a:xfrm>
            <a:off x="1040258" y="1068574"/>
            <a:ext cx="2883935" cy="3595849"/>
          </a:xfrm>
        </p:spPr>
        <p:txBody>
          <a:bodyPr>
            <a:normAutofit/>
          </a:bodyPr>
          <a:lstStyle/>
          <a:p>
            <a:pPr marL="0" indent="0" defTabSz="457200">
              <a:spcBef>
                <a:spcPts val="1200"/>
              </a:spcBef>
              <a:buNone/>
            </a:pPr>
            <a:r>
              <a:rPr lang="en-US" sz="1800" b="1" dirty="0">
                <a:cs typeface="Intel Clear" panose="020B0604020203020204" pitchFamily="34" charset="0"/>
              </a:rPr>
              <a:t>PISCES</a:t>
            </a:r>
          </a:p>
          <a:p>
            <a:pPr marL="285750" indent="-285750" defTabSz="457200">
              <a:spcBef>
                <a:spcPts val="1200"/>
              </a:spcBef>
            </a:pPr>
            <a:r>
              <a:rPr lang="en-US" sz="1800" dirty="0">
                <a:cs typeface="Intel Clear" panose="020B0604020203020204" pitchFamily="34" charset="0"/>
              </a:rPr>
              <a:t>Muhammad Shahbaz et al</a:t>
            </a:r>
          </a:p>
          <a:p>
            <a:pPr marL="285750" indent="-285750" defTabSz="457200">
              <a:spcBef>
                <a:spcPts val="1200"/>
              </a:spcBef>
            </a:pPr>
            <a:r>
              <a:rPr lang="en-US" sz="1800" dirty="0">
                <a:cs typeface="Intel Clear" panose="020B0604020203020204" pitchFamily="34" charset="0"/>
                <a:hlinkClick r:id="rId2">
                  <a:extLst>
                    <a:ext uri="{A12FA001-AC4F-418D-AE19-62706E023703}">
                      <ahyp:hlinkClr xmlns:ahyp="http://schemas.microsoft.com/office/drawing/2018/hyperlinkcolor" val="tx"/>
                    </a:ext>
                  </a:extLst>
                </a:hlinkClick>
              </a:rPr>
              <a:t>https://github.com/P4-vSwitch/P4-vSwitch.github.io</a:t>
            </a:r>
            <a:endParaRPr lang="en-US" sz="1800" dirty="0">
              <a:cs typeface="Intel Clear" panose="020B0604020203020204" pitchFamily="34" charset="0"/>
            </a:endParaRPr>
          </a:p>
          <a:p>
            <a:pPr marL="285750" indent="-285750" defTabSz="457200">
              <a:spcBef>
                <a:spcPts val="1200"/>
              </a:spcBef>
            </a:pPr>
            <a:r>
              <a:rPr lang="en-US" sz="1800" dirty="0">
                <a:cs typeface="Intel Clear" panose="020B0604020203020204" pitchFamily="34" charset="0"/>
              </a:rPr>
              <a:t>Modified OVS code, P4-to-OVS compiler, many SW optimization for performance</a:t>
            </a:r>
          </a:p>
        </p:txBody>
      </p:sp>
      <p:sp>
        <p:nvSpPr>
          <p:cNvPr id="4" name="Content Placeholder 2">
            <a:extLst>
              <a:ext uri="{FF2B5EF4-FFF2-40B4-BE49-F238E27FC236}">
                <a16:creationId xmlns:a16="http://schemas.microsoft.com/office/drawing/2014/main" id="{69F09EA0-C211-9141-A856-34B1B892FE78}"/>
              </a:ext>
            </a:extLst>
          </p:cNvPr>
          <p:cNvSpPr txBox="1">
            <a:spLocks/>
          </p:cNvSpPr>
          <p:nvPr/>
        </p:nvSpPr>
        <p:spPr>
          <a:xfrm>
            <a:off x="4407935" y="1153218"/>
            <a:ext cx="2883935" cy="359584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P4vSwitch Library</a:t>
            </a:r>
          </a:p>
          <a:p>
            <a:pPr marL="285750" indent="-285750">
              <a:buFont typeface="Arial" panose="020B0604020202020204" pitchFamily="34" charset="0"/>
              <a:buChar char="•"/>
            </a:pPr>
            <a:r>
              <a:rPr lang="en-US" dirty="0"/>
              <a:t>Sander </a:t>
            </a:r>
            <a:r>
              <a:rPr lang="en-US" dirty="0" err="1"/>
              <a:t>Tolsma</a:t>
            </a:r>
            <a:endParaRPr lang="en-US" dirty="0"/>
          </a:p>
          <a:p>
            <a:pPr marL="285750" indent="-285750">
              <a:buFont typeface="Arial" panose="020B0604020202020204" pitchFamily="34" charset="0"/>
              <a:buChar char="•"/>
            </a:pPr>
            <a:r>
              <a:rPr lang="en-US" dirty="0"/>
              <a:t>https://</a:t>
            </a:r>
            <a:r>
              <a:rPr lang="en-US" dirty="0" err="1"/>
              <a:t>www.tolsma.net</a:t>
            </a:r>
            <a:r>
              <a:rPr lang="en-US" dirty="0"/>
              <a:t>/blog/an-open-p4-based-virtual-network-switch</a:t>
            </a:r>
          </a:p>
          <a:p>
            <a:pPr marL="285750" indent="-285750">
              <a:buFont typeface="Arial" panose="020B0604020202020204" pitchFamily="34" charset="0"/>
              <a:buChar char="•"/>
            </a:pPr>
            <a:r>
              <a:rPr lang="en-US" dirty="0"/>
              <a:t>Run both ingress and egress pipeline on an </a:t>
            </a:r>
            <a:r>
              <a:rPr lang="en-US" dirty="0" err="1"/>
              <a:t>eBPF</a:t>
            </a:r>
            <a:r>
              <a:rPr lang="en-US" dirty="0"/>
              <a:t> VM</a:t>
            </a:r>
          </a:p>
        </p:txBody>
      </p:sp>
      <p:sp>
        <p:nvSpPr>
          <p:cNvPr id="6" name="Content Placeholder 2">
            <a:extLst>
              <a:ext uri="{FF2B5EF4-FFF2-40B4-BE49-F238E27FC236}">
                <a16:creationId xmlns:a16="http://schemas.microsoft.com/office/drawing/2014/main" id="{6DBEDA76-349A-DD40-92B5-EBBDB4C5C4F4}"/>
              </a:ext>
            </a:extLst>
          </p:cNvPr>
          <p:cNvSpPr txBox="1">
            <a:spLocks/>
          </p:cNvSpPr>
          <p:nvPr/>
        </p:nvSpPr>
        <p:spPr>
          <a:xfrm>
            <a:off x="7784066" y="1227943"/>
            <a:ext cx="2675213" cy="359584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P4-OVS</a:t>
            </a:r>
          </a:p>
          <a:p>
            <a:pPr marL="285750" indent="-285750">
              <a:buFont typeface="Arial" panose="020B0604020202020204" pitchFamily="34" charset="0"/>
              <a:buChar char="•"/>
            </a:pPr>
            <a:r>
              <a:rPr lang="en-US" dirty="0" err="1"/>
              <a:t>Tomaz</a:t>
            </a:r>
            <a:r>
              <a:rPr lang="en-US" dirty="0"/>
              <a:t> </a:t>
            </a:r>
            <a:r>
              <a:rPr lang="en-US" dirty="0" err="1"/>
              <a:t>Osinski</a:t>
            </a:r>
            <a:endParaRPr lang="en-US" dirty="0"/>
          </a:p>
          <a:p>
            <a:pPr marL="285750" indent="-285750">
              <a:buFont typeface="Arial" panose="020B0604020202020204" pitchFamily="34" charset="0"/>
              <a:buChar char="•"/>
            </a:pPr>
            <a:r>
              <a:rPr lang="en-US" dirty="0">
                <a:solidFill>
                  <a:srgbClr val="0070C0"/>
                </a:solidFill>
                <a:hlinkClick r:id="rId3">
                  <a:extLst>
                    <a:ext uri="{A12FA001-AC4F-418D-AE19-62706E023703}">
                      <ahyp:hlinkClr xmlns:ahyp="http://schemas.microsoft.com/office/drawing/2018/hyperlinkcolor" val="tx"/>
                    </a:ext>
                  </a:extLst>
                </a:hlinkClick>
              </a:rPr>
              <a:t>https://github.com/osinstom/P4-OvS</a:t>
            </a:r>
            <a:endParaRPr lang="en-US" dirty="0">
              <a:solidFill>
                <a:srgbClr val="0070C0"/>
              </a:solidFill>
            </a:endParaRPr>
          </a:p>
          <a:p>
            <a:pPr marL="285750" indent="-285750">
              <a:buFont typeface="Arial" panose="020B0604020202020204" pitchFamily="34" charset="0"/>
              <a:buChar char="•"/>
            </a:pPr>
            <a:r>
              <a:rPr lang="en-US" dirty="0" err="1"/>
              <a:t>Userspace</a:t>
            </a:r>
            <a:r>
              <a:rPr lang="en-US" dirty="0"/>
              <a:t> BPF(</a:t>
            </a:r>
            <a:r>
              <a:rPr lang="en-US" dirty="0" err="1"/>
              <a:t>ubpf</a:t>
            </a:r>
            <a:r>
              <a:rPr lang="en-US" dirty="0"/>
              <a:t>) as pocket processing engine, and a </a:t>
            </a:r>
            <a:r>
              <a:rPr lang="en-US" dirty="0" err="1"/>
              <a:t>ubpf</a:t>
            </a:r>
            <a:r>
              <a:rPr lang="en-US" dirty="0"/>
              <a:t> backend for P4 compiler</a:t>
            </a:r>
          </a:p>
        </p:txBody>
      </p:sp>
      <p:sp>
        <p:nvSpPr>
          <p:cNvPr id="7" name="TextBox 6">
            <a:extLst>
              <a:ext uri="{FF2B5EF4-FFF2-40B4-BE49-F238E27FC236}">
                <a16:creationId xmlns:a16="http://schemas.microsoft.com/office/drawing/2014/main" id="{25D84563-DB5C-8D49-81A9-19B10C45B420}"/>
              </a:ext>
            </a:extLst>
          </p:cNvPr>
          <p:cNvSpPr txBox="1"/>
          <p:nvPr/>
        </p:nvSpPr>
        <p:spPr>
          <a:xfrm>
            <a:off x="1022555" y="4526753"/>
            <a:ext cx="9436723" cy="1675264"/>
          </a:xfrm>
          <a:prstGeom prst="rect">
            <a:avLst/>
          </a:prstGeom>
          <a:noFill/>
        </p:spPr>
        <p:txBody>
          <a:bodyPr vert="horz" wrap="square" lIns="0" tIns="0" rIns="0" bIns="0" rtlCol="0">
            <a:noAutofit/>
          </a:bodyPr>
          <a:lstStyle/>
          <a:p>
            <a:pPr marL="285750" indent="-285750">
              <a:buFont typeface="Arial" panose="020B0604020202020204" pitchFamily="34" charset="0"/>
              <a:buChar char="•"/>
            </a:pPr>
            <a:r>
              <a:rPr lang="en-US" sz="2000" dirty="0">
                <a:solidFill>
                  <a:srgbClr val="0070C0"/>
                </a:solidFill>
              </a:rPr>
              <a:t>PISCES seemed to focus more on using P4 to describe what the OVS data plane was doing. The other two approaches are mostly SW-centric, but what we are planning to do aligns closely with </a:t>
            </a:r>
            <a:r>
              <a:rPr lang="en-US" sz="2000" dirty="0" err="1">
                <a:solidFill>
                  <a:srgbClr val="0070C0"/>
                </a:solidFill>
              </a:rPr>
              <a:t>Tomaz</a:t>
            </a:r>
            <a:r>
              <a:rPr lang="en-US" sz="2000" dirty="0">
                <a:solidFill>
                  <a:srgbClr val="0070C0"/>
                </a:solidFill>
              </a:rPr>
              <a:t>’ work. </a:t>
            </a:r>
          </a:p>
          <a:p>
            <a:pPr marL="285750" indent="-285750">
              <a:buFont typeface="Arial" panose="020B0604020202020204" pitchFamily="34" charset="0"/>
              <a:buChar char="•"/>
            </a:pPr>
            <a:r>
              <a:rPr lang="en-US" sz="2000" dirty="0">
                <a:solidFill>
                  <a:srgbClr val="0070C0"/>
                </a:solidFill>
              </a:rPr>
              <a:t>Our focus is on running OVS on a P4-defined data path- which could be implemented in many different ways based on the P4 compiler backend used.</a:t>
            </a:r>
          </a:p>
          <a:p>
            <a:r>
              <a:rPr lang="en-US" dirty="0">
                <a:solidFill>
                  <a:srgbClr val="0070C0"/>
                </a:solidFill>
              </a:rPr>
              <a:t> </a:t>
            </a:r>
          </a:p>
          <a:p>
            <a:pPr marL="285750" indent="-285750">
              <a:buFont typeface="Arial" panose="020B0604020202020204" pitchFamily="34" charset="0"/>
              <a:buChar char="•"/>
            </a:pPr>
            <a:endParaRPr lang="en-US" dirty="0">
              <a:solidFill>
                <a:srgbClr val="0070C0"/>
              </a:solidFill>
            </a:endParaRPr>
          </a:p>
          <a:p>
            <a:endParaRPr lang="en-US" sz="1100" dirty="0">
              <a:solidFill>
                <a:srgbClr val="003C71"/>
              </a:solidFill>
            </a:endParaRPr>
          </a:p>
        </p:txBody>
      </p:sp>
    </p:spTree>
    <p:extLst>
      <p:ext uri="{BB962C8B-B14F-4D97-AF65-F5344CB8AC3E}">
        <p14:creationId xmlns:p14="http://schemas.microsoft.com/office/powerpoint/2010/main" val="336960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7389" y="1113170"/>
            <a:ext cx="659823" cy="344476"/>
          </a:xfrm>
          <a:prstGeom prst="rect">
            <a:avLst/>
          </a:prstGeom>
        </p:spPr>
        <p:txBody>
          <a:bodyPr vert="horz" wrap="square" lIns="0" tIns="8659" rIns="0" bIns="0" rtlCol="0">
            <a:spAutoFit/>
          </a:bodyPr>
          <a:lstStyle/>
          <a:p>
            <a:pPr marL="8659">
              <a:spcBef>
                <a:spcPts val="68"/>
              </a:spcBef>
            </a:pPr>
            <a:r>
              <a:rPr sz="1091" b="1" spc="-102" dirty="0">
                <a:solidFill>
                  <a:srgbClr val="EC7C30"/>
                </a:solidFill>
                <a:latin typeface="Arial"/>
                <a:cs typeface="Arial"/>
              </a:rPr>
              <a:t>SDN</a:t>
            </a:r>
            <a:r>
              <a:rPr sz="1091" b="1" spc="-58" dirty="0">
                <a:solidFill>
                  <a:srgbClr val="EC7C30"/>
                </a:solidFill>
                <a:latin typeface="Arial"/>
                <a:cs typeface="Arial"/>
              </a:rPr>
              <a:t> </a:t>
            </a:r>
            <a:r>
              <a:rPr sz="1091" b="1" spc="-51" dirty="0">
                <a:solidFill>
                  <a:srgbClr val="EC7C30"/>
                </a:solidFill>
                <a:latin typeface="Arial"/>
                <a:cs typeface="Arial"/>
              </a:rPr>
              <a:t>Controller</a:t>
            </a:r>
            <a:endParaRPr sz="1091">
              <a:latin typeface="Arial"/>
              <a:cs typeface="Arial"/>
            </a:endParaRPr>
          </a:p>
        </p:txBody>
      </p:sp>
      <p:sp>
        <p:nvSpPr>
          <p:cNvPr id="71" name="Title 1">
            <a:extLst>
              <a:ext uri="{FF2B5EF4-FFF2-40B4-BE49-F238E27FC236}">
                <a16:creationId xmlns:a16="http://schemas.microsoft.com/office/drawing/2014/main" id="{0E94E631-08C4-1140-80BD-1280F1459C43}"/>
              </a:ext>
            </a:extLst>
          </p:cNvPr>
          <p:cNvSpPr txBox="1">
            <a:spLocks/>
          </p:cNvSpPr>
          <p:nvPr/>
        </p:nvSpPr>
        <p:spPr>
          <a:xfrm>
            <a:off x="607483" y="411797"/>
            <a:ext cx="11323259" cy="11582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OVS HW offload challenges</a:t>
            </a:r>
          </a:p>
        </p:txBody>
      </p:sp>
      <p:sp>
        <p:nvSpPr>
          <p:cNvPr id="6" name="Rectangle 5">
            <a:extLst>
              <a:ext uri="{FF2B5EF4-FFF2-40B4-BE49-F238E27FC236}">
                <a16:creationId xmlns:a16="http://schemas.microsoft.com/office/drawing/2014/main" id="{2820B3E9-3CC1-D840-AAA5-766CCA5F8D6C}"/>
              </a:ext>
            </a:extLst>
          </p:cNvPr>
          <p:cNvSpPr/>
          <p:nvPr/>
        </p:nvSpPr>
        <p:spPr>
          <a:xfrm>
            <a:off x="195936" y="1182703"/>
            <a:ext cx="3685979" cy="4708981"/>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70C0"/>
                </a:solidFill>
              </a:rPr>
              <a:t>OVS </a:t>
            </a:r>
            <a:r>
              <a:rPr lang="en-US" sz="2000" dirty="0" err="1">
                <a:solidFill>
                  <a:srgbClr val="0070C0"/>
                </a:solidFill>
              </a:rPr>
              <a:t>Megaflow</a:t>
            </a:r>
            <a:r>
              <a:rPr lang="en-US" sz="2000" dirty="0">
                <a:solidFill>
                  <a:srgbClr val="0070C0"/>
                </a:solidFill>
              </a:rPr>
              <a:t> cache - great SW optimization idea, can be slow, potential of DDOS attack</a:t>
            </a:r>
          </a:p>
          <a:p>
            <a:pPr marL="285750" indent="-285750">
              <a:buFont typeface="Arial" panose="020B0604020202020204" pitchFamily="34" charset="0"/>
              <a:buChar char="•"/>
            </a:pPr>
            <a:r>
              <a:rPr lang="en-US" sz="2000" dirty="0">
                <a:solidFill>
                  <a:srgbClr val="0070C0"/>
                </a:solidFill>
              </a:rPr>
              <a:t>The reactive behavior requires high slow path performance; maintaining high flow set up rate is a challenge</a:t>
            </a:r>
          </a:p>
          <a:p>
            <a:pPr marL="285750" indent="-285750">
              <a:buFont typeface="Arial" panose="020B0604020202020204" pitchFamily="34" charset="0"/>
              <a:buChar char="•"/>
            </a:pPr>
            <a:r>
              <a:rPr lang="en-US" sz="2000" dirty="0">
                <a:solidFill>
                  <a:srgbClr val="0070C0"/>
                </a:solidFill>
              </a:rPr>
              <a:t>The aggregation followed by disaggregation -&gt; the intent is lost</a:t>
            </a:r>
          </a:p>
          <a:p>
            <a:pPr marL="285750" indent="-285750">
              <a:buFont typeface="Arial" panose="020B0604020202020204" pitchFamily="34" charset="0"/>
              <a:buChar char="•"/>
            </a:pPr>
            <a:r>
              <a:rPr lang="en-US" sz="2000" dirty="0">
                <a:solidFill>
                  <a:srgbClr val="0070C0"/>
                </a:solidFill>
              </a:rPr>
              <a:t>Better -&gt; skip the caches and offload directly to the HW tables</a:t>
            </a:r>
          </a:p>
          <a:p>
            <a:pPr marL="285750" indent="-285750">
              <a:buFont typeface="Arial" panose="020B0604020202020204" pitchFamily="34" charset="0"/>
              <a:buChar char="•"/>
            </a:pPr>
            <a:r>
              <a:rPr lang="en-US" sz="2000" dirty="0">
                <a:solidFill>
                  <a:srgbClr val="0070C0"/>
                </a:solidFill>
              </a:rPr>
              <a:t>Solves the other associated problems</a:t>
            </a:r>
          </a:p>
        </p:txBody>
      </p:sp>
      <p:pic>
        <p:nvPicPr>
          <p:cNvPr id="75" name="Picture 74">
            <a:extLst>
              <a:ext uri="{FF2B5EF4-FFF2-40B4-BE49-F238E27FC236}">
                <a16:creationId xmlns:a16="http://schemas.microsoft.com/office/drawing/2014/main" id="{EBEA8EE3-2FC4-AB4B-A579-F4ED7D686BDE}"/>
              </a:ext>
            </a:extLst>
          </p:cNvPr>
          <p:cNvPicPr>
            <a:picLocks noChangeAspect="1"/>
          </p:cNvPicPr>
          <p:nvPr/>
        </p:nvPicPr>
        <p:blipFill>
          <a:blip r:embed="rId2"/>
          <a:stretch>
            <a:fillRect/>
          </a:stretch>
        </p:blipFill>
        <p:spPr>
          <a:xfrm>
            <a:off x="9678025" y="244279"/>
            <a:ext cx="168528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grpSp>
        <p:nvGrpSpPr>
          <p:cNvPr id="77" name="Group 4">
            <a:extLst>
              <a:ext uri="{FF2B5EF4-FFF2-40B4-BE49-F238E27FC236}">
                <a16:creationId xmlns:a16="http://schemas.microsoft.com/office/drawing/2014/main" id="{0FBCB776-45BC-4C98-B3B1-C6E2B42909FD}"/>
              </a:ext>
            </a:extLst>
          </p:cNvPr>
          <p:cNvGrpSpPr>
            <a:grpSpLocks noChangeAspect="1"/>
          </p:cNvGrpSpPr>
          <p:nvPr/>
        </p:nvGrpSpPr>
        <p:grpSpPr bwMode="auto">
          <a:xfrm>
            <a:off x="4190998" y="1024467"/>
            <a:ext cx="7739743" cy="5555721"/>
            <a:chOff x="1121" y="175"/>
            <a:chExt cx="5473" cy="3970"/>
          </a:xfrm>
        </p:grpSpPr>
        <p:sp>
          <p:nvSpPr>
            <p:cNvPr id="78" name="AutoShape 3">
              <a:extLst>
                <a:ext uri="{FF2B5EF4-FFF2-40B4-BE49-F238E27FC236}">
                  <a16:creationId xmlns:a16="http://schemas.microsoft.com/office/drawing/2014/main" id="{2FADFC94-123C-4DE9-9515-63D86DA35566}"/>
                </a:ext>
              </a:extLst>
            </p:cNvPr>
            <p:cNvSpPr>
              <a:spLocks noChangeAspect="1" noChangeArrowheads="1" noTextEdit="1"/>
            </p:cNvSpPr>
            <p:nvPr/>
          </p:nvSpPr>
          <p:spPr bwMode="auto">
            <a:xfrm>
              <a:off x="1121" y="175"/>
              <a:ext cx="5438" cy="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5">
              <a:extLst>
                <a:ext uri="{FF2B5EF4-FFF2-40B4-BE49-F238E27FC236}">
                  <a16:creationId xmlns:a16="http://schemas.microsoft.com/office/drawing/2014/main" id="{CB5A534C-426D-4710-96DB-0762F810D051}"/>
                </a:ext>
              </a:extLst>
            </p:cNvPr>
            <p:cNvSpPr>
              <a:spLocks noChangeArrowheads="1"/>
            </p:cNvSpPr>
            <p:nvPr/>
          </p:nvSpPr>
          <p:spPr bwMode="auto">
            <a:xfrm>
              <a:off x="4118" y="2232"/>
              <a:ext cx="1405" cy="119"/>
            </a:xfrm>
            <a:prstGeom prst="rect">
              <a:avLst/>
            </a:prstGeom>
            <a:solidFill>
              <a:srgbClr val="FFF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6">
              <a:extLst>
                <a:ext uri="{FF2B5EF4-FFF2-40B4-BE49-F238E27FC236}">
                  <a16:creationId xmlns:a16="http://schemas.microsoft.com/office/drawing/2014/main" id="{A035667E-3BBE-48BE-8497-605A7C9A4570}"/>
                </a:ext>
              </a:extLst>
            </p:cNvPr>
            <p:cNvSpPr>
              <a:spLocks noChangeArrowheads="1"/>
            </p:cNvSpPr>
            <p:nvPr/>
          </p:nvSpPr>
          <p:spPr bwMode="auto">
            <a:xfrm>
              <a:off x="4118" y="2232"/>
              <a:ext cx="1405" cy="119"/>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
              <a:extLst>
                <a:ext uri="{FF2B5EF4-FFF2-40B4-BE49-F238E27FC236}">
                  <a16:creationId xmlns:a16="http://schemas.microsoft.com/office/drawing/2014/main" id="{F28DD825-B51D-4E69-AD35-60CE688A428B}"/>
                </a:ext>
              </a:extLst>
            </p:cNvPr>
            <p:cNvSpPr>
              <a:spLocks/>
            </p:cNvSpPr>
            <p:nvPr/>
          </p:nvSpPr>
          <p:spPr bwMode="auto">
            <a:xfrm>
              <a:off x="2017" y="1447"/>
              <a:ext cx="3771" cy="24"/>
            </a:xfrm>
            <a:custGeom>
              <a:avLst/>
              <a:gdLst>
                <a:gd name="T0" fmla="*/ 0 w 16524"/>
                <a:gd name="T1" fmla="*/ 105 h 105"/>
                <a:gd name="T2" fmla="*/ 8112 w 16524"/>
                <a:gd name="T3" fmla="*/ 96 h 105"/>
                <a:gd name="T4" fmla="*/ 8208 w 16524"/>
                <a:gd name="T5" fmla="*/ 0 h 105"/>
                <a:gd name="T6" fmla="*/ 8304 w 16524"/>
                <a:gd name="T7" fmla="*/ 96 h 105"/>
                <a:gd name="T8" fmla="*/ 16524 w 16524"/>
                <a:gd name="T9" fmla="*/ 87 h 105"/>
              </a:gdLst>
              <a:ahLst/>
              <a:cxnLst>
                <a:cxn ang="0">
                  <a:pos x="T0" y="T1"/>
                </a:cxn>
                <a:cxn ang="0">
                  <a:pos x="T2" y="T3"/>
                </a:cxn>
                <a:cxn ang="0">
                  <a:pos x="T4" y="T5"/>
                </a:cxn>
                <a:cxn ang="0">
                  <a:pos x="T6" y="T7"/>
                </a:cxn>
                <a:cxn ang="0">
                  <a:pos x="T8" y="T9"/>
                </a:cxn>
              </a:cxnLst>
              <a:rect l="0" t="0" r="r" b="b"/>
              <a:pathLst>
                <a:path w="16524" h="105">
                  <a:moveTo>
                    <a:pt x="0" y="105"/>
                  </a:moveTo>
                  <a:lnTo>
                    <a:pt x="8112" y="96"/>
                  </a:lnTo>
                  <a:cubicBezTo>
                    <a:pt x="8112" y="43"/>
                    <a:pt x="8155" y="0"/>
                    <a:pt x="8208" y="0"/>
                  </a:cubicBezTo>
                  <a:cubicBezTo>
                    <a:pt x="8261" y="0"/>
                    <a:pt x="8304" y="43"/>
                    <a:pt x="8304" y="96"/>
                  </a:cubicBezTo>
                  <a:lnTo>
                    <a:pt x="16524" y="87"/>
                  </a:lnTo>
                </a:path>
              </a:pathLst>
            </a:custGeom>
            <a:noFill/>
            <a:ln w="11113" cap="rnd">
              <a:solidFill>
                <a:srgbClr val="4672C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8">
              <a:extLst>
                <a:ext uri="{FF2B5EF4-FFF2-40B4-BE49-F238E27FC236}">
                  <a16:creationId xmlns:a16="http://schemas.microsoft.com/office/drawing/2014/main" id="{3E20EFC5-680A-4A4A-B148-2205D670C86D}"/>
                </a:ext>
              </a:extLst>
            </p:cNvPr>
            <p:cNvSpPr>
              <a:spLocks/>
            </p:cNvSpPr>
            <p:nvPr/>
          </p:nvSpPr>
          <p:spPr bwMode="auto">
            <a:xfrm>
              <a:off x="2017" y="2371"/>
              <a:ext cx="3853" cy="37"/>
            </a:xfrm>
            <a:custGeom>
              <a:avLst/>
              <a:gdLst>
                <a:gd name="T0" fmla="*/ 0 w 16884"/>
                <a:gd name="T1" fmla="*/ 162 h 162"/>
                <a:gd name="T2" fmla="*/ 8112 w 16884"/>
                <a:gd name="T3" fmla="*/ 162 h 162"/>
                <a:gd name="T4" fmla="*/ 8208 w 16884"/>
                <a:gd name="T5" fmla="*/ 66 h 162"/>
                <a:gd name="T6" fmla="*/ 8304 w 16884"/>
                <a:gd name="T7" fmla="*/ 162 h 162"/>
                <a:gd name="T8" fmla="*/ 16884 w 16884"/>
                <a:gd name="T9" fmla="*/ 162 h 162"/>
                <a:gd name="T10" fmla="*/ 16884 w 16884"/>
                <a:gd name="T11" fmla="*/ 0 h 162"/>
              </a:gdLst>
              <a:ahLst/>
              <a:cxnLst>
                <a:cxn ang="0">
                  <a:pos x="T0" y="T1"/>
                </a:cxn>
                <a:cxn ang="0">
                  <a:pos x="T2" y="T3"/>
                </a:cxn>
                <a:cxn ang="0">
                  <a:pos x="T4" y="T5"/>
                </a:cxn>
                <a:cxn ang="0">
                  <a:pos x="T6" y="T7"/>
                </a:cxn>
                <a:cxn ang="0">
                  <a:pos x="T8" y="T9"/>
                </a:cxn>
                <a:cxn ang="0">
                  <a:pos x="T10" y="T11"/>
                </a:cxn>
              </a:cxnLst>
              <a:rect l="0" t="0" r="r" b="b"/>
              <a:pathLst>
                <a:path w="16884" h="162">
                  <a:moveTo>
                    <a:pt x="0" y="162"/>
                  </a:moveTo>
                  <a:lnTo>
                    <a:pt x="8112" y="162"/>
                  </a:lnTo>
                  <a:cubicBezTo>
                    <a:pt x="8112" y="109"/>
                    <a:pt x="8155" y="66"/>
                    <a:pt x="8208" y="66"/>
                  </a:cubicBezTo>
                  <a:cubicBezTo>
                    <a:pt x="8261" y="66"/>
                    <a:pt x="8304" y="109"/>
                    <a:pt x="8304" y="162"/>
                  </a:cubicBezTo>
                  <a:lnTo>
                    <a:pt x="16884" y="162"/>
                  </a:lnTo>
                  <a:lnTo>
                    <a:pt x="16884" y="0"/>
                  </a:lnTo>
                </a:path>
              </a:pathLst>
            </a:custGeom>
            <a:noFill/>
            <a:ln w="11113" cap="rnd">
              <a:solidFill>
                <a:srgbClr val="4672C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9">
              <a:extLst>
                <a:ext uri="{FF2B5EF4-FFF2-40B4-BE49-F238E27FC236}">
                  <a16:creationId xmlns:a16="http://schemas.microsoft.com/office/drawing/2014/main" id="{6DF57843-80BD-47C4-B70B-447E0567C1C1}"/>
                </a:ext>
              </a:extLst>
            </p:cNvPr>
            <p:cNvSpPr>
              <a:spLocks/>
            </p:cNvSpPr>
            <p:nvPr/>
          </p:nvSpPr>
          <p:spPr bwMode="auto">
            <a:xfrm>
              <a:off x="1981" y="3300"/>
              <a:ext cx="3853" cy="36"/>
            </a:xfrm>
            <a:custGeom>
              <a:avLst/>
              <a:gdLst>
                <a:gd name="T0" fmla="*/ 0 w 16884"/>
                <a:gd name="T1" fmla="*/ 162 h 162"/>
                <a:gd name="T2" fmla="*/ 8270 w 16884"/>
                <a:gd name="T3" fmla="*/ 162 h 162"/>
                <a:gd name="T4" fmla="*/ 8366 w 16884"/>
                <a:gd name="T5" fmla="*/ 66 h 162"/>
                <a:gd name="T6" fmla="*/ 8462 w 16884"/>
                <a:gd name="T7" fmla="*/ 162 h 162"/>
                <a:gd name="T8" fmla="*/ 16884 w 16884"/>
                <a:gd name="T9" fmla="*/ 162 h 162"/>
                <a:gd name="T10" fmla="*/ 16884 w 16884"/>
                <a:gd name="T11" fmla="*/ 0 h 162"/>
              </a:gdLst>
              <a:ahLst/>
              <a:cxnLst>
                <a:cxn ang="0">
                  <a:pos x="T0" y="T1"/>
                </a:cxn>
                <a:cxn ang="0">
                  <a:pos x="T2" y="T3"/>
                </a:cxn>
                <a:cxn ang="0">
                  <a:pos x="T4" y="T5"/>
                </a:cxn>
                <a:cxn ang="0">
                  <a:pos x="T6" y="T7"/>
                </a:cxn>
                <a:cxn ang="0">
                  <a:pos x="T8" y="T9"/>
                </a:cxn>
                <a:cxn ang="0">
                  <a:pos x="T10" y="T11"/>
                </a:cxn>
              </a:cxnLst>
              <a:rect l="0" t="0" r="r" b="b"/>
              <a:pathLst>
                <a:path w="16884" h="162">
                  <a:moveTo>
                    <a:pt x="0" y="162"/>
                  </a:moveTo>
                  <a:lnTo>
                    <a:pt x="8270" y="162"/>
                  </a:lnTo>
                  <a:cubicBezTo>
                    <a:pt x="8270" y="109"/>
                    <a:pt x="8313" y="66"/>
                    <a:pt x="8366" y="66"/>
                  </a:cubicBezTo>
                  <a:cubicBezTo>
                    <a:pt x="8419" y="66"/>
                    <a:pt x="8462" y="109"/>
                    <a:pt x="8462" y="162"/>
                  </a:cubicBezTo>
                  <a:lnTo>
                    <a:pt x="16884" y="162"/>
                  </a:lnTo>
                  <a:lnTo>
                    <a:pt x="16884" y="0"/>
                  </a:lnTo>
                </a:path>
              </a:pathLst>
            </a:custGeom>
            <a:noFill/>
            <a:ln w="11113" cap="rnd">
              <a:solidFill>
                <a:srgbClr val="4672C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0">
              <a:extLst>
                <a:ext uri="{FF2B5EF4-FFF2-40B4-BE49-F238E27FC236}">
                  <a16:creationId xmlns:a16="http://schemas.microsoft.com/office/drawing/2014/main" id="{F1C209EA-AAC8-46F0-8AD7-7F4D4A1B7E63}"/>
                </a:ext>
              </a:extLst>
            </p:cNvPr>
            <p:cNvSpPr>
              <a:spLocks/>
            </p:cNvSpPr>
            <p:nvPr/>
          </p:nvSpPr>
          <p:spPr bwMode="auto">
            <a:xfrm>
              <a:off x="3890" y="604"/>
              <a:ext cx="37" cy="3534"/>
            </a:xfrm>
            <a:custGeom>
              <a:avLst/>
              <a:gdLst>
                <a:gd name="T0" fmla="*/ 0 w 37"/>
                <a:gd name="T1" fmla="*/ 0 h 3534"/>
                <a:gd name="T2" fmla="*/ 0 w 37"/>
                <a:gd name="T3" fmla="*/ 3534 h 3534"/>
                <a:gd name="T4" fmla="*/ 37 w 37"/>
                <a:gd name="T5" fmla="*/ 3534 h 3534"/>
              </a:gdLst>
              <a:ahLst/>
              <a:cxnLst>
                <a:cxn ang="0">
                  <a:pos x="T0" y="T1"/>
                </a:cxn>
                <a:cxn ang="0">
                  <a:pos x="T2" y="T3"/>
                </a:cxn>
                <a:cxn ang="0">
                  <a:pos x="T4" y="T5"/>
                </a:cxn>
              </a:cxnLst>
              <a:rect l="0" t="0" r="r" b="b"/>
              <a:pathLst>
                <a:path w="37" h="3534">
                  <a:moveTo>
                    <a:pt x="0" y="0"/>
                  </a:moveTo>
                  <a:lnTo>
                    <a:pt x="0" y="3534"/>
                  </a:lnTo>
                  <a:lnTo>
                    <a:pt x="37" y="3534"/>
                  </a:lnTo>
                </a:path>
              </a:pathLst>
            </a:custGeom>
            <a:noFill/>
            <a:ln w="11113" cap="rnd">
              <a:solidFill>
                <a:srgbClr val="4672C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Rectangle 11">
              <a:extLst>
                <a:ext uri="{FF2B5EF4-FFF2-40B4-BE49-F238E27FC236}">
                  <a16:creationId xmlns:a16="http://schemas.microsoft.com/office/drawing/2014/main" id="{33C4471B-89E3-4FA9-9E8C-010569B8E2F3}"/>
                </a:ext>
              </a:extLst>
            </p:cNvPr>
            <p:cNvSpPr>
              <a:spLocks noChangeArrowheads="1"/>
            </p:cNvSpPr>
            <p:nvPr/>
          </p:nvSpPr>
          <p:spPr bwMode="auto">
            <a:xfrm>
              <a:off x="1300" y="592"/>
              <a:ext cx="81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SDN Controller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12">
              <a:extLst>
                <a:ext uri="{FF2B5EF4-FFF2-40B4-BE49-F238E27FC236}">
                  <a16:creationId xmlns:a16="http://schemas.microsoft.com/office/drawing/2014/main" id="{204B2A09-36F2-46BE-BBDD-A9F18C2E3168}"/>
                </a:ext>
              </a:extLst>
            </p:cNvPr>
            <p:cNvSpPr>
              <a:spLocks noChangeArrowheads="1"/>
            </p:cNvSpPr>
            <p:nvPr/>
          </p:nvSpPr>
          <p:spPr bwMode="auto">
            <a:xfrm>
              <a:off x="1271" y="1486"/>
              <a:ext cx="54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OVS Slow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13">
              <a:extLst>
                <a:ext uri="{FF2B5EF4-FFF2-40B4-BE49-F238E27FC236}">
                  <a16:creationId xmlns:a16="http://schemas.microsoft.com/office/drawing/2014/main" id="{24B6712B-6803-48D4-8086-630791CE576B}"/>
                </a:ext>
              </a:extLst>
            </p:cNvPr>
            <p:cNvSpPr>
              <a:spLocks noChangeArrowheads="1"/>
            </p:cNvSpPr>
            <p:nvPr/>
          </p:nvSpPr>
          <p:spPr bwMode="auto">
            <a:xfrm>
              <a:off x="1735" y="1486"/>
              <a:ext cx="1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14">
              <a:extLst>
                <a:ext uri="{FF2B5EF4-FFF2-40B4-BE49-F238E27FC236}">
                  <a16:creationId xmlns:a16="http://schemas.microsoft.com/office/drawing/2014/main" id="{AFCCA724-2665-4A4A-867B-D39B18D3D5BB}"/>
                </a:ext>
              </a:extLst>
            </p:cNvPr>
            <p:cNvSpPr>
              <a:spLocks noChangeArrowheads="1"/>
            </p:cNvSpPr>
            <p:nvPr/>
          </p:nvSpPr>
          <p:spPr bwMode="auto">
            <a:xfrm>
              <a:off x="1770" y="1486"/>
              <a:ext cx="2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Path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15">
              <a:extLst>
                <a:ext uri="{FF2B5EF4-FFF2-40B4-BE49-F238E27FC236}">
                  <a16:creationId xmlns:a16="http://schemas.microsoft.com/office/drawing/2014/main" id="{7F26B534-2805-4F8C-988B-E75EF7F996E4}"/>
                </a:ext>
              </a:extLst>
            </p:cNvPr>
            <p:cNvSpPr>
              <a:spLocks noChangeArrowheads="1"/>
            </p:cNvSpPr>
            <p:nvPr/>
          </p:nvSpPr>
          <p:spPr bwMode="auto">
            <a:xfrm>
              <a:off x="1188" y="2442"/>
              <a:ext cx="70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OVS SW Fast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16">
              <a:extLst>
                <a:ext uri="{FF2B5EF4-FFF2-40B4-BE49-F238E27FC236}">
                  <a16:creationId xmlns:a16="http://schemas.microsoft.com/office/drawing/2014/main" id="{C826214D-B3A2-40EA-934D-BA9476E773BB}"/>
                </a:ext>
              </a:extLst>
            </p:cNvPr>
            <p:cNvSpPr>
              <a:spLocks noChangeArrowheads="1"/>
            </p:cNvSpPr>
            <p:nvPr/>
          </p:nvSpPr>
          <p:spPr bwMode="auto">
            <a:xfrm>
              <a:off x="1804" y="2442"/>
              <a:ext cx="1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17">
              <a:extLst>
                <a:ext uri="{FF2B5EF4-FFF2-40B4-BE49-F238E27FC236}">
                  <a16:creationId xmlns:a16="http://schemas.microsoft.com/office/drawing/2014/main" id="{3ED26D8E-C5BB-47B5-8A92-4F93221EE5CF}"/>
                </a:ext>
              </a:extLst>
            </p:cNvPr>
            <p:cNvSpPr>
              <a:spLocks noChangeArrowheads="1"/>
            </p:cNvSpPr>
            <p:nvPr/>
          </p:nvSpPr>
          <p:spPr bwMode="auto">
            <a:xfrm>
              <a:off x="1839" y="2442"/>
              <a:ext cx="2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Path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18">
              <a:extLst>
                <a:ext uri="{FF2B5EF4-FFF2-40B4-BE49-F238E27FC236}">
                  <a16:creationId xmlns:a16="http://schemas.microsoft.com/office/drawing/2014/main" id="{F54192A0-A4F0-41A0-8567-0E14B418385C}"/>
                </a:ext>
              </a:extLst>
            </p:cNvPr>
            <p:cNvSpPr>
              <a:spLocks noChangeArrowheads="1"/>
            </p:cNvSpPr>
            <p:nvPr/>
          </p:nvSpPr>
          <p:spPr bwMode="auto">
            <a:xfrm>
              <a:off x="1189" y="3345"/>
              <a:ext cx="5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HW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19">
              <a:extLst>
                <a:ext uri="{FF2B5EF4-FFF2-40B4-BE49-F238E27FC236}">
                  <a16:creationId xmlns:a16="http://schemas.microsoft.com/office/drawing/2014/main" id="{2FD74FA7-23AA-4641-84A3-D20D393B67D0}"/>
                </a:ext>
              </a:extLst>
            </p:cNvPr>
            <p:cNvSpPr>
              <a:spLocks noChangeArrowheads="1"/>
            </p:cNvSpPr>
            <p:nvPr/>
          </p:nvSpPr>
          <p:spPr bwMode="auto">
            <a:xfrm>
              <a:off x="1624" y="3345"/>
              <a:ext cx="1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20">
              <a:extLst>
                <a:ext uri="{FF2B5EF4-FFF2-40B4-BE49-F238E27FC236}">
                  <a16:creationId xmlns:a16="http://schemas.microsoft.com/office/drawing/2014/main" id="{C779DA2B-C917-44B2-8BE3-8642E62296D1}"/>
                </a:ext>
              </a:extLst>
            </p:cNvPr>
            <p:cNvSpPr>
              <a:spLocks noChangeArrowheads="1"/>
            </p:cNvSpPr>
            <p:nvPr/>
          </p:nvSpPr>
          <p:spPr bwMode="auto">
            <a:xfrm>
              <a:off x="1660" y="3345"/>
              <a:ext cx="34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ED7D31"/>
                  </a:solidFill>
                  <a:effectLst/>
                  <a:latin typeface="Calibri" panose="020F0502020204030204" pitchFamily="34" charset="0"/>
                </a:rPr>
                <a:t>Plane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21">
              <a:extLst>
                <a:ext uri="{FF2B5EF4-FFF2-40B4-BE49-F238E27FC236}">
                  <a16:creationId xmlns:a16="http://schemas.microsoft.com/office/drawing/2014/main" id="{75E9BAAF-DC3C-470F-839D-A36198215D3B}"/>
                </a:ext>
              </a:extLst>
            </p:cNvPr>
            <p:cNvSpPr>
              <a:spLocks noChangeArrowheads="1"/>
            </p:cNvSpPr>
            <p:nvPr/>
          </p:nvSpPr>
          <p:spPr bwMode="auto">
            <a:xfrm>
              <a:off x="2431" y="744"/>
              <a:ext cx="299" cy="523"/>
            </a:xfrm>
            <a:prstGeom prst="rect">
              <a:avLst/>
            </a:prstGeom>
            <a:solidFill>
              <a:srgbClr val="F7C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22">
              <a:extLst>
                <a:ext uri="{FF2B5EF4-FFF2-40B4-BE49-F238E27FC236}">
                  <a16:creationId xmlns:a16="http://schemas.microsoft.com/office/drawing/2014/main" id="{3343D629-BF7F-47B5-9BBC-68C8BEB33A35}"/>
                </a:ext>
              </a:extLst>
            </p:cNvPr>
            <p:cNvSpPr>
              <a:spLocks noChangeArrowheads="1"/>
            </p:cNvSpPr>
            <p:nvPr/>
          </p:nvSpPr>
          <p:spPr bwMode="auto">
            <a:xfrm>
              <a:off x="2431" y="744"/>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Rectangle 23">
              <a:extLst>
                <a:ext uri="{FF2B5EF4-FFF2-40B4-BE49-F238E27FC236}">
                  <a16:creationId xmlns:a16="http://schemas.microsoft.com/office/drawing/2014/main" id="{BE883983-D5A5-444F-AE84-F0E84D2FC852}"/>
                </a:ext>
              </a:extLst>
            </p:cNvPr>
            <p:cNvSpPr>
              <a:spLocks noChangeArrowheads="1"/>
            </p:cNvSpPr>
            <p:nvPr/>
          </p:nvSpPr>
          <p:spPr bwMode="auto">
            <a:xfrm>
              <a:off x="2515" y="949"/>
              <a:ext cx="18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ACL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24">
              <a:extLst>
                <a:ext uri="{FF2B5EF4-FFF2-40B4-BE49-F238E27FC236}">
                  <a16:creationId xmlns:a16="http://schemas.microsoft.com/office/drawing/2014/main" id="{F45F1E8C-1B17-47B4-90F2-CC36CF91A21D}"/>
                </a:ext>
              </a:extLst>
            </p:cNvPr>
            <p:cNvSpPr>
              <a:spLocks noChangeArrowheads="1"/>
            </p:cNvSpPr>
            <p:nvPr/>
          </p:nvSpPr>
          <p:spPr bwMode="auto">
            <a:xfrm>
              <a:off x="2810" y="737"/>
              <a:ext cx="299" cy="524"/>
            </a:xfrm>
            <a:prstGeom prst="rect">
              <a:avLst/>
            </a:prstGeom>
            <a:solidFill>
              <a:srgbClr val="DAE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25">
              <a:extLst>
                <a:ext uri="{FF2B5EF4-FFF2-40B4-BE49-F238E27FC236}">
                  <a16:creationId xmlns:a16="http://schemas.microsoft.com/office/drawing/2014/main" id="{099AF205-36B5-4A7C-9CA1-D84AE7D1DA28}"/>
                </a:ext>
              </a:extLst>
            </p:cNvPr>
            <p:cNvSpPr>
              <a:spLocks noChangeArrowheads="1"/>
            </p:cNvSpPr>
            <p:nvPr/>
          </p:nvSpPr>
          <p:spPr bwMode="auto">
            <a:xfrm>
              <a:off x="2810" y="737"/>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26">
              <a:extLst>
                <a:ext uri="{FF2B5EF4-FFF2-40B4-BE49-F238E27FC236}">
                  <a16:creationId xmlns:a16="http://schemas.microsoft.com/office/drawing/2014/main" id="{8A4E0C7A-D486-47F1-A898-BDA9A43565EA}"/>
                </a:ext>
              </a:extLst>
            </p:cNvPr>
            <p:cNvSpPr>
              <a:spLocks noChangeArrowheads="1"/>
            </p:cNvSpPr>
            <p:nvPr/>
          </p:nvSpPr>
          <p:spPr bwMode="auto">
            <a:xfrm>
              <a:off x="2921" y="892"/>
              <a:ext cx="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27">
              <a:extLst>
                <a:ext uri="{FF2B5EF4-FFF2-40B4-BE49-F238E27FC236}">
                  <a16:creationId xmlns:a16="http://schemas.microsoft.com/office/drawing/2014/main" id="{3DEBBFC9-573F-42B9-97F6-C61440487CED}"/>
                </a:ext>
              </a:extLst>
            </p:cNvPr>
            <p:cNvSpPr>
              <a:spLocks noChangeArrowheads="1"/>
            </p:cNvSpPr>
            <p:nvPr/>
          </p:nvSpPr>
          <p:spPr bwMode="auto">
            <a:xfrm>
              <a:off x="2958" y="892"/>
              <a:ext cx="1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2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28">
              <a:extLst>
                <a:ext uri="{FF2B5EF4-FFF2-40B4-BE49-F238E27FC236}">
                  <a16:creationId xmlns:a16="http://schemas.microsoft.com/office/drawing/2014/main" id="{75B9D1EA-4DCB-41A4-8973-09FC9D755143}"/>
                </a:ext>
              </a:extLst>
            </p:cNvPr>
            <p:cNvSpPr>
              <a:spLocks noChangeArrowheads="1"/>
            </p:cNvSpPr>
            <p:nvPr/>
          </p:nvSpPr>
          <p:spPr bwMode="auto">
            <a:xfrm>
              <a:off x="2870" y="997"/>
              <a:ext cx="23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LKUP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29">
              <a:extLst>
                <a:ext uri="{FF2B5EF4-FFF2-40B4-BE49-F238E27FC236}">
                  <a16:creationId xmlns:a16="http://schemas.microsoft.com/office/drawing/2014/main" id="{208EA7E6-03C0-4145-B4AB-5A9FE84A7602}"/>
                </a:ext>
              </a:extLst>
            </p:cNvPr>
            <p:cNvSpPr>
              <a:spLocks noChangeArrowheads="1"/>
            </p:cNvSpPr>
            <p:nvPr/>
          </p:nvSpPr>
          <p:spPr bwMode="auto">
            <a:xfrm>
              <a:off x="3222" y="750"/>
              <a:ext cx="299" cy="523"/>
            </a:xfrm>
            <a:prstGeom prst="rect">
              <a:avLst/>
            </a:prstGeom>
            <a:solidFill>
              <a:srgbClr val="C5E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30">
              <a:extLst>
                <a:ext uri="{FF2B5EF4-FFF2-40B4-BE49-F238E27FC236}">
                  <a16:creationId xmlns:a16="http://schemas.microsoft.com/office/drawing/2014/main" id="{053D6389-2D59-4F62-A3E3-B65C3540EE14}"/>
                </a:ext>
              </a:extLst>
            </p:cNvPr>
            <p:cNvSpPr>
              <a:spLocks noChangeArrowheads="1"/>
            </p:cNvSpPr>
            <p:nvPr/>
          </p:nvSpPr>
          <p:spPr bwMode="auto">
            <a:xfrm>
              <a:off x="3222" y="750"/>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31">
              <a:extLst>
                <a:ext uri="{FF2B5EF4-FFF2-40B4-BE49-F238E27FC236}">
                  <a16:creationId xmlns:a16="http://schemas.microsoft.com/office/drawing/2014/main" id="{F892A6C9-798B-4403-9B09-A246965835BE}"/>
                </a:ext>
              </a:extLst>
            </p:cNvPr>
            <p:cNvSpPr>
              <a:spLocks noChangeArrowheads="1"/>
            </p:cNvSpPr>
            <p:nvPr/>
          </p:nvSpPr>
          <p:spPr bwMode="auto">
            <a:xfrm>
              <a:off x="3332" y="903"/>
              <a:ext cx="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32">
              <a:extLst>
                <a:ext uri="{FF2B5EF4-FFF2-40B4-BE49-F238E27FC236}">
                  <a16:creationId xmlns:a16="http://schemas.microsoft.com/office/drawing/2014/main" id="{10B57082-B26E-400C-A71F-AAA7076911C8}"/>
                </a:ext>
              </a:extLst>
            </p:cNvPr>
            <p:cNvSpPr>
              <a:spLocks noChangeArrowheads="1"/>
            </p:cNvSpPr>
            <p:nvPr/>
          </p:nvSpPr>
          <p:spPr bwMode="auto">
            <a:xfrm>
              <a:off x="3369" y="903"/>
              <a:ext cx="1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3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Rectangle 33">
              <a:extLst>
                <a:ext uri="{FF2B5EF4-FFF2-40B4-BE49-F238E27FC236}">
                  <a16:creationId xmlns:a16="http://schemas.microsoft.com/office/drawing/2014/main" id="{48F9B9F3-3952-4239-87CD-E04CF65CD4C6}"/>
                </a:ext>
              </a:extLst>
            </p:cNvPr>
            <p:cNvSpPr>
              <a:spLocks noChangeArrowheads="1"/>
            </p:cNvSpPr>
            <p:nvPr/>
          </p:nvSpPr>
          <p:spPr bwMode="auto">
            <a:xfrm>
              <a:off x="3281" y="1008"/>
              <a:ext cx="23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LKUP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8" name="Picture 34">
              <a:extLst>
                <a:ext uri="{FF2B5EF4-FFF2-40B4-BE49-F238E27FC236}">
                  <a16:creationId xmlns:a16="http://schemas.microsoft.com/office/drawing/2014/main" id="{404A759E-5283-4F6E-8A94-33132D217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 y="2629"/>
              <a:ext cx="3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Rectangle 35">
              <a:extLst>
                <a:ext uri="{FF2B5EF4-FFF2-40B4-BE49-F238E27FC236}">
                  <a16:creationId xmlns:a16="http://schemas.microsoft.com/office/drawing/2014/main" id="{A1FC3097-289E-422C-BC7E-5447A4E249A8}"/>
                </a:ext>
              </a:extLst>
            </p:cNvPr>
            <p:cNvSpPr>
              <a:spLocks noChangeArrowheads="1"/>
            </p:cNvSpPr>
            <p:nvPr/>
          </p:nvSpPr>
          <p:spPr bwMode="auto">
            <a:xfrm>
              <a:off x="2758" y="2631"/>
              <a:ext cx="370"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Rectangle 36">
              <a:extLst>
                <a:ext uri="{FF2B5EF4-FFF2-40B4-BE49-F238E27FC236}">
                  <a16:creationId xmlns:a16="http://schemas.microsoft.com/office/drawing/2014/main" id="{DD4AAEA4-D053-4CA0-9BF5-640CDA267855}"/>
                </a:ext>
              </a:extLst>
            </p:cNvPr>
            <p:cNvSpPr>
              <a:spLocks noChangeArrowheads="1"/>
            </p:cNvSpPr>
            <p:nvPr/>
          </p:nvSpPr>
          <p:spPr bwMode="auto">
            <a:xfrm>
              <a:off x="2432" y="235"/>
              <a:ext cx="8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672C4"/>
                  </a:solidFill>
                  <a:effectLst/>
                  <a:latin typeface="Calibri" panose="020F0502020204030204" pitchFamily="34" charset="0"/>
                </a:rPr>
                <a:t>Generic Flow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37">
              <a:extLst>
                <a:ext uri="{FF2B5EF4-FFF2-40B4-BE49-F238E27FC236}">
                  <a16:creationId xmlns:a16="http://schemas.microsoft.com/office/drawing/2014/main" id="{CA46899F-A134-49CA-B692-F28EC6A7A817}"/>
                </a:ext>
              </a:extLst>
            </p:cNvPr>
            <p:cNvSpPr>
              <a:spLocks noChangeArrowheads="1"/>
            </p:cNvSpPr>
            <p:nvPr/>
          </p:nvSpPr>
          <p:spPr bwMode="auto">
            <a:xfrm>
              <a:off x="2583" y="392"/>
              <a:ext cx="49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672C4"/>
                  </a:solidFill>
                  <a:effectLst/>
                  <a:latin typeface="Calibri" panose="020F0502020204030204" pitchFamily="34" charset="0"/>
                </a:rPr>
                <a:t>Offload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2" name="Rectangle 38">
              <a:extLst>
                <a:ext uri="{FF2B5EF4-FFF2-40B4-BE49-F238E27FC236}">
                  <a16:creationId xmlns:a16="http://schemas.microsoft.com/office/drawing/2014/main" id="{02F24CAF-EB0D-4AB7-B7CD-9DA7CAFD9776}"/>
                </a:ext>
              </a:extLst>
            </p:cNvPr>
            <p:cNvSpPr>
              <a:spLocks noChangeArrowheads="1"/>
            </p:cNvSpPr>
            <p:nvPr/>
          </p:nvSpPr>
          <p:spPr bwMode="auto">
            <a:xfrm>
              <a:off x="4098" y="218"/>
              <a:ext cx="98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672C4"/>
                  </a:solidFill>
                  <a:effectLst/>
                  <a:latin typeface="Calibri" panose="020F0502020204030204" pitchFamily="34" charset="0"/>
                </a:rPr>
                <a:t>Optimized Flow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39">
              <a:extLst>
                <a:ext uri="{FF2B5EF4-FFF2-40B4-BE49-F238E27FC236}">
                  <a16:creationId xmlns:a16="http://schemas.microsoft.com/office/drawing/2014/main" id="{865664F7-DC0F-4D9F-B51A-6D965C494737}"/>
                </a:ext>
              </a:extLst>
            </p:cNvPr>
            <p:cNvSpPr>
              <a:spLocks noChangeArrowheads="1"/>
            </p:cNvSpPr>
            <p:nvPr/>
          </p:nvSpPr>
          <p:spPr bwMode="auto">
            <a:xfrm>
              <a:off x="4444" y="384"/>
              <a:ext cx="49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672C4"/>
                  </a:solidFill>
                  <a:effectLst/>
                  <a:latin typeface="Calibri" panose="020F0502020204030204" pitchFamily="34" charset="0"/>
                </a:rPr>
                <a:t>Offload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 name="Rectangle 40">
              <a:extLst>
                <a:ext uri="{FF2B5EF4-FFF2-40B4-BE49-F238E27FC236}">
                  <a16:creationId xmlns:a16="http://schemas.microsoft.com/office/drawing/2014/main" id="{9A8A147C-F96C-4778-9870-C1D078D313BE}"/>
                </a:ext>
              </a:extLst>
            </p:cNvPr>
            <p:cNvSpPr>
              <a:spLocks noChangeArrowheads="1"/>
            </p:cNvSpPr>
            <p:nvPr/>
          </p:nvSpPr>
          <p:spPr bwMode="auto">
            <a:xfrm>
              <a:off x="1210" y="753"/>
              <a:ext cx="108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672C4"/>
                  </a:solidFill>
                  <a:effectLst/>
                  <a:latin typeface="Calibri" panose="020F0502020204030204" pitchFamily="34" charset="0"/>
                </a:rPr>
                <a:t>Application Pipeline DB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Rectangle 41">
              <a:extLst>
                <a:ext uri="{FF2B5EF4-FFF2-40B4-BE49-F238E27FC236}">
                  <a16:creationId xmlns:a16="http://schemas.microsoft.com/office/drawing/2014/main" id="{4A2D68CF-C3E3-4452-9936-6E9A5D7B7992}"/>
                </a:ext>
              </a:extLst>
            </p:cNvPr>
            <p:cNvSpPr>
              <a:spLocks noChangeArrowheads="1"/>
            </p:cNvSpPr>
            <p:nvPr/>
          </p:nvSpPr>
          <p:spPr bwMode="auto">
            <a:xfrm>
              <a:off x="1377" y="875"/>
              <a:ext cx="8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42">
              <a:extLst>
                <a:ext uri="{FF2B5EF4-FFF2-40B4-BE49-F238E27FC236}">
                  <a16:creationId xmlns:a16="http://schemas.microsoft.com/office/drawing/2014/main" id="{51CDE946-5DD2-4C35-A499-9C3AE8441406}"/>
                </a:ext>
              </a:extLst>
            </p:cNvPr>
            <p:cNvSpPr>
              <a:spLocks noChangeArrowheads="1"/>
            </p:cNvSpPr>
            <p:nvPr/>
          </p:nvSpPr>
          <p:spPr bwMode="auto">
            <a:xfrm>
              <a:off x="1408" y="875"/>
              <a:ext cx="7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Clear intent for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7" name="Rectangle 43">
              <a:extLst>
                <a:ext uri="{FF2B5EF4-FFF2-40B4-BE49-F238E27FC236}">
                  <a16:creationId xmlns:a16="http://schemas.microsoft.com/office/drawing/2014/main" id="{03FB17B4-F15F-4E2E-9955-70142C220F4E}"/>
                </a:ext>
              </a:extLst>
            </p:cNvPr>
            <p:cNvSpPr>
              <a:spLocks noChangeArrowheads="1"/>
            </p:cNvSpPr>
            <p:nvPr/>
          </p:nvSpPr>
          <p:spPr bwMode="auto">
            <a:xfrm>
              <a:off x="1281" y="997"/>
              <a:ext cx="98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each table is known)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8" name="Rectangle 44">
              <a:extLst>
                <a:ext uri="{FF2B5EF4-FFF2-40B4-BE49-F238E27FC236}">
                  <a16:creationId xmlns:a16="http://schemas.microsoft.com/office/drawing/2014/main" id="{3C5B0C8A-5299-461A-907F-24EFAABEA62B}"/>
                </a:ext>
              </a:extLst>
            </p:cNvPr>
            <p:cNvSpPr>
              <a:spLocks noChangeArrowheads="1"/>
            </p:cNvSpPr>
            <p:nvPr/>
          </p:nvSpPr>
          <p:spPr bwMode="auto">
            <a:xfrm>
              <a:off x="2162" y="1005"/>
              <a:ext cx="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9" name="Rectangle 45">
              <a:extLst>
                <a:ext uri="{FF2B5EF4-FFF2-40B4-BE49-F238E27FC236}">
                  <a16:creationId xmlns:a16="http://schemas.microsoft.com/office/drawing/2014/main" id="{E7C8F19F-35E0-47E3-ABF5-047B482884E1}"/>
                </a:ext>
              </a:extLst>
            </p:cNvPr>
            <p:cNvSpPr>
              <a:spLocks noChangeArrowheads="1"/>
            </p:cNvSpPr>
            <p:nvPr/>
          </p:nvSpPr>
          <p:spPr bwMode="auto">
            <a:xfrm>
              <a:off x="1277" y="1742"/>
              <a:ext cx="81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672C4"/>
                  </a:solidFill>
                  <a:effectLst/>
                  <a:latin typeface="Calibri" panose="020F0502020204030204" pitchFamily="34" charset="0"/>
                </a:rPr>
                <a:t>OpenFlow Tables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46">
              <a:extLst>
                <a:ext uri="{FF2B5EF4-FFF2-40B4-BE49-F238E27FC236}">
                  <a16:creationId xmlns:a16="http://schemas.microsoft.com/office/drawing/2014/main" id="{5AAE3596-D75B-4A14-8C4F-87B296113DA4}"/>
                </a:ext>
              </a:extLst>
            </p:cNvPr>
            <p:cNvSpPr>
              <a:spLocks noChangeArrowheads="1"/>
            </p:cNvSpPr>
            <p:nvPr/>
          </p:nvSpPr>
          <p:spPr bwMode="auto">
            <a:xfrm>
              <a:off x="1318" y="1864"/>
              <a:ext cx="8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47">
              <a:extLst>
                <a:ext uri="{FF2B5EF4-FFF2-40B4-BE49-F238E27FC236}">
                  <a16:creationId xmlns:a16="http://schemas.microsoft.com/office/drawing/2014/main" id="{303D95FE-7A36-4A5B-87ED-F462E608ADBE}"/>
                </a:ext>
              </a:extLst>
            </p:cNvPr>
            <p:cNvSpPr>
              <a:spLocks noChangeArrowheads="1"/>
            </p:cNvSpPr>
            <p:nvPr/>
          </p:nvSpPr>
          <p:spPr bwMode="auto">
            <a:xfrm>
              <a:off x="1349" y="1864"/>
              <a:ext cx="72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Intent for each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Rectangle 48">
              <a:extLst>
                <a:ext uri="{FF2B5EF4-FFF2-40B4-BE49-F238E27FC236}">
                  <a16:creationId xmlns:a16="http://schemas.microsoft.com/office/drawing/2014/main" id="{6F53A4BB-F87F-4522-BA11-0009EAFFEFCC}"/>
                </a:ext>
              </a:extLst>
            </p:cNvPr>
            <p:cNvSpPr>
              <a:spLocks noChangeArrowheads="1"/>
            </p:cNvSpPr>
            <p:nvPr/>
          </p:nvSpPr>
          <p:spPr bwMode="auto">
            <a:xfrm>
              <a:off x="1390" y="1986"/>
              <a:ext cx="58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table is lost)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3" name="Rectangle 49">
              <a:extLst>
                <a:ext uri="{FF2B5EF4-FFF2-40B4-BE49-F238E27FC236}">
                  <a16:creationId xmlns:a16="http://schemas.microsoft.com/office/drawing/2014/main" id="{62F42BBF-7503-4220-8B21-D33AF4E13BFF}"/>
                </a:ext>
              </a:extLst>
            </p:cNvPr>
            <p:cNvSpPr>
              <a:spLocks noChangeArrowheads="1"/>
            </p:cNvSpPr>
            <p:nvPr/>
          </p:nvSpPr>
          <p:spPr bwMode="auto">
            <a:xfrm>
              <a:off x="1863" y="1986"/>
              <a:ext cx="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4" name="Picture 50">
              <a:extLst>
                <a:ext uri="{FF2B5EF4-FFF2-40B4-BE49-F238E27FC236}">
                  <a16:creationId xmlns:a16="http://schemas.microsoft.com/office/drawing/2014/main" id="{8EC255B4-21F1-4A0B-B243-5F74539CF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698"/>
              <a:ext cx="30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Rectangle 51">
              <a:extLst>
                <a:ext uri="{FF2B5EF4-FFF2-40B4-BE49-F238E27FC236}">
                  <a16:creationId xmlns:a16="http://schemas.microsoft.com/office/drawing/2014/main" id="{F21158A2-A8D5-4589-B244-5CD0A8C3ED20}"/>
                </a:ext>
              </a:extLst>
            </p:cNvPr>
            <p:cNvSpPr>
              <a:spLocks noChangeArrowheads="1"/>
            </p:cNvSpPr>
            <p:nvPr/>
          </p:nvSpPr>
          <p:spPr bwMode="auto">
            <a:xfrm>
              <a:off x="2431" y="1702"/>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52">
              <a:extLst>
                <a:ext uri="{FF2B5EF4-FFF2-40B4-BE49-F238E27FC236}">
                  <a16:creationId xmlns:a16="http://schemas.microsoft.com/office/drawing/2014/main" id="{22770E7A-4F33-4B63-9A73-AB9D111936B9}"/>
                </a:ext>
              </a:extLst>
            </p:cNvPr>
            <p:cNvSpPr>
              <a:spLocks noChangeArrowheads="1"/>
            </p:cNvSpPr>
            <p:nvPr/>
          </p:nvSpPr>
          <p:spPr bwMode="auto">
            <a:xfrm>
              <a:off x="2538" y="1907"/>
              <a:ext cx="9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53">
              <a:extLst>
                <a:ext uri="{FF2B5EF4-FFF2-40B4-BE49-F238E27FC236}">
                  <a16:creationId xmlns:a16="http://schemas.microsoft.com/office/drawing/2014/main" id="{998F0BED-C374-4B01-BD8F-AE34E1B650E9}"/>
                </a:ext>
              </a:extLst>
            </p:cNvPr>
            <p:cNvSpPr>
              <a:spLocks noChangeArrowheads="1"/>
            </p:cNvSpPr>
            <p:nvPr/>
          </p:nvSpPr>
          <p:spPr bwMode="auto">
            <a:xfrm>
              <a:off x="2581" y="1907"/>
              <a:ext cx="9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8" name="Picture 54">
              <a:extLst>
                <a:ext uri="{FF2B5EF4-FFF2-40B4-BE49-F238E27FC236}">
                  <a16:creationId xmlns:a16="http://schemas.microsoft.com/office/drawing/2014/main" id="{3D5892A4-A146-470E-9E95-02277FB7C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 y="1695"/>
              <a:ext cx="3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Rectangle 55">
              <a:extLst>
                <a:ext uri="{FF2B5EF4-FFF2-40B4-BE49-F238E27FC236}">
                  <a16:creationId xmlns:a16="http://schemas.microsoft.com/office/drawing/2014/main" id="{34794C1A-F6ED-4A4E-9651-E4315E7637BD}"/>
                </a:ext>
              </a:extLst>
            </p:cNvPr>
            <p:cNvSpPr>
              <a:spLocks noChangeArrowheads="1"/>
            </p:cNvSpPr>
            <p:nvPr/>
          </p:nvSpPr>
          <p:spPr bwMode="auto">
            <a:xfrm>
              <a:off x="2810" y="1696"/>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56">
              <a:extLst>
                <a:ext uri="{FF2B5EF4-FFF2-40B4-BE49-F238E27FC236}">
                  <a16:creationId xmlns:a16="http://schemas.microsoft.com/office/drawing/2014/main" id="{92EA0154-8CCE-4DEC-93A7-46674B558573}"/>
                </a:ext>
              </a:extLst>
            </p:cNvPr>
            <p:cNvSpPr>
              <a:spLocks noChangeArrowheads="1"/>
            </p:cNvSpPr>
            <p:nvPr/>
          </p:nvSpPr>
          <p:spPr bwMode="auto">
            <a:xfrm>
              <a:off x="2918" y="1901"/>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57">
              <a:extLst>
                <a:ext uri="{FF2B5EF4-FFF2-40B4-BE49-F238E27FC236}">
                  <a16:creationId xmlns:a16="http://schemas.microsoft.com/office/drawing/2014/main" id="{5A9DB66F-34B4-4BEE-8AA7-BFA7A34921FF}"/>
                </a:ext>
              </a:extLst>
            </p:cNvPr>
            <p:cNvSpPr>
              <a:spLocks noChangeArrowheads="1"/>
            </p:cNvSpPr>
            <p:nvPr/>
          </p:nvSpPr>
          <p:spPr bwMode="auto">
            <a:xfrm>
              <a:off x="2961" y="1901"/>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2" name="Picture 58">
              <a:extLst>
                <a:ext uri="{FF2B5EF4-FFF2-40B4-BE49-F238E27FC236}">
                  <a16:creationId xmlns:a16="http://schemas.microsoft.com/office/drawing/2014/main" id="{22F27053-8714-4133-8466-BA750461F2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1" y="1706"/>
              <a:ext cx="29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59">
              <a:extLst>
                <a:ext uri="{FF2B5EF4-FFF2-40B4-BE49-F238E27FC236}">
                  <a16:creationId xmlns:a16="http://schemas.microsoft.com/office/drawing/2014/main" id="{FCE148D3-EA98-4B4B-BD5D-EE3E599707D4}"/>
                </a:ext>
              </a:extLst>
            </p:cNvPr>
            <p:cNvSpPr>
              <a:spLocks noChangeArrowheads="1"/>
            </p:cNvSpPr>
            <p:nvPr/>
          </p:nvSpPr>
          <p:spPr bwMode="auto">
            <a:xfrm>
              <a:off x="3222" y="1708"/>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60">
              <a:extLst>
                <a:ext uri="{FF2B5EF4-FFF2-40B4-BE49-F238E27FC236}">
                  <a16:creationId xmlns:a16="http://schemas.microsoft.com/office/drawing/2014/main" id="{643B7C4C-B3EC-4452-BC1C-3B9C1DEB2996}"/>
                </a:ext>
              </a:extLst>
            </p:cNvPr>
            <p:cNvSpPr>
              <a:spLocks noChangeArrowheads="1"/>
            </p:cNvSpPr>
            <p:nvPr/>
          </p:nvSpPr>
          <p:spPr bwMode="auto">
            <a:xfrm>
              <a:off x="3329" y="1915"/>
              <a:ext cx="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61">
              <a:extLst>
                <a:ext uri="{FF2B5EF4-FFF2-40B4-BE49-F238E27FC236}">
                  <a16:creationId xmlns:a16="http://schemas.microsoft.com/office/drawing/2014/main" id="{B3C9F796-7E25-4A55-873D-E0ED6F497619}"/>
                </a:ext>
              </a:extLst>
            </p:cNvPr>
            <p:cNvSpPr>
              <a:spLocks noChangeArrowheads="1"/>
            </p:cNvSpPr>
            <p:nvPr/>
          </p:nvSpPr>
          <p:spPr bwMode="auto">
            <a:xfrm>
              <a:off x="3372" y="1915"/>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62">
              <a:extLst>
                <a:ext uri="{FF2B5EF4-FFF2-40B4-BE49-F238E27FC236}">
                  <a16:creationId xmlns:a16="http://schemas.microsoft.com/office/drawing/2014/main" id="{6EAC4E9B-ECB7-4B82-BF5C-861D9F462316}"/>
                </a:ext>
              </a:extLst>
            </p:cNvPr>
            <p:cNvSpPr>
              <a:spLocks noChangeArrowheads="1"/>
            </p:cNvSpPr>
            <p:nvPr/>
          </p:nvSpPr>
          <p:spPr bwMode="auto">
            <a:xfrm>
              <a:off x="2408" y="3569"/>
              <a:ext cx="299" cy="524"/>
            </a:xfrm>
            <a:prstGeom prst="rect">
              <a:avLst/>
            </a:prstGeom>
            <a:solidFill>
              <a:srgbClr val="F4B1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63">
              <a:extLst>
                <a:ext uri="{FF2B5EF4-FFF2-40B4-BE49-F238E27FC236}">
                  <a16:creationId xmlns:a16="http://schemas.microsoft.com/office/drawing/2014/main" id="{059219B7-FC9A-4690-A935-D363925E1693}"/>
                </a:ext>
              </a:extLst>
            </p:cNvPr>
            <p:cNvSpPr>
              <a:spLocks noChangeArrowheads="1"/>
            </p:cNvSpPr>
            <p:nvPr/>
          </p:nvSpPr>
          <p:spPr bwMode="auto">
            <a:xfrm>
              <a:off x="2408" y="3569"/>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64">
              <a:extLst>
                <a:ext uri="{FF2B5EF4-FFF2-40B4-BE49-F238E27FC236}">
                  <a16:creationId xmlns:a16="http://schemas.microsoft.com/office/drawing/2014/main" id="{9F9FA332-65B1-4209-80CF-424BE08A905A}"/>
                </a:ext>
              </a:extLst>
            </p:cNvPr>
            <p:cNvSpPr>
              <a:spLocks noChangeArrowheads="1"/>
            </p:cNvSpPr>
            <p:nvPr/>
          </p:nvSpPr>
          <p:spPr bwMode="auto">
            <a:xfrm>
              <a:off x="2452" y="3776"/>
              <a:ext cx="2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TCAM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65">
              <a:extLst>
                <a:ext uri="{FF2B5EF4-FFF2-40B4-BE49-F238E27FC236}">
                  <a16:creationId xmlns:a16="http://schemas.microsoft.com/office/drawing/2014/main" id="{D2A0ACA6-15C2-4736-B394-99126332C002}"/>
                </a:ext>
              </a:extLst>
            </p:cNvPr>
            <p:cNvSpPr>
              <a:spLocks noChangeArrowheads="1"/>
            </p:cNvSpPr>
            <p:nvPr/>
          </p:nvSpPr>
          <p:spPr bwMode="auto">
            <a:xfrm>
              <a:off x="2810" y="3563"/>
              <a:ext cx="299" cy="523"/>
            </a:xfrm>
            <a:prstGeom prst="rect">
              <a:avLst/>
            </a:prstGeom>
            <a:solidFill>
              <a:srgbClr val="B5C6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66">
              <a:extLst>
                <a:ext uri="{FF2B5EF4-FFF2-40B4-BE49-F238E27FC236}">
                  <a16:creationId xmlns:a16="http://schemas.microsoft.com/office/drawing/2014/main" id="{57335DD1-5B1B-44F7-AD14-29305E90E58F}"/>
                </a:ext>
              </a:extLst>
            </p:cNvPr>
            <p:cNvSpPr>
              <a:spLocks noChangeArrowheads="1"/>
            </p:cNvSpPr>
            <p:nvPr/>
          </p:nvSpPr>
          <p:spPr bwMode="auto">
            <a:xfrm>
              <a:off x="2810" y="3563"/>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Rectangle 67">
              <a:extLst>
                <a:ext uri="{FF2B5EF4-FFF2-40B4-BE49-F238E27FC236}">
                  <a16:creationId xmlns:a16="http://schemas.microsoft.com/office/drawing/2014/main" id="{840ADD8D-ADCB-41A7-96B1-9FE548C8834D}"/>
                </a:ext>
              </a:extLst>
            </p:cNvPr>
            <p:cNvSpPr>
              <a:spLocks noChangeArrowheads="1"/>
            </p:cNvSpPr>
            <p:nvPr/>
          </p:nvSpPr>
          <p:spPr bwMode="auto">
            <a:xfrm>
              <a:off x="2905" y="3775"/>
              <a:ext cx="11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3D64AC"/>
                  </a:solidFill>
                  <a:latin typeface="Calibri" panose="020F0502020204030204" pitchFamily="34" charset="0"/>
                </a:rPr>
                <a: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2" name="Rectangle 68">
              <a:extLst>
                <a:ext uri="{FF2B5EF4-FFF2-40B4-BE49-F238E27FC236}">
                  <a16:creationId xmlns:a16="http://schemas.microsoft.com/office/drawing/2014/main" id="{4F078296-2D07-411D-9526-F82BF935988E}"/>
                </a:ext>
              </a:extLst>
            </p:cNvPr>
            <p:cNvSpPr>
              <a:spLocks noChangeArrowheads="1"/>
            </p:cNvSpPr>
            <p:nvPr/>
          </p:nvSpPr>
          <p:spPr bwMode="auto">
            <a:xfrm>
              <a:off x="3196" y="3575"/>
              <a:ext cx="299" cy="524"/>
            </a:xfrm>
            <a:prstGeom prst="rect">
              <a:avLst/>
            </a:prstGeom>
            <a:solidFill>
              <a:srgbClr val="A8D0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69">
              <a:extLst>
                <a:ext uri="{FF2B5EF4-FFF2-40B4-BE49-F238E27FC236}">
                  <a16:creationId xmlns:a16="http://schemas.microsoft.com/office/drawing/2014/main" id="{1CF19E74-5DFD-476A-A650-BEDC398768AF}"/>
                </a:ext>
              </a:extLst>
            </p:cNvPr>
            <p:cNvSpPr>
              <a:spLocks noChangeArrowheads="1"/>
            </p:cNvSpPr>
            <p:nvPr/>
          </p:nvSpPr>
          <p:spPr bwMode="auto">
            <a:xfrm>
              <a:off x="3196" y="3575"/>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70">
              <a:extLst>
                <a:ext uri="{FF2B5EF4-FFF2-40B4-BE49-F238E27FC236}">
                  <a16:creationId xmlns:a16="http://schemas.microsoft.com/office/drawing/2014/main" id="{3BE8B069-1E2E-40F4-800F-D6ACC7689BBE}"/>
                </a:ext>
              </a:extLst>
            </p:cNvPr>
            <p:cNvSpPr>
              <a:spLocks noChangeArrowheads="1"/>
            </p:cNvSpPr>
            <p:nvPr/>
          </p:nvSpPr>
          <p:spPr bwMode="auto">
            <a:xfrm>
              <a:off x="3269" y="3781"/>
              <a:ext cx="20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LPM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71">
              <a:extLst>
                <a:ext uri="{FF2B5EF4-FFF2-40B4-BE49-F238E27FC236}">
                  <a16:creationId xmlns:a16="http://schemas.microsoft.com/office/drawing/2014/main" id="{2AE3D105-F90D-4581-9957-6F07048C2E7A}"/>
                </a:ext>
              </a:extLst>
            </p:cNvPr>
            <p:cNvSpPr>
              <a:spLocks noChangeArrowheads="1"/>
            </p:cNvSpPr>
            <p:nvPr/>
          </p:nvSpPr>
          <p:spPr bwMode="auto">
            <a:xfrm>
              <a:off x="1355" y="2647"/>
              <a:ext cx="7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672C4"/>
                  </a:solidFill>
                  <a:effectLst/>
                  <a:latin typeface="Calibri" panose="020F0502020204030204" pitchFamily="34" charset="0"/>
                </a:rPr>
                <a:t>Megaflow Cache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 name="Rectangle 72">
              <a:extLst>
                <a:ext uri="{FF2B5EF4-FFF2-40B4-BE49-F238E27FC236}">
                  <a16:creationId xmlns:a16="http://schemas.microsoft.com/office/drawing/2014/main" id="{8A10566C-0FCF-4E20-802F-D8FC71D06AD9}"/>
                </a:ext>
              </a:extLst>
            </p:cNvPr>
            <p:cNvSpPr>
              <a:spLocks noChangeArrowheads="1"/>
            </p:cNvSpPr>
            <p:nvPr/>
          </p:nvSpPr>
          <p:spPr bwMode="auto">
            <a:xfrm>
              <a:off x="1330" y="2769"/>
              <a:ext cx="8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Rectangle 73">
              <a:extLst>
                <a:ext uri="{FF2B5EF4-FFF2-40B4-BE49-F238E27FC236}">
                  <a16:creationId xmlns:a16="http://schemas.microsoft.com/office/drawing/2014/main" id="{06E1F162-0B50-4EF7-8161-BA39BEB89BA8}"/>
                </a:ext>
              </a:extLst>
            </p:cNvPr>
            <p:cNvSpPr>
              <a:spLocks noChangeArrowheads="1"/>
            </p:cNvSpPr>
            <p:nvPr/>
          </p:nvSpPr>
          <p:spPr bwMode="auto">
            <a:xfrm>
              <a:off x="1361" y="2769"/>
              <a:ext cx="83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Generic flows are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74">
              <a:extLst>
                <a:ext uri="{FF2B5EF4-FFF2-40B4-BE49-F238E27FC236}">
                  <a16:creationId xmlns:a16="http://schemas.microsoft.com/office/drawing/2014/main" id="{634483EA-DEB7-4E23-A939-FEEEA00B075F}"/>
                </a:ext>
              </a:extLst>
            </p:cNvPr>
            <p:cNvSpPr>
              <a:spLocks noChangeArrowheads="1"/>
            </p:cNvSpPr>
            <p:nvPr/>
          </p:nvSpPr>
          <p:spPr bwMode="auto">
            <a:xfrm>
              <a:off x="1492" y="2891"/>
              <a:ext cx="51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Offloaded)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9" name="Rectangle 75">
              <a:extLst>
                <a:ext uri="{FF2B5EF4-FFF2-40B4-BE49-F238E27FC236}">
                  <a16:creationId xmlns:a16="http://schemas.microsoft.com/office/drawing/2014/main" id="{05898051-DBDF-4B87-8C88-0DF8050884F5}"/>
                </a:ext>
              </a:extLst>
            </p:cNvPr>
            <p:cNvSpPr>
              <a:spLocks noChangeArrowheads="1"/>
            </p:cNvSpPr>
            <p:nvPr/>
          </p:nvSpPr>
          <p:spPr bwMode="auto">
            <a:xfrm>
              <a:off x="1911" y="2898"/>
              <a:ext cx="3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0" name="Rectangle 76">
              <a:extLst>
                <a:ext uri="{FF2B5EF4-FFF2-40B4-BE49-F238E27FC236}">
                  <a16:creationId xmlns:a16="http://schemas.microsoft.com/office/drawing/2014/main" id="{42168F67-E8B6-4F9D-AEFD-F8D43A0F64DD}"/>
                </a:ext>
              </a:extLst>
            </p:cNvPr>
            <p:cNvSpPr>
              <a:spLocks noChangeArrowheads="1"/>
            </p:cNvSpPr>
            <p:nvPr/>
          </p:nvSpPr>
          <p:spPr bwMode="auto">
            <a:xfrm>
              <a:off x="1214" y="3614"/>
              <a:ext cx="103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672C4"/>
                  </a:solidFill>
                  <a:effectLst/>
                  <a:latin typeface="Calibri" panose="020F0502020204030204" pitchFamily="34" charset="0"/>
                </a:rPr>
                <a:t>Specialized HW Blocks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77">
              <a:extLst>
                <a:ext uri="{FF2B5EF4-FFF2-40B4-BE49-F238E27FC236}">
                  <a16:creationId xmlns:a16="http://schemas.microsoft.com/office/drawing/2014/main" id="{47A3886A-774B-4D4B-8F38-8B63C0203D0F}"/>
                </a:ext>
              </a:extLst>
            </p:cNvPr>
            <p:cNvSpPr>
              <a:spLocks noChangeArrowheads="1"/>
            </p:cNvSpPr>
            <p:nvPr/>
          </p:nvSpPr>
          <p:spPr bwMode="auto">
            <a:xfrm>
              <a:off x="1276" y="3736"/>
              <a:ext cx="8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78">
              <a:extLst>
                <a:ext uri="{FF2B5EF4-FFF2-40B4-BE49-F238E27FC236}">
                  <a16:creationId xmlns:a16="http://schemas.microsoft.com/office/drawing/2014/main" id="{88F6BA58-08CB-40FE-8B67-31D2F881B48E}"/>
                </a:ext>
              </a:extLst>
            </p:cNvPr>
            <p:cNvSpPr>
              <a:spLocks noChangeArrowheads="1"/>
            </p:cNvSpPr>
            <p:nvPr/>
          </p:nvSpPr>
          <p:spPr bwMode="auto">
            <a:xfrm>
              <a:off x="1307" y="3736"/>
              <a:ext cx="23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Non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79">
              <a:extLst>
                <a:ext uri="{FF2B5EF4-FFF2-40B4-BE49-F238E27FC236}">
                  <a16:creationId xmlns:a16="http://schemas.microsoft.com/office/drawing/2014/main" id="{6209DE37-14A9-4491-BF28-59AC0CAD5438}"/>
                </a:ext>
              </a:extLst>
            </p:cNvPr>
            <p:cNvSpPr>
              <a:spLocks noChangeArrowheads="1"/>
            </p:cNvSpPr>
            <p:nvPr/>
          </p:nvSpPr>
          <p:spPr bwMode="auto">
            <a:xfrm>
              <a:off x="1481" y="3736"/>
              <a:ext cx="8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Rectangle 80">
              <a:extLst>
                <a:ext uri="{FF2B5EF4-FFF2-40B4-BE49-F238E27FC236}">
                  <a16:creationId xmlns:a16="http://schemas.microsoft.com/office/drawing/2014/main" id="{90C3CC27-3597-48DA-A258-7E12099D2909}"/>
                </a:ext>
              </a:extLst>
            </p:cNvPr>
            <p:cNvSpPr>
              <a:spLocks noChangeArrowheads="1"/>
            </p:cNvSpPr>
            <p:nvPr/>
          </p:nvSpPr>
          <p:spPr bwMode="auto">
            <a:xfrm>
              <a:off x="1512" y="3736"/>
              <a:ext cx="66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optimal usage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81">
              <a:extLst>
                <a:ext uri="{FF2B5EF4-FFF2-40B4-BE49-F238E27FC236}">
                  <a16:creationId xmlns:a16="http://schemas.microsoft.com/office/drawing/2014/main" id="{E0A22FC2-96F3-42DE-8629-168346B4E039}"/>
                </a:ext>
              </a:extLst>
            </p:cNvPr>
            <p:cNvSpPr>
              <a:spLocks noChangeArrowheads="1"/>
            </p:cNvSpPr>
            <p:nvPr/>
          </p:nvSpPr>
          <p:spPr bwMode="auto">
            <a:xfrm>
              <a:off x="1397" y="3858"/>
              <a:ext cx="66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of HW blocks)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6" name="Rectangle 82">
              <a:extLst>
                <a:ext uri="{FF2B5EF4-FFF2-40B4-BE49-F238E27FC236}">
                  <a16:creationId xmlns:a16="http://schemas.microsoft.com/office/drawing/2014/main" id="{18FECF7A-C927-4F46-8CB2-315A958EBFD1}"/>
                </a:ext>
              </a:extLst>
            </p:cNvPr>
            <p:cNvSpPr>
              <a:spLocks noChangeArrowheads="1"/>
            </p:cNvSpPr>
            <p:nvPr/>
          </p:nvSpPr>
          <p:spPr bwMode="auto">
            <a:xfrm>
              <a:off x="1944" y="3858"/>
              <a:ext cx="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7" name="Line 83">
              <a:extLst>
                <a:ext uri="{FF2B5EF4-FFF2-40B4-BE49-F238E27FC236}">
                  <a16:creationId xmlns:a16="http://schemas.microsoft.com/office/drawing/2014/main" id="{84EFF32D-4DAD-40E1-A556-25CDBAE196F1}"/>
                </a:ext>
              </a:extLst>
            </p:cNvPr>
            <p:cNvSpPr>
              <a:spLocks noChangeShapeType="1"/>
            </p:cNvSpPr>
            <p:nvPr/>
          </p:nvSpPr>
          <p:spPr bwMode="auto">
            <a:xfrm flipH="1">
              <a:off x="2572" y="1275"/>
              <a:ext cx="3" cy="351"/>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
              <a:extLst>
                <a:ext uri="{FF2B5EF4-FFF2-40B4-BE49-F238E27FC236}">
                  <a16:creationId xmlns:a16="http://schemas.microsoft.com/office/drawing/2014/main" id="{9278B94B-746E-4140-AAF7-DC810A1E2D4F}"/>
                </a:ext>
              </a:extLst>
            </p:cNvPr>
            <p:cNvSpPr>
              <a:spLocks/>
            </p:cNvSpPr>
            <p:nvPr/>
          </p:nvSpPr>
          <p:spPr bwMode="auto">
            <a:xfrm>
              <a:off x="2546" y="1619"/>
              <a:ext cx="52" cy="77"/>
            </a:xfrm>
            <a:custGeom>
              <a:avLst/>
              <a:gdLst>
                <a:gd name="T0" fmla="*/ 52 w 52"/>
                <a:gd name="T1" fmla="*/ 1 h 77"/>
                <a:gd name="T2" fmla="*/ 25 w 52"/>
                <a:gd name="T3" fmla="*/ 77 h 77"/>
                <a:gd name="T4" fmla="*/ 0 w 52"/>
                <a:gd name="T5" fmla="*/ 0 h 77"/>
                <a:gd name="T6" fmla="*/ 52 w 52"/>
                <a:gd name="T7" fmla="*/ 1 h 77"/>
              </a:gdLst>
              <a:ahLst/>
              <a:cxnLst>
                <a:cxn ang="0">
                  <a:pos x="T0" y="T1"/>
                </a:cxn>
                <a:cxn ang="0">
                  <a:pos x="T2" y="T3"/>
                </a:cxn>
                <a:cxn ang="0">
                  <a:pos x="T4" y="T5"/>
                </a:cxn>
                <a:cxn ang="0">
                  <a:pos x="T6" y="T7"/>
                </a:cxn>
              </a:cxnLst>
              <a:rect l="0" t="0" r="r" b="b"/>
              <a:pathLst>
                <a:path w="52" h="77">
                  <a:moveTo>
                    <a:pt x="52" y="1"/>
                  </a:moveTo>
                  <a:lnTo>
                    <a:pt x="25" y="77"/>
                  </a:lnTo>
                  <a:lnTo>
                    <a:pt x="0" y="0"/>
                  </a:lnTo>
                  <a:lnTo>
                    <a:pt x="52" y="1"/>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Line 85">
              <a:extLst>
                <a:ext uri="{FF2B5EF4-FFF2-40B4-BE49-F238E27FC236}">
                  <a16:creationId xmlns:a16="http://schemas.microsoft.com/office/drawing/2014/main" id="{12023112-EF66-4A8F-9EC7-DDE0DA1FAE07}"/>
                </a:ext>
              </a:extLst>
            </p:cNvPr>
            <p:cNvSpPr>
              <a:spLocks noChangeShapeType="1"/>
            </p:cNvSpPr>
            <p:nvPr/>
          </p:nvSpPr>
          <p:spPr bwMode="auto">
            <a:xfrm flipH="1">
              <a:off x="2938" y="1261"/>
              <a:ext cx="4" cy="351"/>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86">
              <a:extLst>
                <a:ext uri="{FF2B5EF4-FFF2-40B4-BE49-F238E27FC236}">
                  <a16:creationId xmlns:a16="http://schemas.microsoft.com/office/drawing/2014/main" id="{C3954E53-611F-4404-97DA-EBA6882A5998}"/>
                </a:ext>
              </a:extLst>
            </p:cNvPr>
            <p:cNvSpPr>
              <a:spLocks/>
            </p:cNvSpPr>
            <p:nvPr/>
          </p:nvSpPr>
          <p:spPr bwMode="auto">
            <a:xfrm>
              <a:off x="2913" y="1605"/>
              <a:ext cx="51" cy="77"/>
            </a:xfrm>
            <a:custGeom>
              <a:avLst/>
              <a:gdLst>
                <a:gd name="T0" fmla="*/ 51 w 51"/>
                <a:gd name="T1" fmla="*/ 1 h 77"/>
                <a:gd name="T2" fmla="*/ 25 w 51"/>
                <a:gd name="T3" fmla="*/ 77 h 77"/>
                <a:gd name="T4" fmla="*/ 0 w 51"/>
                <a:gd name="T5" fmla="*/ 0 h 77"/>
                <a:gd name="T6" fmla="*/ 51 w 51"/>
                <a:gd name="T7" fmla="*/ 1 h 77"/>
              </a:gdLst>
              <a:ahLst/>
              <a:cxnLst>
                <a:cxn ang="0">
                  <a:pos x="T0" y="T1"/>
                </a:cxn>
                <a:cxn ang="0">
                  <a:pos x="T2" y="T3"/>
                </a:cxn>
                <a:cxn ang="0">
                  <a:pos x="T4" y="T5"/>
                </a:cxn>
                <a:cxn ang="0">
                  <a:pos x="T6" y="T7"/>
                </a:cxn>
              </a:cxnLst>
              <a:rect l="0" t="0" r="r" b="b"/>
              <a:pathLst>
                <a:path w="51" h="77">
                  <a:moveTo>
                    <a:pt x="51" y="1"/>
                  </a:moveTo>
                  <a:lnTo>
                    <a:pt x="25" y="77"/>
                  </a:lnTo>
                  <a:lnTo>
                    <a:pt x="0" y="0"/>
                  </a:lnTo>
                  <a:lnTo>
                    <a:pt x="51" y="1"/>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Line 87">
              <a:extLst>
                <a:ext uri="{FF2B5EF4-FFF2-40B4-BE49-F238E27FC236}">
                  <a16:creationId xmlns:a16="http://schemas.microsoft.com/office/drawing/2014/main" id="{CBC73AF4-A551-4549-BEE8-93AC8BC09754}"/>
                </a:ext>
              </a:extLst>
            </p:cNvPr>
            <p:cNvSpPr>
              <a:spLocks noChangeShapeType="1"/>
            </p:cNvSpPr>
            <p:nvPr/>
          </p:nvSpPr>
          <p:spPr bwMode="auto">
            <a:xfrm flipH="1">
              <a:off x="3366" y="1286"/>
              <a:ext cx="3" cy="351"/>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88">
              <a:extLst>
                <a:ext uri="{FF2B5EF4-FFF2-40B4-BE49-F238E27FC236}">
                  <a16:creationId xmlns:a16="http://schemas.microsoft.com/office/drawing/2014/main" id="{2EC397DF-388E-47B5-A4B3-BAC7243BA0C5}"/>
                </a:ext>
              </a:extLst>
            </p:cNvPr>
            <p:cNvSpPr>
              <a:spLocks/>
            </p:cNvSpPr>
            <p:nvPr/>
          </p:nvSpPr>
          <p:spPr bwMode="auto">
            <a:xfrm>
              <a:off x="3340" y="1630"/>
              <a:ext cx="51" cy="77"/>
            </a:xfrm>
            <a:custGeom>
              <a:avLst/>
              <a:gdLst>
                <a:gd name="T0" fmla="*/ 51 w 51"/>
                <a:gd name="T1" fmla="*/ 1 h 77"/>
                <a:gd name="T2" fmla="*/ 25 w 51"/>
                <a:gd name="T3" fmla="*/ 77 h 77"/>
                <a:gd name="T4" fmla="*/ 0 w 51"/>
                <a:gd name="T5" fmla="*/ 0 h 77"/>
                <a:gd name="T6" fmla="*/ 51 w 51"/>
                <a:gd name="T7" fmla="*/ 1 h 77"/>
              </a:gdLst>
              <a:ahLst/>
              <a:cxnLst>
                <a:cxn ang="0">
                  <a:pos x="T0" y="T1"/>
                </a:cxn>
                <a:cxn ang="0">
                  <a:pos x="T2" y="T3"/>
                </a:cxn>
                <a:cxn ang="0">
                  <a:pos x="T4" y="T5"/>
                </a:cxn>
                <a:cxn ang="0">
                  <a:pos x="T6" y="T7"/>
                </a:cxn>
              </a:cxnLst>
              <a:rect l="0" t="0" r="r" b="b"/>
              <a:pathLst>
                <a:path w="51" h="77">
                  <a:moveTo>
                    <a:pt x="51" y="1"/>
                  </a:moveTo>
                  <a:lnTo>
                    <a:pt x="25" y="77"/>
                  </a:lnTo>
                  <a:lnTo>
                    <a:pt x="0" y="0"/>
                  </a:lnTo>
                  <a:lnTo>
                    <a:pt x="51" y="1"/>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Line 89">
              <a:extLst>
                <a:ext uri="{FF2B5EF4-FFF2-40B4-BE49-F238E27FC236}">
                  <a16:creationId xmlns:a16="http://schemas.microsoft.com/office/drawing/2014/main" id="{CD7FD0F1-E233-41B9-B877-D33DF044EBC3}"/>
                </a:ext>
              </a:extLst>
            </p:cNvPr>
            <p:cNvSpPr>
              <a:spLocks noChangeShapeType="1"/>
            </p:cNvSpPr>
            <p:nvPr/>
          </p:nvSpPr>
          <p:spPr bwMode="auto">
            <a:xfrm>
              <a:off x="2585" y="2233"/>
              <a:ext cx="290" cy="346"/>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90">
              <a:extLst>
                <a:ext uri="{FF2B5EF4-FFF2-40B4-BE49-F238E27FC236}">
                  <a16:creationId xmlns:a16="http://schemas.microsoft.com/office/drawing/2014/main" id="{3310D26C-70DE-4E35-9AAB-8C22E0AF6DE7}"/>
                </a:ext>
              </a:extLst>
            </p:cNvPr>
            <p:cNvSpPr>
              <a:spLocks/>
            </p:cNvSpPr>
            <p:nvPr/>
          </p:nvSpPr>
          <p:spPr bwMode="auto">
            <a:xfrm>
              <a:off x="2851" y="2558"/>
              <a:ext cx="70" cy="75"/>
            </a:xfrm>
            <a:custGeom>
              <a:avLst/>
              <a:gdLst>
                <a:gd name="T0" fmla="*/ 40 w 70"/>
                <a:gd name="T1" fmla="*/ 0 h 75"/>
                <a:gd name="T2" fmla="*/ 70 w 70"/>
                <a:gd name="T3" fmla="*/ 75 h 75"/>
                <a:gd name="T4" fmla="*/ 0 w 70"/>
                <a:gd name="T5" fmla="*/ 32 h 75"/>
                <a:gd name="T6" fmla="*/ 40 w 70"/>
                <a:gd name="T7" fmla="*/ 0 h 75"/>
              </a:gdLst>
              <a:ahLst/>
              <a:cxnLst>
                <a:cxn ang="0">
                  <a:pos x="T0" y="T1"/>
                </a:cxn>
                <a:cxn ang="0">
                  <a:pos x="T2" y="T3"/>
                </a:cxn>
                <a:cxn ang="0">
                  <a:pos x="T4" y="T5"/>
                </a:cxn>
                <a:cxn ang="0">
                  <a:pos x="T6" y="T7"/>
                </a:cxn>
              </a:cxnLst>
              <a:rect l="0" t="0" r="r" b="b"/>
              <a:pathLst>
                <a:path w="70" h="75">
                  <a:moveTo>
                    <a:pt x="40" y="0"/>
                  </a:moveTo>
                  <a:lnTo>
                    <a:pt x="70" y="75"/>
                  </a:lnTo>
                  <a:lnTo>
                    <a:pt x="0" y="32"/>
                  </a:lnTo>
                  <a:lnTo>
                    <a:pt x="40" y="0"/>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Line 91">
              <a:extLst>
                <a:ext uri="{FF2B5EF4-FFF2-40B4-BE49-F238E27FC236}">
                  <a16:creationId xmlns:a16="http://schemas.microsoft.com/office/drawing/2014/main" id="{D80C8617-CA9C-4BE3-89F3-A3C930E4F085}"/>
                </a:ext>
              </a:extLst>
            </p:cNvPr>
            <p:cNvSpPr>
              <a:spLocks noChangeShapeType="1"/>
            </p:cNvSpPr>
            <p:nvPr/>
          </p:nvSpPr>
          <p:spPr bwMode="auto">
            <a:xfrm flipH="1">
              <a:off x="2952" y="2210"/>
              <a:ext cx="3" cy="350"/>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92">
              <a:extLst>
                <a:ext uri="{FF2B5EF4-FFF2-40B4-BE49-F238E27FC236}">
                  <a16:creationId xmlns:a16="http://schemas.microsoft.com/office/drawing/2014/main" id="{AB1F9BA0-CDCF-4306-A534-E355A145C0BF}"/>
                </a:ext>
              </a:extLst>
            </p:cNvPr>
            <p:cNvSpPr>
              <a:spLocks/>
            </p:cNvSpPr>
            <p:nvPr/>
          </p:nvSpPr>
          <p:spPr bwMode="auto">
            <a:xfrm>
              <a:off x="2926" y="2554"/>
              <a:ext cx="52" cy="77"/>
            </a:xfrm>
            <a:custGeom>
              <a:avLst/>
              <a:gdLst>
                <a:gd name="T0" fmla="*/ 52 w 52"/>
                <a:gd name="T1" fmla="*/ 0 h 77"/>
                <a:gd name="T2" fmla="*/ 25 w 52"/>
                <a:gd name="T3" fmla="*/ 77 h 77"/>
                <a:gd name="T4" fmla="*/ 0 w 52"/>
                <a:gd name="T5" fmla="*/ 0 h 77"/>
                <a:gd name="T6" fmla="*/ 52 w 52"/>
                <a:gd name="T7" fmla="*/ 0 h 77"/>
              </a:gdLst>
              <a:ahLst/>
              <a:cxnLst>
                <a:cxn ang="0">
                  <a:pos x="T0" y="T1"/>
                </a:cxn>
                <a:cxn ang="0">
                  <a:pos x="T2" y="T3"/>
                </a:cxn>
                <a:cxn ang="0">
                  <a:pos x="T4" y="T5"/>
                </a:cxn>
                <a:cxn ang="0">
                  <a:pos x="T6" y="T7"/>
                </a:cxn>
              </a:cxnLst>
              <a:rect l="0" t="0" r="r" b="b"/>
              <a:pathLst>
                <a:path w="52" h="77">
                  <a:moveTo>
                    <a:pt x="52" y="0"/>
                  </a:moveTo>
                  <a:lnTo>
                    <a:pt x="25" y="77"/>
                  </a:lnTo>
                  <a:lnTo>
                    <a:pt x="0" y="0"/>
                  </a:lnTo>
                  <a:lnTo>
                    <a:pt x="52" y="0"/>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Line 93">
              <a:extLst>
                <a:ext uri="{FF2B5EF4-FFF2-40B4-BE49-F238E27FC236}">
                  <a16:creationId xmlns:a16="http://schemas.microsoft.com/office/drawing/2014/main" id="{E769E00E-71C9-4951-BC66-2781E02BDBAE}"/>
                </a:ext>
              </a:extLst>
            </p:cNvPr>
            <p:cNvSpPr>
              <a:spLocks noChangeShapeType="1"/>
            </p:cNvSpPr>
            <p:nvPr/>
          </p:nvSpPr>
          <p:spPr bwMode="auto">
            <a:xfrm flipH="1">
              <a:off x="3055" y="2244"/>
              <a:ext cx="277" cy="338"/>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94">
              <a:extLst>
                <a:ext uri="{FF2B5EF4-FFF2-40B4-BE49-F238E27FC236}">
                  <a16:creationId xmlns:a16="http://schemas.microsoft.com/office/drawing/2014/main" id="{B828D37C-33AB-4AA1-9686-29D43C0DCF34}"/>
                </a:ext>
              </a:extLst>
            </p:cNvPr>
            <p:cNvSpPr>
              <a:spLocks/>
            </p:cNvSpPr>
            <p:nvPr/>
          </p:nvSpPr>
          <p:spPr bwMode="auto">
            <a:xfrm>
              <a:off x="3011" y="2561"/>
              <a:ext cx="68" cy="76"/>
            </a:xfrm>
            <a:custGeom>
              <a:avLst/>
              <a:gdLst>
                <a:gd name="T0" fmla="*/ 68 w 68"/>
                <a:gd name="T1" fmla="*/ 33 h 76"/>
                <a:gd name="T2" fmla="*/ 0 w 68"/>
                <a:gd name="T3" fmla="*/ 76 h 76"/>
                <a:gd name="T4" fmla="*/ 29 w 68"/>
                <a:gd name="T5" fmla="*/ 0 h 76"/>
                <a:gd name="T6" fmla="*/ 68 w 68"/>
                <a:gd name="T7" fmla="*/ 33 h 76"/>
              </a:gdLst>
              <a:ahLst/>
              <a:cxnLst>
                <a:cxn ang="0">
                  <a:pos x="T0" y="T1"/>
                </a:cxn>
                <a:cxn ang="0">
                  <a:pos x="T2" y="T3"/>
                </a:cxn>
                <a:cxn ang="0">
                  <a:pos x="T4" y="T5"/>
                </a:cxn>
                <a:cxn ang="0">
                  <a:pos x="T6" y="T7"/>
                </a:cxn>
              </a:cxnLst>
              <a:rect l="0" t="0" r="r" b="b"/>
              <a:pathLst>
                <a:path w="68" h="76">
                  <a:moveTo>
                    <a:pt x="68" y="33"/>
                  </a:moveTo>
                  <a:lnTo>
                    <a:pt x="0" y="76"/>
                  </a:lnTo>
                  <a:lnTo>
                    <a:pt x="29" y="0"/>
                  </a:lnTo>
                  <a:lnTo>
                    <a:pt x="68" y="33"/>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Line 95">
              <a:extLst>
                <a:ext uri="{FF2B5EF4-FFF2-40B4-BE49-F238E27FC236}">
                  <a16:creationId xmlns:a16="http://schemas.microsoft.com/office/drawing/2014/main" id="{6A3DBBB1-AA6C-4EED-B84C-DC4A38BC4EE0}"/>
                </a:ext>
              </a:extLst>
            </p:cNvPr>
            <p:cNvSpPr>
              <a:spLocks noChangeShapeType="1"/>
            </p:cNvSpPr>
            <p:nvPr/>
          </p:nvSpPr>
          <p:spPr bwMode="auto">
            <a:xfrm flipH="1">
              <a:off x="2961" y="3135"/>
              <a:ext cx="4" cy="351"/>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96">
              <a:extLst>
                <a:ext uri="{FF2B5EF4-FFF2-40B4-BE49-F238E27FC236}">
                  <a16:creationId xmlns:a16="http://schemas.microsoft.com/office/drawing/2014/main" id="{B35284F6-F0D8-4E09-B409-A7D23FC6BD18}"/>
                </a:ext>
              </a:extLst>
            </p:cNvPr>
            <p:cNvSpPr>
              <a:spLocks/>
            </p:cNvSpPr>
            <p:nvPr/>
          </p:nvSpPr>
          <p:spPr bwMode="auto">
            <a:xfrm>
              <a:off x="2935" y="3479"/>
              <a:ext cx="52" cy="77"/>
            </a:xfrm>
            <a:custGeom>
              <a:avLst/>
              <a:gdLst>
                <a:gd name="T0" fmla="*/ 52 w 52"/>
                <a:gd name="T1" fmla="*/ 1 h 77"/>
                <a:gd name="T2" fmla="*/ 25 w 52"/>
                <a:gd name="T3" fmla="*/ 77 h 77"/>
                <a:gd name="T4" fmla="*/ 0 w 52"/>
                <a:gd name="T5" fmla="*/ 0 h 77"/>
                <a:gd name="T6" fmla="*/ 52 w 52"/>
                <a:gd name="T7" fmla="*/ 1 h 77"/>
              </a:gdLst>
              <a:ahLst/>
              <a:cxnLst>
                <a:cxn ang="0">
                  <a:pos x="T0" y="T1"/>
                </a:cxn>
                <a:cxn ang="0">
                  <a:pos x="T2" y="T3"/>
                </a:cxn>
                <a:cxn ang="0">
                  <a:pos x="T4" y="T5"/>
                </a:cxn>
                <a:cxn ang="0">
                  <a:pos x="T6" y="T7"/>
                </a:cxn>
              </a:cxnLst>
              <a:rect l="0" t="0" r="r" b="b"/>
              <a:pathLst>
                <a:path w="52" h="77">
                  <a:moveTo>
                    <a:pt x="52" y="1"/>
                  </a:moveTo>
                  <a:lnTo>
                    <a:pt x="25" y="77"/>
                  </a:lnTo>
                  <a:lnTo>
                    <a:pt x="0" y="0"/>
                  </a:lnTo>
                  <a:lnTo>
                    <a:pt x="52" y="1"/>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Line 97">
              <a:extLst>
                <a:ext uri="{FF2B5EF4-FFF2-40B4-BE49-F238E27FC236}">
                  <a16:creationId xmlns:a16="http://schemas.microsoft.com/office/drawing/2014/main" id="{7E3EC728-1869-47AD-AC73-98873A3BDE03}"/>
                </a:ext>
              </a:extLst>
            </p:cNvPr>
            <p:cNvSpPr>
              <a:spLocks noChangeShapeType="1"/>
            </p:cNvSpPr>
            <p:nvPr/>
          </p:nvSpPr>
          <p:spPr bwMode="auto">
            <a:xfrm flipH="1">
              <a:off x="4389" y="1251"/>
              <a:ext cx="3" cy="351"/>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98">
              <a:extLst>
                <a:ext uri="{FF2B5EF4-FFF2-40B4-BE49-F238E27FC236}">
                  <a16:creationId xmlns:a16="http://schemas.microsoft.com/office/drawing/2014/main" id="{7081C7CC-0DF6-40B9-8E7F-7D63A73A6FBE}"/>
                </a:ext>
              </a:extLst>
            </p:cNvPr>
            <p:cNvSpPr>
              <a:spLocks/>
            </p:cNvSpPr>
            <p:nvPr/>
          </p:nvSpPr>
          <p:spPr bwMode="auto">
            <a:xfrm>
              <a:off x="4363" y="1596"/>
              <a:ext cx="51" cy="77"/>
            </a:xfrm>
            <a:custGeom>
              <a:avLst/>
              <a:gdLst>
                <a:gd name="T0" fmla="*/ 51 w 51"/>
                <a:gd name="T1" fmla="*/ 0 h 77"/>
                <a:gd name="T2" fmla="*/ 25 w 51"/>
                <a:gd name="T3" fmla="*/ 77 h 77"/>
                <a:gd name="T4" fmla="*/ 0 w 51"/>
                <a:gd name="T5" fmla="*/ 0 h 77"/>
                <a:gd name="T6" fmla="*/ 51 w 51"/>
                <a:gd name="T7" fmla="*/ 0 h 77"/>
              </a:gdLst>
              <a:ahLst/>
              <a:cxnLst>
                <a:cxn ang="0">
                  <a:pos x="T0" y="T1"/>
                </a:cxn>
                <a:cxn ang="0">
                  <a:pos x="T2" y="T3"/>
                </a:cxn>
                <a:cxn ang="0">
                  <a:pos x="T4" y="T5"/>
                </a:cxn>
                <a:cxn ang="0">
                  <a:pos x="T6" y="T7"/>
                </a:cxn>
              </a:cxnLst>
              <a:rect l="0" t="0" r="r" b="b"/>
              <a:pathLst>
                <a:path w="51" h="77">
                  <a:moveTo>
                    <a:pt x="51" y="0"/>
                  </a:moveTo>
                  <a:lnTo>
                    <a:pt x="25" y="77"/>
                  </a:lnTo>
                  <a:lnTo>
                    <a:pt x="0" y="0"/>
                  </a:lnTo>
                  <a:lnTo>
                    <a:pt x="51" y="0"/>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Line 99">
              <a:extLst>
                <a:ext uri="{FF2B5EF4-FFF2-40B4-BE49-F238E27FC236}">
                  <a16:creationId xmlns:a16="http://schemas.microsoft.com/office/drawing/2014/main" id="{7BA4CC32-6399-4FAD-920F-45D6BD0455C3}"/>
                </a:ext>
              </a:extLst>
            </p:cNvPr>
            <p:cNvSpPr>
              <a:spLocks noChangeShapeType="1"/>
            </p:cNvSpPr>
            <p:nvPr/>
          </p:nvSpPr>
          <p:spPr bwMode="auto">
            <a:xfrm flipH="1">
              <a:off x="4746" y="1228"/>
              <a:ext cx="4" cy="351"/>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0">
              <a:extLst>
                <a:ext uri="{FF2B5EF4-FFF2-40B4-BE49-F238E27FC236}">
                  <a16:creationId xmlns:a16="http://schemas.microsoft.com/office/drawing/2014/main" id="{E07A0CD1-C5A4-4203-9DEF-31015CEDD965}"/>
                </a:ext>
              </a:extLst>
            </p:cNvPr>
            <p:cNvSpPr>
              <a:spLocks/>
            </p:cNvSpPr>
            <p:nvPr/>
          </p:nvSpPr>
          <p:spPr bwMode="auto">
            <a:xfrm>
              <a:off x="4720" y="1572"/>
              <a:ext cx="52" cy="77"/>
            </a:xfrm>
            <a:custGeom>
              <a:avLst/>
              <a:gdLst>
                <a:gd name="T0" fmla="*/ 52 w 52"/>
                <a:gd name="T1" fmla="*/ 1 h 77"/>
                <a:gd name="T2" fmla="*/ 25 w 52"/>
                <a:gd name="T3" fmla="*/ 77 h 77"/>
                <a:gd name="T4" fmla="*/ 0 w 52"/>
                <a:gd name="T5" fmla="*/ 0 h 77"/>
                <a:gd name="T6" fmla="*/ 52 w 52"/>
                <a:gd name="T7" fmla="*/ 1 h 77"/>
              </a:gdLst>
              <a:ahLst/>
              <a:cxnLst>
                <a:cxn ang="0">
                  <a:pos x="T0" y="T1"/>
                </a:cxn>
                <a:cxn ang="0">
                  <a:pos x="T2" y="T3"/>
                </a:cxn>
                <a:cxn ang="0">
                  <a:pos x="T4" y="T5"/>
                </a:cxn>
                <a:cxn ang="0">
                  <a:pos x="T6" y="T7"/>
                </a:cxn>
              </a:cxnLst>
              <a:rect l="0" t="0" r="r" b="b"/>
              <a:pathLst>
                <a:path w="52" h="77">
                  <a:moveTo>
                    <a:pt x="52" y="1"/>
                  </a:moveTo>
                  <a:lnTo>
                    <a:pt x="25" y="77"/>
                  </a:lnTo>
                  <a:lnTo>
                    <a:pt x="0" y="0"/>
                  </a:lnTo>
                  <a:lnTo>
                    <a:pt x="52" y="1"/>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Line 101">
              <a:extLst>
                <a:ext uri="{FF2B5EF4-FFF2-40B4-BE49-F238E27FC236}">
                  <a16:creationId xmlns:a16="http://schemas.microsoft.com/office/drawing/2014/main" id="{FCF5915D-8509-4A17-A2BE-D4CAFC377671}"/>
                </a:ext>
              </a:extLst>
            </p:cNvPr>
            <p:cNvSpPr>
              <a:spLocks noChangeShapeType="1"/>
            </p:cNvSpPr>
            <p:nvPr/>
          </p:nvSpPr>
          <p:spPr bwMode="auto">
            <a:xfrm flipH="1">
              <a:off x="5169" y="1262"/>
              <a:ext cx="3" cy="352"/>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2">
              <a:extLst>
                <a:ext uri="{FF2B5EF4-FFF2-40B4-BE49-F238E27FC236}">
                  <a16:creationId xmlns:a16="http://schemas.microsoft.com/office/drawing/2014/main" id="{437AEAE6-858E-4D09-BD10-CE5F3307C5D5}"/>
                </a:ext>
              </a:extLst>
            </p:cNvPr>
            <p:cNvSpPr>
              <a:spLocks/>
            </p:cNvSpPr>
            <p:nvPr/>
          </p:nvSpPr>
          <p:spPr bwMode="auto">
            <a:xfrm>
              <a:off x="5143" y="1607"/>
              <a:ext cx="52" cy="77"/>
            </a:xfrm>
            <a:custGeom>
              <a:avLst/>
              <a:gdLst>
                <a:gd name="T0" fmla="*/ 52 w 52"/>
                <a:gd name="T1" fmla="*/ 0 h 77"/>
                <a:gd name="T2" fmla="*/ 25 w 52"/>
                <a:gd name="T3" fmla="*/ 77 h 77"/>
                <a:gd name="T4" fmla="*/ 0 w 52"/>
                <a:gd name="T5" fmla="*/ 0 h 77"/>
                <a:gd name="T6" fmla="*/ 52 w 52"/>
                <a:gd name="T7" fmla="*/ 0 h 77"/>
              </a:gdLst>
              <a:ahLst/>
              <a:cxnLst>
                <a:cxn ang="0">
                  <a:pos x="T0" y="T1"/>
                </a:cxn>
                <a:cxn ang="0">
                  <a:pos x="T2" y="T3"/>
                </a:cxn>
                <a:cxn ang="0">
                  <a:pos x="T4" y="T5"/>
                </a:cxn>
                <a:cxn ang="0">
                  <a:pos x="T6" y="T7"/>
                </a:cxn>
              </a:cxnLst>
              <a:rect l="0" t="0" r="r" b="b"/>
              <a:pathLst>
                <a:path w="52" h="77">
                  <a:moveTo>
                    <a:pt x="52" y="0"/>
                  </a:moveTo>
                  <a:lnTo>
                    <a:pt x="25" y="77"/>
                  </a:lnTo>
                  <a:lnTo>
                    <a:pt x="0" y="0"/>
                  </a:lnTo>
                  <a:lnTo>
                    <a:pt x="52" y="0"/>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Line 103">
              <a:extLst>
                <a:ext uri="{FF2B5EF4-FFF2-40B4-BE49-F238E27FC236}">
                  <a16:creationId xmlns:a16="http://schemas.microsoft.com/office/drawing/2014/main" id="{B6BB82BA-4CFB-4401-9A9F-80410A036B86}"/>
                </a:ext>
              </a:extLst>
            </p:cNvPr>
            <p:cNvSpPr>
              <a:spLocks noChangeShapeType="1"/>
            </p:cNvSpPr>
            <p:nvPr/>
          </p:nvSpPr>
          <p:spPr bwMode="auto">
            <a:xfrm>
              <a:off x="4421" y="2210"/>
              <a:ext cx="6" cy="1269"/>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04">
              <a:extLst>
                <a:ext uri="{FF2B5EF4-FFF2-40B4-BE49-F238E27FC236}">
                  <a16:creationId xmlns:a16="http://schemas.microsoft.com/office/drawing/2014/main" id="{41F1238C-A2EE-4EE1-B383-7872BC29B612}"/>
                </a:ext>
              </a:extLst>
            </p:cNvPr>
            <p:cNvSpPr>
              <a:spLocks/>
            </p:cNvSpPr>
            <p:nvPr/>
          </p:nvSpPr>
          <p:spPr bwMode="auto">
            <a:xfrm>
              <a:off x="4401" y="3472"/>
              <a:ext cx="51" cy="77"/>
            </a:xfrm>
            <a:custGeom>
              <a:avLst/>
              <a:gdLst>
                <a:gd name="T0" fmla="*/ 51 w 51"/>
                <a:gd name="T1" fmla="*/ 0 h 77"/>
                <a:gd name="T2" fmla="*/ 26 w 51"/>
                <a:gd name="T3" fmla="*/ 77 h 77"/>
                <a:gd name="T4" fmla="*/ 0 w 51"/>
                <a:gd name="T5" fmla="*/ 0 h 77"/>
                <a:gd name="T6" fmla="*/ 51 w 51"/>
                <a:gd name="T7" fmla="*/ 0 h 77"/>
              </a:gdLst>
              <a:ahLst/>
              <a:cxnLst>
                <a:cxn ang="0">
                  <a:pos x="T0" y="T1"/>
                </a:cxn>
                <a:cxn ang="0">
                  <a:pos x="T2" y="T3"/>
                </a:cxn>
                <a:cxn ang="0">
                  <a:pos x="T4" y="T5"/>
                </a:cxn>
                <a:cxn ang="0">
                  <a:pos x="T6" y="T7"/>
                </a:cxn>
              </a:cxnLst>
              <a:rect l="0" t="0" r="r" b="b"/>
              <a:pathLst>
                <a:path w="51" h="77">
                  <a:moveTo>
                    <a:pt x="51" y="0"/>
                  </a:moveTo>
                  <a:lnTo>
                    <a:pt x="26" y="77"/>
                  </a:lnTo>
                  <a:lnTo>
                    <a:pt x="0" y="0"/>
                  </a:lnTo>
                  <a:lnTo>
                    <a:pt x="51" y="0"/>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Line 105">
              <a:extLst>
                <a:ext uri="{FF2B5EF4-FFF2-40B4-BE49-F238E27FC236}">
                  <a16:creationId xmlns:a16="http://schemas.microsoft.com/office/drawing/2014/main" id="{552C4012-A9F8-44E4-8F5A-1322B034398F}"/>
                </a:ext>
              </a:extLst>
            </p:cNvPr>
            <p:cNvSpPr>
              <a:spLocks noChangeShapeType="1"/>
            </p:cNvSpPr>
            <p:nvPr/>
          </p:nvSpPr>
          <p:spPr bwMode="auto">
            <a:xfrm>
              <a:off x="4805" y="2186"/>
              <a:ext cx="5" cy="1276"/>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6">
              <a:extLst>
                <a:ext uri="{FF2B5EF4-FFF2-40B4-BE49-F238E27FC236}">
                  <a16:creationId xmlns:a16="http://schemas.microsoft.com/office/drawing/2014/main" id="{196FD1DE-CEB2-40D9-8EF1-54AC312DA9D4}"/>
                </a:ext>
              </a:extLst>
            </p:cNvPr>
            <p:cNvSpPr>
              <a:spLocks/>
            </p:cNvSpPr>
            <p:nvPr/>
          </p:nvSpPr>
          <p:spPr bwMode="auto">
            <a:xfrm>
              <a:off x="4784" y="3456"/>
              <a:ext cx="52" cy="77"/>
            </a:xfrm>
            <a:custGeom>
              <a:avLst/>
              <a:gdLst>
                <a:gd name="T0" fmla="*/ 52 w 52"/>
                <a:gd name="T1" fmla="*/ 0 h 77"/>
                <a:gd name="T2" fmla="*/ 26 w 52"/>
                <a:gd name="T3" fmla="*/ 77 h 77"/>
                <a:gd name="T4" fmla="*/ 0 w 52"/>
                <a:gd name="T5" fmla="*/ 0 h 77"/>
                <a:gd name="T6" fmla="*/ 52 w 52"/>
                <a:gd name="T7" fmla="*/ 0 h 77"/>
              </a:gdLst>
              <a:ahLst/>
              <a:cxnLst>
                <a:cxn ang="0">
                  <a:pos x="T0" y="T1"/>
                </a:cxn>
                <a:cxn ang="0">
                  <a:pos x="T2" y="T3"/>
                </a:cxn>
                <a:cxn ang="0">
                  <a:pos x="T4" y="T5"/>
                </a:cxn>
                <a:cxn ang="0">
                  <a:pos x="T6" y="T7"/>
                </a:cxn>
              </a:cxnLst>
              <a:rect l="0" t="0" r="r" b="b"/>
              <a:pathLst>
                <a:path w="52" h="77">
                  <a:moveTo>
                    <a:pt x="52" y="0"/>
                  </a:moveTo>
                  <a:lnTo>
                    <a:pt x="26" y="77"/>
                  </a:lnTo>
                  <a:lnTo>
                    <a:pt x="0" y="0"/>
                  </a:lnTo>
                  <a:lnTo>
                    <a:pt x="52" y="0"/>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Line 107">
              <a:extLst>
                <a:ext uri="{FF2B5EF4-FFF2-40B4-BE49-F238E27FC236}">
                  <a16:creationId xmlns:a16="http://schemas.microsoft.com/office/drawing/2014/main" id="{85CA0C17-1DDA-40A7-AD81-90076A205BCA}"/>
                </a:ext>
              </a:extLst>
            </p:cNvPr>
            <p:cNvSpPr>
              <a:spLocks noChangeShapeType="1"/>
            </p:cNvSpPr>
            <p:nvPr/>
          </p:nvSpPr>
          <p:spPr bwMode="auto">
            <a:xfrm>
              <a:off x="5187" y="2209"/>
              <a:ext cx="5" cy="1277"/>
            </a:xfrm>
            <a:prstGeom prst="line">
              <a:avLst/>
            </a:prstGeom>
            <a:noFill/>
            <a:ln w="11113" cap="rnd">
              <a:solidFill>
                <a:srgbClr val="4672C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8">
              <a:extLst>
                <a:ext uri="{FF2B5EF4-FFF2-40B4-BE49-F238E27FC236}">
                  <a16:creationId xmlns:a16="http://schemas.microsoft.com/office/drawing/2014/main" id="{391FE37C-75CF-4B97-BA26-F2A5FB88D441}"/>
                </a:ext>
              </a:extLst>
            </p:cNvPr>
            <p:cNvSpPr>
              <a:spLocks/>
            </p:cNvSpPr>
            <p:nvPr/>
          </p:nvSpPr>
          <p:spPr bwMode="auto">
            <a:xfrm>
              <a:off x="5166" y="3479"/>
              <a:ext cx="51" cy="77"/>
            </a:xfrm>
            <a:custGeom>
              <a:avLst/>
              <a:gdLst>
                <a:gd name="T0" fmla="*/ 51 w 51"/>
                <a:gd name="T1" fmla="*/ 0 h 77"/>
                <a:gd name="T2" fmla="*/ 26 w 51"/>
                <a:gd name="T3" fmla="*/ 77 h 77"/>
                <a:gd name="T4" fmla="*/ 0 w 51"/>
                <a:gd name="T5" fmla="*/ 1 h 77"/>
                <a:gd name="T6" fmla="*/ 51 w 51"/>
                <a:gd name="T7" fmla="*/ 0 h 77"/>
              </a:gdLst>
              <a:ahLst/>
              <a:cxnLst>
                <a:cxn ang="0">
                  <a:pos x="T0" y="T1"/>
                </a:cxn>
                <a:cxn ang="0">
                  <a:pos x="T2" y="T3"/>
                </a:cxn>
                <a:cxn ang="0">
                  <a:pos x="T4" y="T5"/>
                </a:cxn>
                <a:cxn ang="0">
                  <a:pos x="T6" y="T7"/>
                </a:cxn>
              </a:cxnLst>
              <a:rect l="0" t="0" r="r" b="b"/>
              <a:pathLst>
                <a:path w="51" h="77">
                  <a:moveTo>
                    <a:pt x="51" y="0"/>
                  </a:moveTo>
                  <a:lnTo>
                    <a:pt x="26" y="77"/>
                  </a:lnTo>
                  <a:lnTo>
                    <a:pt x="0" y="1"/>
                  </a:lnTo>
                  <a:lnTo>
                    <a:pt x="51" y="0"/>
                  </a:lnTo>
                  <a:close/>
                </a:path>
              </a:pathLst>
            </a:custGeom>
            <a:solidFill>
              <a:srgbClr val="46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09">
              <a:extLst>
                <a:ext uri="{FF2B5EF4-FFF2-40B4-BE49-F238E27FC236}">
                  <a16:creationId xmlns:a16="http://schemas.microsoft.com/office/drawing/2014/main" id="{5890C67F-7D74-4868-B073-10EE976194B5}"/>
                </a:ext>
              </a:extLst>
            </p:cNvPr>
            <p:cNvSpPr>
              <a:spLocks noChangeArrowheads="1"/>
            </p:cNvSpPr>
            <p:nvPr/>
          </p:nvSpPr>
          <p:spPr bwMode="auto">
            <a:xfrm>
              <a:off x="4236" y="1665"/>
              <a:ext cx="299" cy="523"/>
            </a:xfrm>
            <a:prstGeom prst="rect">
              <a:avLst/>
            </a:prstGeom>
            <a:solidFill>
              <a:srgbClr val="F7C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10">
              <a:extLst>
                <a:ext uri="{FF2B5EF4-FFF2-40B4-BE49-F238E27FC236}">
                  <a16:creationId xmlns:a16="http://schemas.microsoft.com/office/drawing/2014/main" id="{71D74257-D735-4E39-A1FE-4987FEB81FE8}"/>
                </a:ext>
              </a:extLst>
            </p:cNvPr>
            <p:cNvSpPr>
              <a:spLocks noChangeArrowheads="1"/>
            </p:cNvSpPr>
            <p:nvPr/>
          </p:nvSpPr>
          <p:spPr bwMode="auto">
            <a:xfrm>
              <a:off x="4236" y="1665"/>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11">
              <a:extLst>
                <a:ext uri="{FF2B5EF4-FFF2-40B4-BE49-F238E27FC236}">
                  <a16:creationId xmlns:a16="http://schemas.microsoft.com/office/drawing/2014/main" id="{EFA8FB83-9294-4B2C-9C32-388352C0871D}"/>
                </a:ext>
              </a:extLst>
            </p:cNvPr>
            <p:cNvSpPr>
              <a:spLocks noChangeArrowheads="1"/>
            </p:cNvSpPr>
            <p:nvPr/>
          </p:nvSpPr>
          <p:spPr bwMode="auto">
            <a:xfrm>
              <a:off x="4327" y="1818"/>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 name="Rectangle 112">
              <a:extLst>
                <a:ext uri="{FF2B5EF4-FFF2-40B4-BE49-F238E27FC236}">
                  <a16:creationId xmlns:a16="http://schemas.microsoft.com/office/drawing/2014/main" id="{16E2702E-5A6B-48BF-8269-C4A4A117EE31}"/>
                </a:ext>
              </a:extLst>
            </p:cNvPr>
            <p:cNvSpPr>
              <a:spLocks noChangeArrowheads="1"/>
            </p:cNvSpPr>
            <p:nvPr/>
          </p:nvSpPr>
          <p:spPr bwMode="auto">
            <a:xfrm>
              <a:off x="4369" y="1818"/>
              <a:ext cx="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 name="Rectangle 113">
              <a:extLst>
                <a:ext uri="{FF2B5EF4-FFF2-40B4-BE49-F238E27FC236}">
                  <a16:creationId xmlns:a16="http://schemas.microsoft.com/office/drawing/2014/main" id="{115E2C39-F643-4DE5-8E2F-EF976842536E}"/>
                </a:ext>
              </a:extLst>
            </p:cNvPr>
            <p:cNvSpPr>
              <a:spLocks noChangeArrowheads="1"/>
            </p:cNvSpPr>
            <p:nvPr/>
          </p:nvSpPr>
          <p:spPr bwMode="auto">
            <a:xfrm>
              <a:off x="4414" y="1818"/>
              <a:ext cx="8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 name="Rectangle 114">
              <a:extLst>
                <a:ext uri="{FF2B5EF4-FFF2-40B4-BE49-F238E27FC236}">
                  <a16:creationId xmlns:a16="http://schemas.microsoft.com/office/drawing/2014/main" id="{0EBA7463-74C9-46C1-9B39-6CBE60E0DC47}"/>
                </a:ext>
              </a:extLst>
            </p:cNvPr>
            <p:cNvSpPr>
              <a:spLocks noChangeArrowheads="1"/>
            </p:cNvSpPr>
            <p:nvPr/>
          </p:nvSpPr>
          <p:spPr bwMode="auto">
            <a:xfrm>
              <a:off x="4320" y="1924"/>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ACL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 name="Rectangle 115">
              <a:extLst>
                <a:ext uri="{FF2B5EF4-FFF2-40B4-BE49-F238E27FC236}">
                  <a16:creationId xmlns:a16="http://schemas.microsoft.com/office/drawing/2014/main" id="{BEF07342-29BE-4320-BE43-49B62268F7B9}"/>
                </a:ext>
              </a:extLst>
            </p:cNvPr>
            <p:cNvSpPr>
              <a:spLocks noChangeArrowheads="1"/>
            </p:cNvSpPr>
            <p:nvPr/>
          </p:nvSpPr>
          <p:spPr bwMode="auto">
            <a:xfrm>
              <a:off x="4603" y="1659"/>
              <a:ext cx="299" cy="523"/>
            </a:xfrm>
            <a:prstGeom prst="rect">
              <a:avLst/>
            </a:prstGeom>
            <a:solidFill>
              <a:srgbClr val="DAE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16">
              <a:extLst>
                <a:ext uri="{FF2B5EF4-FFF2-40B4-BE49-F238E27FC236}">
                  <a16:creationId xmlns:a16="http://schemas.microsoft.com/office/drawing/2014/main" id="{510EA298-3BB1-4398-AC27-9CEC50908BB6}"/>
                </a:ext>
              </a:extLst>
            </p:cNvPr>
            <p:cNvSpPr>
              <a:spLocks noChangeArrowheads="1"/>
            </p:cNvSpPr>
            <p:nvPr/>
          </p:nvSpPr>
          <p:spPr bwMode="auto">
            <a:xfrm>
              <a:off x="4603" y="1659"/>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17">
              <a:extLst>
                <a:ext uri="{FF2B5EF4-FFF2-40B4-BE49-F238E27FC236}">
                  <a16:creationId xmlns:a16="http://schemas.microsoft.com/office/drawing/2014/main" id="{6BD0B997-DC5A-4D0C-B153-5A30FF1AC275}"/>
                </a:ext>
              </a:extLst>
            </p:cNvPr>
            <p:cNvSpPr>
              <a:spLocks noChangeArrowheads="1"/>
            </p:cNvSpPr>
            <p:nvPr/>
          </p:nvSpPr>
          <p:spPr bwMode="auto">
            <a:xfrm>
              <a:off x="4694" y="1761"/>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 name="Rectangle 118">
              <a:extLst>
                <a:ext uri="{FF2B5EF4-FFF2-40B4-BE49-F238E27FC236}">
                  <a16:creationId xmlns:a16="http://schemas.microsoft.com/office/drawing/2014/main" id="{0A754147-E6FD-439E-AEC6-4B9206BED2CE}"/>
                </a:ext>
              </a:extLst>
            </p:cNvPr>
            <p:cNvSpPr>
              <a:spLocks noChangeArrowheads="1"/>
            </p:cNvSpPr>
            <p:nvPr/>
          </p:nvSpPr>
          <p:spPr bwMode="auto">
            <a:xfrm>
              <a:off x="4737" y="1761"/>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Rectangle 119">
              <a:extLst>
                <a:ext uri="{FF2B5EF4-FFF2-40B4-BE49-F238E27FC236}">
                  <a16:creationId xmlns:a16="http://schemas.microsoft.com/office/drawing/2014/main" id="{1C1A4795-F070-4C57-993E-A10A014C01AB}"/>
                </a:ext>
              </a:extLst>
            </p:cNvPr>
            <p:cNvSpPr>
              <a:spLocks noChangeArrowheads="1"/>
            </p:cNvSpPr>
            <p:nvPr/>
          </p:nvSpPr>
          <p:spPr bwMode="auto">
            <a:xfrm>
              <a:off x="4781" y="1761"/>
              <a:ext cx="8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4" name="Rectangle 120">
              <a:extLst>
                <a:ext uri="{FF2B5EF4-FFF2-40B4-BE49-F238E27FC236}">
                  <a16:creationId xmlns:a16="http://schemas.microsoft.com/office/drawing/2014/main" id="{0624CFCF-EA57-438D-BBCB-23D2DDA93359}"/>
                </a:ext>
              </a:extLst>
            </p:cNvPr>
            <p:cNvSpPr>
              <a:spLocks noChangeArrowheads="1"/>
            </p:cNvSpPr>
            <p:nvPr/>
          </p:nvSpPr>
          <p:spPr bwMode="auto">
            <a:xfrm>
              <a:off x="4714" y="1866"/>
              <a:ext cx="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5" name="Rectangle 121">
              <a:extLst>
                <a:ext uri="{FF2B5EF4-FFF2-40B4-BE49-F238E27FC236}">
                  <a16:creationId xmlns:a16="http://schemas.microsoft.com/office/drawing/2014/main" id="{AEAEF2CA-B02B-4025-9867-A1A0899B662B}"/>
                </a:ext>
              </a:extLst>
            </p:cNvPr>
            <p:cNvSpPr>
              <a:spLocks noChangeArrowheads="1"/>
            </p:cNvSpPr>
            <p:nvPr/>
          </p:nvSpPr>
          <p:spPr bwMode="auto">
            <a:xfrm>
              <a:off x="4751" y="1866"/>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6" name="Rectangle 122">
              <a:extLst>
                <a:ext uri="{FF2B5EF4-FFF2-40B4-BE49-F238E27FC236}">
                  <a16:creationId xmlns:a16="http://schemas.microsoft.com/office/drawing/2014/main" id="{7FC4B574-3338-4B52-86BA-D31D348473C8}"/>
                </a:ext>
              </a:extLst>
            </p:cNvPr>
            <p:cNvSpPr>
              <a:spLocks noChangeArrowheads="1"/>
            </p:cNvSpPr>
            <p:nvPr/>
          </p:nvSpPr>
          <p:spPr bwMode="auto">
            <a:xfrm>
              <a:off x="4662" y="1969"/>
              <a:ext cx="23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LKUP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7" name="Rectangle 123">
              <a:extLst>
                <a:ext uri="{FF2B5EF4-FFF2-40B4-BE49-F238E27FC236}">
                  <a16:creationId xmlns:a16="http://schemas.microsoft.com/office/drawing/2014/main" id="{B665C743-87D5-4C4A-BBF8-68D94B1095BE}"/>
                </a:ext>
              </a:extLst>
            </p:cNvPr>
            <p:cNvSpPr>
              <a:spLocks noChangeArrowheads="1"/>
            </p:cNvSpPr>
            <p:nvPr/>
          </p:nvSpPr>
          <p:spPr bwMode="auto">
            <a:xfrm>
              <a:off x="5015" y="1671"/>
              <a:ext cx="299" cy="524"/>
            </a:xfrm>
            <a:prstGeom prst="rect">
              <a:avLst/>
            </a:prstGeom>
            <a:solidFill>
              <a:srgbClr val="C5E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24">
              <a:extLst>
                <a:ext uri="{FF2B5EF4-FFF2-40B4-BE49-F238E27FC236}">
                  <a16:creationId xmlns:a16="http://schemas.microsoft.com/office/drawing/2014/main" id="{A5E0B315-D584-4E95-97C8-B010280169D8}"/>
                </a:ext>
              </a:extLst>
            </p:cNvPr>
            <p:cNvSpPr>
              <a:spLocks noChangeArrowheads="1"/>
            </p:cNvSpPr>
            <p:nvPr/>
          </p:nvSpPr>
          <p:spPr bwMode="auto">
            <a:xfrm>
              <a:off x="5015" y="1671"/>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25">
              <a:extLst>
                <a:ext uri="{FF2B5EF4-FFF2-40B4-BE49-F238E27FC236}">
                  <a16:creationId xmlns:a16="http://schemas.microsoft.com/office/drawing/2014/main" id="{2DA060AA-B6A2-4254-A434-B2DBEC7C1E55}"/>
                </a:ext>
              </a:extLst>
            </p:cNvPr>
            <p:cNvSpPr>
              <a:spLocks noChangeArrowheads="1"/>
            </p:cNvSpPr>
            <p:nvPr/>
          </p:nvSpPr>
          <p:spPr bwMode="auto">
            <a:xfrm>
              <a:off x="5096" y="1772"/>
              <a:ext cx="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0" name="Rectangle 126">
              <a:extLst>
                <a:ext uri="{FF2B5EF4-FFF2-40B4-BE49-F238E27FC236}">
                  <a16:creationId xmlns:a16="http://schemas.microsoft.com/office/drawing/2014/main" id="{FFD0842A-C3BA-4691-83FA-455AF5783A22}"/>
                </a:ext>
              </a:extLst>
            </p:cNvPr>
            <p:cNvSpPr>
              <a:spLocks noChangeArrowheads="1"/>
            </p:cNvSpPr>
            <p:nvPr/>
          </p:nvSpPr>
          <p:spPr bwMode="auto">
            <a:xfrm>
              <a:off x="5138" y="1772"/>
              <a:ext cx="1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D64AC"/>
                  </a:solidFill>
                  <a:effectLst/>
                  <a:latin typeface="Calibri" panose="020F0502020204030204" pitchFamily="34" charset="0"/>
                </a:rPr>
                <a:t>3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1" name="Rectangle 127">
              <a:extLst>
                <a:ext uri="{FF2B5EF4-FFF2-40B4-BE49-F238E27FC236}">
                  <a16:creationId xmlns:a16="http://schemas.microsoft.com/office/drawing/2014/main" id="{5159A33D-741A-41F4-9D83-41717D3015F9}"/>
                </a:ext>
              </a:extLst>
            </p:cNvPr>
            <p:cNvSpPr>
              <a:spLocks noChangeArrowheads="1"/>
            </p:cNvSpPr>
            <p:nvPr/>
          </p:nvSpPr>
          <p:spPr bwMode="auto">
            <a:xfrm>
              <a:off x="5203" y="1772"/>
              <a:ext cx="8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 name="Rectangle 128">
              <a:extLst>
                <a:ext uri="{FF2B5EF4-FFF2-40B4-BE49-F238E27FC236}">
                  <a16:creationId xmlns:a16="http://schemas.microsoft.com/office/drawing/2014/main" id="{5B579EF9-B1F3-4201-9246-F8C37264BF4A}"/>
                </a:ext>
              </a:extLst>
            </p:cNvPr>
            <p:cNvSpPr>
              <a:spLocks noChangeArrowheads="1"/>
            </p:cNvSpPr>
            <p:nvPr/>
          </p:nvSpPr>
          <p:spPr bwMode="auto">
            <a:xfrm>
              <a:off x="5125" y="1877"/>
              <a:ext cx="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Rectangle 129">
              <a:extLst>
                <a:ext uri="{FF2B5EF4-FFF2-40B4-BE49-F238E27FC236}">
                  <a16:creationId xmlns:a16="http://schemas.microsoft.com/office/drawing/2014/main" id="{27BAB0CD-7329-40A8-85B5-F93DF1E82528}"/>
                </a:ext>
              </a:extLst>
            </p:cNvPr>
            <p:cNvSpPr>
              <a:spLocks noChangeArrowheads="1"/>
            </p:cNvSpPr>
            <p:nvPr/>
          </p:nvSpPr>
          <p:spPr bwMode="auto">
            <a:xfrm>
              <a:off x="5162" y="1877"/>
              <a:ext cx="1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3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Rectangle 130">
              <a:extLst>
                <a:ext uri="{FF2B5EF4-FFF2-40B4-BE49-F238E27FC236}">
                  <a16:creationId xmlns:a16="http://schemas.microsoft.com/office/drawing/2014/main" id="{9DF5A299-F67D-46CD-A624-77C0688DA601}"/>
                </a:ext>
              </a:extLst>
            </p:cNvPr>
            <p:cNvSpPr>
              <a:spLocks noChangeArrowheads="1"/>
            </p:cNvSpPr>
            <p:nvPr/>
          </p:nvSpPr>
          <p:spPr bwMode="auto">
            <a:xfrm>
              <a:off x="5074" y="1983"/>
              <a:ext cx="23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LKUP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 name="Rectangle 131">
              <a:extLst>
                <a:ext uri="{FF2B5EF4-FFF2-40B4-BE49-F238E27FC236}">
                  <a16:creationId xmlns:a16="http://schemas.microsoft.com/office/drawing/2014/main" id="{0FC14668-C862-4726-A9AF-EF97BA0B25A3}"/>
                </a:ext>
              </a:extLst>
            </p:cNvPr>
            <p:cNvSpPr>
              <a:spLocks noChangeArrowheads="1"/>
            </p:cNvSpPr>
            <p:nvPr/>
          </p:nvSpPr>
          <p:spPr bwMode="auto">
            <a:xfrm>
              <a:off x="5716" y="2227"/>
              <a:ext cx="10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 name="Rectangle 132">
              <a:extLst>
                <a:ext uri="{FF2B5EF4-FFF2-40B4-BE49-F238E27FC236}">
                  <a16:creationId xmlns:a16="http://schemas.microsoft.com/office/drawing/2014/main" id="{4689455E-E6C3-4481-9B9E-6CE517DE7B93}"/>
                </a:ext>
              </a:extLst>
            </p:cNvPr>
            <p:cNvSpPr>
              <a:spLocks noChangeArrowheads="1"/>
            </p:cNvSpPr>
            <p:nvPr/>
          </p:nvSpPr>
          <p:spPr bwMode="auto">
            <a:xfrm>
              <a:off x="5769" y="2227"/>
              <a:ext cx="13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4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Rectangle 133">
              <a:extLst>
                <a:ext uri="{FF2B5EF4-FFF2-40B4-BE49-F238E27FC236}">
                  <a16:creationId xmlns:a16="http://schemas.microsoft.com/office/drawing/2014/main" id="{A716A8B8-4A5A-48AB-B84D-408185A0FAAD}"/>
                </a:ext>
              </a:extLst>
            </p:cNvPr>
            <p:cNvSpPr>
              <a:spLocks noChangeArrowheads="1"/>
            </p:cNvSpPr>
            <p:nvPr/>
          </p:nvSpPr>
          <p:spPr bwMode="auto">
            <a:xfrm>
              <a:off x="5843" y="2227"/>
              <a:ext cx="1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API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 name="Rectangle 134">
              <a:extLst>
                <a:ext uri="{FF2B5EF4-FFF2-40B4-BE49-F238E27FC236}">
                  <a16:creationId xmlns:a16="http://schemas.microsoft.com/office/drawing/2014/main" id="{21B028DB-BA35-4700-A870-5CDC506676B2}"/>
                </a:ext>
              </a:extLst>
            </p:cNvPr>
            <p:cNvSpPr>
              <a:spLocks noChangeArrowheads="1"/>
            </p:cNvSpPr>
            <p:nvPr/>
          </p:nvSpPr>
          <p:spPr bwMode="auto">
            <a:xfrm>
              <a:off x="5475" y="811"/>
              <a:ext cx="108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672C4"/>
                  </a:solidFill>
                  <a:effectLst/>
                  <a:latin typeface="Calibri" panose="020F0502020204030204" pitchFamily="34" charset="0"/>
                </a:rPr>
                <a:t>Application Pipeline DB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Rectangle 135">
              <a:extLst>
                <a:ext uri="{FF2B5EF4-FFF2-40B4-BE49-F238E27FC236}">
                  <a16:creationId xmlns:a16="http://schemas.microsoft.com/office/drawing/2014/main" id="{D5FF64B5-EA16-4941-AF27-B46048DF994B}"/>
                </a:ext>
              </a:extLst>
            </p:cNvPr>
            <p:cNvSpPr>
              <a:spLocks noChangeArrowheads="1"/>
            </p:cNvSpPr>
            <p:nvPr/>
          </p:nvSpPr>
          <p:spPr bwMode="auto">
            <a:xfrm>
              <a:off x="5643" y="933"/>
              <a:ext cx="8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 name="Rectangle 136">
              <a:extLst>
                <a:ext uri="{FF2B5EF4-FFF2-40B4-BE49-F238E27FC236}">
                  <a16:creationId xmlns:a16="http://schemas.microsoft.com/office/drawing/2014/main" id="{BF0A8C10-C9F5-423F-B9C9-611EE3C7D54A}"/>
                </a:ext>
              </a:extLst>
            </p:cNvPr>
            <p:cNvSpPr>
              <a:spLocks noChangeArrowheads="1"/>
            </p:cNvSpPr>
            <p:nvPr/>
          </p:nvSpPr>
          <p:spPr bwMode="auto">
            <a:xfrm>
              <a:off x="5674" y="933"/>
              <a:ext cx="7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Clear intent for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 name="Rectangle 137">
              <a:extLst>
                <a:ext uri="{FF2B5EF4-FFF2-40B4-BE49-F238E27FC236}">
                  <a16:creationId xmlns:a16="http://schemas.microsoft.com/office/drawing/2014/main" id="{C78E7A8E-000E-4A64-B294-A2C799E5FF0F}"/>
                </a:ext>
              </a:extLst>
            </p:cNvPr>
            <p:cNvSpPr>
              <a:spLocks noChangeArrowheads="1"/>
            </p:cNvSpPr>
            <p:nvPr/>
          </p:nvSpPr>
          <p:spPr bwMode="auto">
            <a:xfrm>
              <a:off x="5547" y="1055"/>
              <a:ext cx="98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each table is known)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2" name="Rectangle 138">
              <a:extLst>
                <a:ext uri="{FF2B5EF4-FFF2-40B4-BE49-F238E27FC236}">
                  <a16:creationId xmlns:a16="http://schemas.microsoft.com/office/drawing/2014/main" id="{97D22B7A-8463-447F-AB5B-DD271359FEE2}"/>
                </a:ext>
              </a:extLst>
            </p:cNvPr>
            <p:cNvSpPr>
              <a:spLocks noChangeArrowheads="1"/>
            </p:cNvSpPr>
            <p:nvPr/>
          </p:nvSpPr>
          <p:spPr bwMode="auto">
            <a:xfrm>
              <a:off x="6369" y="1055"/>
              <a:ext cx="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3" name="Rectangle 139">
              <a:extLst>
                <a:ext uri="{FF2B5EF4-FFF2-40B4-BE49-F238E27FC236}">
                  <a16:creationId xmlns:a16="http://schemas.microsoft.com/office/drawing/2014/main" id="{52A830E1-BEB8-4FAC-982F-97F2AFB6B280}"/>
                </a:ext>
              </a:extLst>
            </p:cNvPr>
            <p:cNvSpPr>
              <a:spLocks noChangeArrowheads="1"/>
            </p:cNvSpPr>
            <p:nvPr/>
          </p:nvSpPr>
          <p:spPr bwMode="auto">
            <a:xfrm>
              <a:off x="5660" y="1745"/>
              <a:ext cx="81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672C4"/>
                  </a:solidFill>
                  <a:effectLst/>
                  <a:latin typeface="Calibri" panose="020F0502020204030204" pitchFamily="34" charset="0"/>
                </a:rPr>
                <a:t>OpenFlow Tables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Rectangle 140">
              <a:extLst>
                <a:ext uri="{FF2B5EF4-FFF2-40B4-BE49-F238E27FC236}">
                  <a16:creationId xmlns:a16="http://schemas.microsoft.com/office/drawing/2014/main" id="{47694320-55AB-49AA-812C-7BA64AD8B204}"/>
                </a:ext>
              </a:extLst>
            </p:cNvPr>
            <p:cNvSpPr>
              <a:spLocks noChangeArrowheads="1"/>
            </p:cNvSpPr>
            <p:nvPr/>
          </p:nvSpPr>
          <p:spPr bwMode="auto">
            <a:xfrm>
              <a:off x="5643" y="1867"/>
              <a:ext cx="13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 name="Rectangle 141">
              <a:extLst>
                <a:ext uri="{FF2B5EF4-FFF2-40B4-BE49-F238E27FC236}">
                  <a16:creationId xmlns:a16="http://schemas.microsoft.com/office/drawing/2014/main" id="{D21B302C-D9FF-4B9E-8236-BBB22E6AB9BC}"/>
                </a:ext>
              </a:extLst>
            </p:cNvPr>
            <p:cNvSpPr>
              <a:spLocks noChangeArrowheads="1"/>
            </p:cNvSpPr>
            <p:nvPr/>
          </p:nvSpPr>
          <p:spPr bwMode="auto">
            <a:xfrm>
              <a:off x="5717" y="1867"/>
              <a:ext cx="12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 name="Rectangle 142">
              <a:extLst>
                <a:ext uri="{FF2B5EF4-FFF2-40B4-BE49-F238E27FC236}">
                  <a16:creationId xmlns:a16="http://schemas.microsoft.com/office/drawing/2014/main" id="{788B99D9-8483-47F2-9C91-4070B80E2E04}"/>
                </a:ext>
              </a:extLst>
            </p:cNvPr>
            <p:cNvSpPr>
              <a:spLocks noChangeArrowheads="1"/>
            </p:cNvSpPr>
            <p:nvPr/>
          </p:nvSpPr>
          <p:spPr bwMode="auto">
            <a:xfrm>
              <a:off x="5779" y="1867"/>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Rectangle 143">
              <a:extLst>
                <a:ext uri="{FF2B5EF4-FFF2-40B4-BE49-F238E27FC236}">
                  <a16:creationId xmlns:a16="http://schemas.microsoft.com/office/drawing/2014/main" id="{E0CB1D8F-BE78-4709-98D6-7051F9CE31E8}"/>
                </a:ext>
              </a:extLst>
            </p:cNvPr>
            <p:cNvSpPr>
              <a:spLocks noChangeArrowheads="1"/>
            </p:cNvSpPr>
            <p:nvPr/>
          </p:nvSpPr>
          <p:spPr bwMode="auto">
            <a:xfrm>
              <a:off x="5832" y="1867"/>
              <a:ext cx="13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4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8" name="Rectangle 144">
              <a:extLst>
                <a:ext uri="{FF2B5EF4-FFF2-40B4-BE49-F238E27FC236}">
                  <a16:creationId xmlns:a16="http://schemas.microsoft.com/office/drawing/2014/main" id="{ABBD2D6D-A0C9-41D2-BAC5-18E79776A3F4}"/>
                </a:ext>
              </a:extLst>
            </p:cNvPr>
            <p:cNvSpPr>
              <a:spLocks noChangeArrowheads="1"/>
            </p:cNvSpPr>
            <p:nvPr/>
          </p:nvSpPr>
          <p:spPr bwMode="auto">
            <a:xfrm>
              <a:off x="5907" y="1867"/>
              <a:ext cx="57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annotations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9" name="Rectangle 145">
              <a:extLst>
                <a:ext uri="{FF2B5EF4-FFF2-40B4-BE49-F238E27FC236}">
                  <a16:creationId xmlns:a16="http://schemas.microsoft.com/office/drawing/2014/main" id="{16090B50-51B8-42D2-B7BF-026871BFDC99}"/>
                </a:ext>
              </a:extLst>
            </p:cNvPr>
            <p:cNvSpPr>
              <a:spLocks noChangeArrowheads="1"/>
            </p:cNvSpPr>
            <p:nvPr/>
          </p:nvSpPr>
          <p:spPr bwMode="auto">
            <a:xfrm>
              <a:off x="5604" y="1988"/>
              <a:ext cx="8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0" name="Rectangle 146">
              <a:extLst>
                <a:ext uri="{FF2B5EF4-FFF2-40B4-BE49-F238E27FC236}">
                  <a16:creationId xmlns:a16="http://schemas.microsoft.com/office/drawing/2014/main" id="{45B42777-EB28-44A2-B552-986F127AA407}"/>
                </a:ext>
              </a:extLst>
            </p:cNvPr>
            <p:cNvSpPr>
              <a:spLocks noChangeArrowheads="1"/>
            </p:cNvSpPr>
            <p:nvPr/>
          </p:nvSpPr>
          <p:spPr bwMode="auto">
            <a:xfrm>
              <a:off x="5635" y="1988"/>
              <a:ext cx="935"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Intent is preserved)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1" name="Rectangle 147">
              <a:extLst>
                <a:ext uri="{FF2B5EF4-FFF2-40B4-BE49-F238E27FC236}">
                  <a16:creationId xmlns:a16="http://schemas.microsoft.com/office/drawing/2014/main" id="{09A11234-8354-4B3B-85D8-33F698A15C6E}"/>
                </a:ext>
              </a:extLst>
            </p:cNvPr>
            <p:cNvSpPr>
              <a:spLocks noChangeArrowheads="1"/>
            </p:cNvSpPr>
            <p:nvPr/>
          </p:nvSpPr>
          <p:spPr bwMode="auto">
            <a:xfrm>
              <a:off x="6415" y="1988"/>
              <a:ext cx="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2" name="Rectangle 148">
              <a:extLst>
                <a:ext uri="{FF2B5EF4-FFF2-40B4-BE49-F238E27FC236}">
                  <a16:creationId xmlns:a16="http://schemas.microsoft.com/office/drawing/2014/main" id="{857BF0C2-E01C-42E3-B830-5FA7F1F0F377}"/>
                </a:ext>
              </a:extLst>
            </p:cNvPr>
            <p:cNvSpPr>
              <a:spLocks noChangeArrowheads="1"/>
            </p:cNvSpPr>
            <p:nvPr/>
          </p:nvSpPr>
          <p:spPr bwMode="auto">
            <a:xfrm>
              <a:off x="5560" y="3618"/>
              <a:ext cx="103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672C4"/>
                  </a:solidFill>
                  <a:effectLst/>
                  <a:latin typeface="Calibri" panose="020F0502020204030204" pitchFamily="34" charset="0"/>
                </a:rPr>
                <a:t>Specialized HW Blocks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3" name="Rectangle 149">
              <a:extLst>
                <a:ext uri="{FF2B5EF4-FFF2-40B4-BE49-F238E27FC236}">
                  <a16:creationId xmlns:a16="http://schemas.microsoft.com/office/drawing/2014/main" id="{28CC7D3C-9569-4412-AB8F-1A290AB553BF}"/>
                </a:ext>
              </a:extLst>
            </p:cNvPr>
            <p:cNvSpPr>
              <a:spLocks noChangeArrowheads="1"/>
            </p:cNvSpPr>
            <p:nvPr/>
          </p:nvSpPr>
          <p:spPr bwMode="auto">
            <a:xfrm>
              <a:off x="5622" y="3740"/>
              <a:ext cx="87"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4" name="Rectangle 150">
              <a:extLst>
                <a:ext uri="{FF2B5EF4-FFF2-40B4-BE49-F238E27FC236}">
                  <a16:creationId xmlns:a16="http://schemas.microsoft.com/office/drawing/2014/main" id="{E1CAE46D-8BBD-474B-97ED-0E6AB8891087}"/>
                </a:ext>
              </a:extLst>
            </p:cNvPr>
            <p:cNvSpPr>
              <a:spLocks noChangeArrowheads="1"/>
            </p:cNvSpPr>
            <p:nvPr/>
          </p:nvSpPr>
          <p:spPr bwMode="auto">
            <a:xfrm>
              <a:off x="5653" y="3740"/>
              <a:ext cx="23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Non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 name="Rectangle 151">
              <a:extLst>
                <a:ext uri="{FF2B5EF4-FFF2-40B4-BE49-F238E27FC236}">
                  <a16:creationId xmlns:a16="http://schemas.microsoft.com/office/drawing/2014/main" id="{E570F8D9-9880-4824-83E4-2E69D08F68D4}"/>
                </a:ext>
              </a:extLst>
            </p:cNvPr>
            <p:cNvSpPr>
              <a:spLocks noChangeArrowheads="1"/>
            </p:cNvSpPr>
            <p:nvPr/>
          </p:nvSpPr>
          <p:spPr bwMode="auto">
            <a:xfrm>
              <a:off x="5826" y="3740"/>
              <a:ext cx="8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Rectangle 152">
              <a:extLst>
                <a:ext uri="{FF2B5EF4-FFF2-40B4-BE49-F238E27FC236}">
                  <a16:creationId xmlns:a16="http://schemas.microsoft.com/office/drawing/2014/main" id="{64EBDCAC-9BFC-49DC-BCBB-62A6821A5AF1}"/>
                </a:ext>
              </a:extLst>
            </p:cNvPr>
            <p:cNvSpPr>
              <a:spLocks noChangeArrowheads="1"/>
            </p:cNvSpPr>
            <p:nvPr/>
          </p:nvSpPr>
          <p:spPr bwMode="auto">
            <a:xfrm>
              <a:off x="5858" y="3740"/>
              <a:ext cx="66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672C4"/>
                  </a:solidFill>
                  <a:effectLst/>
                  <a:latin typeface="Calibri" panose="020F0502020204030204" pitchFamily="34" charset="0"/>
                </a:rPr>
                <a:t>optimal usage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7" name="Rectangle 153">
              <a:extLst>
                <a:ext uri="{FF2B5EF4-FFF2-40B4-BE49-F238E27FC236}">
                  <a16:creationId xmlns:a16="http://schemas.microsoft.com/office/drawing/2014/main" id="{F825D816-AA40-44AF-A270-2F8F3D4AB054}"/>
                </a:ext>
              </a:extLst>
            </p:cNvPr>
            <p:cNvSpPr>
              <a:spLocks noChangeArrowheads="1"/>
            </p:cNvSpPr>
            <p:nvPr/>
          </p:nvSpPr>
          <p:spPr bwMode="auto">
            <a:xfrm>
              <a:off x="5743" y="3862"/>
              <a:ext cx="66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672C4"/>
                  </a:solidFill>
                  <a:effectLst/>
                  <a:latin typeface="Calibri" panose="020F0502020204030204" pitchFamily="34" charset="0"/>
                </a:rPr>
                <a:t>of HW blocks)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8" name="Rectangle 154">
              <a:extLst>
                <a:ext uri="{FF2B5EF4-FFF2-40B4-BE49-F238E27FC236}">
                  <a16:creationId xmlns:a16="http://schemas.microsoft.com/office/drawing/2014/main" id="{6C48F630-AE34-427C-A891-0CAF7E1A41B2}"/>
                </a:ext>
              </a:extLst>
            </p:cNvPr>
            <p:cNvSpPr>
              <a:spLocks noChangeArrowheads="1"/>
            </p:cNvSpPr>
            <p:nvPr/>
          </p:nvSpPr>
          <p:spPr bwMode="auto">
            <a:xfrm>
              <a:off x="6290" y="3862"/>
              <a:ext cx="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9" name="Rectangle 155">
              <a:extLst>
                <a:ext uri="{FF2B5EF4-FFF2-40B4-BE49-F238E27FC236}">
                  <a16:creationId xmlns:a16="http://schemas.microsoft.com/office/drawing/2014/main" id="{BD4A80B4-2469-4614-8515-E6C3C203A6D2}"/>
                </a:ext>
              </a:extLst>
            </p:cNvPr>
            <p:cNvSpPr>
              <a:spLocks noChangeArrowheads="1"/>
            </p:cNvSpPr>
            <p:nvPr/>
          </p:nvSpPr>
          <p:spPr bwMode="auto">
            <a:xfrm>
              <a:off x="4272" y="3552"/>
              <a:ext cx="299" cy="524"/>
            </a:xfrm>
            <a:prstGeom prst="rect">
              <a:avLst/>
            </a:prstGeom>
            <a:solidFill>
              <a:srgbClr val="F4B1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156">
              <a:extLst>
                <a:ext uri="{FF2B5EF4-FFF2-40B4-BE49-F238E27FC236}">
                  <a16:creationId xmlns:a16="http://schemas.microsoft.com/office/drawing/2014/main" id="{E615FE68-990C-4B01-B7CC-923E1A2AF5C3}"/>
                </a:ext>
              </a:extLst>
            </p:cNvPr>
            <p:cNvSpPr>
              <a:spLocks noChangeArrowheads="1"/>
            </p:cNvSpPr>
            <p:nvPr/>
          </p:nvSpPr>
          <p:spPr bwMode="auto">
            <a:xfrm>
              <a:off x="4272" y="3552"/>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57">
              <a:extLst>
                <a:ext uri="{FF2B5EF4-FFF2-40B4-BE49-F238E27FC236}">
                  <a16:creationId xmlns:a16="http://schemas.microsoft.com/office/drawing/2014/main" id="{FB1407B5-727A-4D3D-BF28-FAF08A6759CA}"/>
                </a:ext>
              </a:extLst>
            </p:cNvPr>
            <p:cNvSpPr>
              <a:spLocks noChangeArrowheads="1"/>
            </p:cNvSpPr>
            <p:nvPr/>
          </p:nvSpPr>
          <p:spPr bwMode="auto">
            <a:xfrm>
              <a:off x="4315" y="3759"/>
              <a:ext cx="26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TCAM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158">
              <a:extLst>
                <a:ext uri="{FF2B5EF4-FFF2-40B4-BE49-F238E27FC236}">
                  <a16:creationId xmlns:a16="http://schemas.microsoft.com/office/drawing/2014/main" id="{6457250D-2A3D-41E9-AED9-F9EBD3905C4B}"/>
                </a:ext>
              </a:extLst>
            </p:cNvPr>
            <p:cNvSpPr>
              <a:spLocks noChangeArrowheads="1"/>
            </p:cNvSpPr>
            <p:nvPr/>
          </p:nvSpPr>
          <p:spPr bwMode="auto">
            <a:xfrm>
              <a:off x="4674" y="3546"/>
              <a:ext cx="299" cy="523"/>
            </a:xfrm>
            <a:prstGeom prst="rect">
              <a:avLst/>
            </a:prstGeom>
            <a:solidFill>
              <a:srgbClr val="B5C6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59">
              <a:extLst>
                <a:ext uri="{FF2B5EF4-FFF2-40B4-BE49-F238E27FC236}">
                  <a16:creationId xmlns:a16="http://schemas.microsoft.com/office/drawing/2014/main" id="{2E000EFF-7BD7-43F0-B9CA-3BF6D40860EA}"/>
                </a:ext>
              </a:extLst>
            </p:cNvPr>
            <p:cNvSpPr>
              <a:spLocks noChangeArrowheads="1"/>
            </p:cNvSpPr>
            <p:nvPr/>
          </p:nvSpPr>
          <p:spPr bwMode="auto">
            <a:xfrm>
              <a:off x="4674" y="3546"/>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60">
              <a:extLst>
                <a:ext uri="{FF2B5EF4-FFF2-40B4-BE49-F238E27FC236}">
                  <a16:creationId xmlns:a16="http://schemas.microsoft.com/office/drawing/2014/main" id="{9581C3E5-9265-4529-B3A8-F36128902D9B}"/>
                </a:ext>
              </a:extLst>
            </p:cNvPr>
            <p:cNvSpPr>
              <a:spLocks noChangeArrowheads="1"/>
            </p:cNvSpPr>
            <p:nvPr/>
          </p:nvSpPr>
          <p:spPr bwMode="auto">
            <a:xfrm>
              <a:off x="4774" y="3761"/>
              <a:ext cx="11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3D64AC"/>
                  </a:solidFill>
                  <a:latin typeface="Calibri" panose="020F0502020204030204" pitchFamily="34" charset="0"/>
                </a:rPr>
                <a: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5" name="Rectangle 161">
              <a:extLst>
                <a:ext uri="{FF2B5EF4-FFF2-40B4-BE49-F238E27FC236}">
                  <a16:creationId xmlns:a16="http://schemas.microsoft.com/office/drawing/2014/main" id="{AA8F38ED-8BEE-4DD1-A0FA-938CFA446B75}"/>
                </a:ext>
              </a:extLst>
            </p:cNvPr>
            <p:cNvSpPr>
              <a:spLocks noChangeArrowheads="1"/>
            </p:cNvSpPr>
            <p:nvPr/>
          </p:nvSpPr>
          <p:spPr bwMode="auto">
            <a:xfrm>
              <a:off x="5060" y="3558"/>
              <a:ext cx="299" cy="524"/>
            </a:xfrm>
            <a:prstGeom prst="rect">
              <a:avLst/>
            </a:prstGeom>
            <a:solidFill>
              <a:srgbClr val="A8D0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162">
              <a:extLst>
                <a:ext uri="{FF2B5EF4-FFF2-40B4-BE49-F238E27FC236}">
                  <a16:creationId xmlns:a16="http://schemas.microsoft.com/office/drawing/2014/main" id="{5662C686-1DAC-4CFB-80B7-FC3C6CF696F3}"/>
                </a:ext>
              </a:extLst>
            </p:cNvPr>
            <p:cNvSpPr>
              <a:spLocks noChangeArrowheads="1"/>
            </p:cNvSpPr>
            <p:nvPr/>
          </p:nvSpPr>
          <p:spPr bwMode="auto">
            <a:xfrm>
              <a:off x="5060" y="3558"/>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Rectangle 163">
              <a:extLst>
                <a:ext uri="{FF2B5EF4-FFF2-40B4-BE49-F238E27FC236}">
                  <a16:creationId xmlns:a16="http://schemas.microsoft.com/office/drawing/2014/main" id="{CD688023-88E0-491F-B8E3-8B73EEFBA9A7}"/>
                </a:ext>
              </a:extLst>
            </p:cNvPr>
            <p:cNvSpPr>
              <a:spLocks noChangeArrowheads="1"/>
            </p:cNvSpPr>
            <p:nvPr/>
          </p:nvSpPr>
          <p:spPr bwMode="auto">
            <a:xfrm>
              <a:off x="5132" y="3765"/>
              <a:ext cx="20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LPM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8" name="Rectangle 164">
              <a:extLst>
                <a:ext uri="{FF2B5EF4-FFF2-40B4-BE49-F238E27FC236}">
                  <a16:creationId xmlns:a16="http://schemas.microsoft.com/office/drawing/2014/main" id="{F9F1724F-6A77-4871-9EAE-C3760C0D7FCA}"/>
                </a:ext>
              </a:extLst>
            </p:cNvPr>
            <p:cNvSpPr>
              <a:spLocks noChangeArrowheads="1"/>
            </p:cNvSpPr>
            <p:nvPr/>
          </p:nvSpPr>
          <p:spPr bwMode="auto">
            <a:xfrm>
              <a:off x="4224" y="738"/>
              <a:ext cx="299" cy="523"/>
            </a:xfrm>
            <a:prstGeom prst="rect">
              <a:avLst/>
            </a:prstGeom>
            <a:solidFill>
              <a:srgbClr val="F7C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65">
              <a:extLst>
                <a:ext uri="{FF2B5EF4-FFF2-40B4-BE49-F238E27FC236}">
                  <a16:creationId xmlns:a16="http://schemas.microsoft.com/office/drawing/2014/main" id="{ADB6CF2E-3043-43B3-BCE5-30D904398C11}"/>
                </a:ext>
              </a:extLst>
            </p:cNvPr>
            <p:cNvSpPr>
              <a:spLocks noChangeArrowheads="1"/>
            </p:cNvSpPr>
            <p:nvPr/>
          </p:nvSpPr>
          <p:spPr bwMode="auto">
            <a:xfrm>
              <a:off x="4224" y="738"/>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66">
              <a:extLst>
                <a:ext uri="{FF2B5EF4-FFF2-40B4-BE49-F238E27FC236}">
                  <a16:creationId xmlns:a16="http://schemas.microsoft.com/office/drawing/2014/main" id="{EDBB2EE7-EE8B-43D9-B799-8ED7C2C6D0EC}"/>
                </a:ext>
              </a:extLst>
            </p:cNvPr>
            <p:cNvSpPr>
              <a:spLocks noChangeArrowheads="1"/>
            </p:cNvSpPr>
            <p:nvPr/>
          </p:nvSpPr>
          <p:spPr bwMode="auto">
            <a:xfrm>
              <a:off x="4308" y="945"/>
              <a:ext cx="18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ACL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Rectangle 167">
              <a:extLst>
                <a:ext uri="{FF2B5EF4-FFF2-40B4-BE49-F238E27FC236}">
                  <a16:creationId xmlns:a16="http://schemas.microsoft.com/office/drawing/2014/main" id="{7BD6B1A4-EDF2-43F5-86E5-AAEA55FF099B}"/>
                </a:ext>
              </a:extLst>
            </p:cNvPr>
            <p:cNvSpPr>
              <a:spLocks noChangeArrowheads="1"/>
            </p:cNvSpPr>
            <p:nvPr/>
          </p:nvSpPr>
          <p:spPr bwMode="auto">
            <a:xfrm>
              <a:off x="4603" y="732"/>
              <a:ext cx="299" cy="523"/>
            </a:xfrm>
            <a:prstGeom prst="rect">
              <a:avLst/>
            </a:prstGeom>
            <a:solidFill>
              <a:srgbClr val="DAE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68">
              <a:extLst>
                <a:ext uri="{FF2B5EF4-FFF2-40B4-BE49-F238E27FC236}">
                  <a16:creationId xmlns:a16="http://schemas.microsoft.com/office/drawing/2014/main" id="{24A5B74C-CF4D-4248-B5A7-D9EC18ED4050}"/>
                </a:ext>
              </a:extLst>
            </p:cNvPr>
            <p:cNvSpPr>
              <a:spLocks noChangeArrowheads="1"/>
            </p:cNvSpPr>
            <p:nvPr/>
          </p:nvSpPr>
          <p:spPr bwMode="auto">
            <a:xfrm>
              <a:off x="4603" y="732"/>
              <a:ext cx="299" cy="523"/>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Rectangle 169">
              <a:extLst>
                <a:ext uri="{FF2B5EF4-FFF2-40B4-BE49-F238E27FC236}">
                  <a16:creationId xmlns:a16="http://schemas.microsoft.com/office/drawing/2014/main" id="{2A04F3C1-3BA1-47FE-B72A-177BF93C105A}"/>
                </a:ext>
              </a:extLst>
            </p:cNvPr>
            <p:cNvSpPr>
              <a:spLocks noChangeArrowheads="1"/>
            </p:cNvSpPr>
            <p:nvPr/>
          </p:nvSpPr>
          <p:spPr bwMode="auto">
            <a:xfrm>
              <a:off x="4714" y="885"/>
              <a:ext cx="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4" name="Rectangle 170">
              <a:extLst>
                <a:ext uri="{FF2B5EF4-FFF2-40B4-BE49-F238E27FC236}">
                  <a16:creationId xmlns:a16="http://schemas.microsoft.com/office/drawing/2014/main" id="{7FBA9833-30B8-46A1-BA6A-89C82B48E883}"/>
                </a:ext>
              </a:extLst>
            </p:cNvPr>
            <p:cNvSpPr>
              <a:spLocks noChangeArrowheads="1"/>
            </p:cNvSpPr>
            <p:nvPr/>
          </p:nvSpPr>
          <p:spPr bwMode="auto">
            <a:xfrm>
              <a:off x="4751" y="885"/>
              <a:ext cx="1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2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5" name="Rectangle 171">
              <a:extLst>
                <a:ext uri="{FF2B5EF4-FFF2-40B4-BE49-F238E27FC236}">
                  <a16:creationId xmlns:a16="http://schemas.microsoft.com/office/drawing/2014/main" id="{C41F7061-953D-4AA7-9292-E4CFCB165F83}"/>
                </a:ext>
              </a:extLst>
            </p:cNvPr>
            <p:cNvSpPr>
              <a:spLocks noChangeArrowheads="1"/>
            </p:cNvSpPr>
            <p:nvPr/>
          </p:nvSpPr>
          <p:spPr bwMode="auto">
            <a:xfrm>
              <a:off x="4662" y="991"/>
              <a:ext cx="23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LKUP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172">
              <a:extLst>
                <a:ext uri="{FF2B5EF4-FFF2-40B4-BE49-F238E27FC236}">
                  <a16:creationId xmlns:a16="http://schemas.microsoft.com/office/drawing/2014/main" id="{F88C8D96-D7F9-47F1-9A46-0919939870C2}"/>
                </a:ext>
              </a:extLst>
            </p:cNvPr>
            <p:cNvSpPr>
              <a:spLocks noChangeArrowheads="1"/>
            </p:cNvSpPr>
            <p:nvPr/>
          </p:nvSpPr>
          <p:spPr bwMode="auto">
            <a:xfrm>
              <a:off x="5015" y="744"/>
              <a:ext cx="299" cy="524"/>
            </a:xfrm>
            <a:prstGeom prst="rect">
              <a:avLst/>
            </a:prstGeom>
            <a:solidFill>
              <a:srgbClr val="C5E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73">
              <a:extLst>
                <a:ext uri="{FF2B5EF4-FFF2-40B4-BE49-F238E27FC236}">
                  <a16:creationId xmlns:a16="http://schemas.microsoft.com/office/drawing/2014/main" id="{41BF01F4-4EB2-4DE6-8DD9-D20B71DC8C05}"/>
                </a:ext>
              </a:extLst>
            </p:cNvPr>
            <p:cNvSpPr>
              <a:spLocks noChangeArrowheads="1"/>
            </p:cNvSpPr>
            <p:nvPr/>
          </p:nvSpPr>
          <p:spPr bwMode="auto">
            <a:xfrm>
              <a:off x="5015" y="744"/>
              <a:ext cx="299" cy="524"/>
            </a:xfrm>
            <a:prstGeom prst="rect">
              <a:avLst/>
            </a:prstGeom>
            <a:noFill/>
            <a:ln w="7938" cap="sq">
              <a:solidFill>
                <a:srgbClr val="3D64A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74">
              <a:extLst>
                <a:ext uri="{FF2B5EF4-FFF2-40B4-BE49-F238E27FC236}">
                  <a16:creationId xmlns:a16="http://schemas.microsoft.com/office/drawing/2014/main" id="{9272879A-BEA9-4714-960A-948F07B97B1E}"/>
                </a:ext>
              </a:extLst>
            </p:cNvPr>
            <p:cNvSpPr>
              <a:spLocks noChangeArrowheads="1"/>
            </p:cNvSpPr>
            <p:nvPr/>
          </p:nvSpPr>
          <p:spPr bwMode="auto">
            <a:xfrm>
              <a:off x="5125" y="899"/>
              <a:ext cx="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9" name="Rectangle 175">
              <a:extLst>
                <a:ext uri="{FF2B5EF4-FFF2-40B4-BE49-F238E27FC236}">
                  <a16:creationId xmlns:a16="http://schemas.microsoft.com/office/drawing/2014/main" id="{8F8F1B3C-DDFC-4A8D-A984-CB1B009A7AE9}"/>
                </a:ext>
              </a:extLst>
            </p:cNvPr>
            <p:cNvSpPr>
              <a:spLocks noChangeArrowheads="1"/>
            </p:cNvSpPr>
            <p:nvPr/>
          </p:nvSpPr>
          <p:spPr bwMode="auto">
            <a:xfrm>
              <a:off x="5162" y="899"/>
              <a:ext cx="1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3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176">
              <a:extLst>
                <a:ext uri="{FF2B5EF4-FFF2-40B4-BE49-F238E27FC236}">
                  <a16:creationId xmlns:a16="http://schemas.microsoft.com/office/drawing/2014/main" id="{147BC5B2-A80A-49FF-A416-E3952D5FD7CC}"/>
                </a:ext>
              </a:extLst>
            </p:cNvPr>
            <p:cNvSpPr>
              <a:spLocks noChangeArrowheads="1"/>
            </p:cNvSpPr>
            <p:nvPr/>
          </p:nvSpPr>
          <p:spPr bwMode="auto">
            <a:xfrm>
              <a:off x="5074" y="1002"/>
              <a:ext cx="23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D64AC"/>
                  </a:solidFill>
                  <a:effectLst/>
                  <a:latin typeface="Calibri" panose="020F0502020204030204" pitchFamily="34" charset="0"/>
                </a:rPr>
                <a:t>LKUP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88928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7816F4-FBDB-49B9-8113-6EA5D991429D}"/>
              </a:ext>
            </a:extLst>
          </p:cNvPr>
          <p:cNvSpPr>
            <a:spLocks noGrp="1"/>
          </p:cNvSpPr>
          <p:nvPr>
            <p:ph type="sldNum" sz="quarter" idx="12"/>
          </p:nvPr>
        </p:nvSpPr>
        <p:spPr>
          <a:xfrm>
            <a:off x="12206352" y="5681638"/>
            <a:ext cx="2133600" cy="273844"/>
          </a:xfrm>
          <a:prstGeom prst="rect">
            <a:avLst/>
          </a:prstGeom>
        </p:spPr>
        <p:txBody>
          <a:bodyPr vert="horz" lIns="0" tIns="0" rIns="0" bIns="0" rtlCol="0" anchor="ctr"/>
          <a:lstStyle>
            <a:defPPr>
              <a:defRPr lang="en-US"/>
            </a:defPPr>
            <a:lvl1pPr marL="0" algn="r" defTabSz="685800" rtl="0" eaLnBrk="1" latinLnBrk="0" hangingPunct="1">
              <a:defRPr sz="800" kern="1200">
                <a:solidFill>
                  <a:schemeClr val="bg1"/>
                </a:solidFill>
                <a:latin typeface="+mn-lt"/>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375896">
              <a:defRPr/>
            </a:pPr>
            <a:fld id="{B895E5E5-E347-4E35-904B-2691543E22C3}" type="slidenum">
              <a:rPr lang="en-US" smtClean="0"/>
              <a:pPr defTabSz="375896">
                <a:defRPr/>
              </a:pPr>
              <a:t>7</a:t>
            </a:fld>
            <a:endParaRPr lang="en-US" altLang="en-US" sz="600" dirty="0">
              <a:solidFill>
                <a:prstClr val="white"/>
              </a:solidFill>
              <a:latin typeface="Intel Clear" pitchFamily="34" charset="0"/>
            </a:endParaRPr>
          </a:p>
        </p:txBody>
      </p:sp>
      <p:sp>
        <p:nvSpPr>
          <p:cNvPr id="2" name="Title 1">
            <a:extLst>
              <a:ext uri="{FF2B5EF4-FFF2-40B4-BE49-F238E27FC236}">
                <a16:creationId xmlns:a16="http://schemas.microsoft.com/office/drawing/2014/main" id="{22A1611B-D6F6-408E-B3D7-E6A34B4B090A}"/>
              </a:ext>
            </a:extLst>
          </p:cNvPr>
          <p:cNvSpPr>
            <a:spLocks noGrp="1"/>
          </p:cNvSpPr>
          <p:nvPr>
            <p:ph type="title"/>
          </p:nvPr>
        </p:nvSpPr>
        <p:spPr>
          <a:xfrm>
            <a:off x="1836112" y="366634"/>
            <a:ext cx="7287235" cy="868680"/>
          </a:xfrm>
        </p:spPr>
        <p:txBody>
          <a:bodyPr>
            <a:normAutofit/>
          </a:bodyPr>
          <a:lstStyle/>
          <a:p>
            <a:r>
              <a:rPr lang="en-US" dirty="0"/>
              <a:t>P4-driven </a:t>
            </a:r>
            <a:r>
              <a:rPr lang="en-US" dirty="0" err="1"/>
              <a:t>vSwitch</a:t>
            </a:r>
            <a:r>
              <a:rPr lang="en-US" dirty="0"/>
              <a:t> platform</a:t>
            </a:r>
          </a:p>
        </p:txBody>
      </p:sp>
      <p:sp>
        <p:nvSpPr>
          <p:cNvPr id="142" name="Content Placeholder 141">
            <a:extLst>
              <a:ext uri="{FF2B5EF4-FFF2-40B4-BE49-F238E27FC236}">
                <a16:creationId xmlns:a16="http://schemas.microsoft.com/office/drawing/2014/main" id="{90730844-C8D0-4995-99A1-65B38A33A1F9}"/>
              </a:ext>
            </a:extLst>
          </p:cNvPr>
          <p:cNvSpPr>
            <a:spLocks noGrp="1"/>
          </p:cNvSpPr>
          <p:nvPr>
            <p:ph sz="quarter" idx="13"/>
          </p:nvPr>
        </p:nvSpPr>
        <p:spPr>
          <a:xfrm>
            <a:off x="609896" y="1553770"/>
            <a:ext cx="5715352" cy="4656679"/>
          </a:xfrm>
        </p:spPr>
        <p:txBody>
          <a:bodyPr/>
          <a:lstStyle/>
          <a:p>
            <a:pPr marL="214313" indent="-214313"/>
            <a:r>
              <a:rPr lang="en-US" sz="1800" dirty="0"/>
              <a:t>As HW vendor, we need to support many platforms</a:t>
            </a:r>
          </a:p>
          <a:p>
            <a:pPr marL="383381" lvl="1" indent="-214313"/>
            <a:r>
              <a:rPr lang="en-US" dirty="0"/>
              <a:t>Switch, NIC, FPGA, SW</a:t>
            </a:r>
          </a:p>
          <a:p>
            <a:pPr marL="214313" indent="-214313"/>
            <a:r>
              <a:rPr lang="en-US" sz="1800" dirty="0"/>
              <a:t>As HW vendor, we need to support many </a:t>
            </a:r>
            <a:r>
              <a:rPr lang="en-US" sz="1800" dirty="0" err="1"/>
              <a:t>vSwitches</a:t>
            </a:r>
            <a:endParaRPr lang="en-US" sz="1800" dirty="0"/>
          </a:p>
          <a:p>
            <a:pPr marL="383372" lvl="1" indent="-214307"/>
            <a:r>
              <a:rPr lang="en-US" dirty="0"/>
              <a:t>Custom </a:t>
            </a:r>
            <a:r>
              <a:rPr lang="en-US" dirty="0" err="1"/>
              <a:t>vSwitches</a:t>
            </a:r>
            <a:r>
              <a:rPr lang="en-US" dirty="0"/>
              <a:t> not </a:t>
            </a:r>
            <a:r>
              <a:rPr lang="en-US" dirty="0" err="1"/>
              <a:t>upstreamed</a:t>
            </a:r>
            <a:endParaRPr lang="en-US" dirty="0"/>
          </a:p>
          <a:p>
            <a:pPr marL="383372" lvl="1" indent="-214307"/>
            <a:r>
              <a:rPr lang="en-US" dirty="0"/>
              <a:t>Windows GFT, </a:t>
            </a:r>
            <a:r>
              <a:rPr lang="en-US" dirty="0" err="1"/>
              <a:t>Vmware</a:t>
            </a:r>
            <a:r>
              <a:rPr lang="en-US" dirty="0"/>
              <a:t> NSX-T, VPP</a:t>
            </a:r>
          </a:p>
          <a:p>
            <a:pPr marL="169065" lvl="1" indent="0">
              <a:buNone/>
            </a:pPr>
            <a:r>
              <a:rPr lang="en-US" dirty="0"/>
              <a:t>      and many others</a:t>
            </a:r>
          </a:p>
          <a:p>
            <a:pPr marL="214313" indent="-214313"/>
            <a:r>
              <a:rPr lang="en-US" sz="1800" dirty="0"/>
              <a:t>P4-driven </a:t>
            </a:r>
            <a:r>
              <a:rPr lang="en-US" sz="1800" dirty="0" err="1"/>
              <a:t>vSwitch</a:t>
            </a:r>
            <a:r>
              <a:rPr lang="en-US" sz="1800" dirty="0"/>
              <a:t> platform</a:t>
            </a:r>
          </a:p>
          <a:p>
            <a:pPr marL="383372" lvl="1" indent="-214307"/>
            <a:r>
              <a:rPr lang="en-US" dirty="0"/>
              <a:t>Is common, extensible,  and programmable</a:t>
            </a:r>
          </a:p>
          <a:p>
            <a:pPr marL="383372" lvl="1" indent="-214307"/>
            <a:r>
              <a:rPr lang="en-US" dirty="0"/>
              <a:t>Any specific </a:t>
            </a:r>
            <a:r>
              <a:rPr lang="en-US" dirty="0" err="1"/>
              <a:t>vSwitch</a:t>
            </a:r>
            <a:r>
              <a:rPr lang="en-US" dirty="0"/>
              <a:t> can be supported </a:t>
            </a:r>
          </a:p>
          <a:p>
            <a:pPr marL="169065" lvl="1" indent="0">
              <a:buNone/>
            </a:pPr>
            <a:r>
              <a:rPr lang="en-US" dirty="0"/>
              <a:t>      by simply adding a thin shim layer</a:t>
            </a:r>
          </a:p>
          <a:p>
            <a:pPr marL="214309" indent="-214313"/>
            <a:r>
              <a:rPr lang="en-US" sz="1800" dirty="0"/>
              <a:t>Next speaker, Namrata Limaye will now present the technology details</a:t>
            </a:r>
          </a:p>
          <a:p>
            <a:pPr marL="169065" lvl="1" indent="0">
              <a:buNone/>
            </a:pPr>
            <a:endParaRPr lang="en-US" dirty="0"/>
          </a:p>
          <a:p>
            <a:pPr marL="383378" lvl="1" indent="-214313"/>
            <a:endParaRPr lang="en-US" sz="1200" dirty="0"/>
          </a:p>
          <a:p>
            <a:endParaRPr lang="en-US" sz="1200" dirty="0"/>
          </a:p>
        </p:txBody>
      </p:sp>
      <p:grpSp>
        <p:nvGrpSpPr>
          <p:cNvPr id="5" name="Group 4">
            <a:extLst>
              <a:ext uri="{FF2B5EF4-FFF2-40B4-BE49-F238E27FC236}">
                <a16:creationId xmlns:a16="http://schemas.microsoft.com/office/drawing/2014/main" id="{F1EA441D-8346-450B-851E-7C285F5723E3}"/>
              </a:ext>
            </a:extLst>
          </p:cNvPr>
          <p:cNvGrpSpPr/>
          <p:nvPr/>
        </p:nvGrpSpPr>
        <p:grpSpPr>
          <a:xfrm>
            <a:off x="6096000" y="1371600"/>
            <a:ext cx="5851585" cy="5262113"/>
            <a:chOff x="5611272" y="1553771"/>
            <a:chExt cx="3566556" cy="3129051"/>
          </a:xfrm>
        </p:grpSpPr>
        <p:grpSp>
          <p:nvGrpSpPr>
            <p:cNvPr id="85" name="Group 84">
              <a:extLst>
                <a:ext uri="{FF2B5EF4-FFF2-40B4-BE49-F238E27FC236}">
                  <a16:creationId xmlns:a16="http://schemas.microsoft.com/office/drawing/2014/main" id="{2136F611-C7F6-4E03-81C5-E6A7181E6BB3}"/>
                </a:ext>
              </a:extLst>
            </p:cNvPr>
            <p:cNvGrpSpPr/>
            <p:nvPr/>
          </p:nvGrpSpPr>
          <p:grpSpPr>
            <a:xfrm>
              <a:off x="7495635" y="1553771"/>
              <a:ext cx="1503328" cy="555751"/>
              <a:chOff x="6136453" y="63194"/>
              <a:chExt cx="2388899" cy="1075834"/>
            </a:xfrm>
          </p:grpSpPr>
          <p:sp>
            <p:nvSpPr>
              <p:cNvPr id="86" name="Cloud 85">
                <a:extLst>
                  <a:ext uri="{FF2B5EF4-FFF2-40B4-BE49-F238E27FC236}">
                    <a16:creationId xmlns:a16="http://schemas.microsoft.com/office/drawing/2014/main" id="{ADC994E7-1189-46B3-B47F-3A3407985668}"/>
                  </a:ext>
                </a:extLst>
              </p:cNvPr>
              <p:cNvSpPr/>
              <p:nvPr/>
            </p:nvSpPr>
            <p:spPr>
              <a:xfrm>
                <a:off x="6136453" y="63194"/>
                <a:ext cx="2388899" cy="1075834"/>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375896">
                  <a:defRPr/>
                </a:pPr>
                <a:endParaRPr lang="en-US" sz="600">
                  <a:solidFill>
                    <a:prstClr val="black"/>
                  </a:solidFill>
                  <a:latin typeface="Intel Clear"/>
                </a:endParaRPr>
              </a:p>
            </p:txBody>
          </p:sp>
          <p:sp>
            <p:nvSpPr>
              <p:cNvPr id="87" name="Rectangle: Rounded Corners 86">
                <a:extLst>
                  <a:ext uri="{FF2B5EF4-FFF2-40B4-BE49-F238E27FC236}">
                    <a16:creationId xmlns:a16="http://schemas.microsoft.com/office/drawing/2014/main" id="{9BD23FAE-58E2-4007-B8BC-8AC8B2F12170}"/>
                  </a:ext>
                </a:extLst>
              </p:cNvPr>
              <p:cNvSpPr/>
              <p:nvPr/>
            </p:nvSpPr>
            <p:spPr>
              <a:xfrm>
                <a:off x="7664568" y="467629"/>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L2</a:t>
                </a:r>
              </a:p>
            </p:txBody>
          </p:sp>
          <p:sp>
            <p:nvSpPr>
              <p:cNvPr id="88" name="Rectangle: Rounded Corners 87">
                <a:extLst>
                  <a:ext uri="{FF2B5EF4-FFF2-40B4-BE49-F238E27FC236}">
                    <a16:creationId xmlns:a16="http://schemas.microsoft.com/office/drawing/2014/main" id="{F62484AC-4582-41CB-9D42-A12B794C21E1}"/>
                  </a:ext>
                </a:extLst>
              </p:cNvPr>
              <p:cNvSpPr/>
              <p:nvPr/>
            </p:nvSpPr>
            <p:spPr>
              <a:xfrm>
                <a:off x="7739089" y="535321"/>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L2</a:t>
                </a:r>
              </a:p>
            </p:txBody>
          </p:sp>
          <p:sp>
            <p:nvSpPr>
              <p:cNvPr id="89" name="Rectangle: Rounded Corners 88">
                <a:extLst>
                  <a:ext uri="{FF2B5EF4-FFF2-40B4-BE49-F238E27FC236}">
                    <a16:creationId xmlns:a16="http://schemas.microsoft.com/office/drawing/2014/main" id="{9B6B760E-9E57-44BA-B7CC-1F034D0C148E}"/>
                  </a:ext>
                </a:extLst>
              </p:cNvPr>
              <p:cNvSpPr/>
              <p:nvPr/>
            </p:nvSpPr>
            <p:spPr>
              <a:xfrm>
                <a:off x="7813610" y="607603"/>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L3</a:t>
                </a:r>
              </a:p>
            </p:txBody>
          </p:sp>
          <p:cxnSp>
            <p:nvCxnSpPr>
              <p:cNvPr id="90" name="Straight Connector 89">
                <a:extLst>
                  <a:ext uri="{FF2B5EF4-FFF2-40B4-BE49-F238E27FC236}">
                    <a16:creationId xmlns:a16="http://schemas.microsoft.com/office/drawing/2014/main" id="{8E154A73-5B50-4535-A52E-B88DB271A89B}"/>
                  </a:ext>
                </a:extLst>
              </p:cNvPr>
              <p:cNvCxnSpPr>
                <a:stCxn id="95" idx="3"/>
                <a:endCxn id="89" idx="1"/>
              </p:cNvCxnSpPr>
              <p:nvPr/>
            </p:nvCxnSpPr>
            <p:spPr>
              <a:xfrm>
                <a:off x="6951087" y="728845"/>
                <a:ext cx="862523" cy="5105"/>
              </a:xfrm>
              <a:prstGeom prst="line">
                <a:avLst/>
              </a:prstGeom>
              <a:ln w="12700">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F93CF868-9716-4448-A66D-A80E03467287}"/>
                  </a:ext>
                </a:extLst>
              </p:cNvPr>
              <p:cNvCxnSpPr>
                <a:cxnSpLocks/>
                <a:stCxn id="94" idx="1"/>
                <a:endCxn id="88" idx="1"/>
              </p:cNvCxnSpPr>
              <p:nvPr/>
            </p:nvCxnSpPr>
            <p:spPr>
              <a:xfrm>
                <a:off x="6557651" y="656563"/>
                <a:ext cx="1181438" cy="5105"/>
              </a:xfrm>
              <a:prstGeom prst="line">
                <a:avLst/>
              </a:prstGeom>
              <a:ln w="12700">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7650AD6F-5681-4D43-8DE5-B9A46542683E}"/>
                  </a:ext>
                </a:extLst>
              </p:cNvPr>
              <p:cNvCxnSpPr>
                <a:cxnSpLocks/>
                <a:stCxn id="93" idx="1"/>
                <a:endCxn id="87" idx="1"/>
              </p:cNvCxnSpPr>
              <p:nvPr/>
            </p:nvCxnSpPr>
            <p:spPr>
              <a:xfrm>
                <a:off x="6483130" y="588871"/>
                <a:ext cx="1181438" cy="5105"/>
              </a:xfrm>
              <a:prstGeom prst="line">
                <a:avLst/>
              </a:prstGeom>
              <a:ln w="12700">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51E382E8-C065-4211-838D-EE45D0FB0B98}"/>
                  </a:ext>
                </a:extLst>
              </p:cNvPr>
              <p:cNvSpPr/>
              <p:nvPr/>
            </p:nvSpPr>
            <p:spPr>
              <a:xfrm>
                <a:off x="6483130" y="462524"/>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L2</a:t>
                </a:r>
              </a:p>
            </p:txBody>
          </p:sp>
          <p:sp>
            <p:nvSpPr>
              <p:cNvPr id="94" name="Rectangle: Rounded Corners 93">
                <a:extLst>
                  <a:ext uri="{FF2B5EF4-FFF2-40B4-BE49-F238E27FC236}">
                    <a16:creationId xmlns:a16="http://schemas.microsoft.com/office/drawing/2014/main" id="{51E4D5E2-2F81-4225-B57E-7F2CC69507DF}"/>
                  </a:ext>
                </a:extLst>
              </p:cNvPr>
              <p:cNvSpPr/>
              <p:nvPr/>
            </p:nvSpPr>
            <p:spPr>
              <a:xfrm>
                <a:off x="6557651" y="530216"/>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L2</a:t>
                </a:r>
              </a:p>
            </p:txBody>
          </p:sp>
          <p:sp>
            <p:nvSpPr>
              <p:cNvPr id="95" name="Rectangle: Rounded Corners 94">
                <a:extLst>
                  <a:ext uri="{FF2B5EF4-FFF2-40B4-BE49-F238E27FC236}">
                    <a16:creationId xmlns:a16="http://schemas.microsoft.com/office/drawing/2014/main" id="{4F03B476-B0BE-4DBF-8FD9-9176B7A6A8BA}"/>
                  </a:ext>
                </a:extLst>
              </p:cNvPr>
              <p:cNvSpPr/>
              <p:nvPr/>
            </p:nvSpPr>
            <p:spPr>
              <a:xfrm>
                <a:off x="6632172" y="602498"/>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LB</a:t>
                </a:r>
              </a:p>
            </p:txBody>
          </p:sp>
          <p:sp>
            <p:nvSpPr>
              <p:cNvPr id="96" name="Rectangle: Rounded Corners 95">
                <a:extLst>
                  <a:ext uri="{FF2B5EF4-FFF2-40B4-BE49-F238E27FC236}">
                    <a16:creationId xmlns:a16="http://schemas.microsoft.com/office/drawing/2014/main" id="{CB681D13-0616-4184-8CEB-C81828FD8EA3}"/>
                  </a:ext>
                </a:extLst>
              </p:cNvPr>
              <p:cNvSpPr/>
              <p:nvPr/>
            </p:nvSpPr>
            <p:spPr>
              <a:xfrm>
                <a:off x="7073849" y="467629"/>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L2</a:t>
                </a:r>
              </a:p>
            </p:txBody>
          </p:sp>
          <p:sp>
            <p:nvSpPr>
              <p:cNvPr id="97" name="Rectangle: Rounded Corners 96">
                <a:extLst>
                  <a:ext uri="{FF2B5EF4-FFF2-40B4-BE49-F238E27FC236}">
                    <a16:creationId xmlns:a16="http://schemas.microsoft.com/office/drawing/2014/main" id="{44CF7228-5F8F-4CBD-9D03-6F4A2BFCFC23}"/>
                  </a:ext>
                </a:extLst>
              </p:cNvPr>
              <p:cNvSpPr/>
              <p:nvPr/>
            </p:nvSpPr>
            <p:spPr>
              <a:xfrm>
                <a:off x="7148370" y="535321"/>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L2</a:t>
                </a:r>
              </a:p>
            </p:txBody>
          </p:sp>
          <p:sp>
            <p:nvSpPr>
              <p:cNvPr id="98" name="Rectangle: Rounded Corners 97">
                <a:extLst>
                  <a:ext uri="{FF2B5EF4-FFF2-40B4-BE49-F238E27FC236}">
                    <a16:creationId xmlns:a16="http://schemas.microsoft.com/office/drawing/2014/main" id="{043191A0-84AF-4351-9D4A-892A38C47717}"/>
                  </a:ext>
                </a:extLst>
              </p:cNvPr>
              <p:cNvSpPr/>
              <p:nvPr/>
            </p:nvSpPr>
            <p:spPr>
              <a:xfrm>
                <a:off x="7222891" y="607603"/>
                <a:ext cx="318915" cy="252693"/>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black"/>
                    </a:solidFill>
                    <a:latin typeface="Intel Clear"/>
                  </a:rPr>
                  <a:t>L2</a:t>
                </a:r>
              </a:p>
            </p:txBody>
          </p:sp>
          <p:sp>
            <p:nvSpPr>
              <p:cNvPr id="102" name="TextBox 101">
                <a:extLst>
                  <a:ext uri="{FF2B5EF4-FFF2-40B4-BE49-F238E27FC236}">
                    <a16:creationId xmlns:a16="http://schemas.microsoft.com/office/drawing/2014/main" id="{0F0241C7-1A99-434A-B78C-5BB553243D77}"/>
                  </a:ext>
                </a:extLst>
              </p:cNvPr>
              <p:cNvSpPr txBox="1"/>
              <p:nvPr/>
            </p:nvSpPr>
            <p:spPr>
              <a:xfrm>
                <a:off x="7106783" y="107155"/>
                <a:ext cx="412375" cy="157417"/>
              </a:xfrm>
              <a:prstGeom prst="rect">
                <a:avLst/>
              </a:prstGeom>
              <a:noFill/>
            </p:spPr>
            <p:txBody>
              <a:bodyPr vert="horz" wrap="none" lIns="0" tIns="0" rIns="0" bIns="0" rtlCol="0">
                <a:noAutofit/>
              </a:bodyPr>
              <a:lstStyle/>
              <a:p>
                <a:pPr defTabSz="375896">
                  <a:defRPr/>
                </a:pPr>
                <a:r>
                  <a:rPr lang="en-US" sz="600" dirty="0">
                    <a:solidFill>
                      <a:srgbClr val="C00000"/>
                    </a:solidFill>
                    <a:latin typeface="Intel Clear"/>
                  </a:rPr>
                  <a:t>ACLs</a:t>
                </a:r>
              </a:p>
              <a:p>
                <a:pPr defTabSz="375896">
                  <a:defRPr/>
                </a:pPr>
                <a:r>
                  <a:rPr lang="en-US" sz="600" dirty="0">
                    <a:solidFill>
                      <a:srgbClr val="C00000"/>
                    </a:solidFill>
                    <a:latin typeface="Intel Clear"/>
                  </a:rPr>
                  <a:t>Security Groups</a:t>
                </a:r>
              </a:p>
            </p:txBody>
          </p:sp>
          <p:sp>
            <p:nvSpPr>
              <p:cNvPr id="103" name="Rectangle: Rounded Corners 102">
                <a:extLst>
                  <a:ext uri="{FF2B5EF4-FFF2-40B4-BE49-F238E27FC236}">
                    <a16:creationId xmlns:a16="http://schemas.microsoft.com/office/drawing/2014/main" id="{E43DF819-38E8-461E-807B-A9B4D6FEE359}"/>
                  </a:ext>
                </a:extLst>
              </p:cNvPr>
              <p:cNvSpPr/>
              <p:nvPr/>
            </p:nvSpPr>
            <p:spPr>
              <a:xfrm>
                <a:off x="6442468" y="277547"/>
                <a:ext cx="1736643" cy="639134"/>
              </a:xfrm>
              <a:prstGeom prst="roundRect">
                <a:avLst/>
              </a:prstGeom>
              <a:noFill/>
              <a:ln>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75896">
                  <a:defRPr/>
                </a:pPr>
                <a:endParaRPr lang="en-US" sz="600">
                  <a:solidFill>
                    <a:prstClr val="white"/>
                  </a:solidFill>
                  <a:latin typeface="Intel Clear"/>
                </a:endParaRPr>
              </a:p>
            </p:txBody>
          </p:sp>
        </p:grpSp>
        <p:grpSp>
          <p:nvGrpSpPr>
            <p:cNvPr id="3" name="Group 2">
              <a:extLst>
                <a:ext uri="{FF2B5EF4-FFF2-40B4-BE49-F238E27FC236}">
                  <a16:creationId xmlns:a16="http://schemas.microsoft.com/office/drawing/2014/main" id="{BAC057F0-6A6D-4B59-8503-25F78DC9DE89}"/>
                </a:ext>
              </a:extLst>
            </p:cNvPr>
            <p:cNvGrpSpPr/>
            <p:nvPr/>
          </p:nvGrpSpPr>
          <p:grpSpPr>
            <a:xfrm>
              <a:off x="5611272" y="2064011"/>
              <a:ext cx="3566556" cy="2618811"/>
              <a:chOff x="5611272" y="2064011"/>
              <a:chExt cx="3566556" cy="2618811"/>
            </a:xfrm>
          </p:grpSpPr>
          <p:sp>
            <p:nvSpPr>
              <p:cNvPr id="140" name="TextBox 139">
                <a:extLst>
                  <a:ext uri="{FF2B5EF4-FFF2-40B4-BE49-F238E27FC236}">
                    <a16:creationId xmlns:a16="http://schemas.microsoft.com/office/drawing/2014/main" id="{E8A91D5C-CC19-4B7D-88AD-7717B5DFE5E2}"/>
                  </a:ext>
                </a:extLst>
              </p:cNvPr>
              <p:cNvSpPr txBox="1"/>
              <p:nvPr/>
            </p:nvSpPr>
            <p:spPr>
              <a:xfrm>
                <a:off x="8644461" y="3009840"/>
                <a:ext cx="198956" cy="513040"/>
              </a:xfrm>
              <a:prstGeom prst="rect">
                <a:avLst/>
              </a:prstGeom>
              <a:solidFill>
                <a:srgbClr val="F6F8FA"/>
              </a:solidFill>
            </p:spPr>
            <p:txBody>
              <a:bodyPr vert="horz" wrap="none" lIns="0" tIns="0" rIns="0" bIns="0" rtlCol="0" anchor="ctr">
                <a:noAutofit/>
              </a:bodyPr>
              <a:lstStyle/>
              <a:p>
                <a:pPr algn="ctr" defTabSz="375896">
                  <a:defRPr/>
                </a:pPr>
                <a:endParaRPr lang="en-US" sz="600" dirty="0">
                  <a:solidFill>
                    <a:srgbClr val="919090"/>
                  </a:solidFill>
                  <a:latin typeface="Intel Clear"/>
                </a:endParaRPr>
              </a:p>
            </p:txBody>
          </p:sp>
          <p:sp>
            <p:nvSpPr>
              <p:cNvPr id="123" name="TextBox 122">
                <a:extLst>
                  <a:ext uri="{FF2B5EF4-FFF2-40B4-BE49-F238E27FC236}">
                    <a16:creationId xmlns:a16="http://schemas.microsoft.com/office/drawing/2014/main" id="{6CB872A1-3D60-4288-9E9F-AD9EAED4741D}"/>
                  </a:ext>
                </a:extLst>
              </p:cNvPr>
              <p:cNvSpPr txBox="1"/>
              <p:nvPr/>
            </p:nvSpPr>
            <p:spPr>
              <a:xfrm>
                <a:off x="7181850" y="2064011"/>
                <a:ext cx="724400" cy="120996"/>
              </a:xfrm>
              <a:prstGeom prst="rect">
                <a:avLst/>
              </a:prstGeom>
              <a:solidFill>
                <a:srgbClr val="F6F8FA"/>
              </a:solidFill>
            </p:spPr>
            <p:txBody>
              <a:bodyPr vert="horz" wrap="none" lIns="0" tIns="0" rIns="0" bIns="0" rtlCol="0" anchor="ctr">
                <a:noAutofit/>
              </a:bodyPr>
              <a:lstStyle/>
              <a:p>
                <a:pPr algn="ctr" defTabSz="375896">
                  <a:defRPr/>
                </a:pPr>
                <a:endParaRPr lang="en-US" sz="600" dirty="0">
                  <a:solidFill>
                    <a:prstClr val="black"/>
                  </a:solidFill>
                  <a:latin typeface="Intel Clear"/>
                </a:endParaRPr>
              </a:p>
            </p:txBody>
          </p:sp>
          <p:sp>
            <p:nvSpPr>
              <p:cNvPr id="122" name="TextBox 121">
                <a:extLst>
                  <a:ext uri="{FF2B5EF4-FFF2-40B4-BE49-F238E27FC236}">
                    <a16:creationId xmlns:a16="http://schemas.microsoft.com/office/drawing/2014/main" id="{EDC9531D-FD64-4547-BDC1-C1912CB08692}"/>
                  </a:ext>
                </a:extLst>
              </p:cNvPr>
              <p:cNvSpPr txBox="1"/>
              <p:nvPr/>
            </p:nvSpPr>
            <p:spPr>
              <a:xfrm>
                <a:off x="7488672" y="2151769"/>
                <a:ext cx="1689156" cy="155834"/>
              </a:xfrm>
              <a:prstGeom prst="rect">
                <a:avLst/>
              </a:prstGeom>
              <a:solidFill>
                <a:srgbClr val="A54825"/>
              </a:solidFill>
            </p:spPr>
            <p:txBody>
              <a:bodyPr vert="horz" wrap="none" lIns="0" tIns="0" rIns="0" bIns="0" rtlCol="0" anchor="ctr">
                <a:noAutofit/>
              </a:bodyPr>
              <a:lstStyle/>
              <a:p>
                <a:pPr algn="ctr" defTabSz="375896">
                  <a:defRPr/>
                </a:pPr>
                <a:r>
                  <a:rPr lang="en-US" sz="750" dirty="0">
                    <a:solidFill>
                      <a:prstClr val="white"/>
                    </a:solidFill>
                    <a:latin typeface="Intel Clear"/>
                  </a:rPr>
                  <a:t>SDN Controller / Agent</a:t>
                </a:r>
              </a:p>
            </p:txBody>
          </p:sp>
          <p:sp>
            <p:nvSpPr>
              <p:cNvPr id="25" name="TextBox 24">
                <a:extLst>
                  <a:ext uri="{FF2B5EF4-FFF2-40B4-BE49-F238E27FC236}">
                    <a16:creationId xmlns:a16="http://schemas.microsoft.com/office/drawing/2014/main" id="{E0EE2033-072C-4244-BFC9-93C452FC3BCE}"/>
                  </a:ext>
                </a:extLst>
              </p:cNvPr>
              <p:cNvSpPr txBox="1"/>
              <p:nvPr/>
            </p:nvSpPr>
            <p:spPr>
              <a:xfrm>
                <a:off x="6651537" y="2431738"/>
                <a:ext cx="2049940" cy="1057814"/>
              </a:xfrm>
              <a:prstGeom prst="rect">
                <a:avLst/>
              </a:prstGeom>
              <a:solidFill>
                <a:srgbClr val="F6F8FA"/>
              </a:solidFill>
            </p:spPr>
            <p:txBody>
              <a:bodyPr vert="horz" wrap="none" lIns="0" tIns="0" rIns="0" bIns="0" rtlCol="0" anchor="ctr">
                <a:noAutofit/>
              </a:bodyPr>
              <a:lstStyle/>
              <a:p>
                <a:pPr algn="ctr" defTabSz="375896">
                  <a:defRPr/>
                </a:pPr>
                <a:endParaRPr lang="en-US" sz="600" dirty="0">
                  <a:solidFill>
                    <a:srgbClr val="919090"/>
                  </a:solidFill>
                  <a:latin typeface="Intel Clear"/>
                </a:endParaRPr>
              </a:p>
            </p:txBody>
          </p:sp>
          <p:cxnSp>
            <p:nvCxnSpPr>
              <p:cNvPr id="117" name="Straight Connector 116">
                <a:extLst>
                  <a:ext uri="{FF2B5EF4-FFF2-40B4-BE49-F238E27FC236}">
                    <a16:creationId xmlns:a16="http://schemas.microsoft.com/office/drawing/2014/main" id="{18619D51-8A5B-42F8-AACA-F9D52F86B32C}"/>
                  </a:ext>
                </a:extLst>
              </p:cNvPr>
              <p:cNvCxnSpPr>
                <a:cxnSpLocks/>
              </p:cNvCxnSpPr>
              <p:nvPr/>
            </p:nvCxnSpPr>
            <p:spPr>
              <a:xfrm flipV="1">
                <a:off x="7667228" y="2704615"/>
                <a:ext cx="0" cy="425755"/>
              </a:xfrm>
              <a:prstGeom prst="line">
                <a:avLst/>
              </a:prstGeom>
              <a:ln w="50800"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2C74A29E-9FBC-4CF3-A0EE-88EFFB151AF4}"/>
                  </a:ext>
                </a:extLst>
              </p:cNvPr>
              <p:cNvCxnSpPr>
                <a:cxnSpLocks/>
              </p:cNvCxnSpPr>
              <p:nvPr/>
            </p:nvCxnSpPr>
            <p:spPr>
              <a:xfrm flipV="1">
                <a:off x="7881457" y="2704615"/>
                <a:ext cx="0" cy="428111"/>
              </a:xfrm>
              <a:prstGeom prst="line">
                <a:avLst/>
              </a:prstGeom>
              <a:ln w="50800"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062D296B-E5C0-4D8C-BD56-68CB305B8546}"/>
                  </a:ext>
                </a:extLst>
              </p:cNvPr>
              <p:cNvCxnSpPr>
                <a:cxnSpLocks/>
              </p:cNvCxnSpPr>
              <p:nvPr/>
            </p:nvCxnSpPr>
            <p:spPr>
              <a:xfrm>
                <a:off x="7715990" y="2704615"/>
                <a:ext cx="0" cy="428111"/>
              </a:xfrm>
              <a:prstGeom prst="line">
                <a:avLst/>
              </a:prstGeom>
              <a:ln w="50800"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B044C0A2-566B-4489-AEB9-B4A10C43A228}"/>
                  </a:ext>
                </a:extLst>
              </p:cNvPr>
              <p:cNvCxnSpPr>
                <a:cxnSpLocks/>
              </p:cNvCxnSpPr>
              <p:nvPr/>
            </p:nvCxnSpPr>
            <p:spPr>
              <a:xfrm flipV="1">
                <a:off x="7825779" y="2704615"/>
                <a:ext cx="0" cy="428111"/>
              </a:xfrm>
              <a:prstGeom prst="line">
                <a:avLst/>
              </a:prstGeom>
              <a:ln w="50800"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A02B9FB6-B711-487E-95AF-D28B26623CD1}"/>
                  </a:ext>
                </a:extLst>
              </p:cNvPr>
              <p:cNvCxnSpPr>
                <a:cxnSpLocks/>
              </p:cNvCxnSpPr>
              <p:nvPr/>
            </p:nvCxnSpPr>
            <p:spPr>
              <a:xfrm>
                <a:off x="7770398" y="2704613"/>
                <a:ext cx="0" cy="431282"/>
              </a:xfrm>
              <a:prstGeom prst="line">
                <a:avLst/>
              </a:prstGeom>
              <a:ln w="50800" cap="rnd">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8A75C7E-CEFC-4BB4-AE88-A7268FD9B085}"/>
                  </a:ext>
                </a:extLst>
              </p:cNvPr>
              <p:cNvSpPr txBox="1"/>
              <p:nvPr/>
            </p:nvSpPr>
            <p:spPr>
              <a:xfrm>
                <a:off x="6687620" y="4427136"/>
                <a:ext cx="2056049" cy="211199"/>
              </a:xfrm>
              <a:prstGeom prst="rect">
                <a:avLst/>
              </a:prstGeom>
              <a:solidFill>
                <a:srgbClr val="F6F8FA"/>
              </a:solidFill>
            </p:spPr>
            <p:txBody>
              <a:bodyPr vert="horz" wrap="none" lIns="0" tIns="0" rIns="0" bIns="0" rtlCol="0" anchor="ctr">
                <a:noAutofit/>
              </a:bodyPr>
              <a:lstStyle/>
              <a:p>
                <a:pPr algn="ctr" defTabSz="375896">
                  <a:defRPr/>
                </a:pPr>
                <a:endParaRPr lang="en-US" sz="600" dirty="0">
                  <a:solidFill>
                    <a:prstClr val="white"/>
                  </a:solidFill>
                  <a:latin typeface="Intel Clear"/>
                </a:endParaRPr>
              </a:p>
            </p:txBody>
          </p:sp>
          <p:sp>
            <p:nvSpPr>
              <p:cNvPr id="13" name="TextBox 12">
                <a:extLst>
                  <a:ext uri="{FF2B5EF4-FFF2-40B4-BE49-F238E27FC236}">
                    <a16:creationId xmlns:a16="http://schemas.microsoft.com/office/drawing/2014/main" id="{45C8FDE8-9571-4F30-B663-2A132B68CF53}"/>
                  </a:ext>
                </a:extLst>
              </p:cNvPr>
              <p:cNvSpPr txBox="1"/>
              <p:nvPr/>
            </p:nvSpPr>
            <p:spPr>
              <a:xfrm>
                <a:off x="5611272" y="2811843"/>
                <a:ext cx="872003" cy="318526"/>
              </a:xfrm>
              <a:prstGeom prst="rect">
                <a:avLst/>
              </a:prstGeom>
              <a:solidFill>
                <a:srgbClr val="A54825"/>
              </a:solidFill>
            </p:spPr>
            <p:txBody>
              <a:bodyPr vert="horz" wrap="none" lIns="0" tIns="0" rIns="0" bIns="0" rtlCol="0" anchor="ctr">
                <a:noAutofit/>
              </a:bodyPr>
              <a:lstStyle/>
              <a:p>
                <a:pPr algn="ctr" defTabSz="375896">
                  <a:defRPr/>
                </a:pPr>
                <a:r>
                  <a:rPr lang="en-US" sz="1200" dirty="0">
                    <a:solidFill>
                      <a:prstClr val="white"/>
                    </a:solidFill>
                    <a:latin typeface="Intel Clear"/>
                  </a:rPr>
                  <a:t>vswitch.p4*</a:t>
                </a:r>
              </a:p>
            </p:txBody>
          </p:sp>
          <p:sp>
            <p:nvSpPr>
              <p:cNvPr id="100" name="TextBox 99">
                <a:extLst>
                  <a:ext uri="{FF2B5EF4-FFF2-40B4-BE49-F238E27FC236}">
                    <a16:creationId xmlns:a16="http://schemas.microsoft.com/office/drawing/2014/main" id="{8B73E42D-9ACD-4B30-8B2B-60E70A48AD26}"/>
                  </a:ext>
                </a:extLst>
              </p:cNvPr>
              <p:cNvSpPr txBox="1"/>
              <p:nvPr/>
            </p:nvSpPr>
            <p:spPr>
              <a:xfrm>
                <a:off x="6693621" y="3435712"/>
                <a:ext cx="2009490" cy="525407"/>
              </a:xfrm>
              <a:prstGeom prst="rect">
                <a:avLst/>
              </a:prstGeom>
              <a:solidFill>
                <a:srgbClr val="D4A265"/>
              </a:solidFill>
            </p:spPr>
            <p:txBody>
              <a:bodyPr vert="horz" wrap="none" lIns="0" tIns="0" rIns="0" bIns="0" rtlCol="0" anchor="b">
                <a:noAutofit/>
              </a:bodyPr>
              <a:lstStyle/>
              <a:p>
                <a:pPr algn="ctr" defTabSz="375896">
                  <a:defRPr/>
                </a:pPr>
                <a:r>
                  <a:rPr lang="en-US" sz="1050" dirty="0">
                    <a:solidFill>
                      <a:prstClr val="white"/>
                    </a:solidFill>
                    <a:latin typeface="Intel Clear"/>
                  </a:rPr>
                  <a:t>Intel P4-driven </a:t>
                </a:r>
                <a:r>
                  <a:rPr lang="en-US" sz="1050" dirty="0" err="1">
                    <a:solidFill>
                      <a:prstClr val="white"/>
                    </a:solidFill>
                    <a:latin typeface="Intel Clear"/>
                  </a:rPr>
                  <a:t>vSwitch</a:t>
                </a:r>
                <a:r>
                  <a:rPr lang="en-US" sz="1050" dirty="0">
                    <a:solidFill>
                      <a:prstClr val="white"/>
                    </a:solidFill>
                    <a:latin typeface="Intel Clear"/>
                  </a:rPr>
                  <a:t> Platform</a:t>
                </a:r>
              </a:p>
            </p:txBody>
          </p:sp>
          <p:sp>
            <p:nvSpPr>
              <p:cNvPr id="101" name="TextBox 100">
                <a:extLst>
                  <a:ext uri="{FF2B5EF4-FFF2-40B4-BE49-F238E27FC236}">
                    <a16:creationId xmlns:a16="http://schemas.microsoft.com/office/drawing/2014/main" id="{E72693F4-E7B7-439D-A577-7207092DAD1A}"/>
                  </a:ext>
                </a:extLst>
              </p:cNvPr>
              <p:cNvSpPr txBox="1"/>
              <p:nvPr/>
            </p:nvSpPr>
            <p:spPr>
              <a:xfrm>
                <a:off x="6734177" y="4236523"/>
                <a:ext cx="1905000" cy="121376"/>
              </a:xfrm>
              <a:prstGeom prst="rect">
                <a:avLst/>
              </a:prstGeom>
              <a:solidFill>
                <a:srgbClr val="418B95"/>
              </a:solidFill>
            </p:spPr>
            <p:txBody>
              <a:bodyPr vert="horz" wrap="none" lIns="0" tIns="0" rIns="0" bIns="0" rtlCol="0" anchor="b">
                <a:noAutofit/>
              </a:bodyPr>
              <a:lstStyle/>
              <a:p>
                <a:pPr algn="ctr" defTabSz="375896">
                  <a:defRPr/>
                </a:pPr>
                <a:r>
                  <a:rPr lang="en-US" sz="600" dirty="0">
                    <a:solidFill>
                      <a:prstClr val="white"/>
                    </a:solidFill>
                    <a:latin typeface="Intel Clear"/>
                  </a:rPr>
                  <a:t> Unified Pipeline Driver</a:t>
                </a:r>
              </a:p>
            </p:txBody>
          </p:sp>
          <p:sp>
            <p:nvSpPr>
              <p:cNvPr id="15" name="TextBox 14">
                <a:extLst>
                  <a:ext uri="{FF2B5EF4-FFF2-40B4-BE49-F238E27FC236}">
                    <a16:creationId xmlns:a16="http://schemas.microsoft.com/office/drawing/2014/main" id="{8E462B8C-F3EA-49FA-BB15-6CC128FA8581}"/>
                  </a:ext>
                </a:extLst>
              </p:cNvPr>
              <p:cNvSpPr txBox="1"/>
              <p:nvPr/>
            </p:nvSpPr>
            <p:spPr>
              <a:xfrm>
                <a:off x="6730766" y="4428780"/>
                <a:ext cx="369013" cy="211199"/>
              </a:xfrm>
              <a:prstGeom prst="rect">
                <a:avLst/>
              </a:prstGeom>
              <a:solidFill>
                <a:srgbClr val="57BB77"/>
              </a:solidFill>
            </p:spPr>
            <p:txBody>
              <a:bodyPr vert="horz" wrap="none" lIns="0" tIns="0" rIns="0" bIns="0" rtlCol="0" anchor="ctr">
                <a:noAutofit/>
              </a:bodyPr>
              <a:lstStyle/>
              <a:p>
                <a:pPr algn="ctr" defTabSz="375896">
                  <a:defRPr/>
                </a:pPr>
                <a:r>
                  <a:rPr lang="en-US" sz="600" dirty="0">
                    <a:solidFill>
                      <a:prstClr val="white"/>
                    </a:solidFill>
                    <a:latin typeface="Intel Clear"/>
                  </a:rPr>
                  <a:t>Switch</a:t>
                </a:r>
              </a:p>
              <a:p>
                <a:pPr algn="ctr" defTabSz="375896">
                  <a:defRPr/>
                </a:pPr>
                <a:r>
                  <a:rPr lang="en-US" sz="600" dirty="0">
                    <a:solidFill>
                      <a:prstClr val="white"/>
                    </a:solidFill>
                    <a:latin typeface="Intel Clear"/>
                  </a:rPr>
                  <a:t>Pipeline</a:t>
                </a:r>
              </a:p>
            </p:txBody>
          </p:sp>
          <p:sp>
            <p:nvSpPr>
              <p:cNvPr id="16" name="TextBox 15">
                <a:extLst>
                  <a:ext uri="{FF2B5EF4-FFF2-40B4-BE49-F238E27FC236}">
                    <a16:creationId xmlns:a16="http://schemas.microsoft.com/office/drawing/2014/main" id="{C3F4FA56-87B4-49ED-BD8A-368DAB980872}"/>
                  </a:ext>
                </a:extLst>
              </p:cNvPr>
              <p:cNvSpPr txBox="1"/>
              <p:nvPr/>
            </p:nvSpPr>
            <p:spPr>
              <a:xfrm>
                <a:off x="7119661" y="4428780"/>
                <a:ext cx="369013" cy="211199"/>
              </a:xfrm>
              <a:prstGeom prst="rect">
                <a:avLst/>
              </a:prstGeom>
              <a:solidFill>
                <a:srgbClr val="57BB77"/>
              </a:solidFill>
            </p:spPr>
            <p:txBody>
              <a:bodyPr vert="horz" wrap="none" lIns="0" tIns="0" rIns="0" bIns="0" rtlCol="0" anchor="ctr">
                <a:noAutofit/>
              </a:bodyPr>
              <a:lstStyle/>
              <a:p>
                <a:pPr algn="ctr" defTabSz="375896">
                  <a:defRPr/>
                </a:pPr>
                <a:r>
                  <a:rPr lang="en-US" sz="600" dirty="0">
                    <a:solidFill>
                      <a:prstClr val="white"/>
                    </a:solidFill>
                    <a:latin typeface="Intel Clear"/>
                  </a:rPr>
                  <a:t>NIC</a:t>
                </a:r>
              </a:p>
              <a:p>
                <a:pPr algn="ctr" defTabSz="375896">
                  <a:defRPr/>
                </a:pPr>
                <a:r>
                  <a:rPr lang="en-US" sz="600" dirty="0">
                    <a:solidFill>
                      <a:prstClr val="white"/>
                    </a:solidFill>
                    <a:latin typeface="Intel Clear"/>
                  </a:rPr>
                  <a:t>Pipeline</a:t>
                </a:r>
              </a:p>
            </p:txBody>
          </p:sp>
          <p:sp>
            <p:nvSpPr>
              <p:cNvPr id="17" name="TextBox 16">
                <a:extLst>
                  <a:ext uri="{FF2B5EF4-FFF2-40B4-BE49-F238E27FC236}">
                    <a16:creationId xmlns:a16="http://schemas.microsoft.com/office/drawing/2014/main" id="{0FC705E4-DF14-47A0-B20C-1CA5B32EDB79}"/>
                  </a:ext>
                </a:extLst>
              </p:cNvPr>
              <p:cNvSpPr txBox="1"/>
              <p:nvPr/>
            </p:nvSpPr>
            <p:spPr>
              <a:xfrm>
                <a:off x="7507070" y="4428869"/>
                <a:ext cx="369013" cy="211199"/>
              </a:xfrm>
              <a:prstGeom prst="rect">
                <a:avLst/>
              </a:prstGeom>
              <a:solidFill>
                <a:srgbClr val="57BB77"/>
              </a:solidFill>
            </p:spPr>
            <p:txBody>
              <a:bodyPr vert="horz" wrap="none" lIns="0" tIns="0" rIns="0" bIns="0" rtlCol="0" anchor="ctr">
                <a:noAutofit/>
              </a:bodyPr>
              <a:lstStyle/>
              <a:p>
                <a:pPr algn="ctr" defTabSz="375896">
                  <a:defRPr/>
                </a:pPr>
                <a:r>
                  <a:rPr lang="en-US" sz="600" dirty="0">
                    <a:solidFill>
                      <a:prstClr val="white"/>
                    </a:solidFill>
                    <a:latin typeface="Intel Clear"/>
                  </a:rPr>
                  <a:t>FPGA</a:t>
                </a:r>
              </a:p>
              <a:p>
                <a:pPr algn="ctr" defTabSz="375896">
                  <a:defRPr/>
                </a:pPr>
                <a:r>
                  <a:rPr lang="en-US" sz="600" dirty="0">
                    <a:solidFill>
                      <a:prstClr val="white"/>
                    </a:solidFill>
                    <a:latin typeface="Intel Clear"/>
                  </a:rPr>
                  <a:t>Pipeline</a:t>
                </a:r>
              </a:p>
            </p:txBody>
          </p:sp>
          <p:sp>
            <p:nvSpPr>
              <p:cNvPr id="20" name="TextBox 19">
                <a:extLst>
                  <a:ext uri="{FF2B5EF4-FFF2-40B4-BE49-F238E27FC236}">
                    <a16:creationId xmlns:a16="http://schemas.microsoft.com/office/drawing/2014/main" id="{8936A9E7-0889-4220-AB27-9F10F8AF07D0}"/>
                  </a:ext>
                </a:extLst>
              </p:cNvPr>
              <p:cNvSpPr txBox="1"/>
              <p:nvPr/>
            </p:nvSpPr>
            <p:spPr>
              <a:xfrm>
                <a:off x="7901302" y="4427644"/>
                <a:ext cx="369013" cy="211199"/>
              </a:xfrm>
              <a:prstGeom prst="rect">
                <a:avLst/>
              </a:prstGeom>
              <a:solidFill>
                <a:srgbClr val="A54825"/>
              </a:solidFill>
            </p:spPr>
            <p:txBody>
              <a:bodyPr vert="horz" wrap="none" lIns="0" tIns="0" rIns="0" bIns="0" rtlCol="0" anchor="ctr">
                <a:noAutofit/>
              </a:bodyPr>
              <a:lstStyle/>
              <a:p>
                <a:pPr algn="ctr" defTabSz="375896">
                  <a:defRPr/>
                </a:pPr>
                <a:r>
                  <a:rPr lang="en-US" sz="600" dirty="0">
                    <a:solidFill>
                      <a:prstClr val="white"/>
                    </a:solidFill>
                    <a:latin typeface="Intel Clear"/>
                  </a:rPr>
                  <a:t>DPDK</a:t>
                </a:r>
              </a:p>
              <a:p>
                <a:pPr algn="ctr" defTabSz="375896">
                  <a:defRPr/>
                </a:pPr>
                <a:r>
                  <a:rPr lang="en-US" sz="600" dirty="0">
                    <a:solidFill>
                      <a:prstClr val="white"/>
                    </a:solidFill>
                    <a:latin typeface="Intel Clear"/>
                  </a:rPr>
                  <a:t>Pipeline</a:t>
                </a:r>
              </a:p>
            </p:txBody>
          </p:sp>
          <p:sp>
            <p:nvSpPr>
              <p:cNvPr id="21" name="TextBox 20">
                <a:extLst>
                  <a:ext uri="{FF2B5EF4-FFF2-40B4-BE49-F238E27FC236}">
                    <a16:creationId xmlns:a16="http://schemas.microsoft.com/office/drawing/2014/main" id="{4565E3E8-7AAE-4C30-8BBB-863F52E81635}"/>
                  </a:ext>
                </a:extLst>
              </p:cNvPr>
              <p:cNvSpPr txBox="1"/>
              <p:nvPr/>
            </p:nvSpPr>
            <p:spPr>
              <a:xfrm>
                <a:off x="8286786" y="4428340"/>
                <a:ext cx="369013" cy="211199"/>
              </a:xfrm>
              <a:prstGeom prst="rect">
                <a:avLst/>
              </a:prstGeom>
              <a:solidFill>
                <a:srgbClr val="A54825"/>
              </a:solidFill>
            </p:spPr>
            <p:txBody>
              <a:bodyPr vert="horz" wrap="none" lIns="0" tIns="0" rIns="0" bIns="0" rtlCol="0" anchor="ctr">
                <a:noAutofit/>
              </a:bodyPr>
              <a:lstStyle/>
              <a:p>
                <a:pPr algn="ctr" defTabSz="375896">
                  <a:defRPr/>
                </a:pPr>
                <a:r>
                  <a:rPr lang="en-US" sz="600" dirty="0">
                    <a:solidFill>
                      <a:prstClr val="white"/>
                    </a:solidFill>
                    <a:latin typeface="Intel Clear"/>
                  </a:rPr>
                  <a:t>Pipeline</a:t>
                </a:r>
              </a:p>
              <a:p>
                <a:pPr algn="ctr" defTabSz="375896">
                  <a:defRPr/>
                </a:pPr>
                <a:r>
                  <a:rPr lang="en-US" sz="600" dirty="0">
                    <a:solidFill>
                      <a:prstClr val="white"/>
                    </a:solidFill>
                    <a:latin typeface="Intel Clear"/>
                  </a:rPr>
                  <a:t>C Model</a:t>
                </a:r>
              </a:p>
            </p:txBody>
          </p:sp>
          <p:sp>
            <p:nvSpPr>
              <p:cNvPr id="23" name="TextBox 22">
                <a:extLst>
                  <a:ext uri="{FF2B5EF4-FFF2-40B4-BE49-F238E27FC236}">
                    <a16:creationId xmlns:a16="http://schemas.microsoft.com/office/drawing/2014/main" id="{121EA342-1916-455A-B9B0-936F4E113574}"/>
                  </a:ext>
                </a:extLst>
              </p:cNvPr>
              <p:cNvSpPr txBox="1"/>
              <p:nvPr/>
            </p:nvSpPr>
            <p:spPr>
              <a:xfrm>
                <a:off x="5611272" y="3546078"/>
                <a:ext cx="1014579" cy="413676"/>
              </a:xfrm>
              <a:prstGeom prst="rect">
                <a:avLst/>
              </a:prstGeom>
              <a:solidFill>
                <a:schemeClr val="tx2"/>
              </a:solidFill>
            </p:spPr>
            <p:txBody>
              <a:bodyPr vert="horz" wrap="none" lIns="0" tIns="0" rIns="0" bIns="0" rtlCol="0" anchor="ctr">
                <a:noAutofit/>
              </a:bodyPr>
              <a:lstStyle/>
              <a:p>
                <a:pPr algn="ctr" defTabSz="375896">
                  <a:defRPr/>
                </a:pPr>
                <a:r>
                  <a:rPr lang="en-US" sz="1200" dirty="0">
                    <a:solidFill>
                      <a:schemeClr val="bg1"/>
                    </a:solidFill>
                    <a:latin typeface="Intel Clear"/>
                  </a:rPr>
                  <a:t>P4 Compiler</a:t>
                </a:r>
              </a:p>
            </p:txBody>
          </p:sp>
          <p:cxnSp>
            <p:nvCxnSpPr>
              <p:cNvPr id="105" name="Straight Arrow Connector 104">
                <a:extLst>
                  <a:ext uri="{FF2B5EF4-FFF2-40B4-BE49-F238E27FC236}">
                    <a16:creationId xmlns:a16="http://schemas.microsoft.com/office/drawing/2014/main" id="{C32AFA6E-4E31-48CB-AB66-6258B6148D2D}"/>
                  </a:ext>
                </a:extLst>
              </p:cNvPr>
              <p:cNvCxnSpPr>
                <a:cxnSpLocks/>
              </p:cNvCxnSpPr>
              <p:nvPr/>
            </p:nvCxnSpPr>
            <p:spPr>
              <a:xfrm>
                <a:off x="8520328" y="2296749"/>
                <a:ext cx="0" cy="657528"/>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8F5D1656-46ED-47CD-BFE2-79C9067F6AEA}"/>
                  </a:ext>
                </a:extLst>
              </p:cNvPr>
              <p:cNvSpPr txBox="1"/>
              <p:nvPr/>
            </p:nvSpPr>
            <p:spPr>
              <a:xfrm>
                <a:off x="8562573" y="2399185"/>
                <a:ext cx="163773" cy="127207"/>
              </a:xfrm>
              <a:prstGeom prst="rect">
                <a:avLst/>
              </a:prstGeom>
              <a:noFill/>
            </p:spPr>
            <p:txBody>
              <a:bodyPr vert="horz" wrap="none" lIns="0" tIns="0" rIns="0" bIns="0" rtlCol="0">
                <a:noAutofit/>
              </a:bodyPr>
              <a:lstStyle/>
              <a:p>
                <a:pPr defTabSz="375896">
                  <a:defRPr/>
                </a:pPr>
                <a:r>
                  <a:rPr lang="en-US" sz="825" dirty="0">
                    <a:solidFill>
                      <a:srgbClr val="7030A0"/>
                    </a:solidFill>
                    <a:latin typeface="Intel Clear"/>
                  </a:rPr>
                  <a:t>P4</a:t>
                </a:r>
              </a:p>
              <a:p>
                <a:pPr defTabSz="375896">
                  <a:defRPr/>
                </a:pPr>
                <a:r>
                  <a:rPr lang="en-US" sz="825" dirty="0">
                    <a:solidFill>
                      <a:srgbClr val="7030A0"/>
                    </a:solidFill>
                    <a:latin typeface="Intel Clear"/>
                  </a:rPr>
                  <a:t>Runtime</a:t>
                </a:r>
              </a:p>
            </p:txBody>
          </p:sp>
          <p:sp>
            <p:nvSpPr>
              <p:cNvPr id="111" name="Rectangle 110">
                <a:extLst>
                  <a:ext uri="{FF2B5EF4-FFF2-40B4-BE49-F238E27FC236}">
                    <a16:creationId xmlns:a16="http://schemas.microsoft.com/office/drawing/2014/main" id="{B032FE52-CF32-41A1-A0E0-0EC017A1287C}"/>
                  </a:ext>
                </a:extLst>
              </p:cNvPr>
              <p:cNvSpPr/>
              <p:nvPr/>
            </p:nvSpPr>
            <p:spPr>
              <a:xfrm>
                <a:off x="8368816" y="2961435"/>
                <a:ext cx="305222" cy="200267"/>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white"/>
                    </a:solidFill>
                    <a:latin typeface="Intel Clear"/>
                  </a:rPr>
                  <a:t>P4 RT</a:t>
                </a:r>
              </a:p>
            </p:txBody>
          </p:sp>
          <p:sp>
            <p:nvSpPr>
              <p:cNvPr id="113" name="Rectangle 112">
                <a:extLst>
                  <a:ext uri="{FF2B5EF4-FFF2-40B4-BE49-F238E27FC236}">
                    <a16:creationId xmlns:a16="http://schemas.microsoft.com/office/drawing/2014/main" id="{241367E9-1EDE-43BE-AF8A-2537F8A4CB85}"/>
                  </a:ext>
                </a:extLst>
              </p:cNvPr>
              <p:cNvSpPr/>
              <p:nvPr/>
            </p:nvSpPr>
            <p:spPr>
              <a:xfrm>
                <a:off x="7980432" y="2961435"/>
                <a:ext cx="358416" cy="204106"/>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white"/>
                    </a:solidFill>
                    <a:latin typeface="Intel Clear"/>
                  </a:rPr>
                  <a:t>vSwitch*</a:t>
                </a:r>
              </a:p>
            </p:txBody>
          </p:sp>
          <p:cxnSp>
            <p:nvCxnSpPr>
              <p:cNvPr id="114" name="Straight Arrow Connector 113">
                <a:extLst>
                  <a:ext uri="{FF2B5EF4-FFF2-40B4-BE49-F238E27FC236}">
                    <a16:creationId xmlns:a16="http://schemas.microsoft.com/office/drawing/2014/main" id="{2E2768EF-171D-427C-B230-A803EFB3368C}"/>
                  </a:ext>
                </a:extLst>
              </p:cNvPr>
              <p:cNvCxnSpPr>
                <a:cxnSpLocks/>
              </p:cNvCxnSpPr>
              <p:nvPr/>
            </p:nvCxnSpPr>
            <p:spPr>
              <a:xfrm>
                <a:off x="8160593" y="2303906"/>
                <a:ext cx="0" cy="657528"/>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01DF3CF2-C58F-4B87-A2E8-B318590660A3}"/>
                  </a:ext>
                </a:extLst>
              </p:cNvPr>
              <p:cNvSpPr/>
              <p:nvPr/>
            </p:nvSpPr>
            <p:spPr>
              <a:xfrm>
                <a:off x="7590654" y="2961207"/>
                <a:ext cx="363554" cy="204106"/>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white"/>
                    </a:solidFill>
                    <a:latin typeface="Intel Clear"/>
                  </a:rPr>
                  <a:t>Tunnel*</a:t>
                </a:r>
              </a:p>
              <a:p>
                <a:pPr algn="ctr" defTabSz="375896">
                  <a:defRPr/>
                </a:pPr>
                <a:r>
                  <a:rPr lang="en-US" sz="600" dirty="0">
                    <a:solidFill>
                      <a:prstClr val="white"/>
                    </a:solidFill>
                    <a:latin typeface="Intel Clear"/>
                  </a:rPr>
                  <a:t>ILA*</a:t>
                </a:r>
              </a:p>
            </p:txBody>
          </p:sp>
          <p:sp>
            <p:nvSpPr>
              <p:cNvPr id="125" name="Rectangle: Rounded Corners 124">
                <a:extLst>
                  <a:ext uri="{FF2B5EF4-FFF2-40B4-BE49-F238E27FC236}">
                    <a16:creationId xmlns:a16="http://schemas.microsoft.com/office/drawing/2014/main" id="{DB31BDC9-DC8C-41A2-A659-7D4D0C3849D8}"/>
                  </a:ext>
                </a:extLst>
              </p:cNvPr>
              <p:cNvSpPr/>
              <p:nvPr/>
            </p:nvSpPr>
            <p:spPr>
              <a:xfrm>
                <a:off x="7307423" y="2686794"/>
                <a:ext cx="168485" cy="133499"/>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endParaRPr lang="en-US" sz="750" dirty="0">
                  <a:solidFill>
                    <a:prstClr val="black"/>
                  </a:solidFill>
                  <a:latin typeface="Intel Clear"/>
                </a:endParaRPr>
              </a:p>
            </p:txBody>
          </p:sp>
          <p:sp>
            <p:nvSpPr>
              <p:cNvPr id="126" name="Rectangle: Rounded Corners 125">
                <a:extLst>
                  <a:ext uri="{FF2B5EF4-FFF2-40B4-BE49-F238E27FC236}">
                    <a16:creationId xmlns:a16="http://schemas.microsoft.com/office/drawing/2014/main" id="{4991ACC7-8C74-474A-AFD5-915AC59258F9}"/>
                  </a:ext>
                </a:extLst>
              </p:cNvPr>
              <p:cNvSpPr/>
              <p:nvPr/>
            </p:nvSpPr>
            <p:spPr>
              <a:xfrm>
                <a:off x="7337310" y="2737563"/>
                <a:ext cx="168485" cy="133499"/>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endParaRPr lang="en-US" sz="750" dirty="0">
                  <a:solidFill>
                    <a:prstClr val="black"/>
                  </a:solidFill>
                  <a:latin typeface="Intel Clear"/>
                </a:endParaRPr>
              </a:p>
            </p:txBody>
          </p:sp>
          <p:sp>
            <p:nvSpPr>
              <p:cNvPr id="127" name="Rectangle: Rounded Corners 126">
                <a:extLst>
                  <a:ext uri="{FF2B5EF4-FFF2-40B4-BE49-F238E27FC236}">
                    <a16:creationId xmlns:a16="http://schemas.microsoft.com/office/drawing/2014/main" id="{6BE45258-4DFD-40AD-94DB-38D349E31F77}"/>
                  </a:ext>
                </a:extLst>
              </p:cNvPr>
              <p:cNvSpPr/>
              <p:nvPr/>
            </p:nvSpPr>
            <p:spPr>
              <a:xfrm>
                <a:off x="7367197" y="2791775"/>
                <a:ext cx="168485" cy="133499"/>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750" dirty="0">
                    <a:solidFill>
                      <a:prstClr val="black"/>
                    </a:solidFill>
                    <a:latin typeface="Intel Clear"/>
                  </a:rPr>
                  <a:t>L3</a:t>
                </a:r>
              </a:p>
            </p:txBody>
          </p:sp>
          <p:sp>
            <p:nvSpPr>
              <p:cNvPr id="129" name="Rectangle: Rounded Corners 128">
                <a:extLst>
                  <a:ext uri="{FF2B5EF4-FFF2-40B4-BE49-F238E27FC236}">
                    <a16:creationId xmlns:a16="http://schemas.microsoft.com/office/drawing/2014/main" id="{A22E451A-7959-4BD5-A929-3D891D082EE5}"/>
                  </a:ext>
                </a:extLst>
              </p:cNvPr>
              <p:cNvSpPr/>
              <p:nvPr/>
            </p:nvSpPr>
            <p:spPr>
              <a:xfrm>
                <a:off x="7030152" y="2686794"/>
                <a:ext cx="168485" cy="133499"/>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endParaRPr lang="en-US" sz="750" dirty="0">
                  <a:solidFill>
                    <a:prstClr val="black"/>
                  </a:solidFill>
                  <a:latin typeface="Intel Clear"/>
                </a:endParaRPr>
              </a:p>
            </p:txBody>
          </p:sp>
          <p:sp>
            <p:nvSpPr>
              <p:cNvPr id="130" name="Rectangle: Rounded Corners 129">
                <a:extLst>
                  <a:ext uri="{FF2B5EF4-FFF2-40B4-BE49-F238E27FC236}">
                    <a16:creationId xmlns:a16="http://schemas.microsoft.com/office/drawing/2014/main" id="{3CBE0DDD-3317-4479-9D3B-0CCA23610235}"/>
                  </a:ext>
                </a:extLst>
              </p:cNvPr>
              <p:cNvSpPr/>
              <p:nvPr/>
            </p:nvSpPr>
            <p:spPr>
              <a:xfrm>
                <a:off x="7060039" y="2737563"/>
                <a:ext cx="168485" cy="133499"/>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endParaRPr lang="en-US" sz="750" dirty="0">
                  <a:solidFill>
                    <a:prstClr val="black"/>
                  </a:solidFill>
                  <a:latin typeface="Intel Clear"/>
                </a:endParaRPr>
              </a:p>
            </p:txBody>
          </p:sp>
          <p:sp>
            <p:nvSpPr>
              <p:cNvPr id="131" name="Rectangle: Rounded Corners 130">
                <a:extLst>
                  <a:ext uri="{FF2B5EF4-FFF2-40B4-BE49-F238E27FC236}">
                    <a16:creationId xmlns:a16="http://schemas.microsoft.com/office/drawing/2014/main" id="{839CA6AE-A5FC-4CBE-886E-E21014AB55A0}"/>
                  </a:ext>
                </a:extLst>
              </p:cNvPr>
              <p:cNvSpPr/>
              <p:nvPr/>
            </p:nvSpPr>
            <p:spPr>
              <a:xfrm>
                <a:off x="7089926" y="2791775"/>
                <a:ext cx="168485" cy="133499"/>
              </a:xfrm>
              <a:prstGeom prst="roundRect">
                <a:avLst/>
              </a:prstGeom>
              <a:solidFill>
                <a:schemeClr val="accent4"/>
              </a:solidFill>
              <a:ln>
                <a:solidFill>
                  <a:schemeClr val="tx1"/>
                </a:solid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750" dirty="0">
                    <a:solidFill>
                      <a:prstClr val="black"/>
                    </a:solidFill>
                    <a:latin typeface="Intel Clear"/>
                  </a:rPr>
                  <a:t>L2</a:t>
                </a:r>
              </a:p>
            </p:txBody>
          </p:sp>
          <p:sp>
            <p:nvSpPr>
              <p:cNvPr id="133" name="Can 10">
                <a:extLst>
                  <a:ext uri="{FF2B5EF4-FFF2-40B4-BE49-F238E27FC236}">
                    <a16:creationId xmlns:a16="http://schemas.microsoft.com/office/drawing/2014/main" id="{BF31025E-0DBE-4127-8D8C-F516C00721C5}"/>
                  </a:ext>
                </a:extLst>
              </p:cNvPr>
              <p:cNvSpPr/>
              <p:nvPr/>
            </p:nvSpPr>
            <p:spPr>
              <a:xfrm>
                <a:off x="6718205" y="2762060"/>
                <a:ext cx="164579" cy="127651"/>
              </a:xfrm>
              <a:prstGeom prst="can">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75896">
                  <a:defRPr/>
                </a:pPr>
                <a:endParaRPr lang="en-US" sz="750">
                  <a:solidFill>
                    <a:prstClr val="white"/>
                  </a:solidFill>
                  <a:latin typeface="Intel Clear"/>
                </a:endParaRPr>
              </a:p>
            </p:txBody>
          </p:sp>
          <p:sp>
            <p:nvSpPr>
              <p:cNvPr id="134" name="Up-Down Arrow 37">
                <a:extLst>
                  <a:ext uri="{FF2B5EF4-FFF2-40B4-BE49-F238E27FC236}">
                    <a16:creationId xmlns:a16="http://schemas.microsoft.com/office/drawing/2014/main" id="{2F98D982-8B0E-443E-81CE-EFECF2E65A7E}"/>
                  </a:ext>
                </a:extLst>
              </p:cNvPr>
              <p:cNvSpPr/>
              <p:nvPr/>
            </p:nvSpPr>
            <p:spPr>
              <a:xfrm>
                <a:off x="6895947" y="2753744"/>
                <a:ext cx="97964" cy="143141"/>
              </a:xfrm>
              <a:prstGeom prst="upDownArrow">
                <a:avLst>
                  <a:gd name="adj1" fmla="val 43365"/>
                  <a:gd name="adj2" fmla="val 33411"/>
                </a:avLst>
              </a:prstGeom>
              <a:solidFill>
                <a:srgbClr val="00B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66">
                  <a:defRPr/>
                </a:pPr>
                <a:endParaRPr lang="en-US" sz="750" dirty="0">
                  <a:solidFill>
                    <a:prstClr val="white"/>
                  </a:solidFill>
                  <a:latin typeface="Intel Clear"/>
                </a:endParaRPr>
              </a:p>
            </p:txBody>
          </p:sp>
          <p:sp>
            <p:nvSpPr>
              <p:cNvPr id="135" name="Rectangle 134">
                <a:extLst>
                  <a:ext uri="{FF2B5EF4-FFF2-40B4-BE49-F238E27FC236}">
                    <a16:creationId xmlns:a16="http://schemas.microsoft.com/office/drawing/2014/main" id="{6D651939-8251-45F8-B5BB-78774154B775}"/>
                  </a:ext>
                </a:extLst>
              </p:cNvPr>
              <p:cNvSpPr/>
              <p:nvPr/>
            </p:nvSpPr>
            <p:spPr>
              <a:xfrm>
                <a:off x="7311519" y="2961207"/>
                <a:ext cx="275071" cy="282479"/>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white"/>
                    </a:solidFill>
                    <a:latin typeface="Intel Clear"/>
                  </a:rPr>
                  <a:t>BGP*</a:t>
                </a:r>
              </a:p>
              <a:p>
                <a:pPr algn="ctr" defTabSz="375896">
                  <a:defRPr/>
                </a:pPr>
                <a:r>
                  <a:rPr lang="en-US" sz="600" dirty="0">
                    <a:solidFill>
                      <a:prstClr val="white"/>
                    </a:solidFill>
                    <a:latin typeface="Intel Clear"/>
                  </a:rPr>
                  <a:t>ECMP*</a:t>
                </a:r>
              </a:p>
            </p:txBody>
          </p:sp>
          <p:sp>
            <p:nvSpPr>
              <p:cNvPr id="136" name="Rectangle 135">
                <a:extLst>
                  <a:ext uri="{FF2B5EF4-FFF2-40B4-BE49-F238E27FC236}">
                    <a16:creationId xmlns:a16="http://schemas.microsoft.com/office/drawing/2014/main" id="{C0F53906-2846-4069-A221-FC5A1AEB2031}"/>
                  </a:ext>
                </a:extLst>
              </p:cNvPr>
              <p:cNvSpPr/>
              <p:nvPr/>
            </p:nvSpPr>
            <p:spPr>
              <a:xfrm>
                <a:off x="7024667" y="2959378"/>
                <a:ext cx="256461" cy="267827"/>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white"/>
                    </a:solidFill>
                    <a:latin typeface="Intel Clear"/>
                  </a:rPr>
                  <a:t>FDB</a:t>
                </a:r>
              </a:p>
              <a:p>
                <a:pPr algn="ctr" defTabSz="375896">
                  <a:defRPr/>
                </a:pPr>
                <a:r>
                  <a:rPr lang="en-US" sz="600" dirty="0">
                    <a:solidFill>
                      <a:prstClr val="white"/>
                    </a:solidFill>
                    <a:latin typeface="Intel Clear"/>
                  </a:rPr>
                  <a:t>Team</a:t>
                </a:r>
              </a:p>
            </p:txBody>
          </p:sp>
          <p:sp>
            <p:nvSpPr>
              <p:cNvPr id="137" name="Rectangle 136">
                <a:extLst>
                  <a:ext uri="{FF2B5EF4-FFF2-40B4-BE49-F238E27FC236}">
                    <a16:creationId xmlns:a16="http://schemas.microsoft.com/office/drawing/2014/main" id="{7F11FEFC-1CFB-4407-BD19-E341AF5FFA07}"/>
                  </a:ext>
                </a:extLst>
              </p:cNvPr>
              <p:cNvSpPr/>
              <p:nvPr/>
            </p:nvSpPr>
            <p:spPr>
              <a:xfrm>
                <a:off x="6698746" y="2944727"/>
                <a:ext cx="305087" cy="282479"/>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defTabSz="375896">
                  <a:defRPr/>
                </a:pPr>
                <a:r>
                  <a:rPr lang="en-US" sz="600" dirty="0">
                    <a:solidFill>
                      <a:prstClr val="white"/>
                    </a:solidFill>
                    <a:latin typeface="Intel Clear"/>
                  </a:rPr>
                  <a:t>Ports*</a:t>
                </a:r>
              </a:p>
              <a:p>
                <a:pPr algn="ctr" defTabSz="375896">
                  <a:defRPr/>
                </a:pPr>
                <a:r>
                  <a:rPr lang="en-US" sz="600" dirty="0">
                    <a:solidFill>
                      <a:prstClr val="white"/>
                    </a:solidFill>
                    <a:latin typeface="Intel Clear"/>
                  </a:rPr>
                  <a:t>Disks*</a:t>
                </a:r>
              </a:p>
            </p:txBody>
          </p:sp>
          <p:sp>
            <p:nvSpPr>
              <p:cNvPr id="76" name="TextBox 75">
                <a:extLst>
                  <a:ext uri="{FF2B5EF4-FFF2-40B4-BE49-F238E27FC236}">
                    <a16:creationId xmlns:a16="http://schemas.microsoft.com/office/drawing/2014/main" id="{E611DBCC-A03E-4BEB-A94F-8D44438DCD43}"/>
                  </a:ext>
                </a:extLst>
              </p:cNvPr>
              <p:cNvSpPr txBox="1"/>
              <p:nvPr/>
            </p:nvSpPr>
            <p:spPr>
              <a:xfrm>
                <a:off x="6734177" y="4236523"/>
                <a:ext cx="1905000" cy="121376"/>
              </a:xfrm>
              <a:prstGeom prst="rect">
                <a:avLst/>
              </a:prstGeom>
              <a:solidFill>
                <a:srgbClr val="418B95"/>
              </a:solidFill>
            </p:spPr>
            <p:txBody>
              <a:bodyPr vert="horz" wrap="none" lIns="0" tIns="0" rIns="0" bIns="0" rtlCol="0" anchor="b">
                <a:noAutofit/>
              </a:bodyPr>
              <a:lstStyle/>
              <a:p>
                <a:pPr algn="ctr"/>
                <a:r>
                  <a:rPr lang="en-US" sz="600">
                    <a:solidFill>
                      <a:schemeClr val="bg1"/>
                    </a:solidFill>
                  </a:rPr>
                  <a:t> Unified Pipeline Driver</a:t>
                </a:r>
              </a:p>
            </p:txBody>
          </p:sp>
          <p:sp>
            <p:nvSpPr>
              <p:cNvPr id="77" name="TextBox 76">
                <a:extLst>
                  <a:ext uri="{FF2B5EF4-FFF2-40B4-BE49-F238E27FC236}">
                    <a16:creationId xmlns:a16="http://schemas.microsoft.com/office/drawing/2014/main" id="{BF8B5FF9-9BE9-4B0B-9273-E3ACE10DC65B}"/>
                  </a:ext>
                </a:extLst>
              </p:cNvPr>
              <p:cNvSpPr txBox="1"/>
              <p:nvPr/>
            </p:nvSpPr>
            <p:spPr>
              <a:xfrm>
                <a:off x="6726755" y="4197914"/>
                <a:ext cx="2056049" cy="446010"/>
              </a:xfrm>
              <a:prstGeom prst="rect">
                <a:avLst/>
              </a:prstGeom>
              <a:solidFill>
                <a:srgbClr val="F6F8FA"/>
              </a:solidFill>
            </p:spPr>
            <p:txBody>
              <a:bodyPr vert="horz" wrap="none" lIns="0" tIns="0" rIns="0" bIns="0" rtlCol="0" anchor="ctr">
                <a:noAutofit/>
              </a:bodyPr>
              <a:lstStyle/>
              <a:p>
                <a:pPr algn="ctr"/>
                <a:endParaRPr lang="en-US" sz="600">
                  <a:solidFill>
                    <a:schemeClr val="bg1"/>
                  </a:solidFill>
                </a:endParaRPr>
              </a:p>
            </p:txBody>
          </p:sp>
          <p:sp>
            <p:nvSpPr>
              <p:cNvPr id="78" name="TextBox 77">
                <a:extLst>
                  <a:ext uri="{FF2B5EF4-FFF2-40B4-BE49-F238E27FC236}">
                    <a16:creationId xmlns:a16="http://schemas.microsoft.com/office/drawing/2014/main" id="{DAF25BDC-4B36-41BC-9956-1CD4CD9A3215}"/>
                  </a:ext>
                </a:extLst>
              </p:cNvPr>
              <p:cNvSpPr txBox="1"/>
              <p:nvPr/>
            </p:nvSpPr>
            <p:spPr>
              <a:xfrm>
                <a:off x="7507070" y="4194056"/>
                <a:ext cx="369013" cy="211199"/>
              </a:xfrm>
              <a:prstGeom prst="rect">
                <a:avLst/>
              </a:prstGeom>
              <a:solidFill>
                <a:srgbClr val="57BB77"/>
              </a:solidFill>
            </p:spPr>
            <p:txBody>
              <a:bodyPr vert="horz" wrap="none" lIns="0" tIns="0" rIns="0" bIns="0" rtlCol="0" anchor="ctr">
                <a:noAutofit/>
              </a:bodyPr>
              <a:lstStyle/>
              <a:p>
                <a:pPr algn="ctr"/>
                <a:r>
                  <a:rPr lang="en-US" sz="600" dirty="0">
                    <a:solidFill>
                      <a:schemeClr val="bg1"/>
                    </a:solidFill>
                  </a:rPr>
                  <a:t>FPGA</a:t>
                </a:r>
              </a:p>
              <a:p>
                <a:pPr algn="ctr"/>
                <a:r>
                  <a:rPr lang="en-US" sz="600" dirty="0">
                    <a:solidFill>
                      <a:schemeClr val="bg1"/>
                    </a:solidFill>
                  </a:rPr>
                  <a:t>Pipeline*</a:t>
                </a:r>
              </a:p>
            </p:txBody>
          </p:sp>
          <p:sp>
            <p:nvSpPr>
              <p:cNvPr id="80" name="TextBox 79">
                <a:extLst>
                  <a:ext uri="{FF2B5EF4-FFF2-40B4-BE49-F238E27FC236}">
                    <a16:creationId xmlns:a16="http://schemas.microsoft.com/office/drawing/2014/main" id="{818010E6-E26D-4608-A3B1-9EDEC70A8C4E}"/>
                  </a:ext>
                </a:extLst>
              </p:cNvPr>
              <p:cNvSpPr txBox="1"/>
              <p:nvPr/>
            </p:nvSpPr>
            <p:spPr>
              <a:xfrm>
                <a:off x="7119661" y="4193968"/>
                <a:ext cx="369013" cy="211199"/>
              </a:xfrm>
              <a:prstGeom prst="rect">
                <a:avLst/>
              </a:prstGeom>
              <a:solidFill>
                <a:srgbClr val="57BB77"/>
              </a:solidFill>
            </p:spPr>
            <p:txBody>
              <a:bodyPr vert="horz" wrap="none" lIns="0" tIns="0" rIns="0" bIns="0" rtlCol="0" anchor="ctr">
                <a:noAutofit/>
              </a:bodyPr>
              <a:lstStyle/>
              <a:p>
                <a:pPr algn="ctr"/>
                <a:r>
                  <a:rPr lang="en-US" sz="600" dirty="0">
                    <a:solidFill>
                      <a:schemeClr val="bg1"/>
                    </a:solidFill>
                  </a:rPr>
                  <a:t>NIC</a:t>
                </a:r>
              </a:p>
              <a:p>
                <a:pPr algn="ctr"/>
                <a:r>
                  <a:rPr lang="en-US" sz="600" dirty="0">
                    <a:solidFill>
                      <a:schemeClr val="bg1"/>
                    </a:solidFill>
                  </a:rPr>
                  <a:t>Pipeline*</a:t>
                </a:r>
              </a:p>
            </p:txBody>
          </p:sp>
          <p:sp>
            <p:nvSpPr>
              <p:cNvPr id="81" name="TextBox 80">
                <a:extLst>
                  <a:ext uri="{FF2B5EF4-FFF2-40B4-BE49-F238E27FC236}">
                    <a16:creationId xmlns:a16="http://schemas.microsoft.com/office/drawing/2014/main" id="{AF7A5A88-072A-42D1-9F69-84BE3D7A7969}"/>
                  </a:ext>
                </a:extLst>
              </p:cNvPr>
              <p:cNvSpPr txBox="1"/>
              <p:nvPr/>
            </p:nvSpPr>
            <p:spPr>
              <a:xfrm>
                <a:off x="6730766" y="4193968"/>
                <a:ext cx="369013" cy="211199"/>
              </a:xfrm>
              <a:prstGeom prst="rect">
                <a:avLst/>
              </a:prstGeom>
              <a:solidFill>
                <a:srgbClr val="57BB77"/>
              </a:solidFill>
            </p:spPr>
            <p:txBody>
              <a:bodyPr vert="horz" wrap="none" lIns="0" tIns="0" rIns="0" bIns="0" rtlCol="0" anchor="ctr">
                <a:noAutofit/>
              </a:bodyPr>
              <a:lstStyle/>
              <a:p>
                <a:pPr algn="ctr"/>
                <a:r>
                  <a:rPr lang="en-US" sz="600" dirty="0">
                    <a:solidFill>
                      <a:schemeClr val="bg1"/>
                    </a:solidFill>
                  </a:rPr>
                  <a:t>Switch</a:t>
                </a:r>
              </a:p>
              <a:p>
                <a:pPr algn="ctr"/>
                <a:r>
                  <a:rPr lang="en-US" sz="600" dirty="0">
                    <a:solidFill>
                      <a:schemeClr val="bg1"/>
                    </a:solidFill>
                  </a:rPr>
                  <a:t>Pipeline</a:t>
                </a:r>
              </a:p>
            </p:txBody>
          </p:sp>
          <p:sp>
            <p:nvSpPr>
              <p:cNvPr id="82" name="TextBox 81">
                <a:extLst>
                  <a:ext uri="{FF2B5EF4-FFF2-40B4-BE49-F238E27FC236}">
                    <a16:creationId xmlns:a16="http://schemas.microsoft.com/office/drawing/2014/main" id="{F7A4046D-7784-40C1-9435-DB590A24AF4F}"/>
                  </a:ext>
                </a:extLst>
              </p:cNvPr>
              <p:cNvSpPr txBox="1"/>
              <p:nvPr/>
            </p:nvSpPr>
            <p:spPr>
              <a:xfrm>
                <a:off x="7901302" y="4192832"/>
                <a:ext cx="369013" cy="211199"/>
              </a:xfrm>
              <a:prstGeom prst="rect">
                <a:avLst/>
              </a:prstGeom>
              <a:solidFill>
                <a:srgbClr val="A54825"/>
              </a:solidFill>
            </p:spPr>
            <p:txBody>
              <a:bodyPr vert="horz" wrap="none" lIns="0" tIns="0" rIns="0" bIns="0" rtlCol="0" anchor="ctr">
                <a:noAutofit/>
              </a:bodyPr>
              <a:lstStyle/>
              <a:p>
                <a:pPr algn="ctr"/>
                <a:r>
                  <a:rPr lang="en-US" sz="600" dirty="0">
                    <a:solidFill>
                      <a:schemeClr val="bg1"/>
                    </a:solidFill>
                  </a:rPr>
                  <a:t>DPDK</a:t>
                </a:r>
              </a:p>
              <a:p>
                <a:pPr algn="ctr"/>
                <a:r>
                  <a:rPr lang="en-US" sz="600" dirty="0">
                    <a:solidFill>
                      <a:schemeClr val="bg1"/>
                    </a:solidFill>
                  </a:rPr>
                  <a:t>Pipeline*</a:t>
                </a:r>
              </a:p>
            </p:txBody>
          </p:sp>
          <p:sp>
            <p:nvSpPr>
              <p:cNvPr id="83" name="TextBox 82">
                <a:extLst>
                  <a:ext uri="{FF2B5EF4-FFF2-40B4-BE49-F238E27FC236}">
                    <a16:creationId xmlns:a16="http://schemas.microsoft.com/office/drawing/2014/main" id="{E82F7A36-074B-4BE2-B8D0-DD04E9682D29}"/>
                  </a:ext>
                </a:extLst>
              </p:cNvPr>
              <p:cNvSpPr txBox="1"/>
              <p:nvPr/>
            </p:nvSpPr>
            <p:spPr>
              <a:xfrm>
                <a:off x="8286786" y="4193528"/>
                <a:ext cx="369013" cy="211199"/>
              </a:xfrm>
              <a:prstGeom prst="rect">
                <a:avLst/>
              </a:prstGeom>
              <a:solidFill>
                <a:srgbClr val="A54825"/>
              </a:solidFill>
            </p:spPr>
            <p:txBody>
              <a:bodyPr vert="horz" wrap="none" lIns="0" tIns="0" rIns="0" bIns="0" rtlCol="0" anchor="ctr">
                <a:noAutofit/>
              </a:bodyPr>
              <a:lstStyle/>
              <a:p>
                <a:pPr algn="ctr"/>
                <a:r>
                  <a:rPr lang="en-US" sz="600" dirty="0">
                    <a:solidFill>
                      <a:schemeClr val="bg1"/>
                    </a:solidFill>
                  </a:rPr>
                  <a:t>Pipeline</a:t>
                </a:r>
              </a:p>
              <a:p>
                <a:pPr algn="ctr"/>
                <a:r>
                  <a:rPr lang="en-US" sz="600" dirty="0">
                    <a:solidFill>
                      <a:schemeClr val="bg1"/>
                    </a:solidFill>
                  </a:rPr>
                  <a:t>C Model</a:t>
                </a:r>
              </a:p>
            </p:txBody>
          </p:sp>
          <p:pic>
            <p:nvPicPr>
              <p:cNvPr id="74" name="Picture 73">
                <a:extLst>
                  <a:ext uri="{FF2B5EF4-FFF2-40B4-BE49-F238E27FC236}">
                    <a16:creationId xmlns:a16="http://schemas.microsoft.com/office/drawing/2014/main" id="{A03D51BE-C6FD-4918-B07E-A8586619D920}"/>
                  </a:ext>
                </a:extLst>
              </p:cNvPr>
              <p:cNvPicPr>
                <a:picLocks noChangeAspect="1"/>
              </p:cNvPicPr>
              <p:nvPr>
                <p:custDataLst>
                  <p:tags r:id="rId1"/>
                </p:custDataLst>
              </p:nvPr>
            </p:nvPicPr>
            <p:blipFill>
              <a:blip r:embed="rId4" cstate="email">
                <a:alphaModFix/>
                <a:extLst>
                  <a:ext uri="{28A0092B-C50C-407E-A947-70E740481C1C}">
                    <a14:useLocalDpi xmlns:a14="http://schemas.microsoft.com/office/drawing/2010/main"/>
                  </a:ext>
                </a:extLst>
              </a:blip>
              <a:stretch>
                <a:fillRect/>
              </a:stretch>
            </p:blipFill>
            <p:spPr>
              <a:xfrm rot="21256108">
                <a:off x="7063057" y="4453413"/>
                <a:ext cx="438992" cy="229409"/>
              </a:xfrm>
              <a:prstGeom prst="rect">
                <a:avLst/>
              </a:prstGeom>
              <a:effectLst>
                <a:outerShdw blurRad="50800" dist="38100" dir="2700000" algn="tl" rotWithShape="0">
                  <a:prstClr val="black">
                    <a:alpha val="40000"/>
                  </a:prstClr>
                </a:outerShdw>
              </a:effectLst>
            </p:spPr>
          </p:pic>
        </p:grpSp>
      </p:grpSp>
    </p:spTree>
    <p:extLst>
      <p:ext uri="{BB962C8B-B14F-4D97-AF65-F5344CB8AC3E}">
        <p14:creationId xmlns:p14="http://schemas.microsoft.com/office/powerpoint/2010/main" val="216556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CD581E-B81C-4340-9B7C-3F3557DC3351}"/>
              </a:ext>
            </a:extLst>
          </p:cNvPr>
          <p:cNvGrpSpPr/>
          <p:nvPr/>
        </p:nvGrpSpPr>
        <p:grpSpPr>
          <a:xfrm>
            <a:off x="4632074" y="1481229"/>
            <a:ext cx="6961296" cy="4671588"/>
            <a:chOff x="2258359" y="690568"/>
            <a:chExt cx="7229257" cy="5146274"/>
          </a:xfrm>
        </p:grpSpPr>
        <p:sp>
          <p:nvSpPr>
            <p:cNvPr id="5" name="Rectangle: Rounded Corners 4">
              <a:extLst>
                <a:ext uri="{FF2B5EF4-FFF2-40B4-BE49-F238E27FC236}">
                  <a16:creationId xmlns:a16="http://schemas.microsoft.com/office/drawing/2014/main" id="{11214D45-278E-47B6-B7E6-D757193D8E62}"/>
                </a:ext>
              </a:extLst>
            </p:cNvPr>
            <p:cNvSpPr/>
            <p:nvPr/>
          </p:nvSpPr>
          <p:spPr>
            <a:xfrm>
              <a:off x="2263856" y="5171287"/>
              <a:ext cx="7223760" cy="665555"/>
            </a:xfrm>
            <a:prstGeom prst="roundRect">
              <a:avLst/>
            </a:prstGeom>
            <a:solidFill>
              <a:schemeClr val="bg2"/>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F5C28889-F73C-4D97-9FE3-2346F58852F5}"/>
                </a:ext>
              </a:extLst>
            </p:cNvPr>
            <p:cNvSpPr/>
            <p:nvPr/>
          </p:nvSpPr>
          <p:spPr>
            <a:xfrm>
              <a:off x="2258359" y="2043355"/>
              <a:ext cx="7223760" cy="2162425"/>
            </a:xfrm>
            <a:prstGeom prst="roundRect">
              <a:avLst/>
            </a:prstGeom>
            <a:solidFill>
              <a:schemeClr val="bg2"/>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849CF0A-42E1-4051-82E9-67F564197E2C}"/>
                </a:ext>
              </a:extLst>
            </p:cNvPr>
            <p:cNvSpPr txBox="1"/>
            <p:nvPr/>
          </p:nvSpPr>
          <p:spPr>
            <a:xfrm>
              <a:off x="2258359" y="2129579"/>
              <a:ext cx="1128258" cy="307777"/>
            </a:xfrm>
            <a:prstGeom prst="rect">
              <a:avLst/>
            </a:prstGeom>
            <a:noFill/>
          </p:spPr>
          <p:txBody>
            <a:bodyPr wrap="none" rtlCol="0">
              <a:spAutoFit/>
            </a:bodyPr>
            <a:lstStyle/>
            <a:p>
              <a:r>
                <a:rPr lang="en-US" sz="1400" dirty="0" err="1"/>
                <a:t>ovs-vswitchd</a:t>
              </a:r>
              <a:endParaRPr lang="en-US" sz="1400" dirty="0"/>
            </a:p>
          </p:txBody>
        </p:sp>
        <p:sp>
          <p:nvSpPr>
            <p:cNvPr id="8" name="Rectangle: Rounded Corners 7">
              <a:extLst>
                <a:ext uri="{FF2B5EF4-FFF2-40B4-BE49-F238E27FC236}">
                  <a16:creationId xmlns:a16="http://schemas.microsoft.com/office/drawing/2014/main" id="{DB37031B-B86B-4445-8878-FE7BD5CF956F}"/>
                </a:ext>
              </a:extLst>
            </p:cNvPr>
            <p:cNvSpPr/>
            <p:nvPr/>
          </p:nvSpPr>
          <p:spPr>
            <a:xfrm>
              <a:off x="3424719" y="2389732"/>
              <a:ext cx="2215504" cy="3143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p4proto</a:t>
              </a:r>
            </a:p>
          </p:txBody>
        </p:sp>
        <p:sp>
          <p:nvSpPr>
            <p:cNvPr id="9" name="Rectangle: Rounded Corners 8">
              <a:extLst>
                <a:ext uri="{FF2B5EF4-FFF2-40B4-BE49-F238E27FC236}">
                  <a16:creationId xmlns:a16="http://schemas.microsoft.com/office/drawing/2014/main" id="{2A605D56-44D7-4078-A4C5-33687244BCC4}"/>
                </a:ext>
              </a:extLst>
            </p:cNvPr>
            <p:cNvSpPr/>
            <p:nvPr/>
          </p:nvSpPr>
          <p:spPr>
            <a:xfrm>
              <a:off x="6549862" y="2389733"/>
              <a:ext cx="2001211" cy="314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ofproto</a:t>
              </a:r>
              <a:endParaRPr lang="en-US" dirty="0"/>
            </a:p>
          </p:txBody>
        </p:sp>
        <p:sp>
          <p:nvSpPr>
            <p:cNvPr id="10" name="Rectangle: Rounded Corners 9">
              <a:extLst>
                <a:ext uri="{FF2B5EF4-FFF2-40B4-BE49-F238E27FC236}">
                  <a16:creationId xmlns:a16="http://schemas.microsoft.com/office/drawing/2014/main" id="{A2736318-D362-4D4D-B03D-FD566BB2759D}"/>
                </a:ext>
              </a:extLst>
            </p:cNvPr>
            <p:cNvSpPr/>
            <p:nvPr/>
          </p:nvSpPr>
          <p:spPr>
            <a:xfrm>
              <a:off x="3424719" y="2850911"/>
              <a:ext cx="1973576" cy="28623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p4proto-dpif/API</a:t>
              </a:r>
            </a:p>
          </p:txBody>
        </p:sp>
        <p:sp>
          <p:nvSpPr>
            <p:cNvPr id="11" name="Rectangle: Rounded Corners 10">
              <a:extLst>
                <a:ext uri="{FF2B5EF4-FFF2-40B4-BE49-F238E27FC236}">
                  <a16:creationId xmlns:a16="http://schemas.microsoft.com/office/drawing/2014/main" id="{8681759F-1793-4EB4-B772-AD077E498687}"/>
                </a:ext>
              </a:extLst>
            </p:cNvPr>
            <p:cNvSpPr/>
            <p:nvPr/>
          </p:nvSpPr>
          <p:spPr>
            <a:xfrm>
              <a:off x="4305791" y="1312964"/>
              <a:ext cx="1409700" cy="3619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ovs-p4ctl</a:t>
              </a:r>
            </a:p>
          </p:txBody>
        </p:sp>
        <p:sp>
          <p:nvSpPr>
            <p:cNvPr id="12" name="Rectangle: Rounded Corners 11">
              <a:extLst>
                <a:ext uri="{FF2B5EF4-FFF2-40B4-BE49-F238E27FC236}">
                  <a16:creationId xmlns:a16="http://schemas.microsoft.com/office/drawing/2014/main" id="{C7F70594-9B12-44C8-9A1E-FD826CCA9F6D}"/>
                </a:ext>
              </a:extLst>
            </p:cNvPr>
            <p:cNvSpPr/>
            <p:nvPr/>
          </p:nvSpPr>
          <p:spPr>
            <a:xfrm>
              <a:off x="6762260" y="1319394"/>
              <a:ext cx="1409700"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ovs-ofctl</a:t>
              </a:r>
            </a:p>
          </p:txBody>
        </p:sp>
        <p:sp>
          <p:nvSpPr>
            <p:cNvPr id="13" name="Rectangle: Rounded Corners 12">
              <a:extLst>
                <a:ext uri="{FF2B5EF4-FFF2-40B4-BE49-F238E27FC236}">
                  <a16:creationId xmlns:a16="http://schemas.microsoft.com/office/drawing/2014/main" id="{E454746F-1F0E-4D6A-BE5D-3B803BCEA381}"/>
                </a:ext>
              </a:extLst>
            </p:cNvPr>
            <p:cNvSpPr/>
            <p:nvPr/>
          </p:nvSpPr>
          <p:spPr>
            <a:xfrm>
              <a:off x="3357562" y="713068"/>
              <a:ext cx="1762126" cy="3619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P4 Controller</a:t>
              </a:r>
            </a:p>
          </p:txBody>
        </p:sp>
        <p:sp>
          <p:nvSpPr>
            <p:cNvPr id="14" name="Rectangle: Rounded Corners 13">
              <a:extLst>
                <a:ext uri="{FF2B5EF4-FFF2-40B4-BE49-F238E27FC236}">
                  <a16:creationId xmlns:a16="http://schemas.microsoft.com/office/drawing/2014/main" id="{0CC828EE-9AD6-4F4D-BCFA-9CAE1612522C}"/>
                </a:ext>
              </a:extLst>
            </p:cNvPr>
            <p:cNvSpPr/>
            <p:nvPr/>
          </p:nvSpPr>
          <p:spPr>
            <a:xfrm>
              <a:off x="7358064" y="690568"/>
              <a:ext cx="1762126" cy="39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OF Controller</a:t>
              </a:r>
            </a:p>
          </p:txBody>
        </p:sp>
        <p:sp>
          <p:nvSpPr>
            <p:cNvPr id="15" name="Arrow: Left 14">
              <a:extLst>
                <a:ext uri="{FF2B5EF4-FFF2-40B4-BE49-F238E27FC236}">
                  <a16:creationId xmlns:a16="http://schemas.microsoft.com/office/drawing/2014/main" id="{6390BAAA-40FA-4062-99C1-7D75195CCF14}"/>
                </a:ext>
              </a:extLst>
            </p:cNvPr>
            <p:cNvSpPr/>
            <p:nvPr/>
          </p:nvSpPr>
          <p:spPr>
            <a:xfrm>
              <a:off x="5630732" y="2379302"/>
              <a:ext cx="917704" cy="260703"/>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31DB47E6-FD58-4FA1-9AF2-81AEE154312D}"/>
                </a:ext>
              </a:extLst>
            </p:cNvPr>
            <p:cNvSpPr/>
            <p:nvPr/>
          </p:nvSpPr>
          <p:spPr>
            <a:xfrm>
              <a:off x="6960398" y="2850911"/>
              <a:ext cx="1590675" cy="28452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ofproto-dpif</a:t>
              </a:r>
              <a:endParaRPr lang="en-US" sz="1600" dirty="0"/>
            </a:p>
          </p:txBody>
        </p:sp>
        <p:sp>
          <p:nvSpPr>
            <p:cNvPr id="17" name="Rectangle: Rounded Corners 16">
              <a:extLst>
                <a:ext uri="{FF2B5EF4-FFF2-40B4-BE49-F238E27FC236}">
                  <a16:creationId xmlns:a16="http://schemas.microsoft.com/office/drawing/2014/main" id="{748F9A21-2129-4379-8C8D-5141BDC4B815}"/>
                </a:ext>
              </a:extLst>
            </p:cNvPr>
            <p:cNvSpPr/>
            <p:nvPr/>
          </p:nvSpPr>
          <p:spPr>
            <a:xfrm>
              <a:off x="3948624" y="3792018"/>
              <a:ext cx="920816" cy="2574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P4-dpdk</a:t>
              </a:r>
            </a:p>
          </p:txBody>
        </p:sp>
        <p:cxnSp>
          <p:nvCxnSpPr>
            <p:cNvPr id="18" name="Straight Arrow Connector 17">
              <a:extLst>
                <a:ext uri="{FF2B5EF4-FFF2-40B4-BE49-F238E27FC236}">
                  <a16:creationId xmlns:a16="http://schemas.microsoft.com/office/drawing/2014/main" id="{5032DB89-A76D-4591-A29F-FA14399F2123}"/>
                </a:ext>
              </a:extLst>
            </p:cNvPr>
            <p:cNvCxnSpPr>
              <a:cxnSpLocks/>
            </p:cNvCxnSpPr>
            <p:nvPr/>
          </p:nvCxnSpPr>
          <p:spPr>
            <a:xfrm>
              <a:off x="8239125" y="1085850"/>
              <a:ext cx="0" cy="135150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671278-C82C-402A-A158-79DB513DC05E}"/>
                </a:ext>
              </a:extLst>
            </p:cNvPr>
            <p:cNvCxnSpPr>
              <a:cxnSpLocks/>
            </p:cNvCxnSpPr>
            <p:nvPr/>
          </p:nvCxnSpPr>
          <p:spPr>
            <a:xfrm>
              <a:off x="7429500" y="1698186"/>
              <a:ext cx="0" cy="73917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40578C-5DE5-4D20-A2D3-DF93A16463F4}"/>
                </a:ext>
              </a:extLst>
            </p:cNvPr>
            <p:cNvCxnSpPr>
              <a:cxnSpLocks/>
            </p:cNvCxnSpPr>
            <p:nvPr/>
          </p:nvCxnSpPr>
          <p:spPr>
            <a:xfrm>
              <a:off x="5024437" y="1685926"/>
              <a:ext cx="9525" cy="69830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48CC2-4489-4B45-83EE-6FDBFE231B60}"/>
                </a:ext>
              </a:extLst>
            </p:cNvPr>
            <p:cNvCxnSpPr>
              <a:cxnSpLocks/>
            </p:cNvCxnSpPr>
            <p:nvPr/>
          </p:nvCxnSpPr>
          <p:spPr>
            <a:xfrm>
              <a:off x="4238625" y="1085850"/>
              <a:ext cx="0" cy="129837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97C4869-80DF-4185-ABEB-2C5439871A5E}"/>
                </a:ext>
              </a:extLst>
            </p:cNvPr>
            <p:cNvSpPr/>
            <p:nvPr/>
          </p:nvSpPr>
          <p:spPr>
            <a:xfrm>
              <a:off x="5446516" y="2850911"/>
              <a:ext cx="1476970" cy="284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netdev</a:t>
              </a:r>
              <a:endParaRPr lang="en-US" sz="1600" dirty="0"/>
            </a:p>
          </p:txBody>
        </p:sp>
        <p:sp>
          <p:nvSpPr>
            <p:cNvPr id="23" name="Rectangle: Rounded Corners 22">
              <a:extLst>
                <a:ext uri="{FF2B5EF4-FFF2-40B4-BE49-F238E27FC236}">
                  <a16:creationId xmlns:a16="http://schemas.microsoft.com/office/drawing/2014/main" id="{9FB009AF-2D87-4B86-99C4-B7DF990A8F2D}"/>
                </a:ext>
              </a:extLst>
            </p:cNvPr>
            <p:cNvSpPr/>
            <p:nvPr/>
          </p:nvSpPr>
          <p:spPr>
            <a:xfrm>
              <a:off x="2607949" y="5389158"/>
              <a:ext cx="2416488" cy="3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 NICs</a:t>
              </a:r>
            </a:p>
          </p:txBody>
        </p:sp>
        <p:sp>
          <p:nvSpPr>
            <p:cNvPr id="24" name="Rectangle: Rounded Corners 23">
              <a:extLst>
                <a:ext uri="{FF2B5EF4-FFF2-40B4-BE49-F238E27FC236}">
                  <a16:creationId xmlns:a16="http://schemas.microsoft.com/office/drawing/2014/main" id="{37823766-75E1-4263-942F-CC015EE8CB09}"/>
                </a:ext>
              </a:extLst>
            </p:cNvPr>
            <p:cNvSpPr/>
            <p:nvPr/>
          </p:nvSpPr>
          <p:spPr>
            <a:xfrm>
              <a:off x="6960398" y="3227983"/>
              <a:ext cx="1579367" cy="31432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dpif</a:t>
              </a:r>
              <a:endParaRPr lang="en-US" sz="1600" dirty="0"/>
            </a:p>
          </p:txBody>
        </p:sp>
        <p:sp>
          <p:nvSpPr>
            <p:cNvPr id="25" name="Rectangle: Rounded Corners 24">
              <a:extLst>
                <a:ext uri="{FF2B5EF4-FFF2-40B4-BE49-F238E27FC236}">
                  <a16:creationId xmlns:a16="http://schemas.microsoft.com/office/drawing/2014/main" id="{4DDA9DC7-2799-4B4E-A0D8-2EFD61ED442A}"/>
                </a:ext>
              </a:extLst>
            </p:cNvPr>
            <p:cNvSpPr/>
            <p:nvPr/>
          </p:nvSpPr>
          <p:spPr>
            <a:xfrm>
              <a:off x="6729415" y="3634856"/>
              <a:ext cx="1821658" cy="31432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dpif</a:t>
              </a:r>
              <a:r>
                <a:rPr lang="en-US" sz="1600" dirty="0"/>
                <a:t>-provider</a:t>
              </a:r>
            </a:p>
          </p:txBody>
        </p:sp>
        <p:sp>
          <p:nvSpPr>
            <p:cNvPr id="26" name="Rectangle: Rounded Corners 25">
              <a:extLst>
                <a:ext uri="{FF2B5EF4-FFF2-40B4-BE49-F238E27FC236}">
                  <a16:creationId xmlns:a16="http://schemas.microsoft.com/office/drawing/2014/main" id="{EE5C984F-318C-458B-957C-AF8690EE0DE9}"/>
                </a:ext>
              </a:extLst>
            </p:cNvPr>
            <p:cNvSpPr/>
            <p:nvPr/>
          </p:nvSpPr>
          <p:spPr>
            <a:xfrm>
              <a:off x="5398295" y="3227983"/>
              <a:ext cx="1525191" cy="317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Netdev</a:t>
              </a:r>
              <a:r>
                <a:rPr lang="en-US" sz="1400" dirty="0"/>
                <a:t> provider</a:t>
              </a:r>
            </a:p>
          </p:txBody>
        </p:sp>
        <p:sp>
          <p:nvSpPr>
            <p:cNvPr id="27" name="Rectangle: Rounded Corners 26">
              <a:extLst>
                <a:ext uri="{FF2B5EF4-FFF2-40B4-BE49-F238E27FC236}">
                  <a16:creationId xmlns:a16="http://schemas.microsoft.com/office/drawing/2014/main" id="{7EC85A59-03AB-4358-8EA1-3C4BAEE76550}"/>
                </a:ext>
              </a:extLst>
            </p:cNvPr>
            <p:cNvSpPr/>
            <p:nvPr/>
          </p:nvSpPr>
          <p:spPr>
            <a:xfrm>
              <a:off x="5174391" y="5389158"/>
              <a:ext cx="2416488" cy="3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NIC device</a:t>
              </a:r>
            </a:p>
          </p:txBody>
        </p:sp>
        <p:sp>
          <p:nvSpPr>
            <p:cNvPr id="28" name="Rectangle: Rounded Corners 27">
              <a:extLst>
                <a:ext uri="{FF2B5EF4-FFF2-40B4-BE49-F238E27FC236}">
                  <a16:creationId xmlns:a16="http://schemas.microsoft.com/office/drawing/2014/main" id="{6B72F814-226C-449A-9DCB-1B0B9010B1DC}"/>
                </a:ext>
              </a:extLst>
            </p:cNvPr>
            <p:cNvSpPr/>
            <p:nvPr/>
          </p:nvSpPr>
          <p:spPr>
            <a:xfrm>
              <a:off x="2263856" y="4337943"/>
              <a:ext cx="7223760" cy="665555"/>
            </a:xfrm>
            <a:prstGeom prst="roundRect">
              <a:avLst/>
            </a:prstGeom>
            <a:solidFill>
              <a:schemeClr val="bg2"/>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2FFD9B6-699F-45AF-9916-5D5E06402685}"/>
                </a:ext>
              </a:extLst>
            </p:cNvPr>
            <p:cNvSpPr txBox="1"/>
            <p:nvPr/>
          </p:nvSpPr>
          <p:spPr>
            <a:xfrm>
              <a:off x="2296461" y="4362943"/>
              <a:ext cx="564257" cy="276999"/>
            </a:xfrm>
            <a:prstGeom prst="rect">
              <a:avLst/>
            </a:prstGeom>
            <a:noFill/>
          </p:spPr>
          <p:txBody>
            <a:bodyPr wrap="none" rtlCol="0">
              <a:spAutoFit/>
            </a:bodyPr>
            <a:lstStyle/>
            <a:p>
              <a:r>
                <a:rPr lang="en-US" sz="1200" i="1" dirty="0"/>
                <a:t>kernel</a:t>
              </a:r>
            </a:p>
          </p:txBody>
        </p:sp>
        <p:cxnSp>
          <p:nvCxnSpPr>
            <p:cNvPr id="30" name="Straight Arrow Connector 29">
              <a:extLst>
                <a:ext uri="{FF2B5EF4-FFF2-40B4-BE49-F238E27FC236}">
                  <a16:creationId xmlns:a16="http://schemas.microsoft.com/office/drawing/2014/main" id="{ED720850-D9C9-40D3-8795-90896DD5BA5D}"/>
                </a:ext>
              </a:extLst>
            </p:cNvPr>
            <p:cNvCxnSpPr>
              <a:cxnSpLocks/>
            </p:cNvCxnSpPr>
            <p:nvPr/>
          </p:nvCxnSpPr>
          <p:spPr>
            <a:xfrm>
              <a:off x="4414837" y="3162666"/>
              <a:ext cx="0" cy="61977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37F274E-B903-43DE-BF26-E7450DBF793A}"/>
                </a:ext>
              </a:extLst>
            </p:cNvPr>
            <p:cNvCxnSpPr>
              <a:cxnSpLocks/>
            </p:cNvCxnSpPr>
            <p:nvPr/>
          </p:nvCxnSpPr>
          <p:spPr>
            <a:xfrm>
              <a:off x="3555623" y="3162666"/>
              <a:ext cx="13208" cy="222649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8423E5D9-1E94-4862-BD8B-E794A4985A3A}"/>
                </a:ext>
              </a:extLst>
            </p:cNvPr>
            <p:cNvSpPr/>
            <p:nvPr/>
          </p:nvSpPr>
          <p:spPr>
            <a:xfrm>
              <a:off x="7045212" y="4479350"/>
              <a:ext cx="1997244" cy="31175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openvswitch.ko</a:t>
              </a:r>
              <a:endParaRPr lang="en-US" sz="1400" dirty="0"/>
            </a:p>
          </p:txBody>
        </p:sp>
        <p:sp>
          <p:nvSpPr>
            <p:cNvPr id="33" name="Rectangle: Rounded Corners 32">
              <a:extLst>
                <a:ext uri="{FF2B5EF4-FFF2-40B4-BE49-F238E27FC236}">
                  <a16:creationId xmlns:a16="http://schemas.microsoft.com/office/drawing/2014/main" id="{976D4F70-6F10-40C0-82E2-C12DEEA39956}"/>
                </a:ext>
              </a:extLst>
            </p:cNvPr>
            <p:cNvSpPr/>
            <p:nvPr/>
          </p:nvSpPr>
          <p:spPr>
            <a:xfrm>
              <a:off x="3636001" y="4516831"/>
              <a:ext cx="1590675" cy="31700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P4-ebpf</a:t>
              </a:r>
            </a:p>
          </p:txBody>
        </p:sp>
        <p:sp>
          <p:nvSpPr>
            <p:cNvPr id="34" name="Rectangle: Rounded Corners 33">
              <a:extLst>
                <a:ext uri="{FF2B5EF4-FFF2-40B4-BE49-F238E27FC236}">
                  <a16:creationId xmlns:a16="http://schemas.microsoft.com/office/drawing/2014/main" id="{693D8413-FA58-49D5-A3A2-F5C53CC0A9A3}"/>
                </a:ext>
              </a:extLst>
            </p:cNvPr>
            <p:cNvSpPr/>
            <p:nvPr/>
          </p:nvSpPr>
          <p:spPr>
            <a:xfrm>
              <a:off x="4909332" y="3784096"/>
              <a:ext cx="806159" cy="2574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P4-ubpf</a:t>
              </a:r>
            </a:p>
          </p:txBody>
        </p:sp>
        <p:cxnSp>
          <p:nvCxnSpPr>
            <p:cNvPr id="35" name="Straight Arrow Connector 34">
              <a:extLst>
                <a:ext uri="{FF2B5EF4-FFF2-40B4-BE49-F238E27FC236}">
                  <a16:creationId xmlns:a16="http://schemas.microsoft.com/office/drawing/2014/main" id="{3E4072BA-591A-4F56-B470-09749C8FA662}"/>
                </a:ext>
              </a:extLst>
            </p:cNvPr>
            <p:cNvCxnSpPr>
              <a:cxnSpLocks/>
            </p:cNvCxnSpPr>
            <p:nvPr/>
          </p:nvCxnSpPr>
          <p:spPr>
            <a:xfrm>
              <a:off x="5119688" y="3162666"/>
              <a:ext cx="14291" cy="63838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DD15F0F-EE1C-4E53-AC57-13AD9455D3A5}"/>
                </a:ext>
              </a:extLst>
            </p:cNvPr>
            <p:cNvCxnSpPr>
              <a:cxnSpLocks/>
            </p:cNvCxnSpPr>
            <p:nvPr/>
          </p:nvCxnSpPr>
          <p:spPr>
            <a:xfrm>
              <a:off x="3846243" y="3162666"/>
              <a:ext cx="133" cy="1354165"/>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70CF12-49FF-46C9-80F8-13FF9443E08E}"/>
                </a:ext>
              </a:extLst>
            </p:cNvPr>
            <p:cNvCxnSpPr>
              <a:cxnSpLocks/>
            </p:cNvCxnSpPr>
            <p:nvPr/>
          </p:nvCxnSpPr>
          <p:spPr>
            <a:xfrm>
              <a:off x="7750081" y="3966023"/>
              <a:ext cx="0" cy="51332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0862D9-644B-46C3-9499-AA59DF131344}"/>
                </a:ext>
              </a:extLst>
            </p:cNvPr>
            <p:cNvCxnSpPr>
              <a:cxnSpLocks/>
            </p:cNvCxnSpPr>
            <p:nvPr/>
          </p:nvCxnSpPr>
          <p:spPr>
            <a:xfrm>
              <a:off x="6131995" y="3542308"/>
              <a:ext cx="0" cy="184685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449CC76-9DAB-4A21-A8C9-5A6EF2AA44C9}"/>
                </a:ext>
              </a:extLst>
            </p:cNvPr>
            <p:cNvCxnSpPr>
              <a:cxnSpLocks/>
            </p:cNvCxnSpPr>
            <p:nvPr/>
          </p:nvCxnSpPr>
          <p:spPr>
            <a:xfrm flipH="1">
              <a:off x="6900957" y="3966023"/>
              <a:ext cx="5141" cy="1423135"/>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7BFBC5A-70FC-4CC4-83DA-80B2243BC076}"/>
                </a:ext>
              </a:extLst>
            </p:cNvPr>
            <p:cNvSpPr txBox="1"/>
            <p:nvPr/>
          </p:nvSpPr>
          <p:spPr>
            <a:xfrm>
              <a:off x="5195038" y="2177122"/>
              <a:ext cx="2024913" cy="246221"/>
            </a:xfrm>
            <a:prstGeom prst="rect">
              <a:avLst/>
            </a:prstGeom>
            <a:noFill/>
          </p:spPr>
          <p:txBody>
            <a:bodyPr wrap="none" rtlCol="0">
              <a:spAutoFit/>
            </a:bodyPr>
            <a:lstStyle/>
            <a:p>
              <a:r>
                <a:rPr lang="en-US" sz="1000" b="1" dirty="0"/>
                <a:t>Map OF-&gt;P4 Tables/Fields/Actions</a:t>
              </a:r>
            </a:p>
          </p:txBody>
        </p:sp>
        <p:sp>
          <p:nvSpPr>
            <p:cNvPr id="41" name="TextBox 40">
              <a:extLst>
                <a:ext uri="{FF2B5EF4-FFF2-40B4-BE49-F238E27FC236}">
                  <a16:creationId xmlns:a16="http://schemas.microsoft.com/office/drawing/2014/main" id="{1C8B854B-B749-4C91-BE63-F36F1C6F7DBE}"/>
                </a:ext>
              </a:extLst>
            </p:cNvPr>
            <p:cNvSpPr txBox="1"/>
            <p:nvPr/>
          </p:nvSpPr>
          <p:spPr>
            <a:xfrm>
              <a:off x="2263856" y="5125258"/>
              <a:ext cx="1195071" cy="276999"/>
            </a:xfrm>
            <a:prstGeom prst="rect">
              <a:avLst/>
            </a:prstGeom>
            <a:noFill/>
          </p:spPr>
          <p:txBody>
            <a:bodyPr wrap="none" rtlCol="0">
              <a:spAutoFit/>
            </a:bodyPr>
            <a:lstStyle/>
            <a:p>
              <a:r>
                <a:rPr lang="en-US" sz="1200" i="1" dirty="0"/>
                <a:t>external devices</a:t>
              </a:r>
            </a:p>
          </p:txBody>
        </p:sp>
        <p:sp>
          <p:nvSpPr>
            <p:cNvPr id="42" name="TextBox 41">
              <a:extLst>
                <a:ext uri="{FF2B5EF4-FFF2-40B4-BE49-F238E27FC236}">
                  <a16:creationId xmlns:a16="http://schemas.microsoft.com/office/drawing/2014/main" id="{B407EA5B-E73C-4A64-A66B-82E6E8DE0293}"/>
                </a:ext>
              </a:extLst>
            </p:cNvPr>
            <p:cNvSpPr txBox="1"/>
            <p:nvPr/>
          </p:nvSpPr>
          <p:spPr>
            <a:xfrm>
              <a:off x="2326217" y="3895579"/>
              <a:ext cx="802464" cy="276999"/>
            </a:xfrm>
            <a:prstGeom prst="rect">
              <a:avLst/>
            </a:prstGeom>
            <a:noFill/>
          </p:spPr>
          <p:txBody>
            <a:bodyPr wrap="none" rtlCol="0">
              <a:spAutoFit/>
            </a:bodyPr>
            <a:lstStyle/>
            <a:p>
              <a:r>
                <a:rPr lang="en-US" sz="1200" i="1" dirty="0" err="1"/>
                <a:t>userspace</a:t>
              </a:r>
              <a:endParaRPr lang="en-US" sz="1200" i="1" dirty="0"/>
            </a:p>
          </p:txBody>
        </p:sp>
      </p:grpSp>
      <p:sp>
        <p:nvSpPr>
          <p:cNvPr id="43" name="Title 1">
            <a:extLst>
              <a:ext uri="{FF2B5EF4-FFF2-40B4-BE49-F238E27FC236}">
                <a16:creationId xmlns:a16="http://schemas.microsoft.com/office/drawing/2014/main" id="{738C4B22-3D0C-4C16-9352-4C62C88CCF04}"/>
              </a:ext>
            </a:extLst>
          </p:cNvPr>
          <p:cNvSpPr txBox="1">
            <a:spLocks/>
          </p:cNvSpPr>
          <p:nvPr/>
        </p:nvSpPr>
        <p:spPr>
          <a:xfrm>
            <a:off x="1321971" y="350697"/>
            <a:ext cx="9144000" cy="59897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t>P4Proto</a:t>
            </a:r>
          </a:p>
        </p:txBody>
      </p:sp>
      <p:sp>
        <p:nvSpPr>
          <p:cNvPr id="44" name="TextBox 43">
            <a:extLst>
              <a:ext uri="{FF2B5EF4-FFF2-40B4-BE49-F238E27FC236}">
                <a16:creationId xmlns:a16="http://schemas.microsoft.com/office/drawing/2014/main" id="{AF819C73-87BC-4D59-B691-6D94E33B6475}"/>
              </a:ext>
            </a:extLst>
          </p:cNvPr>
          <p:cNvSpPr txBox="1"/>
          <p:nvPr/>
        </p:nvSpPr>
        <p:spPr>
          <a:xfrm>
            <a:off x="183037" y="725524"/>
            <a:ext cx="4188979" cy="5601533"/>
          </a:xfrm>
          <a:prstGeom prst="rect">
            <a:avLst/>
          </a:prstGeom>
          <a:noFill/>
        </p:spPr>
        <p:txBody>
          <a:bodyPr wrap="square" rtlCol="0">
            <a:spAutoFit/>
          </a:bodyPr>
          <a:lstStyle/>
          <a:p>
            <a:pPr marL="342900" indent="-342900">
              <a:buFont typeface="Arial" panose="020B0604020202020204" pitchFamily="34" charset="0"/>
              <a:buChar char="•"/>
            </a:pPr>
            <a:r>
              <a:rPr lang="en-US" dirty="0"/>
              <a:t>P4 pipeline within P4proto</a:t>
            </a:r>
          </a:p>
          <a:p>
            <a:pPr marL="342900" indent="-342900">
              <a:buFont typeface="Arial" panose="020B0604020202020204" pitchFamily="34" charset="0"/>
              <a:buChar char="•"/>
            </a:pPr>
            <a:r>
              <a:rPr lang="en-US" dirty="0"/>
              <a:t>OpenFlow to P4 mappings using enhanced CLI for P4</a:t>
            </a:r>
          </a:p>
          <a:p>
            <a:pPr marL="800100" lvl="1" indent="-342900">
              <a:buFont typeface="Arial" panose="020B0604020202020204" pitchFamily="34" charset="0"/>
              <a:buChar char="•"/>
            </a:pPr>
            <a:r>
              <a:rPr lang="en-US" sz="1400" dirty="0"/>
              <a:t>Tables</a:t>
            </a:r>
          </a:p>
          <a:p>
            <a:pPr marL="800100" lvl="1" indent="-342900">
              <a:buFont typeface="Arial" panose="020B0604020202020204" pitchFamily="34" charset="0"/>
              <a:buChar char="•"/>
            </a:pPr>
            <a:r>
              <a:rPr lang="en-US" sz="1400" dirty="0"/>
              <a:t>Fields</a:t>
            </a:r>
          </a:p>
          <a:p>
            <a:pPr marL="800100" lvl="1" indent="-342900">
              <a:buFont typeface="Arial" panose="020B0604020202020204" pitchFamily="34" charset="0"/>
              <a:buChar char="•"/>
            </a:pPr>
            <a:r>
              <a:rPr lang="en-US" sz="1400" dirty="0"/>
              <a:t>Actions</a:t>
            </a:r>
          </a:p>
          <a:p>
            <a:pPr marL="800100" lvl="1" indent="-342900">
              <a:buFont typeface="Arial" panose="020B0604020202020204" pitchFamily="34" charset="0"/>
              <a:buChar char="•"/>
            </a:pPr>
            <a:r>
              <a:rPr lang="en-US" sz="1400" dirty="0"/>
              <a:t>Configs</a:t>
            </a:r>
          </a:p>
          <a:p>
            <a:pPr marL="800100" lvl="1" indent="-342900">
              <a:buFont typeface="Arial" panose="020B0604020202020204" pitchFamily="34" charset="0"/>
              <a:buChar char="•"/>
            </a:pPr>
            <a:r>
              <a:rPr lang="en-US" sz="1400" dirty="0"/>
              <a:t>Counters</a:t>
            </a:r>
          </a:p>
          <a:p>
            <a:pPr marL="342900" indent="-342900">
              <a:buFont typeface="Arial" panose="020B0604020202020204" pitchFamily="34" charset="0"/>
              <a:buChar char="•"/>
            </a:pPr>
            <a:r>
              <a:rPr lang="en-US" dirty="0"/>
              <a:t>Enables explicit encoding the underlay functions</a:t>
            </a:r>
          </a:p>
          <a:p>
            <a:pPr marL="342900" indent="-342900">
              <a:buFont typeface="Arial" panose="020B0604020202020204" pitchFamily="34" charset="0"/>
              <a:buChar char="•"/>
            </a:pPr>
            <a:r>
              <a:rPr lang="en-US" dirty="0"/>
              <a:t>P4-DPDK Software Datapath</a:t>
            </a:r>
          </a:p>
          <a:p>
            <a:pPr marL="342900" indent="-342900">
              <a:buFont typeface="Arial" panose="020B0604020202020204" pitchFamily="34" charset="0"/>
              <a:buChar char="•"/>
            </a:pPr>
            <a:r>
              <a:rPr lang="en-US" dirty="0"/>
              <a:t>HW offloads on P4 capable devices</a:t>
            </a:r>
          </a:p>
          <a:p>
            <a:pPr marL="342900" indent="-342900">
              <a:buFont typeface="Arial" panose="020B0604020202020204" pitchFamily="34" charset="0"/>
              <a:buChar char="•"/>
            </a:pPr>
            <a:r>
              <a:rPr lang="en-US" dirty="0"/>
              <a:t>Microflow/</a:t>
            </a:r>
            <a:r>
              <a:rPr lang="en-US" dirty="0" err="1"/>
              <a:t>Megaflow</a:t>
            </a:r>
            <a:r>
              <a:rPr lang="en-US" dirty="0"/>
              <a:t> caches disabled/unused for offload to P4 </a:t>
            </a:r>
            <a:r>
              <a:rPr lang="en-US" dirty="0" err="1"/>
              <a:t>datapath</a:t>
            </a:r>
            <a:endParaRPr lang="en-US" dirty="0"/>
          </a:p>
          <a:p>
            <a:pPr marL="342900" indent="-342900">
              <a:buFont typeface="Arial" panose="020B0604020202020204" pitchFamily="34" charset="0"/>
              <a:buChar char="•"/>
            </a:pPr>
            <a:r>
              <a:rPr lang="en-US" dirty="0"/>
              <a:t>Enables proactive programming along with pre-existing reactive programming</a:t>
            </a:r>
          </a:p>
          <a:p>
            <a:pPr marL="342900" indent="-342900">
              <a:buFont typeface="Arial" panose="020B0604020202020204" pitchFamily="34" charset="0"/>
              <a:buChar char="•"/>
            </a:pPr>
            <a:r>
              <a:rPr lang="en-US" dirty="0"/>
              <a:t>Exception Path Support on </a:t>
            </a:r>
            <a:r>
              <a:rPr lang="en-US" dirty="0" err="1"/>
              <a:t>ofproto</a:t>
            </a:r>
            <a:r>
              <a:rPr lang="en-US" dirty="0"/>
              <a:t> and p4proto</a:t>
            </a:r>
          </a:p>
          <a:p>
            <a:pPr marL="342900" indent="-342900">
              <a:buFont typeface="Arial" panose="020B0604020202020204" pitchFamily="34" charset="0"/>
              <a:buChar char="•"/>
            </a:pPr>
            <a:r>
              <a:rPr lang="en-US" dirty="0"/>
              <a:t>Interface to P4 Controllers, SAI, SONIC using </a:t>
            </a:r>
            <a:r>
              <a:rPr lang="en-US" dirty="0" err="1"/>
              <a:t>grpc</a:t>
            </a:r>
            <a:r>
              <a:rPr lang="en-US" dirty="0"/>
              <a:t> within OVS</a:t>
            </a:r>
          </a:p>
        </p:txBody>
      </p:sp>
      <p:grpSp>
        <p:nvGrpSpPr>
          <p:cNvPr id="45" name="Group 44">
            <a:extLst>
              <a:ext uri="{FF2B5EF4-FFF2-40B4-BE49-F238E27FC236}">
                <a16:creationId xmlns:a16="http://schemas.microsoft.com/office/drawing/2014/main" id="{9783C306-6FD8-4C0C-8ABB-FFFA1B0A3CD1}"/>
              </a:ext>
            </a:extLst>
          </p:cNvPr>
          <p:cNvGrpSpPr/>
          <p:nvPr/>
        </p:nvGrpSpPr>
        <p:grpSpPr>
          <a:xfrm>
            <a:off x="10391156" y="6152817"/>
            <a:ext cx="1324319" cy="604812"/>
            <a:chOff x="9325332" y="6094948"/>
            <a:chExt cx="1324319" cy="604812"/>
          </a:xfrm>
        </p:grpSpPr>
        <p:sp>
          <p:nvSpPr>
            <p:cNvPr id="46" name="TextBox 45">
              <a:extLst>
                <a:ext uri="{FF2B5EF4-FFF2-40B4-BE49-F238E27FC236}">
                  <a16:creationId xmlns:a16="http://schemas.microsoft.com/office/drawing/2014/main" id="{3ECE4DEE-843B-43BF-AF52-63160F527183}"/>
                </a:ext>
              </a:extLst>
            </p:cNvPr>
            <p:cNvSpPr txBox="1"/>
            <p:nvPr/>
          </p:nvSpPr>
          <p:spPr>
            <a:xfrm>
              <a:off x="9325332" y="6094948"/>
              <a:ext cx="397866" cy="230832"/>
            </a:xfrm>
            <a:prstGeom prst="rect">
              <a:avLst/>
            </a:prstGeom>
            <a:noFill/>
          </p:spPr>
          <p:txBody>
            <a:bodyPr wrap="none" rtlCol="0">
              <a:spAutoFit/>
            </a:bodyPr>
            <a:lstStyle/>
            <a:p>
              <a:r>
                <a:rPr lang="en-US" sz="900" dirty="0"/>
                <a:t>New</a:t>
              </a:r>
            </a:p>
          </p:txBody>
        </p:sp>
        <p:sp>
          <p:nvSpPr>
            <p:cNvPr id="47" name="TextBox 46">
              <a:extLst>
                <a:ext uri="{FF2B5EF4-FFF2-40B4-BE49-F238E27FC236}">
                  <a16:creationId xmlns:a16="http://schemas.microsoft.com/office/drawing/2014/main" id="{866653A1-721D-4EBD-9089-CFB2985B1A2D}"/>
                </a:ext>
              </a:extLst>
            </p:cNvPr>
            <p:cNvSpPr txBox="1"/>
            <p:nvPr/>
          </p:nvSpPr>
          <p:spPr>
            <a:xfrm>
              <a:off x="9325332" y="6278364"/>
              <a:ext cx="445956" cy="230832"/>
            </a:xfrm>
            <a:prstGeom prst="rect">
              <a:avLst/>
            </a:prstGeom>
            <a:noFill/>
          </p:spPr>
          <p:txBody>
            <a:bodyPr wrap="none" rtlCol="0">
              <a:spAutoFit/>
            </a:bodyPr>
            <a:lstStyle/>
            <a:p>
              <a:r>
                <a:rPr lang="en-US" sz="900" dirty="0"/>
                <a:t>Exists</a:t>
              </a:r>
            </a:p>
          </p:txBody>
        </p:sp>
        <p:sp>
          <p:nvSpPr>
            <p:cNvPr id="48" name="TextBox 47">
              <a:extLst>
                <a:ext uri="{FF2B5EF4-FFF2-40B4-BE49-F238E27FC236}">
                  <a16:creationId xmlns:a16="http://schemas.microsoft.com/office/drawing/2014/main" id="{DA067FCA-5A32-496A-938E-13DE3025B57C}"/>
                </a:ext>
              </a:extLst>
            </p:cNvPr>
            <p:cNvSpPr txBox="1"/>
            <p:nvPr/>
          </p:nvSpPr>
          <p:spPr>
            <a:xfrm>
              <a:off x="9325332" y="6468928"/>
              <a:ext cx="543739" cy="230832"/>
            </a:xfrm>
            <a:prstGeom prst="rect">
              <a:avLst/>
            </a:prstGeom>
            <a:noFill/>
          </p:spPr>
          <p:txBody>
            <a:bodyPr wrap="none" rtlCol="0">
              <a:spAutoFit/>
            </a:bodyPr>
            <a:lstStyle/>
            <a:p>
              <a:r>
                <a:rPr lang="en-US" sz="900" dirty="0"/>
                <a:t>Unused</a:t>
              </a:r>
            </a:p>
          </p:txBody>
        </p:sp>
        <p:sp>
          <p:nvSpPr>
            <p:cNvPr id="49" name="Flowchart: Terminator 48">
              <a:extLst>
                <a:ext uri="{FF2B5EF4-FFF2-40B4-BE49-F238E27FC236}">
                  <a16:creationId xmlns:a16="http://schemas.microsoft.com/office/drawing/2014/main" id="{0633EE2D-FE12-437F-BF6E-BB2C27956821}"/>
                </a:ext>
              </a:extLst>
            </p:cNvPr>
            <p:cNvSpPr/>
            <p:nvPr/>
          </p:nvSpPr>
          <p:spPr>
            <a:xfrm>
              <a:off x="9846224" y="6172163"/>
              <a:ext cx="791937" cy="45719"/>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a:extLst>
                <a:ext uri="{FF2B5EF4-FFF2-40B4-BE49-F238E27FC236}">
                  <a16:creationId xmlns:a16="http://schemas.microsoft.com/office/drawing/2014/main" id="{3A7B5674-206C-448B-9976-BFEC9917175F}"/>
                </a:ext>
              </a:extLst>
            </p:cNvPr>
            <p:cNvSpPr/>
            <p:nvPr/>
          </p:nvSpPr>
          <p:spPr>
            <a:xfrm>
              <a:off x="9846225" y="6351635"/>
              <a:ext cx="791937" cy="45719"/>
            </a:xfrm>
            <a:prstGeom prst="flowChartTermina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Terminator 50">
              <a:extLst>
                <a:ext uri="{FF2B5EF4-FFF2-40B4-BE49-F238E27FC236}">
                  <a16:creationId xmlns:a16="http://schemas.microsoft.com/office/drawing/2014/main" id="{85E0C0C2-0B5C-4714-9710-BA9909D879B5}"/>
                </a:ext>
              </a:extLst>
            </p:cNvPr>
            <p:cNvSpPr/>
            <p:nvPr/>
          </p:nvSpPr>
          <p:spPr>
            <a:xfrm>
              <a:off x="9857714" y="6553966"/>
              <a:ext cx="791937" cy="45719"/>
            </a:xfrm>
            <a:prstGeom prst="flowChartTerminator">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86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22CABA-EE8A-4C89-83EF-CA0303641277}"/>
              </a:ext>
            </a:extLst>
          </p:cNvPr>
          <p:cNvSpPr txBox="1">
            <a:spLocks/>
          </p:cNvSpPr>
          <p:nvPr/>
        </p:nvSpPr>
        <p:spPr>
          <a:xfrm>
            <a:off x="1063953" y="525204"/>
            <a:ext cx="9473419" cy="903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baseline="0">
                <a:solidFill>
                  <a:srgbClr val="003C71"/>
                </a:solidFill>
                <a:latin typeface="Intel Clear"/>
                <a:ea typeface="+mj-ea"/>
                <a:cs typeface="Intel Clear"/>
              </a:defRPr>
            </a:lvl1pPr>
          </a:lstStyle>
          <a:p>
            <a:pPr algn="ctr"/>
            <a:r>
              <a:rPr lang="en-US" sz="4000" dirty="0"/>
              <a:t>What is P4 runtime?</a:t>
            </a:r>
          </a:p>
        </p:txBody>
      </p:sp>
      <p:sp>
        <p:nvSpPr>
          <p:cNvPr id="5" name="Subtitle 2">
            <a:extLst>
              <a:ext uri="{FF2B5EF4-FFF2-40B4-BE49-F238E27FC236}">
                <a16:creationId xmlns:a16="http://schemas.microsoft.com/office/drawing/2014/main" id="{64901629-E79D-4A1E-9A9A-0BA0E23E7805}"/>
              </a:ext>
            </a:extLst>
          </p:cNvPr>
          <p:cNvSpPr txBox="1">
            <a:spLocks/>
          </p:cNvSpPr>
          <p:nvPr/>
        </p:nvSpPr>
        <p:spPr>
          <a:xfrm>
            <a:off x="855406" y="1512746"/>
            <a:ext cx="10382865" cy="4888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P4Runtime API is a </a:t>
            </a:r>
            <a:r>
              <a:rPr lang="en-US" b="1" dirty="0"/>
              <a:t>standard</a:t>
            </a:r>
            <a:r>
              <a:rPr lang="en-US" dirty="0"/>
              <a:t>, </a:t>
            </a:r>
            <a:r>
              <a:rPr lang="en-US" b="1" dirty="0"/>
              <a:t>open</a:t>
            </a:r>
            <a:r>
              <a:rPr lang="en-US" dirty="0"/>
              <a:t> and </a:t>
            </a:r>
            <a:r>
              <a:rPr lang="en-US" b="1" dirty="0"/>
              <a:t>silicon-independent</a:t>
            </a:r>
            <a:r>
              <a:rPr lang="en-US" dirty="0"/>
              <a:t> </a:t>
            </a:r>
          </a:p>
          <a:p>
            <a:pPr marL="342900" indent="-342900"/>
            <a:r>
              <a:rPr lang="en-US" dirty="0" err="1"/>
              <a:t>Protobuf</a:t>
            </a:r>
            <a:r>
              <a:rPr lang="en-US" dirty="0"/>
              <a:t> for data model - P4Info</a:t>
            </a:r>
          </a:p>
          <a:p>
            <a:pPr marL="342900" indent="-342900"/>
            <a:r>
              <a:rPr lang="en-US" dirty="0"/>
              <a:t>P4Runtime has </a:t>
            </a:r>
            <a:r>
              <a:rPr lang="en-US" dirty="0" err="1"/>
              <a:t>grpc</a:t>
            </a:r>
            <a:r>
              <a:rPr lang="en-US" dirty="0"/>
              <a:t> client and server interfaces</a:t>
            </a:r>
          </a:p>
          <a:p>
            <a:pPr marL="342900" indent="-342900"/>
            <a:r>
              <a:rPr lang="en-US" dirty="0"/>
              <a:t>P4Runtime API (</a:t>
            </a:r>
            <a:r>
              <a:rPr lang="en-US" dirty="0">
                <a:hlinkClick r:id="rId2"/>
              </a:rPr>
              <a:t>https://github.com/p4lang/PI</a:t>
            </a:r>
            <a:r>
              <a:rPr lang="en-US" dirty="0"/>
              <a:t>) – Reference implementation for P4Runtime API. Provides </a:t>
            </a:r>
            <a:r>
              <a:rPr lang="en-US" dirty="0" err="1"/>
              <a:t>grpc</a:t>
            </a:r>
            <a:r>
              <a:rPr lang="en-US" dirty="0"/>
              <a:t> server capability.</a:t>
            </a:r>
          </a:p>
          <a:p>
            <a:pPr marL="342900" indent="-342900"/>
            <a:r>
              <a:rPr lang="en-US" dirty="0"/>
              <a:t>BFRT (Barefoot (now Intel) Runtime) – Based on P4Runtime API. Offers more features and capabilities. To be Open-sourced Soon.</a:t>
            </a:r>
          </a:p>
          <a:p>
            <a:pPr marL="342900" indent="-342900"/>
            <a:r>
              <a:rPr lang="en-US" dirty="0"/>
              <a:t>Features: Master Arbitration, Rule provisioning, DP re-</a:t>
            </a:r>
            <a:r>
              <a:rPr lang="en-US" dirty="0" err="1"/>
              <a:t>configurablity</a:t>
            </a:r>
            <a:r>
              <a:rPr lang="en-US" dirty="0"/>
              <a:t>, Packet IO, Batching, Error/Stats reporting, Extensible</a:t>
            </a:r>
          </a:p>
          <a:p>
            <a:pPr marL="342900" indent="-342900"/>
            <a:r>
              <a:rPr lang="en-US" dirty="0" err="1"/>
              <a:t>Grpc</a:t>
            </a:r>
            <a:r>
              <a:rPr lang="en-US" dirty="0"/>
              <a:t> client examples – SONIC</a:t>
            </a:r>
          </a:p>
        </p:txBody>
      </p:sp>
    </p:spTree>
    <p:extLst>
      <p:ext uri="{BB962C8B-B14F-4D97-AF65-F5344CB8AC3E}">
        <p14:creationId xmlns:p14="http://schemas.microsoft.com/office/powerpoint/2010/main" val="23842119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034df560-2852-4062-85c7-1fbcc7fb0691"/>
</p:tagLst>
</file>

<file path=ppt/tags/tag2.xml><?xml version="1.0" encoding="utf-8"?>
<p:tagLst xmlns:a="http://schemas.openxmlformats.org/drawingml/2006/main" xmlns:r="http://schemas.openxmlformats.org/officeDocument/2006/relationships" xmlns:p="http://schemas.openxmlformats.org/presentationml/2006/main">
  <p:tag name="AS_UNIQUEID" val="8812"/>
</p:tagLst>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3657DB3CA89C42BAF60DC4AEE10EDE" ma:contentTypeVersion="12" ma:contentTypeDescription="Create a new document." ma:contentTypeScope="" ma:versionID="a01197e0f7036138640b2c7bc13de0e2">
  <xsd:schema xmlns:xsd="http://www.w3.org/2001/XMLSchema" xmlns:xs="http://www.w3.org/2001/XMLSchema" xmlns:p="http://schemas.microsoft.com/office/2006/metadata/properties" xmlns:ns3="afff7df5-a137-4180-a445-635b252ac6e7" xmlns:ns4="cfa6e706-8601-4650-be9b-147c2ee1b24b" targetNamespace="http://schemas.microsoft.com/office/2006/metadata/properties" ma:root="true" ma:fieldsID="3fdfce74fa54c6df4d5e9bd91b7e06d4" ns3:_="" ns4:_="">
    <xsd:import namespace="afff7df5-a137-4180-a445-635b252ac6e7"/>
    <xsd:import namespace="cfa6e706-8601-4650-be9b-147c2ee1b24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f7df5-a137-4180-a445-635b252ac6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a6e706-8601-4650-be9b-147c2ee1b2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37546-0BC6-4562-A972-EB2529EB409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BAF4627-22C3-4B63-B4B4-8FFE40CDC5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f7df5-a137-4180-a445-635b252ac6e7"/>
    <ds:schemaRef ds:uri="cfa6e706-8601-4650-be9b-147c2ee1b2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215443-C2D4-4D9C-B38C-29822DA396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1309</TotalTime>
  <Words>2026</Words>
  <Application>Microsoft Macintosh PowerPoint</Application>
  <PresentationFormat>Widescreen</PresentationFormat>
  <Paragraphs>401</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ConfluenceInstalledFont</vt:lpstr>
      <vt:lpstr>Intel Clear</vt:lpstr>
      <vt:lpstr>Intel Clear Pro</vt:lpstr>
      <vt:lpstr>SFMono-Regular</vt:lpstr>
      <vt:lpstr>Wingdings</vt:lpstr>
      <vt:lpstr>Motyw pakietu Office</vt:lpstr>
      <vt:lpstr>COOKING OVS WITH P4 SPICE!</vt:lpstr>
      <vt:lpstr>Notices &amp; Disclaimers </vt:lpstr>
      <vt:lpstr>Agenda</vt:lpstr>
      <vt:lpstr>Networking’s next great innovation</vt:lpstr>
      <vt:lpstr>Prior work</vt:lpstr>
      <vt:lpstr>PowerPoint Presentation</vt:lpstr>
      <vt:lpstr>P4-driven vSwitch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Tomasz Osiński</dc:creator>
  <cp:keywords>CTPClassification=CTP_NT</cp:keywords>
  <cp:lastModifiedBy>Chatterjee, Debashis</cp:lastModifiedBy>
  <cp:revision>19</cp:revision>
  <dcterms:created xsi:type="dcterms:W3CDTF">2020-07-25T12:08:33Z</dcterms:created>
  <dcterms:modified xsi:type="dcterms:W3CDTF">2020-12-01T22:45:37Z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4e3d290b-acb7-4307-9147-ab912c601a6d</vt:lpwstr>
  </property>
  <property fmtid="{D5CDD505-2E9C-101B-9397-08002B2CF9AE}" pid="3" name="CTP_TimeStamp">
    <vt:lpwstr>2020-07-26 19:27:06Z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0x010100D53657DB3CA89C42BAF60DC4AEE10EDE</vt:lpwstr>
  </property>
</Properties>
</file>