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327" r:id="rId5"/>
    <p:sldId id="2147307774" r:id="rId6"/>
    <p:sldId id="2147307775" r:id="rId7"/>
    <p:sldId id="2147307790" r:id="rId8"/>
    <p:sldId id="2147307780" r:id="rId9"/>
    <p:sldId id="2147307783" r:id="rId10"/>
    <p:sldId id="2147307799" r:id="rId11"/>
    <p:sldId id="2147307797" r:id="rId12"/>
    <p:sldId id="2147307795" r:id="rId13"/>
    <p:sldId id="2147307796" r:id="rId14"/>
    <p:sldId id="2147307798" r:id="rId15"/>
    <p:sldId id="973" r:id="rId16"/>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8">
          <p15:clr>
            <a:srgbClr val="A4A3A4"/>
          </p15:clr>
        </p15:guide>
        <p15:guide id="2" orient="horz" pos="3952">
          <p15:clr>
            <a:srgbClr val="A4A3A4"/>
          </p15:clr>
        </p15:guide>
        <p15:guide id="3" orient="horz" pos="563">
          <p15:clr>
            <a:srgbClr val="A4A3A4"/>
          </p15:clr>
        </p15:guide>
        <p15:guide id="4" orient="horz" pos="1099">
          <p15:clr>
            <a:srgbClr val="A4A3A4"/>
          </p15:clr>
        </p15:guide>
        <p15:guide id="5" orient="horz" pos="3888">
          <p15:clr>
            <a:srgbClr val="A4A3A4"/>
          </p15:clr>
        </p15:guide>
        <p15:guide id="6" orient="horz" pos="2191">
          <p15:clr>
            <a:srgbClr val="A4A3A4"/>
          </p15:clr>
        </p15:guide>
        <p15:guide id="7" pos="5470">
          <p15:clr>
            <a:srgbClr val="A4A3A4"/>
          </p15:clr>
        </p15:guide>
        <p15:guide id="8" pos="287">
          <p15:clr>
            <a:srgbClr val="A4A3A4"/>
          </p15:clr>
        </p15:guide>
        <p15:guide id="9" pos="2916">
          <p15:clr>
            <a:srgbClr val="A4A3A4"/>
          </p15:clr>
        </p15:guide>
        <p15:guide id="10" pos="2811">
          <p15:clr>
            <a:srgbClr val="A4A3A4"/>
          </p15:clr>
        </p15:guide>
        <p15:guide id="11" pos="28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46156-730D-43DC-AEB9-0281783DFF09}" v="12" dt="2020-12-03T21:55:23.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4" autoAdjust="0"/>
    <p:restoredTop sz="93372" autoAdjust="0"/>
  </p:normalViewPr>
  <p:slideViewPr>
    <p:cSldViewPr snapToGrid="0">
      <p:cViewPr varScale="1">
        <p:scale>
          <a:sx n="80" d="100"/>
          <a:sy n="80" d="100"/>
        </p:scale>
        <p:origin x="492" y="44"/>
      </p:cViewPr>
      <p:guideLst>
        <p:guide orient="horz" pos="2108"/>
        <p:guide orient="horz" pos="3952"/>
        <p:guide orient="horz" pos="563"/>
        <p:guide orient="horz" pos="1099"/>
        <p:guide orient="horz" pos="3888"/>
        <p:guide orient="horz" pos="2191"/>
        <p:guide pos="5470"/>
        <p:guide pos="287"/>
        <p:guide pos="2916"/>
        <p:guide pos="2811"/>
        <p:guide pos="2852"/>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752"/>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12/2/2020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41:27.875"/>
    </inkml:context>
    <inkml:brush xml:id="br0">
      <inkml:brushProperty name="width" value="0.05" units="cm"/>
      <inkml:brushProperty name="height" value="0.05" units="cm"/>
      <inkml:brushProperty name="color" value="#E71224"/>
    </inkml:brush>
  </inkml:definitions>
  <inkml:trace contextRef="#ctx0" brushRef="#br0">0 0 736,'0'0'-5,"0"0"-1,0 0 26,0 0 21,0 0-23,0 0-23,0 0-3,0 0 26,0 0-7,0 0-20,0 0-5,0 0 10,0 0 20,0 0 2,0 0-21,0 0-5,0 0 3,0 0 10,0 0 0,0 0-15,0 0-2,0 0 27,0 0 12,0 0-15,0 0-14,0 0 9,0 0-1,0 0-34,0 0 29,0 0-15,0 0 11,0 0 18,0 0-51,0 0 14,0 0 24,0 0-20,0 0-16,0 0 7,0 0 0,0 0-9,0 0-1,50 0-359,-50 0 340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41:27.875"/>
    </inkml:context>
    <inkml:brush xml:id="br0">
      <inkml:brushProperty name="width" value="0.05" units="cm"/>
      <inkml:brushProperty name="height" value="0.05" units="cm"/>
      <inkml:brushProperty name="color" value="#E71224"/>
    </inkml:brush>
  </inkml:definitions>
  <inkml:trace contextRef="#ctx0" brushRef="#br0">0 0 736,'0'0'-5,"0"0"-1,0 0 26,0 0 21,0 0-23,0 0-23,0 0-3,0 0 26,0 0-7,0 0-20,0 0-5,0 0 10,0 0 20,0 0 2,0 0-21,0 0-5,0 0 3,0 0 10,0 0 0,0 0-15,0 0-2,0 0 27,0 0 12,0 0-15,0 0-14,0 0 9,0 0-1,0 0-34,0 0 29,0 0-15,0 0 11,0 0 18,0 0-51,0 0 14,0 0 24,0 0-20,0 0-16,0 0 7,0 0 0,0 0-9,0 0-1,50 0-359,-50 0 340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D1FAB-A61E-463E-B002-077A67319824}" type="slidenum">
              <a:rPr lang="en-US" smtClean="0"/>
              <a:t>3</a:t>
            </a:fld>
            <a:endParaRPr lang="en-US" dirty="0"/>
          </a:p>
        </p:txBody>
      </p:sp>
    </p:spTree>
    <p:extLst>
      <p:ext uri="{BB962C8B-B14F-4D97-AF65-F5344CB8AC3E}">
        <p14:creationId xmlns:p14="http://schemas.microsoft.com/office/powerpoint/2010/main" val="288529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94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Tree>
    <p:extLst>
      <p:ext uri="{BB962C8B-B14F-4D97-AF65-F5344CB8AC3E}">
        <p14:creationId xmlns:p14="http://schemas.microsoft.com/office/powerpoint/2010/main" val="2985603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02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059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60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840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6324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210269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3"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51797" y="1738150"/>
            <a:ext cx="1248049" cy="82985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02FF612-F546-7047-AB3F-A804382D41BD}"/>
              </a:ext>
            </a:extLst>
          </p:cNvPr>
          <p:cNvPicPr>
            <a:picLocks noChangeAspect="1"/>
          </p:cNvPicPr>
          <p:nvPr userDrawn="1"/>
        </p:nvPicPr>
        <p:blipFill>
          <a:blip r:embed="rId4"/>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80832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4" y="2"/>
            <a:ext cx="4465637" cy="647336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290042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240372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Rectangle 4"/>
          <p:cNvSpPr/>
          <p:nvPr userDrawn="1"/>
        </p:nvSpPr>
        <p:spPr>
          <a:xfrm>
            <a:off x="454027" y="6619810"/>
            <a:ext cx="1277594" cy="92333"/>
          </a:xfrm>
          <a:prstGeom prst="rect">
            <a:avLst/>
          </a:prstGeom>
        </p:spPr>
        <p:txBody>
          <a:bodyPr wrap="none" lIns="0" tIns="0" rIns="0" bIns="0">
            <a:spAutoFit/>
          </a:bodyPr>
          <a:lstStyle/>
          <a:p>
            <a:pPr algn="l" rtl="0"/>
            <a:r>
              <a:rPr lang="en-US" sz="600" b="0" i="0" u="none" strike="noStrike" kern="1200" baseline="0" dirty="0">
                <a:solidFill>
                  <a:schemeClr val="bg1"/>
                </a:solidFill>
                <a:latin typeface="+mn-lt"/>
                <a:ea typeface="+mn-ea"/>
                <a:cs typeface="Intel Clear"/>
              </a:rPr>
              <a:t>Intel Confidential – Internal Use Only</a:t>
            </a:r>
          </a:p>
        </p:txBody>
      </p:sp>
    </p:spTree>
    <p:extLst>
      <p:ext uri="{BB962C8B-B14F-4D97-AF65-F5344CB8AC3E}">
        <p14:creationId xmlns:p14="http://schemas.microsoft.com/office/powerpoint/2010/main" val="111011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3"/>
            <a:ext cx="7772400" cy="1500187"/>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7" name="Title 1"/>
          <p:cNvSpPr>
            <a:spLocks noGrp="1"/>
          </p:cNvSpPr>
          <p:nvPr>
            <p:ph type="title" hasCustomPrompt="1"/>
          </p:nvPr>
        </p:nvSpPr>
        <p:spPr>
          <a:xfrm>
            <a:off x="455613" y="1469059"/>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4001256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1"/>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9144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Rectangle 6"/>
          <p:cNvSpPr/>
          <p:nvPr userDrawn="1"/>
        </p:nvSpPr>
        <p:spPr>
          <a:xfrm>
            <a:off x="454027" y="6619810"/>
            <a:ext cx="1277594" cy="92333"/>
          </a:xfrm>
          <a:prstGeom prst="rect">
            <a:avLst/>
          </a:prstGeom>
        </p:spPr>
        <p:txBody>
          <a:bodyPr wrap="none" lIns="0" tIns="0" rIns="0" bIns="0">
            <a:spAutoFit/>
          </a:bodyPr>
          <a:lstStyle/>
          <a:p>
            <a:pPr algn="l" rtl="0"/>
            <a:r>
              <a:rPr lang="en-US" sz="600" b="0" i="0" u="none" strike="noStrike" kern="1200" baseline="0" dirty="0">
                <a:solidFill>
                  <a:schemeClr val="bg1"/>
                </a:solidFill>
                <a:latin typeface="+mn-lt"/>
                <a:ea typeface="+mn-ea"/>
                <a:cs typeface="Intel Clear"/>
              </a:rPr>
              <a:t>Intel Confidential – Internal Use Only</a:t>
            </a:r>
          </a:p>
        </p:txBody>
      </p:sp>
    </p:spTree>
    <p:extLst>
      <p:ext uri="{BB962C8B-B14F-4D97-AF65-F5344CB8AC3E}">
        <p14:creationId xmlns:p14="http://schemas.microsoft.com/office/powerpoint/2010/main" val="384376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7"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413716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332896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77432" y="284715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userDrawn="1"/>
        </p:nvSpPr>
        <p:spPr>
          <a:xfrm>
            <a:off x="454027" y="6619810"/>
            <a:ext cx="1277594" cy="92333"/>
          </a:xfrm>
          <a:prstGeom prst="rect">
            <a:avLst/>
          </a:prstGeom>
        </p:spPr>
        <p:txBody>
          <a:bodyPr wrap="none" lIns="0" tIns="0" rIns="0" bIns="0">
            <a:spAutoFit/>
          </a:bodyPr>
          <a:lstStyle/>
          <a:p>
            <a:pPr algn="l" rtl="0"/>
            <a:r>
              <a:rPr lang="en-US" sz="600" b="0" i="0" u="none" strike="noStrike" kern="1200" baseline="0" dirty="0">
                <a:solidFill>
                  <a:schemeClr val="bg1"/>
                </a:solidFill>
                <a:latin typeface="+mn-lt"/>
                <a:ea typeface="+mn-ea"/>
                <a:cs typeface="Intel Clear"/>
              </a:rPr>
              <a:t>Intel Confidential – Internal Use Only</a:t>
            </a:r>
          </a:p>
        </p:txBody>
      </p:sp>
    </p:spTree>
    <p:extLst>
      <p:ext uri="{BB962C8B-B14F-4D97-AF65-F5344CB8AC3E}">
        <p14:creationId xmlns:p14="http://schemas.microsoft.com/office/powerpoint/2010/main" val="557009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nt_experience_wht_rgb_30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490232" y="2694414"/>
            <a:ext cx="2085380" cy="2113879"/>
          </a:xfrm>
          <a:prstGeom prst="rect">
            <a:avLst/>
          </a:prstGeom>
        </p:spPr>
      </p:pic>
      <p:sp>
        <p:nvSpPr>
          <p:cNvPr id="5" name="Rectangle 4"/>
          <p:cNvSpPr/>
          <p:nvPr userDrawn="1"/>
        </p:nvSpPr>
        <p:spPr>
          <a:xfrm>
            <a:off x="454027" y="6619810"/>
            <a:ext cx="1277594" cy="92333"/>
          </a:xfrm>
          <a:prstGeom prst="rect">
            <a:avLst/>
          </a:prstGeom>
        </p:spPr>
        <p:txBody>
          <a:bodyPr wrap="none" lIns="0" tIns="0" rIns="0" bIns="0">
            <a:spAutoFit/>
          </a:bodyPr>
          <a:lstStyle/>
          <a:p>
            <a:pPr algn="l" rtl="0"/>
            <a:r>
              <a:rPr lang="en-US" sz="600" b="0" i="0" u="none" strike="noStrike" kern="1200" baseline="0" dirty="0">
                <a:solidFill>
                  <a:schemeClr val="bg1"/>
                </a:solidFill>
                <a:latin typeface="+mn-lt"/>
                <a:ea typeface="+mn-ea"/>
                <a:cs typeface="Intel Clear"/>
              </a:rPr>
              <a:t>Intel Confidential – Internal Use Only</a:t>
            </a:r>
          </a:p>
        </p:txBody>
      </p:sp>
    </p:spTree>
    <p:extLst>
      <p:ext uri="{BB962C8B-B14F-4D97-AF65-F5344CB8AC3E}">
        <p14:creationId xmlns:p14="http://schemas.microsoft.com/office/powerpoint/2010/main" val="404119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428528" y="571501"/>
            <a:ext cx="8258112" cy="952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3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428528" y="1673455"/>
            <a:ext cx="8258175"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38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7" name="Picture 6"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460693" y="1744663"/>
            <a:ext cx="2121766" cy="887284"/>
          </a:xfrm>
          <a:prstGeom prst="rect">
            <a:avLst/>
          </a:prstGeom>
        </p:spPr>
      </p:pic>
      <p:pic>
        <p:nvPicPr>
          <p:cNvPr id="2" name="Picture 1">
            <a:extLst>
              <a:ext uri="{FF2B5EF4-FFF2-40B4-BE49-F238E27FC236}">
                <a16:creationId xmlns:a16="http://schemas.microsoft.com/office/drawing/2014/main" id="{CE55CDAD-8A19-484B-A90D-E0DE6CA4ED9C}"/>
              </a:ext>
            </a:extLst>
          </p:cNvPr>
          <p:cNvPicPr>
            <a:picLocks noChangeAspect="1"/>
          </p:cNvPicPr>
          <p:nvPr userDrawn="1"/>
        </p:nvPicPr>
        <p:blipFill>
          <a:blip r:embed="rId4"/>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045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47337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13"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1738150"/>
            <a:ext cx="1248049" cy="829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0832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604434"/>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a:t>14pt Intel Clear fifth level</a:t>
            </a:r>
          </a:p>
        </p:txBody>
      </p:sp>
      <p:sp>
        <p:nvSpPr>
          <p:cNvPr id="8"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5" name="Picture 4">
            <a:extLst>
              <a:ext uri="{FF2B5EF4-FFF2-40B4-BE49-F238E27FC236}">
                <a16:creationId xmlns:a16="http://schemas.microsoft.com/office/drawing/2014/main" id="{8EA49DB5-4C42-0241-892C-BF7FAA8301DD}"/>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951D8CD5-6C8D-DF4B-91E4-11B6A43B1044}"/>
              </a:ext>
            </a:extLst>
          </p:cNvPr>
          <p:cNvSpPr txBox="1"/>
          <p:nvPr userDrawn="1"/>
        </p:nvSpPr>
        <p:spPr>
          <a:xfrm>
            <a:off x="1494971" y="6662057"/>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
        <p:nvSpPr>
          <p:cNvPr id="3" name="TextBox 2">
            <a:extLst>
              <a:ext uri="{FF2B5EF4-FFF2-40B4-BE49-F238E27FC236}">
                <a16:creationId xmlns:a16="http://schemas.microsoft.com/office/drawing/2014/main" id="{49BA0AD3-9561-EA48-90A9-453778D289FD}"/>
              </a:ext>
            </a:extLst>
          </p:cNvPr>
          <p:cNvSpPr txBox="1"/>
          <p:nvPr userDrawn="1"/>
        </p:nvSpPr>
        <p:spPr>
          <a:xfrm>
            <a:off x="1443318" y="6651812"/>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Tree>
    <p:extLst>
      <p:ext uri="{BB962C8B-B14F-4D97-AF65-F5344CB8AC3E}">
        <p14:creationId xmlns:p14="http://schemas.microsoft.com/office/powerpoint/2010/main" val="135851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4" y="1257907"/>
            <a:ext cx="3181123" cy="2227933"/>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4" y="3791863"/>
            <a:ext cx="3181123" cy="2227933"/>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7" name="Picture 6">
            <a:extLst>
              <a:ext uri="{FF2B5EF4-FFF2-40B4-BE49-F238E27FC236}">
                <a16:creationId xmlns:a16="http://schemas.microsoft.com/office/drawing/2014/main" id="{7FD3D3A1-DC8E-7F43-BB6A-F9539A90EDF4}"/>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5989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604433"/>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6" name="Picture 5">
            <a:extLst>
              <a:ext uri="{FF2B5EF4-FFF2-40B4-BE49-F238E27FC236}">
                <a16:creationId xmlns:a16="http://schemas.microsoft.com/office/drawing/2014/main" id="{4DD6F204-1115-F340-99F8-30FFCCEF6510}"/>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06206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4434"/>
            <a:ext cx="8228013" cy="4567767"/>
          </a:xfrm>
        </p:spPr>
        <p:txBody>
          <a:bodyPr anchor="ctr" anchorCtr="0"/>
          <a:lstStyle>
            <a:lvl1pPr marL="190500" indent="-190500">
              <a:defRPr sz="3600" b="1" baseline="0">
                <a:solidFill>
                  <a:schemeClr val="accent2"/>
                </a:solidFill>
                <a:latin typeface="+mn-lt"/>
                <a:cs typeface="Intel Clear"/>
              </a:defRPr>
            </a:lvl1pPr>
            <a:lvl2pPr marL="417513" indent="-225425">
              <a:buFont typeface="Arial"/>
              <a:buChar char="–"/>
              <a:defRPr sz="1200" baseline="0">
                <a:latin typeface="+mn-lt"/>
                <a:cs typeface="Intel Clear" panose="020B0604020203020204" pitchFamily="34" charset="0"/>
              </a:defRPr>
            </a:lvl2pPr>
            <a:lvl3pPr marL="685800" indent="-228600">
              <a:buFont typeface="Arial"/>
              <a:buChar char="–"/>
              <a:defRPr sz="1200">
                <a:latin typeface="+mn-lt"/>
              </a:defRPr>
            </a:lvl3pPr>
            <a:lvl4pPr marL="969963" indent="-228600">
              <a:buFont typeface="Arial"/>
              <a:buChar char="–"/>
              <a:defRPr sz="1100">
                <a:latin typeface="+mn-lt"/>
              </a:defRPr>
            </a:lvl4pPr>
            <a:lvl5pPr marL="1319213" indent="-228600">
              <a:buFont typeface="Arial"/>
              <a:buChar char="–"/>
              <a:defRPr sz="1050">
                <a:latin typeface="+mn-lt"/>
              </a:defRPr>
            </a:lvl5pPr>
          </a:lstStyle>
          <a:p>
            <a:pPr lvl="0"/>
            <a:r>
              <a:rPr lang="en-US" dirty="0"/>
              <a:t>“36pt Intel Clear Bold Text”</a:t>
            </a:r>
          </a:p>
          <a:p>
            <a:pPr lvl="1"/>
            <a:r>
              <a:rPr lang="en-US" dirty="0"/>
              <a:t>12pt Attribution</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8"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5" name="Picture 4">
            <a:extLst>
              <a:ext uri="{FF2B5EF4-FFF2-40B4-BE49-F238E27FC236}">
                <a16:creationId xmlns:a16="http://schemas.microsoft.com/office/drawing/2014/main" id="{1CD847DF-C781-CE4E-B539-D9F1FD9A561D}"/>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19294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47064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8"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5" name="Picture 4">
            <a:extLst>
              <a:ext uri="{FF2B5EF4-FFF2-40B4-BE49-F238E27FC236}">
                <a16:creationId xmlns:a16="http://schemas.microsoft.com/office/drawing/2014/main" id="{3289FF92-92E8-A848-8502-D681DD0AA7F5}"/>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63820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4"/>
            <a:ext cx="9144000" cy="303635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18" name="Content Placeholder 2"/>
          <p:cNvSpPr>
            <a:spLocks noGrp="1"/>
          </p:cNvSpPr>
          <p:nvPr>
            <p:ph sz="half" idx="1" hasCustomPrompt="1"/>
          </p:nvPr>
        </p:nvSpPr>
        <p:spPr>
          <a:xfrm>
            <a:off x="455614"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6634394"/>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11"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8" name="Picture 7">
            <a:extLst>
              <a:ext uri="{FF2B5EF4-FFF2-40B4-BE49-F238E27FC236}">
                <a16:creationId xmlns:a16="http://schemas.microsoft.com/office/drawing/2014/main" id="{EAA5F08C-AD34-C747-9DB9-41B1EEB223C0}"/>
              </a:ext>
            </a:extLst>
          </p:cNvPr>
          <p:cNvPicPr>
            <a:picLocks noChangeAspect="1"/>
          </p:cNvPicPr>
          <p:nvPr userDrawn="1"/>
        </p:nvPicPr>
        <p:blipFill>
          <a:blip r:embed="rId2"/>
          <a:stretch>
            <a:fillRect/>
          </a:stretch>
        </p:blipFill>
        <p:spPr>
          <a:xfrm>
            <a:off x="7271656" y="620900"/>
            <a:ext cx="126396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39268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587" y="647395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718552" y="6507480"/>
            <a:ext cx="2381"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413507"/>
            <a:ext cx="82296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604434"/>
            <a:ext cx="8228012"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pic>
        <p:nvPicPr>
          <p:cNvPr id="15" name="Picture 2" descr="\\.psf\Home\Desktop\Intel.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8239915" y="6545815"/>
            <a:ext cx="364336" cy="24013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5" r:id="rId18"/>
    <p:sldLayoutId id="2147483686" r:id="rId19"/>
  </p:sldLayoutIdLst>
  <p:hf sldNum="0"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vswitch.org/support/ovscon2020/#D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openvswitch.org/support/ovscon2020/#D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PerformanceIndex"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55613" y="2986720"/>
            <a:ext cx="8212886" cy="1470025"/>
          </a:xfrm>
        </p:spPr>
        <p:txBody>
          <a:bodyPr/>
          <a:lstStyle/>
          <a:p>
            <a:r>
              <a:rPr lang="en-US" sz="4800" b="1" dirty="0"/>
              <a:t>Converting OpenFlow to P4</a:t>
            </a:r>
            <a:endParaRPr lang="en-US" sz="4800" dirty="0"/>
          </a:p>
        </p:txBody>
      </p:sp>
      <p:sp>
        <p:nvSpPr>
          <p:cNvPr id="9" name="Subtitle 2"/>
          <p:cNvSpPr>
            <a:spLocks noGrp="1"/>
          </p:cNvSpPr>
          <p:nvPr>
            <p:ph type="subTitle" idx="1"/>
          </p:nvPr>
        </p:nvSpPr>
        <p:spPr>
          <a:xfrm>
            <a:off x="455612" y="4657344"/>
            <a:ext cx="6500999" cy="1233813"/>
          </a:xfrm>
        </p:spPr>
        <p:txBody>
          <a:bodyPr/>
          <a:lstStyle/>
          <a:p>
            <a:r>
              <a:rPr lang="en-US" dirty="0"/>
              <a:t>James Choi, Intel</a:t>
            </a:r>
          </a:p>
          <a:p>
            <a:r>
              <a:rPr lang="en-US" b="1" i="1" dirty="0"/>
              <a:t>Intel P4-OVS Team: </a:t>
            </a:r>
            <a:r>
              <a:rPr lang="en-US" i="1" dirty="0"/>
              <a:t>Dan Daly, Anjali </a:t>
            </a:r>
            <a:r>
              <a:rPr lang="en-US" i="1" dirty="0" err="1"/>
              <a:t>Singhai</a:t>
            </a:r>
            <a:r>
              <a:rPr lang="en-US" i="1" dirty="0"/>
              <a:t>, James Choi, P. Venkata Suresh Kumar, Namrata Limaye, </a:t>
            </a:r>
            <a:r>
              <a:rPr lang="en-US" i="1" dirty="0" err="1"/>
              <a:t>Debashis</a:t>
            </a:r>
            <a:r>
              <a:rPr lang="en-US" i="1" dirty="0"/>
              <a:t> Chatterjee</a:t>
            </a:r>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61222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OpenFlow to P4 mapping next steps </a:t>
            </a:r>
          </a:p>
        </p:txBody>
      </p:sp>
      <p:sp>
        <p:nvSpPr>
          <p:cNvPr id="8" name="TextBox 7">
            <a:extLst>
              <a:ext uri="{FF2B5EF4-FFF2-40B4-BE49-F238E27FC236}">
                <a16:creationId xmlns:a16="http://schemas.microsoft.com/office/drawing/2014/main" id="{2B4B8E57-6163-7B43-96C0-32F7BBC9804E}"/>
              </a:ext>
            </a:extLst>
          </p:cNvPr>
          <p:cNvSpPr txBox="1"/>
          <p:nvPr/>
        </p:nvSpPr>
        <p:spPr>
          <a:xfrm>
            <a:off x="630713" y="1474237"/>
            <a:ext cx="7300935" cy="4227177"/>
          </a:xfrm>
          <a:prstGeom prst="rect">
            <a:avLst/>
          </a:prstGeom>
          <a:solidFill>
            <a:schemeClr val="bg1"/>
          </a:solidFill>
        </p:spPr>
        <p:txBody>
          <a:bodyPr vert="horz" wrap="square" lIns="0" tIns="0" rIns="0" bIns="0" rtlCol="0">
            <a:noAutofit/>
          </a:bodyPr>
          <a:lstStyle/>
          <a:p>
            <a:pPr marL="342900" indent="-342900">
              <a:buFont typeface="+mj-lt"/>
              <a:buAutoNum type="arabicPeriod" startAt="6"/>
            </a:pPr>
            <a:r>
              <a:rPr lang="en-US" sz="1600" dirty="0">
                <a:solidFill>
                  <a:srgbClr val="003C71"/>
                </a:solidFill>
              </a:rPr>
              <a:t>Integrate P4 into SDN controller that originates OpenFlow messages (e.g. </a:t>
            </a:r>
            <a:r>
              <a:rPr lang="en-US" sz="1600" dirty="0" err="1">
                <a:solidFill>
                  <a:srgbClr val="003C71"/>
                </a:solidFill>
              </a:rPr>
              <a:t>ovn</a:t>
            </a:r>
            <a:r>
              <a:rPr lang="en-US" sz="1600" dirty="0">
                <a:solidFill>
                  <a:srgbClr val="003C71"/>
                </a:solidFill>
              </a:rPr>
              <a:t>-controller)</a:t>
            </a:r>
          </a:p>
          <a:p>
            <a:pPr marL="742950" lvl="1" indent="-285750">
              <a:buFont typeface="Arial" panose="020B0604020202020204" pitchFamily="34" charset="0"/>
              <a:buChar char="•"/>
            </a:pPr>
            <a:r>
              <a:rPr lang="en-US" sz="1600" dirty="0">
                <a:solidFill>
                  <a:srgbClr val="003C71"/>
                </a:solidFill>
              </a:rPr>
              <a:t>Support integrating P4 runtime information into controller</a:t>
            </a:r>
          </a:p>
          <a:p>
            <a:pPr marL="742950" lvl="1" indent="-285750">
              <a:buFont typeface="Arial" panose="020B0604020202020204" pitchFamily="34" charset="0"/>
              <a:buChar char="•"/>
            </a:pPr>
            <a:r>
              <a:rPr lang="en-US" sz="1600" dirty="0">
                <a:solidFill>
                  <a:srgbClr val="003C71"/>
                </a:solidFill>
              </a:rPr>
              <a:t>Update table entries in OpenFlow DB with P4 table and P4 action mapping information</a:t>
            </a:r>
          </a:p>
          <a:p>
            <a:pPr marL="342900" indent="-342900">
              <a:buFont typeface="+mj-lt"/>
              <a:buAutoNum type="arabicPeriod" startAt="6"/>
            </a:pPr>
            <a:r>
              <a:rPr lang="en-US" sz="1600" dirty="0">
                <a:solidFill>
                  <a:srgbClr val="003C71"/>
                </a:solidFill>
              </a:rPr>
              <a:t>Encode the mapping info in OpenFlow messages</a:t>
            </a:r>
          </a:p>
          <a:p>
            <a:pPr marL="342900" indent="-342900">
              <a:buFont typeface="+mj-lt"/>
              <a:buAutoNum type="arabicPeriod" startAt="6"/>
            </a:pPr>
            <a:r>
              <a:rPr lang="en-US" sz="1600" dirty="0">
                <a:solidFill>
                  <a:srgbClr val="003C71"/>
                </a:solidFill>
              </a:rPr>
              <a:t>Integrate P4 into SDN controller that populates OpenFlow DB from CMS DB </a:t>
            </a:r>
          </a:p>
          <a:p>
            <a:pPr marL="342900" indent="-342900">
              <a:buFont typeface="+mj-lt"/>
              <a:buAutoNum type="arabicPeriod" startAt="6"/>
            </a:pPr>
            <a:r>
              <a:rPr lang="en-US" sz="1600" dirty="0">
                <a:solidFill>
                  <a:srgbClr val="003C71"/>
                </a:solidFill>
              </a:rPr>
              <a:t>Integrate P4 Runtime into SDN controller </a:t>
            </a:r>
          </a:p>
          <a:p>
            <a:pPr marL="342900" indent="-342900">
              <a:buFont typeface="+mj-lt"/>
              <a:buAutoNum type="arabicPeriod" startAt="6"/>
            </a:pPr>
            <a:r>
              <a:rPr lang="en-US" sz="1600" dirty="0">
                <a:solidFill>
                  <a:srgbClr val="003C71"/>
                </a:solidFill>
              </a:rPr>
              <a:t>Use P4 Runtime between P4 driven controller and P4 OVS</a:t>
            </a:r>
          </a:p>
          <a:p>
            <a:pPr marL="342900" indent="-342900">
              <a:buFont typeface="+mj-lt"/>
              <a:buAutoNum type="arabicPeriod" startAt="6"/>
            </a:pPr>
            <a:endParaRPr lang="en-US" sz="1600" dirty="0">
              <a:solidFill>
                <a:srgbClr val="003C71"/>
              </a:solidFill>
            </a:endParaRPr>
          </a:p>
        </p:txBody>
      </p:sp>
    </p:spTree>
    <p:extLst>
      <p:ext uri="{BB962C8B-B14F-4D97-AF65-F5344CB8AC3E}">
        <p14:creationId xmlns:p14="http://schemas.microsoft.com/office/powerpoint/2010/main" val="369557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Summary</a:t>
            </a:r>
          </a:p>
        </p:txBody>
      </p:sp>
      <p:sp>
        <p:nvSpPr>
          <p:cNvPr id="8" name="TextBox 7">
            <a:extLst>
              <a:ext uri="{FF2B5EF4-FFF2-40B4-BE49-F238E27FC236}">
                <a16:creationId xmlns:a16="http://schemas.microsoft.com/office/drawing/2014/main" id="{2B4B8E57-6163-7B43-96C0-32F7BBC9804E}"/>
              </a:ext>
            </a:extLst>
          </p:cNvPr>
          <p:cNvSpPr txBox="1"/>
          <p:nvPr/>
        </p:nvSpPr>
        <p:spPr>
          <a:xfrm>
            <a:off x="687420" y="1545324"/>
            <a:ext cx="7300935" cy="4227177"/>
          </a:xfrm>
          <a:prstGeom prst="rect">
            <a:avLst/>
          </a:prstGeom>
          <a:solidFill>
            <a:schemeClr val="bg1"/>
          </a:solidFill>
        </p:spPr>
        <p:txBody>
          <a:bodyPr vert="horz" wrap="square" lIns="0" tIns="0" rIns="0" bIns="0" rtlCol="0">
            <a:noAutofit/>
          </a:bodyPr>
          <a:lstStyle/>
          <a:p>
            <a:r>
              <a:rPr lang="en-US" sz="1600" dirty="0">
                <a:solidFill>
                  <a:srgbClr val="003C71"/>
                </a:solidFill>
              </a:rPr>
              <a:t>P4 can encode your pipeline better.  Ideally you would have your controller talk P4 Runtime, but there is also an approach where you can use P4 for the </a:t>
            </a:r>
            <a:r>
              <a:rPr lang="en-US" sz="1600" dirty="0" err="1">
                <a:solidFill>
                  <a:srgbClr val="003C71"/>
                </a:solidFill>
              </a:rPr>
              <a:t>dataplane</a:t>
            </a:r>
            <a:r>
              <a:rPr lang="en-US" sz="1600" dirty="0">
                <a:solidFill>
                  <a:srgbClr val="003C71"/>
                </a:solidFill>
              </a:rPr>
              <a:t> and continue to use OpenFlow as an RPC between controller and </a:t>
            </a:r>
            <a:r>
              <a:rPr lang="en-US" sz="1600" dirty="0" err="1">
                <a:solidFill>
                  <a:srgbClr val="003C71"/>
                </a:solidFill>
              </a:rPr>
              <a:t>vSwitch</a:t>
            </a:r>
            <a:r>
              <a:rPr lang="en-US" sz="1600" dirty="0">
                <a:solidFill>
                  <a:srgbClr val="003C71"/>
                </a:solidFill>
              </a:rPr>
              <a:t>.  This can be done by mapping OpenFlow entries to P4 tables with annotations</a:t>
            </a:r>
          </a:p>
          <a:p>
            <a:pPr marL="285750" indent="-285750">
              <a:buFont typeface="Arial" panose="020B0604020202020204" pitchFamily="34" charset="0"/>
              <a:buChar char="•"/>
            </a:pPr>
            <a:endParaRPr lang="en-US" sz="1600" dirty="0">
              <a:solidFill>
                <a:srgbClr val="003C71"/>
              </a:solidFill>
            </a:endParaRPr>
          </a:p>
          <a:p>
            <a:pPr marL="285750" indent="-285750">
              <a:buFont typeface="Arial" panose="020B0604020202020204" pitchFamily="34" charset="0"/>
              <a:buChar char="•"/>
            </a:pPr>
            <a:r>
              <a:rPr lang="en-US" sz="1600" dirty="0">
                <a:solidFill>
                  <a:srgbClr val="003C71"/>
                </a:solidFill>
              </a:rPr>
              <a:t>The integration of P4 into controllers and using P4 Runtime is the ideal way to support P4 driven OVS; however, it can be done as a next step.</a:t>
            </a:r>
          </a:p>
          <a:p>
            <a:pPr marL="285750" indent="-285750">
              <a:buFont typeface="Arial" panose="020B0604020202020204" pitchFamily="34" charset="0"/>
              <a:buChar char="•"/>
            </a:pPr>
            <a:r>
              <a:rPr lang="en-US" sz="1600" dirty="0">
                <a:solidFill>
                  <a:srgbClr val="003C71"/>
                </a:solidFill>
              </a:rPr>
              <a:t>Initial support for P4 OVS using OpenFlow can start with basic changes in OVS only </a:t>
            </a:r>
          </a:p>
          <a:p>
            <a:pPr marL="285750" indent="-285750">
              <a:buFont typeface="Arial" panose="020B0604020202020204" pitchFamily="34" charset="0"/>
              <a:buChar char="•"/>
            </a:pPr>
            <a:r>
              <a:rPr lang="en-US" sz="1600" dirty="0">
                <a:solidFill>
                  <a:srgbClr val="003C71"/>
                </a:solidFill>
              </a:rPr>
              <a:t>P4 can be used to encode the intent of controller table usage in OVS to optimize offloading flows.</a:t>
            </a:r>
          </a:p>
          <a:p>
            <a:pPr marL="285750" indent="-285750">
              <a:buFont typeface="Arial" panose="020B0604020202020204" pitchFamily="34" charset="0"/>
              <a:buChar char="•"/>
            </a:pPr>
            <a:r>
              <a:rPr lang="en-US" sz="1600" dirty="0">
                <a:solidFill>
                  <a:srgbClr val="003C71"/>
                </a:solidFill>
              </a:rPr>
              <a:t>Manual programming of P4 program and mapping of OpenFlow to P4 is needed.</a:t>
            </a:r>
          </a:p>
          <a:p>
            <a:pPr marL="285750" indent="-285750">
              <a:buFont typeface="Arial" panose="020B0604020202020204" pitchFamily="34" charset="0"/>
              <a:buChar char="•"/>
            </a:pPr>
            <a:endParaRPr lang="en-US" sz="1600" dirty="0">
              <a:solidFill>
                <a:srgbClr val="003C71"/>
              </a:solidFill>
            </a:endParaRPr>
          </a:p>
          <a:p>
            <a:r>
              <a:rPr lang="en-US" sz="1600" dirty="0">
                <a:solidFill>
                  <a:srgbClr val="003C71"/>
                </a:solidFill>
              </a:rPr>
              <a:t>More talks on Intel P4-OVS are available:</a:t>
            </a:r>
          </a:p>
          <a:p>
            <a:pPr marL="742950" lvl="1" indent="-285750">
              <a:buFont typeface="Arial" panose="020B0604020202020204" pitchFamily="34" charset="0"/>
              <a:buChar char="•"/>
            </a:pPr>
            <a:r>
              <a:rPr lang="en-US" sz="1400" b="1" dirty="0">
                <a:solidFill>
                  <a:srgbClr val="447099"/>
                </a:solidFill>
                <a:hlinkClick r:id="rId3">
                  <a:extLst>
                    <a:ext uri="{A12FA001-AC4F-418D-AE19-62706E023703}">
                      <ahyp:hlinkClr xmlns:ahyp="http://schemas.microsoft.com/office/drawing/2018/hyperlinkcolor" val="tx"/>
                    </a:ext>
                  </a:extLst>
                </a:hlinkClick>
              </a:rPr>
              <a:t>p4proto: Cooking OVS with P4 Spice!</a:t>
            </a:r>
            <a:r>
              <a:rPr lang="en-US" sz="1400" b="1" dirty="0">
                <a:solidFill>
                  <a:srgbClr val="447099"/>
                </a:solidFill>
              </a:rPr>
              <a:t> (Namrata Limaye and Deb Chatterjee)</a:t>
            </a:r>
          </a:p>
          <a:p>
            <a:pPr marL="742950" lvl="1" indent="-285750">
              <a:buFont typeface="Arial" panose="020B0604020202020204" pitchFamily="34" charset="0"/>
              <a:buChar char="•"/>
            </a:pPr>
            <a:r>
              <a:rPr lang="en-US" sz="1400" b="1" dirty="0">
                <a:solidFill>
                  <a:srgbClr val="447099"/>
                </a:solidFill>
                <a:hlinkClick r:id="rId4">
                  <a:extLst>
                    <a:ext uri="{A12FA001-AC4F-418D-AE19-62706E023703}">
                      <ahyp:hlinkClr xmlns:ahyp="http://schemas.microsoft.com/office/drawing/2018/hyperlinkcolor" val="tx"/>
                    </a:ext>
                  </a:extLst>
                </a:hlinkClick>
              </a:rPr>
              <a:t>vswitch.p4: Why OVS Needs P4</a:t>
            </a:r>
            <a:r>
              <a:rPr lang="en-US" sz="1400" b="1" dirty="0">
                <a:solidFill>
                  <a:srgbClr val="447099"/>
                </a:solidFill>
              </a:rPr>
              <a:t> (Dan Daly)</a:t>
            </a:r>
            <a:endParaRPr lang="en-US" sz="1400" dirty="0">
              <a:solidFill>
                <a:srgbClr val="003C71"/>
              </a:solidFill>
            </a:endParaRPr>
          </a:p>
          <a:p>
            <a:endParaRPr lang="en-US" sz="1600" dirty="0">
              <a:solidFill>
                <a:srgbClr val="003C71"/>
              </a:solidFill>
            </a:endParaRPr>
          </a:p>
        </p:txBody>
      </p:sp>
    </p:spTree>
    <p:extLst>
      <p:ext uri="{BB962C8B-B14F-4D97-AF65-F5344CB8AC3E}">
        <p14:creationId xmlns:p14="http://schemas.microsoft.com/office/powerpoint/2010/main" val="387972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52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9ED99F-6E76-43E3-9DF1-49F496175711}"/>
              </a:ext>
            </a:extLst>
          </p:cNvPr>
          <p:cNvSpPr>
            <a:spLocks noGrp="1"/>
          </p:cNvSpPr>
          <p:nvPr>
            <p:ph type="title"/>
          </p:nvPr>
        </p:nvSpPr>
        <p:spPr/>
        <p:txBody>
          <a:bodyPr/>
          <a:lstStyle/>
          <a:p>
            <a:r>
              <a:rPr lang="en-US"/>
              <a:t>Notices &amp; Disclaimers </a:t>
            </a:r>
          </a:p>
        </p:txBody>
      </p:sp>
      <p:sp>
        <p:nvSpPr>
          <p:cNvPr id="9" name="Content Placeholder 8">
            <a:extLst>
              <a:ext uri="{FF2B5EF4-FFF2-40B4-BE49-F238E27FC236}">
                <a16:creationId xmlns:a16="http://schemas.microsoft.com/office/drawing/2014/main" id="{6EECB2E7-FD20-41CF-9CE9-59E197BDFED0}"/>
              </a:ext>
            </a:extLst>
          </p:cNvPr>
          <p:cNvSpPr>
            <a:spLocks noGrp="1"/>
          </p:cNvSpPr>
          <p:nvPr>
            <p:ph sz="quarter" idx="28"/>
          </p:nvPr>
        </p:nvSpPr>
        <p:spPr/>
        <p:txBody>
          <a:bodyPr>
            <a:noAutofit/>
          </a:bodyPr>
          <a:lstStyle/>
          <a:p>
            <a:pPr defTabSz="1828754">
              <a:spcBef>
                <a:spcPts val="0"/>
              </a:spcBef>
            </a:pPr>
            <a:r>
              <a:rPr lang="en-US" sz="1500" dirty="0"/>
              <a:t>Performance varies by use, configuration and other factors. Learn more at </a:t>
            </a:r>
            <a:r>
              <a:rPr lang="en-US" sz="1500" dirty="0">
                <a:hlinkClick r:id="rId2"/>
              </a:rPr>
              <a:t>www.Intel.com/PerformanceIndex</a:t>
            </a:r>
            <a:r>
              <a:rPr lang="en-US" sz="1500" dirty="0"/>
              <a:t>.    </a:t>
            </a:r>
          </a:p>
          <a:p>
            <a:pPr defTabSz="1828754">
              <a:spcBef>
                <a:spcPts val="0"/>
              </a:spcBef>
            </a:pPr>
            <a:endParaRPr lang="en-US" sz="1500" dirty="0"/>
          </a:p>
          <a:p>
            <a:pPr defTabSz="1828754">
              <a:spcBef>
                <a:spcPts val="0"/>
              </a:spcBef>
            </a:pPr>
            <a:r>
              <a:rPr lang="en-US" sz="1500" dirty="0"/>
              <a:t>Performance results are based on testing as of dates shown in configurations and may not reflect all publicly available updates. See backup for configuration details. No product or component can be absolutely secure. </a:t>
            </a:r>
          </a:p>
          <a:p>
            <a:pPr defTabSz="1828754">
              <a:spcBef>
                <a:spcPts val="0"/>
              </a:spcBef>
            </a:pPr>
            <a:endParaRPr lang="en-US" sz="1500" dirty="0"/>
          </a:p>
          <a:p>
            <a:pPr defTabSz="1828754">
              <a:spcBef>
                <a:spcPts val="0"/>
              </a:spcBef>
            </a:pPr>
            <a:r>
              <a:rPr lang="en-US" sz="1500" dirty="0"/>
              <a:t>Your costs and results may vary. </a:t>
            </a:r>
          </a:p>
          <a:p>
            <a:pPr defTabSz="1828754">
              <a:spcBef>
                <a:spcPts val="0"/>
              </a:spcBef>
            </a:pPr>
            <a:endParaRPr lang="en-US" sz="1500" dirty="0"/>
          </a:p>
          <a:p>
            <a:pPr defTabSz="1828754">
              <a:spcBef>
                <a:spcPts val="0"/>
              </a:spcBef>
            </a:pPr>
            <a:r>
              <a:rPr lang="en-US" sz="1500" dirty="0"/>
              <a:t>Intel technologies may require enabled hardware, software or service activation.</a:t>
            </a:r>
          </a:p>
          <a:p>
            <a:pPr defTabSz="1828754">
              <a:spcBef>
                <a:spcPts val="0"/>
              </a:spcBef>
            </a:pPr>
            <a:endParaRPr lang="en-US" sz="1500" dirty="0"/>
          </a:p>
          <a:p>
            <a:pPr defTabSz="1828754">
              <a:spcBef>
                <a:spcPts val="0"/>
              </a:spcBef>
            </a:pPr>
            <a:r>
              <a:rPr lang="en-US" sz="1500" dirty="0"/>
              <a:t>© Intel Corporation. Intel, the Intel logo, and other Intel marks are trademarks of Intel Corporation or its subsidiaries. Other names and brands may be claimed as the property of others. </a:t>
            </a:r>
            <a:endParaRPr lang="en-US" sz="1500" dirty="0">
              <a:sym typeface="Helvetica Neue"/>
            </a:endParaRPr>
          </a:p>
          <a:p>
            <a:endParaRPr lang="en-US" sz="1500" dirty="0"/>
          </a:p>
        </p:txBody>
      </p:sp>
    </p:spTree>
    <p:extLst>
      <p:ext uri="{BB962C8B-B14F-4D97-AF65-F5344CB8AC3E}">
        <p14:creationId xmlns:p14="http://schemas.microsoft.com/office/powerpoint/2010/main" val="179436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711" y="1166098"/>
            <a:ext cx="5050561" cy="868680"/>
          </a:xfrm>
        </p:spPr>
        <p:txBody>
          <a:bodyPr/>
          <a:lstStyle/>
          <a:p>
            <a:r>
              <a:rPr lang="en-US" dirty="0"/>
              <a:t>Agenda</a:t>
            </a:r>
          </a:p>
        </p:txBody>
      </p:sp>
      <p:sp>
        <p:nvSpPr>
          <p:cNvPr id="4" name="Content Placeholder 3"/>
          <p:cNvSpPr>
            <a:spLocks noGrp="1"/>
          </p:cNvSpPr>
          <p:nvPr>
            <p:ph sz="quarter" idx="13"/>
          </p:nvPr>
        </p:nvSpPr>
        <p:spPr>
          <a:xfrm>
            <a:off x="1643744" y="1738032"/>
            <a:ext cx="4662928" cy="3625904"/>
          </a:xfrm>
        </p:spPr>
        <p:txBody>
          <a:bodyPr/>
          <a:lstStyle/>
          <a:p>
            <a:pPr marL="257175" indent="-257175">
              <a:buAutoNum type="arabicPeriod"/>
            </a:pPr>
            <a:r>
              <a:rPr lang="en-US" sz="1650" dirty="0"/>
              <a:t>Offloading to </a:t>
            </a:r>
            <a:r>
              <a:rPr lang="en-US" sz="1650" dirty="0" err="1"/>
              <a:t>datapath</a:t>
            </a:r>
            <a:r>
              <a:rPr lang="en-US" sz="1650" dirty="0"/>
              <a:t> pipeline</a:t>
            </a:r>
          </a:p>
          <a:p>
            <a:pPr marL="257175" indent="-257175">
              <a:buAutoNum type="arabicPeriod"/>
            </a:pPr>
            <a:r>
              <a:rPr lang="en-US" sz="1650" dirty="0"/>
              <a:t>OpenFlow optimization difficulties</a:t>
            </a:r>
          </a:p>
          <a:p>
            <a:pPr marL="257175" indent="-257175">
              <a:buAutoNum type="arabicPeriod"/>
            </a:pPr>
            <a:r>
              <a:rPr lang="en-US" sz="1650" dirty="0"/>
              <a:t>P4 as a solution </a:t>
            </a:r>
          </a:p>
          <a:p>
            <a:pPr marL="257175" indent="-257175">
              <a:buAutoNum type="arabicPeriod"/>
            </a:pPr>
            <a:r>
              <a:rPr lang="en-US" sz="1650" dirty="0"/>
              <a:t>Elements of a P4 program</a:t>
            </a:r>
          </a:p>
          <a:p>
            <a:pPr marL="257175" indent="-257175">
              <a:buAutoNum type="arabicPeriod"/>
            </a:pPr>
            <a:r>
              <a:rPr lang="en-US" sz="1650" dirty="0"/>
              <a:t>OpenFlow to P4 mapping steps</a:t>
            </a:r>
          </a:p>
          <a:p>
            <a:pPr marL="257175" indent="-257175">
              <a:buAutoNum type="arabicPeriod"/>
            </a:pPr>
            <a:r>
              <a:rPr lang="en-US" sz="1600" dirty="0"/>
              <a:t>OpenFlow to P4 mapping basic steps </a:t>
            </a:r>
          </a:p>
          <a:p>
            <a:pPr marL="257175" indent="-257175">
              <a:buAutoNum type="arabicPeriod"/>
            </a:pPr>
            <a:r>
              <a:rPr lang="en-US" sz="1600" dirty="0"/>
              <a:t>OpenFlow to P4 mapping next steps</a:t>
            </a:r>
          </a:p>
          <a:p>
            <a:pPr marL="257175" indent="-257175">
              <a:buAutoNum type="arabicPeriod"/>
            </a:pPr>
            <a:r>
              <a:rPr lang="en-US" sz="1650" dirty="0"/>
              <a:t>Summary </a:t>
            </a:r>
          </a:p>
          <a:p>
            <a:r>
              <a:rPr lang="en-US" sz="1181" dirty="0">
                <a:cs typeface="Arial" panose="020B0604020202020204" pitchFamily="34" charset="0"/>
              </a:rPr>
              <a:t> </a:t>
            </a:r>
          </a:p>
        </p:txBody>
      </p:sp>
    </p:spTree>
    <p:extLst>
      <p:ext uri="{BB962C8B-B14F-4D97-AF65-F5344CB8AC3E}">
        <p14:creationId xmlns:p14="http://schemas.microsoft.com/office/powerpoint/2010/main" val="159794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Offloading to Datapath Pipeline</a:t>
            </a:r>
          </a:p>
        </p:txBody>
      </p:sp>
      <p:sp>
        <p:nvSpPr>
          <p:cNvPr id="8" name="TextBox 7">
            <a:extLst>
              <a:ext uri="{FF2B5EF4-FFF2-40B4-BE49-F238E27FC236}">
                <a16:creationId xmlns:a16="http://schemas.microsoft.com/office/drawing/2014/main" id="{2B4B8E57-6163-7B43-96C0-32F7BBC9804E}"/>
              </a:ext>
            </a:extLst>
          </p:cNvPr>
          <p:cNvSpPr txBox="1"/>
          <p:nvPr/>
        </p:nvSpPr>
        <p:spPr>
          <a:xfrm>
            <a:off x="630713" y="1534307"/>
            <a:ext cx="7300935" cy="4167107"/>
          </a:xfrm>
          <a:prstGeom prst="rect">
            <a:avLst/>
          </a:prstGeom>
          <a:solidFill>
            <a:schemeClr val="bg1"/>
          </a:solidFill>
        </p:spPr>
        <p:txBody>
          <a:bodyPr vert="horz" wrap="square" lIns="0" tIns="0" rIns="0" bIns="0" rtlCol="0">
            <a:noAutofit/>
          </a:bodyPr>
          <a:lstStyle/>
          <a:p>
            <a:endParaRPr lang="en-US" sz="1600" dirty="0">
              <a:solidFill>
                <a:srgbClr val="003C71"/>
              </a:solidFill>
            </a:endParaRPr>
          </a:p>
          <a:p>
            <a:endParaRPr lang="en-US" sz="1600" dirty="0">
              <a:solidFill>
                <a:srgbClr val="003C71"/>
              </a:solidFill>
            </a:endParaRPr>
          </a:p>
        </p:txBody>
      </p:sp>
      <p:pic>
        <p:nvPicPr>
          <p:cNvPr id="10" name="Picture 9">
            <a:extLst>
              <a:ext uri="{FF2B5EF4-FFF2-40B4-BE49-F238E27FC236}">
                <a16:creationId xmlns:a16="http://schemas.microsoft.com/office/drawing/2014/main" id="{95C25B4B-A73C-45D5-8E9C-2E9B3E3AC998}"/>
              </a:ext>
            </a:extLst>
          </p:cNvPr>
          <p:cNvPicPr>
            <a:picLocks noChangeAspect="1"/>
          </p:cNvPicPr>
          <p:nvPr/>
        </p:nvPicPr>
        <p:blipFill>
          <a:blip r:embed="rId3"/>
          <a:stretch>
            <a:fillRect/>
          </a:stretch>
        </p:blipFill>
        <p:spPr>
          <a:xfrm>
            <a:off x="630713" y="1156586"/>
            <a:ext cx="7243689" cy="5288820"/>
          </a:xfrm>
          <a:prstGeom prst="rect">
            <a:avLst/>
          </a:prstGeom>
        </p:spPr>
      </p:pic>
    </p:spTree>
    <p:extLst>
      <p:ext uri="{BB962C8B-B14F-4D97-AF65-F5344CB8AC3E}">
        <p14:creationId xmlns:p14="http://schemas.microsoft.com/office/powerpoint/2010/main" val="266184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OpenFlow optimization difficulties</a:t>
            </a:r>
          </a:p>
        </p:txBody>
      </p:sp>
      <p:sp>
        <p:nvSpPr>
          <p:cNvPr id="8" name="TextBox 7">
            <a:extLst>
              <a:ext uri="{FF2B5EF4-FFF2-40B4-BE49-F238E27FC236}">
                <a16:creationId xmlns:a16="http://schemas.microsoft.com/office/drawing/2014/main" id="{2B4B8E57-6163-7B43-96C0-32F7BBC9804E}"/>
              </a:ext>
            </a:extLst>
          </p:cNvPr>
          <p:cNvSpPr txBox="1"/>
          <p:nvPr/>
        </p:nvSpPr>
        <p:spPr>
          <a:xfrm>
            <a:off x="630713" y="1545324"/>
            <a:ext cx="7300935" cy="4167107"/>
          </a:xfrm>
          <a:prstGeom prst="rect">
            <a:avLst/>
          </a:prstGeom>
          <a:solidFill>
            <a:schemeClr val="bg1"/>
          </a:solidFill>
        </p:spPr>
        <p:txBody>
          <a:bodyPr vert="horz" wrap="square" lIns="0" tIns="0" rIns="0" bIns="0" rtlCol="0">
            <a:noAutofit/>
          </a:bodyPr>
          <a:lstStyle/>
          <a:p>
            <a:r>
              <a:rPr lang="en-US" sz="2000" dirty="0">
                <a:solidFill>
                  <a:srgbClr val="003C71"/>
                </a:solidFill>
              </a:rPr>
              <a:t>Difficulties with optimizing OpenFlow</a:t>
            </a:r>
          </a:p>
          <a:p>
            <a:pPr marL="128588" indent="-128588">
              <a:buFont typeface="Arial" panose="020B0604020202020204" pitchFamily="34" charset="0"/>
              <a:buChar char="•"/>
            </a:pPr>
            <a:r>
              <a:rPr lang="en-US" sz="1600" dirty="0">
                <a:solidFill>
                  <a:srgbClr val="003C71"/>
                </a:solidFill>
              </a:rPr>
              <a:t>No explicit control flow mechanism in OpenFlow</a:t>
            </a:r>
          </a:p>
          <a:p>
            <a:pPr marL="585788" lvl="1" indent="-128588">
              <a:buFont typeface="Arial" panose="020B0604020202020204" pitchFamily="34" charset="0"/>
              <a:buChar char="•"/>
            </a:pPr>
            <a:r>
              <a:rPr lang="en-US" sz="1600" dirty="0">
                <a:solidFill>
                  <a:srgbClr val="003C71"/>
                </a:solidFill>
              </a:rPr>
              <a:t>No explicit statements like if-else to control table rule evaluation sequence. Priority based control flow is too simplistic.</a:t>
            </a:r>
          </a:p>
          <a:p>
            <a:pPr marL="585788" lvl="1" indent="-128588">
              <a:buFont typeface="Arial" panose="020B0604020202020204" pitchFamily="34" charset="0"/>
              <a:buChar char="•"/>
            </a:pPr>
            <a:r>
              <a:rPr lang="en-US" sz="1600" dirty="0">
                <a:solidFill>
                  <a:srgbClr val="003C71"/>
                </a:solidFill>
              </a:rPr>
              <a:t>Implicit control flow rule entries in a table is obfuscated by other lookup rule entries</a:t>
            </a:r>
          </a:p>
          <a:p>
            <a:pPr marL="128588" indent="-128588">
              <a:buFont typeface="Arial" panose="020B0604020202020204" pitchFamily="34" charset="0"/>
              <a:buChar char="•"/>
            </a:pPr>
            <a:r>
              <a:rPr lang="en-US" sz="1600" dirty="0">
                <a:solidFill>
                  <a:srgbClr val="003C71"/>
                </a:solidFill>
              </a:rPr>
              <a:t>No limit on match key field that can be used on-the-fly for a rule</a:t>
            </a:r>
          </a:p>
          <a:p>
            <a:pPr marL="585788" lvl="1" indent="-128588">
              <a:buFont typeface="Arial" panose="020B0604020202020204" pitchFamily="34" charset="0"/>
              <a:buChar char="•"/>
            </a:pPr>
            <a:r>
              <a:rPr lang="en-US" sz="1600" dirty="0">
                <a:solidFill>
                  <a:srgbClr val="003C71"/>
                </a:solidFill>
              </a:rPr>
              <a:t>Hard to optimize for unknown set of rules keys to optimize for implementation</a:t>
            </a:r>
          </a:p>
          <a:p>
            <a:pPr marL="128588" indent="-128588">
              <a:buFont typeface="Arial" panose="020B0604020202020204" pitchFamily="34" charset="0"/>
              <a:buChar char="•"/>
            </a:pPr>
            <a:r>
              <a:rPr lang="en-US" sz="1600" dirty="0">
                <a:solidFill>
                  <a:srgbClr val="003C71"/>
                </a:solidFill>
              </a:rPr>
              <a:t>No limit on set of action sequences that can be used</a:t>
            </a:r>
          </a:p>
          <a:p>
            <a:pPr marL="585788" lvl="1" indent="-128588">
              <a:buFont typeface="Arial" panose="020B0604020202020204" pitchFamily="34" charset="0"/>
              <a:buChar char="•"/>
            </a:pPr>
            <a:r>
              <a:rPr lang="en-US" sz="1600" dirty="0">
                <a:solidFill>
                  <a:srgbClr val="003C71"/>
                </a:solidFill>
              </a:rPr>
              <a:t>Hard to optimize for unknown set of rule action sequences </a:t>
            </a:r>
          </a:p>
          <a:p>
            <a:pPr marL="585788" lvl="1" indent="-128588">
              <a:buFont typeface="Arial" panose="020B0604020202020204" pitchFamily="34" charset="0"/>
              <a:buChar char="•"/>
            </a:pPr>
            <a:endParaRPr lang="en-US" sz="1600" dirty="0">
              <a:solidFill>
                <a:srgbClr val="003C71"/>
              </a:solidFill>
            </a:endParaRPr>
          </a:p>
          <a:p>
            <a:r>
              <a:rPr lang="en-US" sz="2000" dirty="0">
                <a:solidFill>
                  <a:srgbClr val="003C71"/>
                </a:solidFill>
              </a:rPr>
              <a:t>Difficulties with offloading network flows from OpenFlow</a:t>
            </a:r>
          </a:p>
          <a:p>
            <a:pPr marL="285750" indent="-285750">
              <a:buFont typeface="Arial" panose="020B0604020202020204" pitchFamily="34" charset="0"/>
              <a:buChar char="•"/>
            </a:pPr>
            <a:r>
              <a:rPr lang="en-US" sz="1600" dirty="0">
                <a:solidFill>
                  <a:srgbClr val="003C71"/>
                </a:solidFill>
              </a:rPr>
              <a:t>Devices offload </a:t>
            </a:r>
            <a:r>
              <a:rPr lang="en-US" sz="1600" dirty="0" err="1">
                <a:solidFill>
                  <a:srgbClr val="003C71"/>
                </a:solidFill>
              </a:rPr>
              <a:t>datapath</a:t>
            </a:r>
            <a:r>
              <a:rPr lang="en-US" sz="1600" dirty="0">
                <a:solidFill>
                  <a:srgbClr val="003C71"/>
                </a:solidFill>
              </a:rPr>
              <a:t> flows in generic sub-optimal ways </a:t>
            </a:r>
          </a:p>
          <a:p>
            <a:pPr marL="285750" indent="-285750">
              <a:buFont typeface="Arial" panose="020B0604020202020204" pitchFamily="34" charset="0"/>
              <a:buChar char="•"/>
            </a:pPr>
            <a:r>
              <a:rPr lang="en-US" sz="1600" dirty="0">
                <a:solidFill>
                  <a:srgbClr val="003C71"/>
                </a:solidFill>
              </a:rPr>
              <a:t>Difficult to take advantage of specialized SW algorithms or HW blocks for specific networking functions with OpenFlow alone. </a:t>
            </a:r>
          </a:p>
          <a:p>
            <a:endParaRPr lang="en-US" sz="1600" dirty="0">
              <a:solidFill>
                <a:srgbClr val="003C71"/>
              </a:solidFill>
            </a:endParaRPr>
          </a:p>
        </p:txBody>
      </p:sp>
    </p:spTree>
    <p:extLst>
      <p:ext uri="{BB962C8B-B14F-4D97-AF65-F5344CB8AC3E}">
        <p14:creationId xmlns:p14="http://schemas.microsoft.com/office/powerpoint/2010/main" val="23120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P4 as a solution</a:t>
            </a:r>
          </a:p>
        </p:txBody>
      </p:sp>
      <p:sp>
        <p:nvSpPr>
          <p:cNvPr id="8" name="TextBox 7">
            <a:extLst>
              <a:ext uri="{FF2B5EF4-FFF2-40B4-BE49-F238E27FC236}">
                <a16:creationId xmlns:a16="http://schemas.microsoft.com/office/drawing/2014/main" id="{2B4B8E57-6163-7B43-96C0-32F7BBC9804E}"/>
              </a:ext>
            </a:extLst>
          </p:cNvPr>
          <p:cNvSpPr txBox="1"/>
          <p:nvPr/>
        </p:nvSpPr>
        <p:spPr>
          <a:xfrm>
            <a:off x="630713" y="1345446"/>
            <a:ext cx="7300935" cy="4167107"/>
          </a:xfrm>
          <a:prstGeom prst="rect">
            <a:avLst/>
          </a:prstGeom>
          <a:solidFill>
            <a:schemeClr val="bg1"/>
          </a:solidFill>
        </p:spPr>
        <p:txBody>
          <a:bodyPr vert="horz" wrap="square" lIns="0" tIns="0" rIns="0" bIns="0" rtlCol="0">
            <a:noAutofit/>
          </a:bodyPr>
          <a:lstStyle/>
          <a:p>
            <a:r>
              <a:rPr lang="en-US" sz="2000" dirty="0">
                <a:solidFill>
                  <a:srgbClr val="003C71"/>
                </a:solidFill>
              </a:rPr>
              <a:t>P4 provides a way for OVS to offload OpenFlow table more optimally through mapping of OpenFlow tables to P4 tables.</a:t>
            </a:r>
          </a:p>
          <a:p>
            <a:endParaRPr lang="en-US" sz="1000" dirty="0">
              <a:solidFill>
                <a:srgbClr val="003C71"/>
              </a:solidFill>
            </a:endParaRPr>
          </a:p>
          <a:p>
            <a:r>
              <a:rPr lang="en-US" sz="2000" dirty="0">
                <a:solidFill>
                  <a:srgbClr val="003C71"/>
                </a:solidFill>
              </a:rPr>
              <a:t>A P4 program describes data-plane pipeline in more precise way, which make it easier to optimize.</a:t>
            </a:r>
          </a:p>
          <a:p>
            <a:pPr marL="285750" indent="-285750">
              <a:buFont typeface="Arial" panose="020B0604020202020204" pitchFamily="34" charset="0"/>
              <a:buChar char="•"/>
            </a:pPr>
            <a:r>
              <a:rPr lang="en-US" sz="1600" dirty="0">
                <a:solidFill>
                  <a:srgbClr val="003C71"/>
                </a:solidFill>
              </a:rPr>
              <a:t>The order of table evaluation is explicitly defined </a:t>
            </a:r>
          </a:p>
          <a:p>
            <a:pPr marL="285750" indent="-285750">
              <a:buFont typeface="Arial" panose="020B0604020202020204" pitchFamily="34" charset="0"/>
              <a:buChar char="•"/>
            </a:pPr>
            <a:r>
              <a:rPr lang="en-US" sz="1600" dirty="0">
                <a:solidFill>
                  <a:srgbClr val="003C71"/>
                </a:solidFill>
              </a:rPr>
              <a:t>The lookup key fields and actions are defined to only for desired fields and sequence of actions.</a:t>
            </a:r>
          </a:p>
          <a:p>
            <a:pPr marL="285750" indent="-285750">
              <a:buFont typeface="Arial" panose="020B0604020202020204" pitchFamily="34" charset="0"/>
              <a:buChar char="•"/>
            </a:pPr>
            <a:r>
              <a:rPr lang="en-US" sz="1600" dirty="0">
                <a:solidFill>
                  <a:srgbClr val="003C71"/>
                </a:solidFill>
              </a:rPr>
              <a:t>Compilers can be utilized map P4 tables to target </a:t>
            </a:r>
            <a:r>
              <a:rPr lang="en-US" sz="1600" dirty="0" err="1">
                <a:solidFill>
                  <a:srgbClr val="003C71"/>
                </a:solidFill>
              </a:rPr>
              <a:t>dataplane</a:t>
            </a:r>
            <a:r>
              <a:rPr lang="en-US" sz="1600" dirty="0">
                <a:solidFill>
                  <a:srgbClr val="003C71"/>
                </a:solidFill>
              </a:rPr>
              <a:t> optimally</a:t>
            </a:r>
          </a:p>
          <a:p>
            <a:pPr marL="285750" indent="-285750">
              <a:buFont typeface="Arial" panose="020B0604020202020204" pitchFamily="34" charset="0"/>
              <a:buChar char="•"/>
            </a:pPr>
            <a:endParaRPr lang="en-US" sz="1600" dirty="0">
              <a:solidFill>
                <a:srgbClr val="003C71"/>
              </a:solidFill>
            </a:endParaRPr>
          </a:p>
          <a:p>
            <a:r>
              <a:rPr lang="en-US" sz="2000" dirty="0">
                <a:solidFill>
                  <a:srgbClr val="003C71"/>
                </a:solidFill>
              </a:rPr>
              <a:t>Mapping of OpenFlow to P4 needs to be done manually along with programming of P4 tables and control flows. </a:t>
            </a:r>
          </a:p>
          <a:p>
            <a:endParaRPr lang="en-US" sz="2000" dirty="0">
              <a:solidFill>
                <a:srgbClr val="003C71"/>
              </a:solidFill>
            </a:endParaRPr>
          </a:p>
          <a:p>
            <a:r>
              <a:rPr lang="en-US" sz="2000" dirty="0">
                <a:solidFill>
                  <a:srgbClr val="003C71"/>
                </a:solidFill>
              </a:rPr>
              <a:t>Advantages of offloading P4 tables</a:t>
            </a:r>
          </a:p>
          <a:p>
            <a:pPr marL="285750" indent="-285750">
              <a:buFont typeface="Arial" panose="020B0604020202020204" pitchFamily="34" charset="0"/>
              <a:buChar char="•"/>
            </a:pPr>
            <a:r>
              <a:rPr lang="en-US" sz="1600" dirty="0">
                <a:solidFill>
                  <a:srgbClr val="003C71"/>
                </a:solidFill>
              </a:rPr>
              <a:t>Enables offloading specific P4 tables to specialized SW algorithms or HW blocks</a:t>
            </a:r>
          </a:p>
          <a:p>
            <a:pPr marL="285750" indent="-285750">
              <a:buFont typeface="Arial" panose="020B0604020202020204" pitchFamily="34" charset="0"/>
              <a:buChar char="•"/>
            </a:pPr>
            <a:r>
              <a:rPr lang="en-US" sz="1600" dirty="0">
                <a:solidFill>
                  <a:srgbClr val="003C71"/>
                </a:solidFill>
              </a:rPr>
              <a:t>Scale of entries in P4 tables are same as in the tables in controller DB</a:t>
            </a:r>
          </a:p>
          <a:p>
            <a:pPr marL="285750" indent="-285750">
              <a:buFont typeface="Arial" panose="020B0604020202020204" pitchFamily="34" charset="0"/>
              <a:buChar char="•"/>
            </a:pPr>
            <a:r>
              <a:rPr lang="en-US" sz="1600" dirty="0">
                <a:solidFill>
                  <a:srgbClr val="003C71"/>
                </a:solidFill>
              </a:rPr>
              <a:t>Change to a rule in P4 table is immediately applied to data-plane, not requiring separate OpenFlow rule evaluation</a:t>
            </a:r>
          </a:p>
          <a:p>
            <a:pPr marL="285750" indent="-285750">
              <a:buFont typeface="Arial" panose="020B0604020202020204" pitchFamily="34" charset="0"/>
              <a:buChar char="•"/>
            </a:pPr>
            <a:endParaRPr lang="en-US" sz="1600" dirty="0">
              <a:solidFill>
                <a:srgbClr val="003C71"/>
              </a:solidFill>
            </a:endParaRPr>
          </a:p>
          <a:p>
            <a:pPr marL="285750" indent="-285750">
              <a:buFont typeface="Arial" panose="020B0604020202020204" pitchFamily="34" charset="0"/>
              <a:buChar char="•"/>
            </a:pPr>
            <a:endParaRPr lang="en-US" sz="1600" dirty="0">
              <a:solidFill>
                <a:srgbClr val="003C71"/>
              </a:solidFill>
            </a:endParaRPr>
          </a:p>
          <a:p>
            <a:endParaRPr lang="en-US" sz="1600" dirty="0">
              <a:solidFill>
                <a:srgbClr val="003C71"/>
              </a:solidFill>
            </a:endParaRPr>
          </a:p>
        </p:txBody>
      </p:sp>
    </p:spTree>
    <p:extLst>
      <p:ext uri="{BB962C8B-B14F-4D97-AF65-F5344CB8AC3E}">
        <p14:creationId xmlns:p14="http://schemas.microsoft.com/office/powerpoint/2010/main" val="322449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Elements of a P4 program</a:t>
            </a:r>
          </a:p>
        </p:txBody>
      </p:sp>
      <p:sp>
        <p:nvSpPr>
          <p:cNvPr id="4" name="TextBox 3">
            <a:extLst>
              <a:ext uri="{FF2B5EF4-FFF2-40B4-BE49-F238E27FC236}">
                <a16:creationId xmlns:a16="http://schemas.microsoft.com/office/drawing/2014/main" id="{9795C9C2-EC58-41CC-BD22-DD8EC5A4734E}"/>
              </a:ext>
            </a:extLst>
          </p:cNvPr>
          <p:cNvSpPr txBox="1"/>
          <p:nvPr/>
        </p:nvSpPr>
        <p:spPr>
          <a:xfrm>
            <a:off x="797442" y="1137684"/>
            <a:ext cx="3104707" cy="5348176"/>
          </a:xfrm>
          <a:prstGeom prst="rect">
            <a:avLst/>
          </a:prstGeom>
          <a:solidFill>
            <a:schemeClr val="bg2">
              <a:lumMod val="20000"/>
              <a:lumOff val="80000"/>
            </a:schemeClr>
          </a:solidFill>
        </p:spPr>
        <p:txBody>
          <a:bodyPr vert="horz" wrap="square" lIns="0" tIns="0" rIns="0" bIns="0" rtlCol="0">
            <a:noAutofit/>
          </a:bodyPr>
          <a:lstStyle/>
          <a:p>
            <a:r>
              <a:rPr lang="en-US" sz="1100" dirty="0">
                <a:solidFill>
                  <a:srgbClr val="003C71"/>
                </a:solidFill>
              </a:rPr>
              <a:t>control Sample (…)</a:t>
            </a:r>
          </a:p>
          <a:p>
            <a:r>
              <a:rPr lang="en-US" sz="1100" dirty="0">
                <a:solidFill>
                  <a:srgbClr val="003C71"/>
                </a:solidFill>
              </a:rPr>
              <a:t>{</a:t>
            </a:r>
          </a:p>
          <a:p>
            <a:r>
              <a:rPr lang="en-US" sz="1100" dirty="0">
                <a:solidFill>
                  <a:srgbClr val="003C71"/>
                </a:solidFill>
              </a:rPr>
              <a:t>        action route (</a:t>
            </a:r>
            <a:r>
              <a:rPr lang="en-US" sz="1100" dirty="0" err="1">
                <a:solidFill>
                  <a:srgbClr val="003C71"/>
                </a:solidFill>
              </a:rPr>
              <a:t>nexthop_mac</a:t>
            </a:r>
            <a:r>
              <a:rPr lang="en-US" sz="1100" dirty="0">
                <a:solidFill>
                  <a:srgbClr val="003C71"/>
                </a:solidFill>
              </a:rPr>
              <a:t>, port) {    </a:t>
            </a:r>
          </a:p>
          <a:p>
            <a:r>
              <a:rPr lang="en-US" sz="1100" dirty="0">
                <a:solidFill>
                  <a:srgbClr val="003C71"/>
                </a:solidFill>
              </a:rPr>
              <a:t>                 </a:t>
            </a:r>
            <a:r>
              <a:rPr lang="en-US" sz="1100" dirty="0" err="1">
                <a:solidFill>
                  <a:srgbClr val="003C71"/>
                </a:solidFill>
              </a:rPr>
              <a:t>hdr.eth_src</a:t>
            </a:r>
            <a:r>
              <a:rPr lang="en-US" sz="1100" dirty="0">
                <a:solidFill>
                  <a:srgbClr val="003C71"/>
                </a:solidFill>
              </a:rPr>
              <a:t> = </a:t>
            </a:r>
            <a:r>
              <a:rPr lang="en-US" sz="1100" dirty="0" err="1">
                <a:solidFill>
                  <a:srgbClr val="003C71"/>
                </a:solidFill>
              </a:rPr>
              <a:t>nexthop_mac</a:t>
            </a:r>
            <a:r>
              <a:rPr lang="en-US" sz="1100" dirty="0">
                <a:solidFill>
                  <a:srgbClr val="003C71"/>
                </a:solidFill>
              </a:rPr>
              <a:t>;</a:t>
            </a:r>
          </a:p>
          <a:p>
            <a:r>
              <a:rPr lang="en-US" sz="1100" dirty="0">
                <a:solidFill>
                  <a:srgbClr val="003C71"/>
                </a:solidFill>
              </a:rPr>
              <a:t>                  </a:t>
            </a:r>
            <a:r>
              <a:rPr lang="en-US" sz="1100" dirty="0" err="1">
                <a:solidFill>
                  <a:srgbClr val="003C71"/>
                </a:solidFill>
              </a:rPr>
              <a:t>md.egress_port</a:t>
            </a:r>
            <a:r>
              <a:rPr lang="en-US" sz="1100" dirty="0">
                <a:solidFill>
                  <a:srgbClr val="003C71"/>
                </a:solidFill>
              </a:rPr>
              <a:t> = port;</a:t>
            </a:r>
          </a:p>
          <a:p>
            <a:r>
              <a:rPr lang="en-US" sz="1100" dirty="0">
                <a:solidFill>
                  <a:srgbClr val="003C71"/>
                </a:solidFill>
              </a:rPr>
              <a:t>        }</a:t>
            </a:r>
          </a:p>
          <a:p>
            <a:r>
              <a:rPr lang="en-US" sz="1100" dirty="0">
                <a:solidFill>
                  <a:srgbClr val="003C71"/>
                </a:solidFill>
              </a:rPr>
              <a:t>        action drop() { … }</a:t>
            </a:r>
          </a:p>
          <a:p>
            <a:endParaRPr lang="en-US" sz="1100" dirty="0">
              <a:solidFill>
                <a:srgbClr val="003C71"/>
              </a:solidFill>
            </a:endParaRPr>
          </a:p>
          <a:p>
            <a:r>
              <a:rPr lang="en-US" sz="1100" dirty="0">
                <a:solidFill>
                  <a:srgbClr val="003C71"/>
                </a:solidFill>
              </a:rPr>
              <a:t>        table l3_lookup { </a:t>
            </a:r>
          </a:p>
          <a:p>
            <a:r>
              <a:rPr lang="en-US" sz="1100" dirty="0">
                <a:solidFill>
                  <a:srgbClr val="003C71"/>
                </a:solidFill>
              </a:rPr>
              <a:t>                key = {</a:t>
            </a:r>
          </a:p>
          <a:p>
            <a:r>
              <a:rPr lang="en-US" sz="1100" dirty="0">
                <a:solidFill>
                  <a:srgbClr val="003C71"/>
                </a:solidFill>
              </a:rPr>
              <a:t>                         hdr.ipv4.dst_addr : </a:t>
            </a:r>
            <a:r>
              <a:rPr lang="en-US" sz="1100" dirty="0" err="1">
                <a:solidFill>
                  <a:srgbClr val="003C71"/>
                </a:solidFill>
              </a:rPr>
              <a:t>lpm</a:t>
            </a:r>
            <a:r>
              <a:rPr lang="en-US" sz="1100" dirty="0">
                <a:solidFill>
                  <a:srgbClr val="003C71"/>
                </a:solidFill>
              </a:rPr>
              <a:t>; </a:t>
            </a:r>
          </a:p>
          <a:p>
            <a:r>
              <a:rPr lang="en-US" sz="1100" dirty="0">
                <a:solidFill>
                  <a:srgbClr val="003C71"/>
                </a:solidFill>
              </a:rPr>
              <a:t>                }</a:t>
            </a:r>
          </a:p>
          <a:p>
            <a:r>
              <a:rPr lang="en-US" sz="1100" dirty="0">
                <a:solidFill>
                  <a:srgbClr val="003C71"/>
                </a:solidFill>
              </a:rPr>
              <a:t>                actions = {</a:t>
            </a:r>
          </a:p>
          <a:p>
            <a:r>
              <a:rPr lang="en-US" sz="1100" dirty="0">
                <a:solidFill>
                  <a:srgbClr val="003C71"/>
                </a:solidFill>
              </a:rPr>
              <a:t>                         route;</a:t>
            </a:r>
          </a:p>
          <a:p>
            <a:r>
              <a:rPr lang="en-US" sz="1100" dirty="0">
                <a:solidFill>
                  <a:srgbClr val="003C71"/>
                </a:solidFill>
              </a:rPr>
              <a:t>                         drop;</a:t>
            </a:r>
          </a:p>
          <a:p>
            <a:r>
              <a:rPr lang="en-US" sz="1100" dirty="0">
                <a:solidFill>
                  <a:srgbClr val="003C71"/>
                </a:solidFill>
              </a:rPr>
              <a:t>                 }</a:t>
            </a:r>
          </a:p>
          <a:p>
            <a:r>
              <a:rPr lang="en-US" sz="1100" dirty="0">
                <a:solidFill>
                  <a:srgbClr val="003C71"/>
                </a:solidFill>
              </a:rPr>
              <a:t>        }</a:t>
            </a:r>
          </a:p>
          <a:p>
            <a:r>
              <a:rPr lang="en-US" sz="1100" dirty="0">
                <a:solidFill>
                  <a:srgbClr val="003C71"/>
                </a:solidFill>
              </a:rPr>
              <a:t>        table l2_lookup {</a:t>
            </a:r>
          </a:p>
          <a:p>
            <a:r>
              <a:rPr lang="en-US" sz="1100" dirty="0">
                <a:solidFill>
                  <a:srgbClr val="003C71"/>
                </a:solidFill>
              </a:rPr>
              <a:t>                key = {</a:t>
            </a:r>
          </a:p>
          <a:p>
            <a:r>
              <a:rPr lang="en-US" sz="1100" dirty="0">
                <a:solidFill>
                  <a:srgbClr val="003C71"/>
                </a:solidFill>
              </a:rPr>
              <a:t>                         </a:t>
            </a:r>
            <a:r>
              <a:rPr lang="en-US" sz="1100" dirty="0" err="1">
                <a:solidFill>
                  <a:srgbClr val="003C71"/>
                </a:solidFill>
              </a:rPr>
              <a:t>hdr.eth.dst_mac</a:t>
            </a:r>
            <a:r>
              <a:rPr lang="en-US" sz="1100" dirty="0">
                <a:solidFill>
                  <a:srgbClr val="003C71"/>
                </a:solidFill>
              </a:rPr>
              <a:t> : exact; </a:t>
            </a:r>
          </a:p>
          <a:p>
            <a:r>
              <a:rPr lang="en-US" sz="1100" dirty="0">
                <a:solidFill>
                  <a:srgbClr val="003C71"/>
                </a:solidFill>
              </a:rPr>
              <a:t>                }</a:t>
            </a:r>
          </a:p>
          <a:p>
            <a:r>
              <a:rPr lang="en-US" sz="1100" dirty="0">
                <a:solidFill>
                  <a:srgbClr val="003C71"/>
                </a:solidFill>
              </a:rPr>
              <a:t>        }</a:t>
            </a:r>
          </a:p>
          <a:p>
            <a:endParaRPr lang="en-US" sz="1100" dirty="0">
              <a:solidFill>
                <a:srgbClr val="003C71"/>
              </a:solidFill>
            </a:endParaRPr>
          </a:p>
          <a:p>
            <a:r>
              <a:rPr lang="en-US" sz="1100" dirty="0">
                <a:solidFill>
                  <a:srgbClr val="003C71"/>
                </a:solidFill>
              </a:rPr>
              <a:t>        apply {</a:t>
            </a:r>
          </a:p>
          <a:p>
            <a:r>
              <a:rPr lang="en-US" sz="1100" dirty="0">
                <a:solidFill>
                  <a:srgbClr val="003C71"/>
                </a:solidFill>
              </a:rPr>
              <a:t>                if ( hdr.ipv4.isValid() ) {</a:t>
            </a:r>
          </a:p>
          <a:p>
            <a:r>
              <a:rPr lang="en-US" sz="1100" dirty="0">
                <a:solidFill>
                  <a:srgbClr val="003C71"/>
                </a:solidFill>
              </a:rPr>
              <a:t>                       l3_lookup.apply();</a:t>
            </a:r>
          </a:p>
          <a:p>
            <a:r>
              <a:rPr lang="en-US" sz="1100" dirty="0">
                <a:solidFill>
                  <a:srgbClr val="003C71"/>
                </a:solidFill>
              </a:rPr>
              <a:t>                }</a:t>
            </a:r>
          </a:p>
          <a:p>
            <a:r>
              <a:rPr lang="en-US" sz="1100" dirty="0">
                <a:solidFill>
                  <a:srgbClr val="003C71"/>
                </a:solidFill>
              </a:rPr>
              <a:t>                else {</a:t>
            </a:r>
          </a:p>
          <a:p>
            <a:r>
              <a:rPr lang="en-US" sz="1100" dirty="0">
                <a:solidFill>
                  <a:srgbClr val="003C71"/>
                </a:solidFill>
              </a:rPr>
              <a:t>                       l2_lookup.apply();</a:t>
            </a:r>
          </a:p>
          <a:p>
            <a:r>
              <a:rPr lang="en-US" sz="1100" dirty="0">
                <a:solidFill>
                  <a:srgbClr val="003C71"/>
                </a:solidFill>
              </a:rPr>
              <a:t>                }</a:t>
            </a:r>
          </a:p>
          <a:p>
            <a:r>
              <a:rPr lang="en-US" sz="1100" dirty="0">
                <a:solidFill>
                  <a:srgbClr val="003C71"/>
                </a:solidFill>
              </a:rPr>
              <a:t>        }</a:t>
            </a:r>
          </a:p>
          <a:p>
            <a:r>
              <a:rPr lang="en-US" sz="1100" dirty="0">
                <a:solidFill>
                  <a:srgbClr val="003C71"/>
                </a:solidFill>
              </a:rPr>
              <a:t>}</a:t>
            </a:r>
          </a:p>
        </p:txBody>
      </p:sp>
      <p:sp>
        <p:nvSpPr>
          <p:cNvPr id="5" name="Oval 4">
            <a:extLst>
              <a:ext uri="{FF2B5EF4-FFF2-40B4-BE49-F238E27FC236}">
                <a16:creationId xmlns:a16="http://schemas.microsoft.com/office/drawing/2014/main" id="{33569E4B-DBF8-4FD8-84CB-93B31A6E7ECE}"/>
              </a:ext>
            </a:extLst>
          </p:cNvPr>
          <p:cNvSpPr/>
          <p:nvPr/>
        </p:nvSpPr>
        <p:spPr>
          <a:xfrm>
            <a:off x="797442" y="5061099"/>
            <a:ext cx="2626242" cy="1120258"/>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94D1AF-8A2D-400A-BA13-89570887B25B}"/>
              </a:ext>
            </a:extLst>
          </p:cNvPr>
          <p:cNvSpPr/>
          <p:nvPr/>
        </p:nvSpPr>
        <p:spPr>
          <a:xfrm>
            <a:off x="1435395" y="4104166"/>
            <a:ext cx="1913862" cy="666604"/>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C64E795-1EAC-4BFB-9982-591F7E0A2560}"/>
              </a:ext>
            </a:extLst>
          </p:cNvPr>
          <p:cNvSpPr/>
          <p:nvPr/>
        </p:nvSpPr>
        <p:spPr>
          <a:xfrm>
            <a:off x="967563" y="1335800"/>
            <a:ext cx="2381694" cy="801343"/>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9B72F0D-ACCF-453C-818D-9728CB5CADE8}"/>
              </a:ext>
            </a:extLst>
          </p:cNvPr>
          <p:cNvSpPr/>
          <p:nvPr/>
        </p:nvSpPr>
        <p:spPr>
          <a:xfrm>
            <a:off x="1587795" y="2643843"/>
            <a:ext cx="1913862" cy="545924"/>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73D34FA-46EF-4C33-A74A-D21FE7EC42EB}"/>
              </a:ext>
            </a:extLst>
          </p:cNvPr>
          <p:cNvSpPr/>
          <p:nvPr/>
        </p:nvSpPr>
        <p:spPr>
          <a:xfrm>
            <a:off x="831110" y="3122309"/>
            <a:ext cx="1913862" cy="574157"/>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41893BB-BD51-44F2-8220-4CB365620A21}"/>
              </a:ext>
            </a:extLst>
          </p:cNvPr>
          <p:cNvCxnSpPr/>
          <p:nvPr/>
        </p:nvCxnSpPr>
        <p:spPr>
          <a:xfrm>
            <a:off x="3501657" y="1786270"/>
            <a:ext cx="1070343"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BA671B-37BA-404E-B810-2D6967D0F016}"/>
              </a:ext>
            </a:extLst>
          </p:cNvPr>
          <p:cNvCxnSpPr>
            <a:cxnSpLocks/>
          </p:cNvCxnSpPr>
          <p:nvPr/>
        </p:nvCxnSpPr>
        <p:spPr>
          <a:xfrm>
            <a:off x="3604437" y="2916805"/>
            <a:ext cx="1054397" cy="118736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1E4B32F-6391-4708-BE58-3033A687009E}"/>
              </a:ext>
            </a:extLst>
          </p:cNvPr>
          <p:cNvCxnSpPr>
            <a:cxnSpLocks/>
          </p:cNvCxnSpPr>
          <p:nvPr/>
        </p:nvCxnSpPr>
        <p:spPr>
          <a:xfrm flipV="1">
            <a:off x="3535325" y="4323786"/>
            <a:ext cx="1123509" cy="11368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982D1EF-B963-4BC5-B696-79ECBEE177B1}"/>
              </a:ext>
            </a:extLst>
          </p:cNvPr>
          <p:cNvCxnSpPr/>
          <p:nvPr/>
        </p:nvCxnSpPr>
        <p:spPr>
          <a:xfrm flipV="1">
            <a:off x="2870791" y="3409387"/>
            <a:ext cx="1796902" cy="1961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CFCFD1B-684B-42E3-A752-0A91440F9BD4}"/>
              </a:ext>
            </a:extLst>
          </p:cNvPr>
          <p:cNvCxnSpPr/>
          <p:nvPr/>
        </p:nvCxnSpPr>
        <p:spPr>
          <a:xfrm>
            <a:off x="3535325" y="5685169"/>
            <a:ext cx="1036675"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F3D76F76-E96F-4ECB-8D60-E1542E930977}"/>
              </a:ext>
            </a:extLst>
          </p:cNvPr>
          <p:cNvSpPr txBox="1"/>
          <p:nvPr/>
        </p:nvSpPr>
        <p:spPr>
          <a:xfrm>
            <a:off x="4724400" y="1562955"/>
            <a:ext cx="2941674" cy="691145"/>
          </a:xfrm>
          <a:prstGeom prst="rect">
            <a:avLst/>
          </a:prstGeom>
          <a:solidFill>
            <a:schemeClr val="bg2">
              <a:lumMod val="20000"/>
              <a:lumOff val="80000"/>
            </a:schemeClr>
          </a:solidFill>
        </p:spPr>
        <p:txBody>
          <a:bodyPr vert="horz" wrap="none" lIns="0" tIns="0" rIns="0" bIns="0" rtlCol="0">
            <a:noAutofit/>
          </a:bodyPr>
          <a:lstStyle/>
          <a:p>
            <a:r>
              <a:rPr lang="en-US" sz="1600" dirty="0">
                <a:solidFill>
                  <a:srgbClr val="003C71"/>
                </a:solidFill>
              </a:rPr>
              <a:t>Precise sequence of actions </a:t>
            </a:r>
          </a:p>
          <a:p>
            <a:r>
              <a:rPr lang="en-US" sz="1600" dirty="0">
                <a:solidFill>
                  <a:srgbClr val="003C71"/>
                </a:solidFill>
              </a:rPr>
              <a:t>grouped together like a profile</a:t>
            </a:r>
          </a:p>
        </p:txBody>
      </p:sp>
      <p:sp>
        <p:nvSpPr>
          <p:cNvPr id="22" name="TextBox 21">
            <a:extLst>
              <a:ext uri="{FF2B5EF4-FFF2-40B4-BE49-F238E27FC236}">
                <a16:creationId xmlns:a16="http://schemas.microsoft.com/office/drawing/2014/main" id="{4EBD8767-117E-4737-9131-90C2C4EB8EDB}"/>
              </a:ext>
            </a:extLst>
          </p:cNvPr>
          <p:cNvSpPr txBox="1"/>
          <p:nvPr/>
        </p:nvSpPr>
        <p:spPr>
          <a:xfrm>
            <a:off x="4724400" y="3253563"/>
            <a:ext cx="3797595" cy="442903"/>
          </a:xfrm>
          <a:prstGeom prst="rect">
            <a:avLst/>
          </a:prstGeom>
          <a:solidFill>
            <a:schemeClr val="bg2">
              <a:lumMod val="20000"/>
              <a:lumOff val="80000"/>
            </a:schemeClr>
          </a:solidFill>
        </p:spPr>
        <p:txBody>
          <a:bodyPr vert="horz" wrap="none" lIns="0" tIns="0" rIns="0" bIns="0" rtlCol="0">
            <a:noAutofit/>
          </a:bodyPr>
          <a:lstStyle/>
          <a:p>
            <a:r>
              <a:rPr lang="en-US" sz="1600" dirty="0">
                <a:solidFill>
                  <a:srgbClr val="003C71"/>
                </a:solidFill>
              </a:rPr>
              <a:t>Specific set of possible actions per table.</a:t>
            </a:r>
          </a:p>
        </p:txBody>
      </p:sp>
      <p:sp>
        <p:nvSpPr>
          <p:cNvPr id="23" name="TextBox 22">
            <a:extLst>
              <a:ext uri="{FF2B5EF4-FFF2-40B4-BE49-F238E27FC236}">
                <a16:creationId xmlns:a16="http://schemas.microsoft.com/office/drawing/2014/main" id="{A5341632-98C1-4839-BAE8-64A2099436BC}"/>
              </a:ext>
            </a:extLst>
          </p:cNvPr>
          <p:cNvSpPr txBox="1"/>
          <p:nvPr/>
        </p:nvSpPr>
        <p:spPr>
          <a:xfrm>
            <a:off x="4724400" y="3982892"/>
            <a:ext cx="3701904" cy="713037"/>
          </a:xfrm>
          <a:prstGeom prst="rect">
            <a:avLst/>
          </a:prstGeom>
          <a:solidFill>
            <a:schemeClr val="bg2">
              <a:lumMod val="20000"/>
              <a:lumOff val="80000"/>
            </a:schemeClr>
          </a:solidFill>
        </p:spPr>
        <p:txBody>
          <a:bodyPr vert="horz" wrap="none" lIns="0" tIns="0" rIns="0" bIns="0" rtlCol="0">
            <a:noAutofit/>
          </a:bodyPr>
          <a:lstStyle/>
          <a:p>
            <a:r>
              <a:rPr lang="en-US" sz="1600" dirty="0">
                <a:solidFill>
                  <a:srgbClr val="003C71"/>
                </a:solidFill>
              </a:rPr>
              <a:t>Specific fields used for match keys and </a:t>
            </a:r>
          </a:p>
          <a:p>
            <a:r>
              <a:rPr lang="en-US" sz="1600" dirty="0">
                <a:solidFill>
                  <a:srgbClr val="003C71"/>
                </a:solidFill>
              </a:rPr>
              <a:t>specific type of lookup to be done for</a:t>
            </a:r>
          </a:p>
          <a:p>
            <a:r>
              <a:rPr lang="en-US" sz="1600" dirty="0">
                <a:solidFill>
                  <a:srgbClr val="003C71"/>
                </a:solidFill>
              </a:rPr>
              <a:t>each table</a:t>
            </a:r>
          </a:p>
        </p:txBody>
      </p:sp>
      <p:sp>
        <p:nvSpPr>
          <p:cNvPr id="26" name="TextBox 25">
            <a:extLst>
              <a:ext uri="{FF2B5EF4-FFF2-40B4-BE49-F238E27FC236}">
                <a16:creationId xmlns:a16="http://schemas.microsoft.com/office/drawing/2014/main" id="{EF3359BC-32CD-4E4B-BE77-C15B97FA77F9}"/>
              </a:ext>
            </a:extLst>
          </p:cNvPr>
          <p:cNvSpPr txBox="1"/>
          <p:nvPr/>
        </p:nvSpPr>
        <p:spPr>
          <a:xfrm>
            <a:off x="4724400" y="5543175"/>
            <a:ext cx="3104706" cy="639983"/>
          </a:xfrm>
          <a:prstGeom prst="rect">
            <a:avLst/>
          </a:prstGeom>
          <a:solidFill>
            <a:schemeClr val="bg2">
              <a:lumMod val="20000"/>
              <a:lumOff val="80000"/>
            </a:schemeClr>
          </a:solidFill>
        </p:spPr>
        <p:txBody>
          <a:bodyPr vert="horz" wrap="none" lIns="0" tIns="0" rIns="0" bIns="0" rtlCol="0">
            <a:noAutofit/>
          </a:bodyPr>
          <a:lstStyle/>
          <a:p>
            <a:r>
              <a:rPr lang="en-US" sz="1600" dirty="0">
                <a:solidFill>
                  <a:srgbClr val="003C71"/>
                </a:solidFill>
              </a:rPr>
              <a:t>Explicit control flow statements </a:t>
            </a:r>
          </a:p>
          <a:p>
            <a:r>
              <a:rPr lang="en-US" sz="1600" dirty="0">
                <a:solidFill>
                  <a:srgbClr val="003C71"/>
                </a:solidFill>
              </a:rPr>
              <a:t>to control table lookups</a:t>
            </a:r>
          </a:p>
        </p:txBody>
      </p:sp>
    </p:spTree>
    <p:extLst>
      <p:ext uri="{BB962C8B-B14F-4D97-AF65-F5344CB8AC3E}">
        <p14:creationId xmlns:p14="http://schemas.microsoft.com/office/powerpoint/2010/main" val="349557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28528" y="571501"/>
            <a:ext cx="8258112" cy="952499"/>
          </a:xfrm>
        </p:spPr>
        <p:txBody>
          <a:bodyPr anchor="t">
            <a:normAutofit/>
          </a:bodyPr>
          <a:lstStyle/>
          <a:p>
            <a:r>
              <a:rPr lang="en-US" dirty="0"/>
              <a:t>OpenFlow to P4 mapping steps </a:t>
            </a:r>
          </a:p>
        </p:txBody>
      </p:sp>
      <p:pic>
        <p:nvPicPr>
          <p:cNvPr id="4" name="Picture 3">
            <a:extLst>
              <a:ext uri="{FF2B5EF4-FFF2-40B4-BE49-F238E27FC236}">
                <a16:creationId xmlns:a16="http://schemas.microsoft.com/office/drawing/2014/main" id="{7AF54543-BC7A-4129-A9B3-F6F97C0BA24A}"/>
              </a:ext>
            </a:extLst>
          </p:cNvPr>
          <p:cNvPicPr>
            <a:picLocks noChangeAspect="1"/>
          </p:cNvPicPr>
          <p:nvPr/>
        </p:nvPicPr>
        <p:blipFill>
          <a:blip r:embed="rId3"/>
          <a:stretch>
            <a:fillRect/>
          </a:stretch>
        </p:blipFill>
        <p:spPr>
          <a:xfrm>
            <a:off x="428528" y="1743610"/>
            <a:ext cx="8258175" cy="443463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27DA851-092B-4F9E-8C92-B2E6CD3C68F1}"/>
                  </a:ext>
                </a:extLst>
              </p14:cNvPr>
              <p14:cNvContentPartPr/>
              <p14:nvPr/>
            </p14:nvContentPartPr>
            <p14:xfrm>
              <a:off x="-782760" y="1235700"/>
              <a:ext cx="18360" cy="360"/>
            </p14:xfrm>
          </p:contentPart>
        </mc:Choice>
        <mc:Fallback xmlns="">
          <p:pic>
            <p:nvPicPr>
              <p:cNvPr id="3" name="Ink 2">
                <a:extLst>
                  <a:ext uri="{FF2B5EF4-FFF2-40B4-BE49-F238E27FC236}">
                    <a16:creationId xmlns:a16="http://schemas.microsoft.com/office/drawing/2014/main" id="{427DA851-092B-4F9E-8C92-B2E6CD3C68F1}"/>
                  </a:ext>
                </a:extLst>
              </p:cNvPr>
              <p:cNvPicPr/>
              <p:nvPr/>
            </p:nvPicPr>
            <p:blipFill>
              <a:blip r:embed="rId5"/>
              <a:stretch>
                <a:fillRect/>
              </a:stretch>
            </p:blipFill>
            <p:spPr>
              <a:xfrm>
                <a:off x="-791760" y="1226700"/>
                <a:ext cx="36000" cy="18000"/>
              </a:xfrm>
              <a:prstGeom prst="rect">
                <a:avLst/>
              </a:prstGeom>
            </p:spPr>
          </p:pic>
        </mc:Fallback>
      </mc:AlternateContent>
    </p:spTree>
    <p:extLst>
      <p:ext uri="{BB962C8B-B14F-4D97-AF65-F5344CB8AC3E}">
        <p14:creationId xmlns:p14="http://schemas.microsoft.com/office/powerpoint/2010/main" val="367013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457200" y="676644"/>
            <a:ext cx="8229600" cy="868680"/>
          </a:xfrm>
        </p:spPr>
        <p:txBody>
          <a:bodyPr/>
          <a:lstStyle/>
          <a:p>
            <a:r>
              <a:rPr lang="en-US" dirty="0"/>
              <a:t>OpenFlow to P4 mapping basic steps </a:t>
            </a:r>
          </a:p>
        </p:txBody>
      </p:sp>
      <p:sp>
        <p:nvSpPr>
          <p:cNvPr id="8" name="TextBox 7">
            <a:extLst>
              <a:ext uri="{FF2B5EF4-FFF2-40B4-BE49-F238E27FC236}">
                <a16:creationId xmlns:a16="http://schemas.microsoft.com/office/drawing/2014/main" id="{2B4B8E57-6163-7B43-96C0-32F7BBC9804E}"/>
              </a:ext>
            </a:extLst>
          </p:cNvPr>
          <p:cNvSpPr txBox="1"/>
          <p:nvPr/>
        </p:nvSpPr>
        <p:spPr>
          <a:xfrm>
            <a:off x="595272" y="1403556"/>
            <a:ext cx="7300935" cy="4167107"/>
          </a:xfrm>
          <a:prstGeom prst="rect">
            <a:avLst/>
          </a:prstGeom>
          <a:solidFill>
            <a:schemeClr val="bg1"/>
          </a:solidFill>
        </p:spPr>
        <p:txBody>
          <a:bodyPr vert="horz" wrap="square" lIns="0" tIns="0" rIns="0" bIns="0" rtlCol="0">
            <a:noAutofit/>
          </a:bodyPr>
          <a:lstStyle/>
          <a:p>
            <a:pPr marL="228600" indent="-228600">
              <a:buFont typeface="+mj-lt"/>
              <a:buAutoNum type="arabicPeriod"/>
            </a:pPr>
            <a:r>
              <a:rPr lang="en-US" sz="1400" dirty="0">
                <a:solidFill>
                  <a:srgbClr val="003C71"/>
                </a:solidFill>
              </a:rPr>
              <a:t>Identify P4 lookup tables from CMS DB </a:t>
            </a:r>
          </a:p>
          <a:p>
            <a:pPr marL="1257300" lvl="2" indent="-342900">
              <a:buFont typeface="Arial" panose="020B0604020202020204" pitchFamily="34" charset="0"/>
              <a:buChar char="•"/>
            </a:pPr>
            <a:r>
              <a:rPr lang="en-US" sz="1400" dirty="0">
                <a:solidFill>
                  <a:srgbClr val="003C71"/>
                </a:solidFill>
              </a:rPr>
              <a:t>Identify precise encoding of the keys that reflects the intended use of each lookup table.</a:t>
            </a:r>
          </a:p>
          <a:p>
            <a:pPr marL="342900" indent="-342900">
              <a:buFont typeface="+mj-lt"/>
              <a:buAutoNum type="arabicPeriod"/>
            </a:pPr>
            <a:r>
              <a:rPr lang="en-US" sz="1400" dirty="0">
                <a:solidFill>
                  <a:srgbClr val="003C71"/>
                </a:solidFill>
              </a:rPr>
              <a:t>P4 control flow and P4 actions from OpenFlow DB tables </a:t>
            </a:r>
          </a:p>
          <a:p>
            <a:pPr marL="1257300" lvl="2" indent="-342900">
              <a:buFont typeface="Arial" panose="020B0604020202020204" pitchFamily="34" charset="0"/>
              <a:buChar char="•"/>
            </a:pPr>
            <a:r>
              <a:rPr lang="en-US" sz="1400" dirty="0">
                <a:solidFill>
                  <a:srgbClr val="003C71"/>
                </a:solidFill>
              </a:rPr>
              <a:t>Identify precise encoding of P4 actions that reflects only the sequence of actions used for each table</a:t>
            </a:r>
          </a:p>
          <a:p>
            <a:pPr marL="1257300" lvl="2" indent="-342900">
              <a:buFont typeface="Arial" panose="020B0604020202020204" pitchFamily="34" charset="0"/>
              <a:buChar char="•"/>
            </a:pPr>
            <a:r>
              <a:rPr lang="en-US" sz="1400" dirty="0">
                <a:solidFill>
                  <a:srgbClr val="003C71"/>
                </a:solidFill>
              </a:rPr>
              <a:t>Identify annotation for each OF rule to a P4 table and P4 action</a:t>
            </a:r>
          </a:p>
          <a:p>
            <a:pPr marL="228600" indent="-228600">
              <a:buFont typeface="+mj-lt"/>
              <a:buAutoNum type="arabicPeriod"/>
            </a:pPr>
            <a:r>
              <a:rPr lang="en-US" sz="1400" dirty="0">
                <a:solidFill>
                  <a:srgbClr val="003C71"/>
                </a:solidFill>
              </a:rPr>
              <a:t>Compile P4 program with a P4 compiler with targeted SW or HW pipeline backend support</a:t>
            </a:r>
          </a:p>
          <a:p>
            <a:pPr marL="228600" indent="-228600">
              <a:buFont typeface="+mj-lt"/>
              <a:buAutoNum type="arabicPeriod"/>
            </a:pPr>
            <a:r>
              <a:rPr lang="en-US" sz="1400" dirty="0">
                <a:solidFill>
                  <a:srgbClr val="003C71"/>
                </a:solidFill>
              </a:rPr>
              <a:t>Load compiler output to P4 OVS and device</a:t>
            </a:r>
          </a:p>
          <a:p>
            <a:pPr marL="628650" lvl="1" indent="-171450">
              <a:buFont typeface="Arial" panose="020B0604020202020204" pitchFamily="34" charset="0"/>
              <a:buChar char="•"/>
            </a:pPr>
            <a:r>
              <a:rPr lang="en-US" sz="1400" dirty="0">
                <a:solidFill>
                  <a:srgbClr val="003C71"/>
                </a:solidFill>
              </a:rPr>
              <a:t>Load P4 </a:t>
            </a:r>
            <a:r>
              <a:rPr lang="en-US" sz="1400" dirty="0" err="1">
                <a:solidFill>
                  <a:srgbClr val="003C71"/>
                </a:solidFill>
              </a:rPr>
              <a:t>dataplane</a:t>
            </a:r>
            <a:r>
              <a:rPr lang="en-US" sz="1400" dirty="0">
                <a:solidFill>
                  <a:srgbClr val="003C71"/>
                </a:solidFill>
              </a:rPr>
              <a:t> information to P4 supported </a:t>
            </a:r>
            <a:r>
              <a:rPr lang="en-US" sz="1400" dirty="0" err="1">
                <a:solidFill>
                  <a:srgbClr val="003C71"/>
                </a:solidFill>
              </a:rPr>
              <a:t>datapath</a:t>
            </a:r>
            <a:endParaRPr lang="en-US" sz="1400" dirty="0">
              <a:solidFill>
                <a:srgbClr val="003C71"/>
              </a:solidFill>
            </a:endParaRPr>
          </a:p>
          <a:p>
            <a:pPr marL="628650" lvl="1" indent="-171450">
              <a:buFont typeface="Arial" panose="020B0604020202020204" pitchFamily="34" charset="0"/>
              <a:buChar char="•"/>
            </a:pPr>
            <a:r>
              <a:rPr lang="en-US" sz="1400" dirty="0">
                <a:solidFill>
                  <a:srgbClr val="003C71"/>
                </a:solidFill>
              </a:rPr>
              <a:t>Load P4 runtime information to P4 OVS</a:t>
            </a:r>
          </a:p>
          <a:p>
            <a:pPr marL="628650" lvl="1" indent="-171450">
              <a:buFont typeface="Arial" panose="020B0604020202020204" pitchFamily="34" charset="0"/>
              <a:buChar char="•"/>
            </a:pPr>
            <a:r>
              <a:rPr lang="en-US" sz="1400" dirty="0">
                <a:solidFill>
                  <a:srgbClr val="003C71"/>
                </a:solidFill>
              </a:rPr>
              <a:t>Load P4-to-pipeline mapping information to P4 support SDK/API</a:t>
            </a:r>
          </a:p>
          <a:p>
            <a:pPr marL="228600" indent="-228600">
              <a:buFont typeface="+mj-lt"/>
              <a:buAutoNum type="arabicPeriod"/>
            </a:pPr>
            <a:r>
              <a:rPr lang="en-US" sz="1400" dirty="0">
                <a:solidFill>
                  <a:srgbClr val="003C71"/>
                </a:solidFill>
              </a:rPr>
              <a:t>Configure P4 OVS OpenFlow rules with identified annotations for P4 tables and P4 actions</a:t>
            </a:r>
          </a:p>
          <a:p>
            <a:endParaRPr lang="en-US" sz="1400" dirty="0">
              <a:solidFill>
                <a:srgbClr val="003C71"/>
              </a:solidFill>
            </a:endParaRPr>
          </a:p>
          <a:p>
            <a:r>
              <a:rPr lang="en-US" sz="1400" dirty="0">
                <a:solidFill>
                  <a:srgbClr val="003C71"/>
                </a:solidFill>
              </a:rPr>
              <a:t>These steps are sufficient to start running with OpenFlow to P4 mapped pipeline.</a:t>
            </a:r>
          </a:p>
          <a:p>
            <a:pPr marL="228600" indent="-228600">
              <a:buFont typeface="+mj-lt"/>
              <a:buAutoNum type="arabicPeriod"/>
            </a:pPr>
            <a:endParaRPr lang="en-US" sz="1400" dirty="0">
              <a:solidFill>
                <a:srgbClr val="003C71"/>
              </a:solidFill>
            </a:endParaRPr>
          </a:p>
          <a:p>
            <a:pPr marL="342900" indent="-342900">
              <a:buFont typeface="Arial" panose="020B0604020202020204" pitchFamily="34" charset="0"/>
              <a:buChar char="•"/>
            </a:pPr>
            <a:endParaRPr lang="en-US" sz="2000" dirty="0">
              <a:solidFill>
                <a:srgbClr val="003C71"/>
              </a:solidFill>
            </a:endParaRPr>
          </a:p>
          <a:p>
            <a:pPr marL="342900" indent="-342900">
              <a:buFont typeface="Arial" panose="020B0604020202020204" pitchFamily="34" charset="0"/>
              <a:buChar char="•"/>
            </a:pPr>
            <a:endParaRPr lang="en-US" sz="2000" dirty="0">
              <a:solidFill>
                <a:srgbClr val="003C71"/>
              </a:solidFill>
            </a:endParaRPr>
          </a:p>
          <a:p>
            <a:pPr marL="285750" indent="-285750">
              <a:buFont typeface="Arial" panose="020B0604020202020204" pitchFamily="34" charset="0"/>
              <a:buChar char="•"/>
            </a:pPr>
            <a:endParaRPr lang="en-US" sz="1600" dirty="0">
              <a:solidFill>
                <a:srgbClr val="003C71"/>
              </a:solidFill>
            </a:endParaRPr>
          </a:p>
          <a:p>
            <a:pPr marL="285750" indent="-285750">
              <a:buFont typeface="Arial" panose="020B0604020202020204" pitchFamily="34" charset="0"/>
              <a:buChar char="•"/>
            </a:pPr>
            <a:endParaRPr lang="en-US" sz="1600" dirty="0">
              <a:solidFill>
                <a:srgbClr val="003C71"/>
              </a:solidFill>
            </a:endParaRPr>
          </a:p>
          <a:p>
            <a:endParaRPr lang="en-US" sz="1600" dirty="0">
              <a:solidFill>
                <a:srgbClr val="003C71"/>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7DA851-092B-4F9E-8C92-B2E6CD3C68F1}"/>
                  </a:ext>
                </a:extLst>
              </p14:cNvPr>
              <p14:cNvContentPartPr/>
              <p14:nvPr/>
            </p14:nvContentPartPr>
            <p14:xfrm>
              <a:off x="-782760" y="1235700"/>
              <a:ext cx="18360" cy="360"/>
            </p14:xfrm>
          </p:contentPart>
        </mc:Choice>
        <mc:Fallback xmlns="">
          <p:pic>
            <p:nvPicPr>
              <p:cNvPr id="3" name="Ink 2">
                <a:extLst>
                  <a:ext uri="{FF2B5EF4-FFF2-40B4-BE49-F238E27FC236}">
                    <a16:creationId xmlns:a16="http://schemas.microsoft.com/office/drawing/2014/main" id="{427DA851-092B-4F9E-8C92-B2E6CD3C68F1}"/>
                  </a:ext>
                </a:extLst>
              </p:cNvPr>
              <p:cNvPicPr/>
              <p:nvPr/>
            </p:nvPicPr>
            <p:blipFill>
              <a:blip r:embed="rId4"/>
              <a:stretch>
                <a:fillRect/>
              </a:stretch>
            </p:blipFill>
            <p:spPr>
              <a:xfrm>
                <a:off x="-791760" y="1226700"/>
                <a:ext cx="36000" cy="18000"/>
              </a:xfrm>
              <a:prstGeom prst="rect">
                <a:avLst/>
              </a:prstGeom>
            </p:spPr>
          </p:pic>
        </mc:Fallback>
      </mc:AlternateContent>
    </p:spTree>
    <p:extLst>
      <p:ext uri="{BB962C8B-B14F-4D97-AF65-F5344CB8AC3E}">
        <p14:creationId xmlns:p14="http://schemas.microsoft.com/office/powerpoint/2010/main" val="2198431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034df560-2852-4062-85c7-1fbcc7fb0691"/>
</p:tagLst>
</file>

<file path=ppt/theme/theme1.xml><?xml version="1.0" encoding="utf-8"?>
<a:theme xmlns:a="http://schemas.openxmlformats.org/drawingml/2006/main" name="NPG PPTx Template Light Regular">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AAE6EBEBB264ABE2BFD42EF756641" ma:contentTypeVersion="12" ma:contentTypeDescription="Create a new document." ma:contentTypeScope="" ma:versionID="a65e458296e1b770300c2417138eadc8">
  <xsd:schema xmlns:xsd="http://www.w3.org/2001/XMLSchema" xmlns:xs="http://www.w3.org/2001/XMLSchema" xmlns:p="http://schemas.microsoft.com/office/2006/metadata/properties" xmlns:ns3="32c933e0-828e-486a-a749-78fc7086d56e" xmlns:ns4="050214bf-b9e9-409d-9d32-0b8e159632c2" targetNamespace="http://schemas.microsoft.com/office/2006/metadata/properties" ma:root="true" ma:fieldsID="b7857ae57cd3593522b32b233b82a096" ns3:_="" ns4:_="">
    <xsd:import namespace="32c933e0-828e-486a-a749-78fc7086d56e"/>
    <xsd:import namespace="050214bf-b9e9-409d-9d32-0b8e159632c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933e0-828e-486a-a749-78fc7086d5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0214bf-b9e9-409d-9d32-0b8e159632c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0D5FD2-53D3-496D-B810-0A3CF56A8956}">
  <ds:schemaRefs>
    <ds:schemaRef ds:uri="http://purl.org/dc/dcmitype/"/>
    <ds:schemaRef ds:uri="http://schemas.microsoft.com/office/2006/documentManagement/types"/>
    <ds:schemaRef ds:uri="32c933e0-828e-486a-a749-78fc7086d56e"/>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050214bf-b9e9-409d-9d32-0b8e159632c2"/>
    <ds:schemaRef ds:uri="http://www.w3.org/XML/1998/namespace"/>
  </ds:schemaRefs>
</ds:datastoreItem>
</file>

<file path=customXml/itemProps2.xml><?xml version="1.0" encoding="utf-8"?>
<ds:datastoreItem xmlns:ds="http://schemas.openxmlformats.org/officeDocument/2006/customXml" ds:itemID="{04B6B95F-896B-48B6-A21A-DCDDB69C9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c933e0-828e-486a-a749-78fc7086d56e"/>
    <ds:schemaRef ds:uri="050214bf-b9e9-409d-9d32-0b8e15963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B42834-4745-4CEA-80FE-04CEFE7281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On-screen Show (4:3)</PresentationFormat>
  <Paragraphs>133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Intel Clear</vt:lpstr>
      <vt:lpstr>Intel Clear Pro</vt:lpstr>
      <vt:lpstr>Wingdings</vt:lpstr>
      <vt:lpstr>NPG PPTx Template Light Regular</vt:lpstr>
      <vt:lpstr>Converting OpenFlow to P4</vt:lpstr>
      <vt:lpstr>Notices &amp; Disclaimers </vt:lpstr>
      <vt:lpstr>Agenda</vt:lpstr>
      <vt:lpstr>Offloading to Datapath Pipeline</vt:lpstr>
      <vt:lpstr>OpenFlow optimization difficulties</vt:lpstr>
      <vt:lpstr>P4 as a solution</vt:lpstr>
      <vt:lpstr>Elements of a P4 program</vt:lpstr>
      <vt:lpstr>OpenFlow to P4 mapping steps </vt:lpstr>
      <vt:lpstr>OpenFlow to P4 mapping basic steps </vt:lpstr>
      <vt:lpstr>OpenFlow to P4 mapping next steps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2020-12-03T21:55:27Z</dcterms:created>
  <dcterms:modified xsi:type="dcterms:W3CDTF">2020-12-03T21:55:33Z</dcterms:modified>
</cp:coreProperties>
</file>