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 id="2147483669" r:id="rId6"/>
    <p:sldMasterId id="2147483670" r:id="rId7"/>
  </p:sldMasterIdLst>
  <p:notesMasterIdLst>
    <p:notesMasterId r:id="rId8"/>
  </p:notesMasterIdLst>
  <p:sldIdLst>
    <p:sldId id="256" r:id="rId9"/>
    <p:sldId id="257" r:id="rId10"/>
    <p:sldId id="258" r:id="rId11"/>
    <p:sldId id="259" r:id="rId12"/>
    <p:sldId id="260" r:id="rId13"/>
    <p:sldId id="261" r:id="rId14"/>
    <p:sldId id="262" r:id="rId15"/>
  </p:sldIdLst>
  <p:sldSz cy="5143500" cx="9144000"/>
  <p:notesSz cx="6858000" cy="9144000"/>
  <p:embeddedFontLst>
    <p:embeddedFont>
      <p:font typeface="Source Sans Pro Light"/>
      <p:regular r:id="rId16"/>
      <p:bold r:id="rId17"/>
      <p:italic r:id="rId18"/>
      <p:boldItalic r:id="rId19"/>
    </p:embeddedFont>
    <p:embeddedFont>
      <p:font typeface="Source Sans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Abhiram Sangan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regular.fntdata"/><Relationship Id="rId11" Type="http://schemas.openxmlformats.org/officeDocument/2006/relationships/slide" Target="slides/slide3.xml"/><Relationship Id="rId22" Type="http://schemas.openxmlformats.org/officeDocument/2006/relationships/font" Target="fonts/SourceSansPro-italic.fntdata"/><Relationship Id="rId10" Type="http://schemas.openxmlformats.org/officeDocument/2006/relationships/slide" Target="slides/slide2.xml"/><Relationship Id="rId21" Type="http://schemas.openxmlformats.org/officeDocument/2006/relationships/font" Target="fonts/SourceSansPro-bold.fntdata"/><Relationship Id="rId13" Type="http://schemas.openxmlformats.org/officeDocument/2006/relationships/slide" Target="slides/slide5.xml"/><Relationship Id="rId12" Type="http://schemas.openxmlformats.org/officeDocument/2006/relationships/slide" Target="slides/slide4.xml"/><Relationship Id="rId23" Type="http://schemas.openxmlformats.org/officeDocument/2006/relationships/font" Target="fonts/SourceSansPr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font" Target="fonts/SourceSansProLight-bold.fntdata"/><Relationship Id="rId16" Type="http://schemas.openxmlformats.org/officeDocument/2006/relationships/font" Target="fonts/SourceSansProLight-regular.fntdata"/><Relationship Id="rId5" Type="http://schemas.openxmlformats.org/officeDocument/2006/relationships/slideMaster" Target="slideMasters/slideMaster1.xml"/><Relationship Id="rId19" Type="http://schemas.openxmlformats.org/officeDocument/2006/relationships/font" Target="fonts/SourceSansProLight-boldItalic.fntdata"/><Relationship Id="rId6" Type="http://schemas.openxmlformats.org/officeDocument/2006/relationships/slideMaster" Target="slideMasters/slideMaster2.xml"/><Relationship Id="rId18" Type="http://schemas.openxmlformats.org/officeDocument/2006/relationships/font" Target="fonts/SourceSansProLight-italic.fntdata"/><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1-30T17:15:19.616">
    <p:pos x="6000" y="0"/>
    <p:text>In this simple topology, a LR is connected to 2 overlay LSs and an external network - &lt;10.15.36.0/24&gt; using a DGP.
When traffic from the VMs attached to overlay LSs needs to go into the external network, the source IP address of the packets will be translated to the router IP - 10.15.36.25 by the centralized flows associated with the DGP.</p:text>
  </p:cm>
  <p:cm authorId="0" idx="2" dt="2021-11-30T17:14:38.496">
    <p:pos x="6000" y="100"/>
    <p:text>A quick introduction to Distributed gateway ports:
Distributed gateway ports are router patch ports that connect logical routers to logical switches attached to physical/underlay networks. Some of the LR flows for distributed gateway ports need to be processed on a specific chassis in a centralized manner like doing one-to-many SNAT and replying to ARP (or ND) for DGP IPs. More information about DGPs can be found in ovn-architecture and ovn-northd documentation.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11-30T19:51:23.240">
    <p:pos x="6000" y="0"/>
    <p:text>Let's look at how we can use multiple distributed gateway ports.
Consider the following scenario where a logical router has 2 overlay logical switches (20.1.1.0/24 and 30.1.1.0/24) that VMs are connected to. The logical router is connected to external/underlay network Ext-S1 whose IP prefix 206.80.140.0/24 with one DGP and it is connected to another
external network Ext-S2 with IP prefix 10.15.38.0/24, using another DGP
The external network Ext-S1 provides access to Internet for the VMs. The Logical router has default route with the external gateway 206.80.140.1 as next hop. When VMs need to send traffic to the internet, the source IP gets translated to the router IP - 206.80.140.25 if the packets go through Ext-S1.
External network Ext-S2 allows the VMs to communicate with an internal network. This internal network could have hardware appliances in the data center or the network could be on another data center hosting some shared services. It is represented here as A.B.0.0/16.
The logical router has route with destination prefix as A.B.0.0/16 and next hop as 10.15.38.1 which is Ext-S2 gateway router.
Traffic from the VMs to external network Ext-S2 is not translated, so the shared services will see traffic with the logical IPs of the VMs. The external gateway 10.15.38.1 has routes to send the return traffic to the Logical router IP - 10.15.38.25.</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11-30T20:51:43.435">
    <p:pos x="6000" y="0"/>
    <p:text>Consider a similar topology as the previous slide where a Logical router is connected to 2 different external networks - Ext-S1 with IP prefix 10.15.36.0/24 and Ext-S2 with IP prefix 10.15.37.0/24 using 2 DGPs.
Unlike the previous setting, VM packets need to be translated to an IP in the external/underlay networks before entering either networks.
The LR has 4 NAT rules as shown. &lt;pause&gt; .
If VM with IP 20.1.1.42 needs to talk to 8.8.8.8, LR will route the traffic to gateway of Ext-S1 10.15.36.1 based on the routes and it needs to apply NAT rule 1 and not NAT rule 2 to translate source IP to 10.15.36.25. Similarly, if VM with IP 20.1.1.42 needs to talk to 192.168.10.10, traffic will go through Ext-S2 and LR needs to apply NAT rule 2 and not NAT rule 1 to translate the source IP to 10.15.37.25.
In general when multiple DGPs are configured for a router,
A NAT rule is applied on matching packets entering or exiting a specific DGP only if the external_ip of the rule belongs to the same subnet as the DGP.
Only NAT rules 1,3 are applied to matching packets entering/leaving the Ext-S1 DGP, as the external IPs of these rules - 10.15.36.25 and 10.15.36.11 are in the same subnet as the DGP IP 10.15.36.25/24. Similarly, only NAT rule 2 is applied at Ext-S2 DGP, since 10.15.37.25 is in the same subnet as router port IP: 10.15.37.25/24.
Rule 4 whose external IP is 10.15.38.11 will not be applied at either DGPs.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37e8c3f8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37e8c3f8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37e8c3f8f_2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37e8c3f8f_2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4b14daac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4b14daac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37e8c3f8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37e8c3f8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37e8c3f8f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37e8c3f8f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37e8c3f8f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37e8c3f8f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37e8c3f8f_2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37e8c3f8f_2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accent1"/>
        </a:solidFill>
      </p:bgPr>
    </p:bg>
    <p:spTree>
      <p:nvGrpSpPr>
        <p:cNvPr id="55" name="Shape 55"/>
        <p:cNvGrpSpPr/>
        <p:nvPr/>
      </p:nvGrpSpPr>
      <p:grpSpPr>
        <a:xfrm>
          <a:off x="0" y="0"/>
          <a:ext cx="0" cy="0"/>
          <a:chOff x="0" y="0"/>
          <a:chExt cx="0" cy="0"/>
        </a:xfrm>
      </p:grpSpPr>
      <p:sp>
        <p:nvSpPr>
          <p:cNvPr id="56" name="Google Shape;56;p14"/>
          <p:cNvSpPr txBox="1"/>
          <p:nvPr>
            <p:ph type="ctrTitle"/>
          </p:nvPr>
        </p:nvSpPr>
        <p:spPr>
          <a:xfrm>
            <a:off x="551575" y="1526075"/>
            <a:ext cx="8009100" cy="1305300"/>
          </a:xfrm>
          <a:prstGeom prst="rect">
            <a:avLst/>
          </a:prstGeom>
          <a:noFill/>
          <a:ln>
            <a:noFill/>
          </a:ln>
        </p:spPr>
        <p:txBody>
          <a:bodyPr anchorCtr="0" anchor="t" bIns="91425" lIns="91425" spcFirstLastPara="1" rIns="91425" wrap="square" tIns="91425">
            <a:noAutofit/>
          </a:bodyPr>
          <a:lstStyle>
            <a:lvl1pPr indent="0" lvl="0" marL="0" marR="0" rtl="0" algn="l">
              <a:lnSpc>
                <a:spcPct val="80000"/>
              </a:lnSpc>
              <a:spcBef>
                <a:spcPts val="0"/>
              </a:spcBef>
              <a:spcAft>
                <a:spcPts val="0"/>
              </a:spcAft>
              <a:buClr>
                <a:srgbClr val="FFFFFF"/>
              </a:buClr>
              <a:buSzPts val="4800"/>
              <a:buFont typeface="Source Sans Pro Light"/>
              <a:buNone/>
              <a:defRPr i="0" sz="4800" u="none" cap="none" strike="noStrike">
                <a:solidFill>
                  <a:srgbClr val="FFFFFF"/>
                </a:solidFill>
                <a:latin typeface="Source Sans Pro Light"/>
                <a:ea typeface="Source Sans Pro Light"/>
                <a:cs typeface="Source Sans Pro Light"/>
                <a:sym typeface="Source Sans Pr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7" name="Google Shape;57;p14"/>
          <p:cNvSpPr txBox="1"/>
          <p:nvPr>
            <p:ph idx="1" type="subTitle"/>
          </p:nvPr>
        </p:nvSpPr>
        <p:spPr>
          <a:xfrm>
            <a:off x="551575" y="2973726"/>
            <a:ext cx="8009100" cy="678900"/>
          </a:xfrm>
          <a:prstGeom prst="rect">
            <a:avLst/>
          </a:prstGeom>
          <a:noFill/>
          <a:ln>
            <a:noFill/>
          </a:ln>
        </p:spPr>
        <p:txBody>
          <a:bodyPr anchorCtr="0" anchor="b" bIns="91425" lIns="91425" spcFirstLastPara="1" rIns="91425" wrap="square" tIns="91425">
            <a:noAutofit/>
          </a:bodyPr>
          <a:lstStyle>
            <a:lvl1pPr indent="0" lvl="0" marL="0" marR="0" rtl="0" algn="l">
              <a:spcBef>
                <a:spcPts val="320"/>
              </a:spcBef>
              <a:spcAft>
                <a:spcPts val="0"/>
              </a:spcAft>
              <a:buClr>
                <a:schemeClr val="lt1"/>
              </a:buClr>
              <a:buSzPts val="1800"/>
              <a:buFont typeface="Source Sans Pro Light"/>
              <a:buNone/>
              <a:defRPr i="0" sz="1800" u="none" cap="none" strike="noStrike">
                <a:solidFill>
                  <a:schemeClr val="lt1"/>
                </a:solidFill>
                <a:latin typeface="Source Sans Pro Light"/>
                <a:ea typeface="Source Sans Pro Light"/>
                <a:cs typeface="Source Sans Pro Light"/>
                <a:sym typeface="Source Sans Pro Light"/>
              </a:defRPr>
            </a:lvl1pPr>
            <a:lvl2pPr indent="-1741" lvl="1" marL="408141" marR="0" rtl="0" algn="ctr">
              <a:spcBef>
                <a:spcPts val="360"/>
              </a:spcBef>
              <a:spcAft>
                <a:spcPts val="0"/>
              </a:spcAft>
              <a:buClr>
                <a:srgbClr val="888888"/>
              </a:buClr>
              <a:buSzPts val="1200"/>
              <a:buFont typeface="Arial"/>
              <a:buNone/>
              <a:defRPr b="0" i="0" sz="1800" u="none" cap="none" strike="noStrike">
                <a:solidFill>
                  <a:srgbClr val="888888"/>
                </a:solidFill>
                <a:latin typeface="Arial"/>
                <a:ea typeface="Arial"/>
                <a:cs typeface="Arial"/>
                <a:sym typeface="Arial"/>
              </a:defRPr>
            </a:lvl2pPr>
            <a:lvl3pPr indent="-3481" lvl="2" marL="816281" marR="0" rtl="0" algn="ctr">
              <a:spcBef>
                <a:spcPts val="320"/>
              </a:spcBef>
              <a:spcAft>
                <a:spcPts val="0"/>
              </a:spcAft>
              <a:buClr>
                <a:srgbClr val="888888"/>
              </a:buClr>
              <a:buSzPts val="1200"/>
              <a:buFont typeface="Arial"/>
              <a:buNone/>
              <a:defRPr b="0" i="0" sz="1600" u="none" cap="none" strike="noStrike">
                <a:solidFill>
                  <a:srgbClr val="888888"/>
                </a:solidFill>
                <a:latin typeface="Arial"/>
                <a:ea typeface="Arial"/>
                <a:cs typeface="Arial"/>
                <a:sym typeface="Arial"/>
              </a:defRPr>
            </a:lvl3pPr>
            <a:lvl4pPr indent="-5222" lvl="3" marL="1224422" marR="0" rtl="0" algn="ctr">
              <a:spcBef>
                <a:spcPts val="280"/>
              </a:spcBef>
              <a:spcAft>
                <a:spcPts val="0"/>
              </a:spcAft>
              <a:buClr>
                <a:srgbClr val="888888"/>
              </a:buClr>
              <a:buSzPts val="1200"/>
              <a:buFont typeface="Arial"/>
              <a:buNone/>
              <a:defRPr b="0" i="0" sz="1400" u="none" cap="none" strike="noStrike">
                <a:solidFill>
                  <a:srgbClr val="888888"/>
                </a:solidFill>
                <a:latin typeface="Calibri"/>
                <a:ea typeface="Calibri"/>
                <a:cs typeface="Calibri"/>
                <a:sym typeface="Calibri"/>
              </a:defRPr>
            </a:lvl4pPr>
            <a:lvl5pPr indent="-6962" lvl="4" marL="1632562" marR="0" rtl="0" algn="ctr">
              <a:spcBef>
                <a:spcPts val="280"/>
              </a:spcBef>
              <a:spcAft>
                <a:spcPts val="0"/>
              </a:spcAft>
              <a:buClr>
                <a:srgbClr val="888888"/>
              </a:buClr>
              <a:buSzPts val="1200"/>
              <a:buFont typeface="Arial"/>
              <a:buNone/>
              <a:defRPr b="0" i="0" sz="1400" u="none" cap="none" strike="noStrike">
                <a:solidFill>
                  <a:srgbClr val="888888"/>
                </a:solidFill>
                <a:latin typeface="Calibri"/>
                <a:ea typeface="Calibri"/>
                <a:cs typeface="Calibri"/>
                <a:sym typeface="Calibri"/>
              </a:defRPr>
            </a:lvl5pPr>
            <a:lvl6pPr indent="-8703" lvl="5" marL="2040703" marR="0" rtl="0" algn="ctr">
              <a:spcBef>
                <a:spcPts val="360"/>
              </a:spcBef>
              <a:spcAft>
                <a:spcPts val="0"/>
              </a:spcAft>
              <a:buClr>
                <a:srgbClr val="888888"/>
              </a:buClr>
              <a:buSzPts val="1200"/>
              <a:buFont typeface="Arial"/>
              <a:buNone/>
              <a:defRPr b="0" i="0" sz="1800" u="none" cap="none" strike="noStrike">
                <a:solidFill>
                  <a:srgbClr val="888888"/>
                </a:solidFill>
                <a:latin typeface="Calibri"/>
                <a:ea typeface="Calibri"/>
                <a:cs typeface="Calibri"/>
                <a:sym typeface="Calibri"/>
              </a:defRPr>
            </a:lvl6pPr>
            <a:lvl7pPr indent="-10444" lvl="6" marL="2448844" marR="0" rtl="0" algn="ctr">
              <a:spcBef>
                <a:spcPts val="360"/>
              </a:spcBef>
              <a:spcAft>
                <a:spcPts val="0"/>
              </a:spcAft>
              <a:buClr>
                <a:srgbClr val="888888"/>
              </a:buClr>
              <a:buSzPts val="1200"/>
              <a:buFont typeface="Arial"/>
              <a:buNone/>
              <a:defRPr b="0" i="0" sz="1800" u="none" cap="none" strike="noStrike">
                <a:solidFill>
                  <a:srgbClr val="888888"/>
                </a:solidFill>
                <a:latin typeface="Calibri"/>
                <a:ea typeface="Calibri"/>
                <a:cs typeface="Calibri"/>
                <a:sym typeface="Calibri"/>
              </a:defRPr>
            </a:lvl7pPr>
            <a:lvl8pPr indent="-12184" lvl="7" marL="2856984" marR="0" rtl="0" algn="ctr">
              <a:spcBef>
                <a:spcPts val="360"/>
              </a:spcBef>
              <a:spcAft>
                <a:spcPts val="0"/>
              </a:spcAft>
              <a:buClr>
                <a:srgbClr val="888888"/>
              </a:buClr>
              <a:buSzPts val="1200"/>
              <a:buFont typeface="Arial"/>
              <a:buNone/>
              <a:defRPr b="0" i="0" sz="1800" u="none" cap="none" strike="noStrike">
                <a:solidFill>
                  <a:srgbClr val="888888"/>
                </a:solidFill>
                <a:latin typeface="Calibri"/>
                <a:ea typeface="Calibri"/>
                <a:cs typeface="Calibri"/>
                <a:sym typeface="Calibri"/>
              </a:defRPr>
            </a:lvl8pPr>
            <a:lvl9pPr indent="-1225" lvl="8" marL="3265125" marR="0" rtl="0" algn="ctr">
              <a:spcBef>
                <a:spcPts val="360"/>
              </a:spcBef>
              <a:spcAft>
                <a:spcPts val="0"/>
              </a:spcAft>
              <a:buClr>
                <a:srgbClr val="888888"/>
              </a:buClr>
              <a:buSzPts val="1200"/>
              <a:buFont typeface="Arial"/>
              <a:buNone/>
              <a:defRPr b="0" i="0" sz="1800" u="none" cap="none" strike="noStrike">
                <a:solidFill>
                  <a:srgbClr val="888888"/>
                </a:solidFill>
                <a:latin typeface="Calibri"/>
                <a:ea typeface="Calibri"/>
                <a:cs typeface="Calibri"/>
                <a:sym typeface="Calibri"/>
              </a:defRPr>
            </a:lvl9pPr>
          </a:lstStyle>
          <a:p/>
        </p:txBody>
      </p:sp>
      <p:pic>
        <p:nvPicPr>
          <p:cNvPr id="58" name="Google Shape;58;p14"/>
          <p:cNvPicPr preferRelativeResize="0"/>
          <p:nvPr/>
        </p:nvPicPr>
        <p:blipFill>
          <a:blip r:embed="rId2">
            <a:alphaModFix/>
          </a:blip>
          <a:stretch>
            <a:fillRect/>
          </a:stretch>
        </p:blipFill>
        <p:spPr>
          <a:xfrm>
            <a:off x="4119850" y="3695050"/>
            <a:ext cx="4813951" cy="1248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and Content">
  <p:cSld name="Title and subtitle and Content">
    <p:spTree>
      <p:nvGrpSpPr>
        <p:cNvPr id="59" name="Shape 59"/>
        <p:cNvGrpSpPr/>
        <p:nvPr/>
      </p:nvGrpSpPr>
      <p:grpSpPr>
        <a:xfrm>
          <a:off x="0" y="0"/>
          <a:ext cx="0" cy="0"/>
          <a:chOff x="0" y="0"/>
          <a:chExt cx="0" cy="0"/>
        </a:xfrm>
      </p:grpSpPr>
      <p:sp>
        <p:nvSpPr>
          <p:cNvPr id="60" name="Google Shape;60;p15"/>
          <p:cNvSpPr txBox="1"/>
          <p:nvPr>
            <p:ph type="title"/>
          </p:nvPr>
        </p:nvSpPr>
        <p:spPr>
          <a:xfrm>
            <a:off x="469925" y="444900"/>
            <a:ext cx="8204100" cy="410700"/>
          </a:xfrm>
          <a:prstGeom prst="rect">
            <a:avLst/>
          </a:prstGeom>
          <a:noFill/>
          <a:ln>
            <a:noFill/>
          </a:ln>
        </p:spPr>
        <p:txBody>
          <a:bodyPr anchorCtr="0" anchor="ctr" bIns="91425" lIns="91425" spcFirstLastPara="1" rIns="91425" wrap="square" tIns="91425">
            <a:noAutofit/>
          </a:bodyPr>
          <a:lstStyle>
            <a:lvl1pPr indent="0" lvl="0" marL="0" marR="0" rtl="0" algn="l">
              <a:lnSpc>
                <a:spcPct val="80000"/>
              </a:lnSpc>
              <a:spcBef>
                <a:spcPts val="0"/>
              </a:spcBef>
              <a:spcAft>
                <a:spcPts val="0"/>
              </a:spcAft>
              <a:buClr>
                <a:srgbClr val="000000"/>
              </a:buClr>
              <a:buSzPts val="2800"/>
              <a:buFont typeface="Source Sans Pro Light"/>
              <a:buNone/>
              <a:defRPr i="0" sz="2800" u="none" cap="none" strike="noStrike">
                <a:solidFill>
                  <a:srgbClr val="000000"/>
                </a:solidFill>
                <a:latin typeface="Source Sans Pro Light"/>
                <a:ea typeface="Source Sans Pro Light"/>
                <a:cs typeface="Source Sans Pro Light"/>
                <a:sym typeface="Source Sans Pr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61" name="Google Shape;61;p15"/>
          <p:cNvSpPr txBox="1"/>
          <p:nvPr>
            <p:ph idx="1" type="body"/>
          </p:nvPr>
        </p:nvSpPr>
        <p:spPr>
          <a:xfrm>
            <a:off x="469925" y="1384725"/>
            <a:ext cx="8204100" cy="3133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480"/>
              </a:spcBef>
              <a:spcAft>
                <a:spcPts val="0"/>
              </a:spcAft>
              <a:buClr>
                <a:srgbClr val="000000"/>
              </a:buClr>
              <a:buSzPts val="1600"/>
              <a:buFont typeface="Source Sans Pro Light"/>
              <a:buNone/>
              <a:defRPr i="0" sz="1600" u="none" cap="none" strike="noStrike">
                <a:solidFill>
                  <a:srgbClr val="000000"/>
                </a:solidFill>
                <a:latin typeface="Source Sans Pro Light"/>
                <a:ea typeface="Source Sans Pro Light"/>
                <a:cs typeface="Source Sans Pro Light"/>
                <a:sym typeface="Source Sans Pro Light"/>
              </a:defRPr>
            </a:lvl1pPr>
            <a:lvl2pPr indent="-304800" lvl="1" marL="914400" marR="0" rtl="0" algn="l">
              <a:lnSpc>
                <a:spcPct val="115000"/>
              </a:lnSpc>
              <a:spcBef>
                <a:spcPts val="360"/>
              </a:spcBef>
              <a:spcAft>
                <a:spcPts val="0"/>
              </a:spcAft>
              <a:buClr>
                <a:srgbClr val="000000"/>
              </a:buClr>
              <a:buSzPts val="1200"/>
              <a:buFont typeface="Source Sans Pro"/>
              <a:buChar char="•"/>
              <a:defRPr i="0" sz="1200" u="none" cap="none" strike="noStrike">
                <a:solidFill>
                  <a:srgbClr val="000000"/>
                </a:solidFill>
                <a:latin typeface="Source Sans Pro"/>
                <a:ea typeface="Source Sans Pro"/>
                <a:cs typeface="Source Sans Pro"/>
                <a:sym typeface="Source Sans Pro"/>
              </a:defRPr>
            </a:lvl2pPr>
            <a:lvl3pPr indent="-304800" lvl="2" marL="1371600" marR="0" rtl="0" algn="l">
              <a:lnSpc>
                <a:spcPct val="115000"/>
              </a:lnSpc>
              <a:spcBef>
                <a:spcPts val="320"/>
              </a:spcBef>
              <a:spcAft>
                <a:spcPts val="0"/>
              </a:spcAft>
              <a:buClr>
                <a:srgbClr val="595959"/>
              </a:buClr>
              <a:buSzPts val="1200"/>
              <a:buChar char="−"/>
              <a:defRPr i="0" sz="1200" u="none" cap="none" strike="noStrike">
                <a:solidFill>
                  <a:srgbClr val="595959"/>
                </a:solidFill>
              </a:defRPr>
            </a:lvl3pPr>
            <a:lvl4pPr indent="-304800" lvl="3" marL="1828800" marR="0" rtl="0" algn="l">
              <a:lnSpc>
                <a:spcPct val="115000"/>
              </a:lnSpc>
              <a:spcBef>
                <a:spcPts val="280"/>
              </a:spcBef>
              <a:spcAft>
                <a:spcPts val="0"/>
              </a:spcAft>
              <a:buClr>
                <a:srgbClr val="595959"/>
              </a:buClr>
              <a:buSzPts val="1200"/>
              <a:buChar char="–"/>
              <a:defRPr i="0" sz="1200" u="none" cap="none" strike="noStrike">
                <a:solidFill>
                  <a:srgbClr val="595959"/>
                </a:solidFill>
                <a:latin typeface="Arial"/>
                <a:ea typeface="Arial"/>
                <a:cs typeface="Arial"/>
                <a:sym typeface="Arial"/>
              </a:defRPr>
            </a:lvl4pPr>
            <a:lvl5pPr indent="-304800" lvl="4" marL="2286000" marR="0" rtl="0" algn="l">
              <a:lnSpc>
                <a:spcPct val="115000"/>
              </a:lnSpc>
              <a:spcBef>
                <a:spcPts val="280"/>
              </a:spcBef>
              <a:spcAft>
                <a:spcPts val="0"/>
              </a:spcAft>
              <a:buClr>
                <a:srgbClr val="595959"/>
              </a:buClr>
              <a:buSzPts val="1200"/>
              <a:buChar char="»"/>
              <a:defRPr i="0" sz="1200" u="none" cap="none" strike="noStrike">
                <a:solidFill>
                  <a:srgbClr val="595959"/>
                </a:solidFill>
                <a:latin typeface="Arial"/>
                <a:ea typeface="Arial"/>
                <a:cs typeface="Arial"/>
                <a:sym typeface="Arial"/>
              </a:defRPr>
            </a:lvl5pPr>
            <a:lvl6pPr indent="-304800" lvl="5" marL="27432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6pPr>
            <a:lvl7pPr indent="-304800" lvl="6" marL="32004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7pPr>
            <a:lvl8pPr indent="-304800" lvl="7" marL="36576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8pPr>
            <a:lvl9pPr indent="-304800" lvl="8" marL="41148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subtitle and Content">
  <p:cSld name="1_Title and subtitle and Content">
    <p:spTree>
      <p:nvGrpSpPr>
        <p:cNvPr id="62" name="Shape 62"/>
        <p:cNvGrpSpPr/>
        <p:nvPr/>
      </p:nvGrpSpPr>
      <p:grpSpPr>
        <a:xfrm>
          <a:off x="0" y="0"/>
          <a:ext cx="0" cy="0"/>
          <a:chOff x="0" y="0"/>
          <a:chExt cx="0" cy="0"/>
        </a:xfrm>
      </p:grpSpPr>
      <p:sp>
        <p:nvSpPr>
          <p:cNvPr id="63" name="Google Shape;63;p16"/>
          <p:cNvSpPr txBox="1"/>
          <p:nvPr>
            <p:ph type="title"/>
          </p:nvPr>
        </p:nvSpPr>
        <p:spPr>
          <a:xfrm>
            <a:off x="532367" y="419429"/>
            <a:ext cx="8311800" cy="410700"/>
          </a:xfrm>
          <a:prstGeom prst="rect">
            <a:avLst/>
          </a:prstGeom>
          <a:noFill/>
          <a:ln>
            <a:noFill/>
          </a:ln>
        </p:spPr>
        <p:txBody>
          <a:bodyPr anchorCtr="0" anchor="ctr" bIns="91425" lIns="91425" spcFirstLastPara="1" rIns="91425" wrap="square" tIns="91425">
            <a:noAutofit/>
          </a:bodyPr>
          <a:lstStyle>
            <a:lvl1pPr indent="0" lvl="0" marL="0" marR="0" rtl="0" algn="l">
              <a:lnSpc>
                <a:spcPct val="80000"/>
              </a:lnSpc>
              <a:spcBef>
                <a:spcPts val="0"/>
              </a:spcBef>
              <a:spcAft>
                <a:spcPts val="0"/>
              </a:spcAft>
              <a:buClr>
                <a:srgbClr val="000000"/>
              </a:buClr>
              <a:buSzPts val="2800"/>
              <a:buFont typeface="Source Sans Pro Light"/>
              <a:buNone/>
              <a:defRPr i="0" sz="2800" u="none" cap="none" strike="noStrike">
                <a:solidFill>
                  <a:srgbClr val="000000"/>
                </a:solidFill>
                <a:latin typeface="Source Sans Pro Light"/>
                <a:ea typeface="Source Sans Pro Light"/>
                <a:cs typeface="Source Sans Pro Light"/>
                <a:sym typeface="Source Sans Pr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64" name="Shape 6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accent1"/>
        </a:solidFill>
      </p:bgPr>
    </p:bg>
    <p:spTree>
      <p:nvGrpSpPr>
        <p:cNvPr id="70" name="Shape 70"/>
        <p:cNvGrpSpPr/>
        <p:nvPr/>
      </p:nvGrpSpPr>
      <p:grpSpPr>
        <a:xfrm>
          <a:off x="0" y="0"/>
          <a:ext cx="0" cy="0"/>
          <a:chOff x="0" y="0"/>
          <a:chExt cx="0" cy="0"/>
        </a:xfrm>
      </p:grpSpPr>
      <p:sp>
        <p:nvSpPr>
          <p:cNvPr id="71" name="Google Shape;71;p19"/>
          <p:cNvSpPr txBox="1"/>
          <p:nvPr>
            <p:ph type="ctrTitle"/>
          </p:nvPr>
        </p:nvSpPr>
        <p:spPr>
          <a:xfrm>
            <a:off x="551575" y="1526075"/>
            <a:ext cx="8009100" cy="1305300"/>
          </a:xfrm>
          <a:prstGeom prst="rect">
            <a:avLst/>
          </a:prstGeom>
          <a:noFill/>
          <a:ln>
            <a:noFill/>
          </a:ln>
        </p:spPr>
        <p:txBody>
          <a:bodyPr anchorCtr="0" anchor="t" bIns="91425" lIns="91425" spcFirstLastPara="1" rIns="91425" wrap="square" tIns="91425">
            <a:noAutofit/>
          </a:bodyPr>
          <a:lstStyle>
            <a:lvl1pPr indent="0" lvl="0" marL="0" marR="0" rtl="0" algn="l">
              <a:lnSpc>
                <a:spcPct val="80000"/>
              </a:lnSpc>
              <a:spcBef>
                <a:spcPts val="0"/>
              </a:spcBef>
              <a:spcAft>
                <a:spcPts val="0"/>
              </a:spcAft>
              <a:buClr>
                <a:srgbClr val="FFFFFF"/>
              </a:buClr>
              <a:buSzPts val="4800"/>
              <a:buFont typeface="Source Sans Pro Light"/>
              <a:buNone/>
              <a:defRPr i="0" sz="4800" u="none" cap="none" strike="noStrike">
                <a:solidFill>
                  <a:srgbClr val="FFFFFF"/>
                </a:solidFill>
                <a:latin typeface="Source Sans Pro Light"/>
                <a:ea typeface="Source Sans Pro Light"/>
                <a:cs typeface="Source Sans Pro Light"/>
                <a:sym typeface="Source Sans Pr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2" name="Google Shape;72;p19"/>
          <p:cNvSpPr txBox="1"/>
          <p:nvPr>
            <p:ph idx="1" type="subTitle"/>
          </p:nvPr>
        </p:nvSpPr>
        <p:spPr>
          <a:xfrm>
            <a:off x="551575" y="2973726"/>
            <a:ext cx="8009100" cy="678900"/>
          </a:xfrm>
          <a:prstGeom prst="rect">
            <a:avLst/>
          </a:prstGeom>
          <a:noFill/>
          <a:ln>
            <a:noFill/>
          </a:ln>
        </p:spPr>
        <p:txBody>
          <a:bodyPr anchorCtr="0" anchor="b" bIns="91425" lIns="91425" spcFirstLastPara="1" rIns="91425" wrap="square" tIns="91425">
            <a:noAutofit/>
          </a:bodyPr>
          <a:lstStyle>
            <a:lvl1pPr indent="0" lvl="0" marL="0" marR="0" rtl="0" algn="l">
              <a:spcBef>
                <a:spcPts val="320"/>
              </a:spcBef>
              <a:spcAft>
                <a:spcPts val="0"/>
              </a:spcAft>
              <a:buClr>
                <a:schemeClr val="lt1"/>
              </a:buClr>
              <a:buSzPts val="1800"/>
              <a:buFont typeface="Source Sans Pro Light"/>
              <a:buNone/>
              <a:defRPr i="0" sz="1800" u="none" cap="none" strike="noStrike">
                <a:solidFill>
                  <a:schemeClr val="lt1"/>
                </a:solidFill>
                <a:latin typeface="Source Sans Pro Light"/>
                <a:ea typeface="Source Sans Pro Light"/>
                <a:cs typeface="Source Sans Pro Light"/>
                <a:sym typeface="Source Sans Pro Light"/>
              </a:defRPr>
            </a:lvl1pPr>
            <a:lvl2pPr indent="-1741" lvl="1" marL="408141" marR="0" rtl="0" algn="ctr">
              <a:spcBef>
                <a:spcPts val="360"/>
              </a:spcBef>
              <a:spcAft>
                <a:spcPts val="0"/>
              </a:spcAft>
              <a:buClr>
                <a:srgbClr val="888888"/>
              </a:buClr>
              <a:buSzPts val="1980"/>
              <a:buFont typeface="Arial"/>
              <a:buNone/>
              <a:defRPr b="0" i="0" sz="1800" u="none" cap="none" strike="noStrike">
                <a:solidFill>
                  <a:srgbClr val="888888"/>
                </a:solidFill>
                <a:latin typeface="Arial"/>
                <a:ea typeface="Arial"/>
                <a:cs typeface="Arial"/>
                <a:sym typeface="Arial"/>
              </a:defRPr>
            </a:lvl2pPr>
            <a:lvl3pPr indent="-3481" lvl="2" marL="816281" marR="0" rtl="0" algn="ctr">
              <a:spcBef>
                <a:spcPts val="32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3pPr>
            <a:lvl4pPr indent="-5222" lvl="3" marL="1224422" marR="0" rtl="0" algn="ctr">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6962" lvl="4" marL="1632562" marR="0" rtl="0" algn="ctr">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8703" lvl="5" marL="2040703" marR="0" rtl="0" algn="ctr">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6pPr>
            <a:lvl7pPr indent="-10444" lvl="6" marL="2448844" marR="0" rtl="0" algn="ctr">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7pPr>
            <a:lvl8pPr indent="-12184" lvl="7" marL="2856984" marR="0" rtl="0" algn="ctr">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8pPr>
            <a:lvl9pPr indent="-1225" lvl="8" marL="3265125" marR="0" rtl="0" algn="ctr">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9pPr>
          </a:lstStyle>
          <a:p/>
        </p:txBody>
      </p:sp>
      <p:pic>
        <p:nvPicPr>
          <p:cNvPr id="73" name="Google Shape;73;p19"/>
          <p:cNvPicPr preferRelativeResize="0"/>
          <p:nvPr/>
        </p:nvPicPr>
        <p:blipFill>
          <a:blip r:embed="rId2">
            <a:alphaModFix/>
          </a:blip>
          <a:stretch>
            <a:fillRect/>
          </a:stretch>
        </p:blipFill>
        <p:spPr>
          <a:xfrm>
            <a:off x="4119850" y="3695050"/>
            <a:ext cx="4813951" cy="12480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and Content">
  <p:cSld name="Title and subtitle and Content">
    <p:spTree>
      <p:nvGrpSpPr>
        <p:cNvPr id="74" name="Shape 74"/>
        <p:cNvGrpSpPr/>
        <p:nvPr/>
      </p:nvGrpSpPr>
      <p:grpSpPr>
        <a:xfrm>
          <a:off x="0" y="0"/>
          <a:ext cx="0" cy="0"/>
          <a:chOff x="0" y="0"/>
          <a:chExt cx="0" cy="0"/>
        </a:xfrm>
      </p:grpSpPr>
      <p:sp>
        <p:nvSpPr>
          <p:cNvPr id="75" name="Google Shape;75;p20"/>
          <p:cNvSpPr txBox="1"/>
          <p:nvPr>
            <p:ph type="title"/>
          </p:nvPr>
        </p:nvSpPr>
        <p:spPr>
          <a:xfrm>
            <a:off x="555275" y="419425"/>
            <a:ext cx="8108100" cy="410700"/>
          </a:xfrm>
          <a:prstGeom prst="rect">
            <a:avLst/>
          </a:prstGeom>
          <a:noFill/>
          <a:ln>
            <a:noFill/>
          </a:ln>
        </p:spPr>
        <p:txBody>
          <a:bodyPr anchorCtr="0" anchor="ctr" bIns="91425" lIns="91425" spcFirstLastPara="1" rIns="91425" wrap="square" tIns="91425">
            <a:noAutofit/>
          </a:bodyPr>
          <a:lstStyle>
            <a:lvl1pPr indent="0" lvl="0" marL="0" marR="0" rtl="0" algn="l">
              <a:lnSpc>
                <a:spcPct val="80000"/>
              </a:lnSpc>
              <a:spcBef>
                <a:spcPts val="0"/>
              </a:spcBef>
              <a:spcAft>
                <a:spcPts val="0"/>
              </a:spcAft>
              <a:buClr>
                <a:srgbClr val="000000"/>
              </a:buClr>
              <a:buSzPts val="2800"/>
              <a:buFont typeface="Source Sans Pro Light"/>
              <a:buNone/>
              <a:defRPr i="0" sz="2800" u="none" cap="none" strike="noStrike">
                <a:solidFill>
                  <a:srgbClr val="000000"/>
                </a:solidFill>
                <a:latin typeface="Source Sans Pro Light"/>
                <a:ea typeface="Source Sans Pro Light"/>
                <a:cs typeface="Source Sans Pro Light"/>
                <a:sym typeface="Source Sans Pr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6" name="Google Shape;76;p20"/>
          <p:cNvSpPr txBox="1"/>
          <p:nvPr>
            <p:ph idx="1" type="body"/>
          </p:nvPr>
        </p:nvSpPr>
        <p:spPr>
          <a:xfrm>
            <a:off x="555275" y="1359250"/>
            <a:ext cx="8108100" cy="3429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480"/>
              </a:spcBef>
              <a:spcAft>
                <a:spcPts val="0"/>
              </a:spcAft>
              <a:buClr>
                <a:srgbClr val="000000"/>
              </a:buClr>
              <a:buSzPts val="1600"/>
              <a:buFont typeface="Source Sans Pro Light"/>
              <a:buNone/>
              <a:defRPr i="0" sz="1600" u="none" cap="none" strike="noStrike">
                <a:solidFill>
                  <a:srgbClr val="000000"/>
                </a:solidFill>
                <a:latin typeface="Source Sans Pro Light"/>
                <a:ea typeface="Source Sans Pro Light"/>
                <a:cs typeface="Source Sans Pro Light"/>
                <a:sym typeface="Source Sans Pro Light"/>
              </a:defRPr>
            </a:lvl1pPr>
            <a:lvl2pPr indent="-304800" lvl="1" marL="914400" marR="0" rtl="0" algn="l">
              <a:lnSpc>
                <a:spcPct val="115000"/>
              </a:lnSpc>
              <a:spcBef>
                <a:spcPts val="360"/>
              </a:spcBef>
              <a:spcAft>
                <a:spcPts val="0"/>
              </a:spcAft>
              <a:buClr>
                <a:srgbClr val="000000"/>
              </a:buClr>
              <a:buSzPts val="1200"/>
              <a:buFont typeface="Source Sans Pro"/>
              <a:buChar char="•"/>
              <a:defRPr i="0" sz="1200" u="none" cap="none" strike="noStrike">
                <a:solidFill>
                  <a:srgbClr val="000000"/>
                </a:solidFill>
                <a:latin typeface="Source Sans Pro"/>
                <a:ea typeface="Source Sans Pro"/>
                <a:cs typeface="Source Sans Pro"/>
                <a:sym typeface="Source Sans Pro"/>
              </a:defRPr>
            </a:lvl2pPr>
            <a:lvl3pPr indent="-304800" lvl="2" marL="1371600" marR="0" rtl="0" algn="l">
              <a:lnSpc>
                <a:spcPct val="115000"/>
              </a:lnSpc>
              <a:spcBef>
                <a:spcPts val="320"/>
              </a:spcBef>
              <a:spcAft>
                <a:spcPts val="0"/>
              </a:spcAft>
              <a:buClr>
                <a:srgbClr val="595959"/>
              </a:buClr>
              <a:buSzPts val="1200"/>
              <a:buChar char="−"/>
              <a:defRPr i="0" sz="1200" u="none" cap="none" strike="noStrike">
                <a:solidFill>
                  <a:srgbClr val="595959"/>
                </a:solidFill>
              </a:defRPr>
            </a:lvl3pPr>
            <a:lvl4pPr indent="-304800" lvl="3" marL="1828800" marR="0" rtl="0" algn="l">
              <a:lnSpc>
                <a:spcPct val="115000"/>
              </a:lnSpc>
              <a:spcBef>
                <a:spcPts val="280"/>
              </a:spcBef>
              <a:spcAft>
                <a:spcPts val="0"/>
              </a:spcAft>
              <a:buClr>
                <a:srgbClr val="595959"/>
              </a:buClr>
              <a:buSzPts val="1200"/>
              <a:buChar char="–"/>
              <a:defRPr i="0" sz="1200" u="none" cap="none" strike="noStrike">
                <a:solidFill>
                  <a:srgbClr val="595959"/>
                </a:solidFill>
                <a:latin typeface="Arial"/>
                <a:ea typeface="Arial"/>
                <a:cs typeface="Arial"/>
                <a:sym typeface="Arial"/>
              </a:defRPr>
            </a:lvl4pPr>
            <a:lvl5pPr indent="-304800" lvl="4" marL="2286000" marR="0" rtl="0" algn="l">
              <a:lnSpc>
                <a:spcPct val="115000"/>
              </a:lnSpc>
              <a:spcBef>
                <a:spcPts val="280"/>
              </a:spcBef>
              <a:spcAft>
                <a:spcPts val="0"/>
              </a:spcAft>
              <a:buClr>
                <a:srgbClr val="595959"/>
              </a:buClr>
              <a:buSzPts val="1200"/>
              <a:buChar char="»"/>
              <a:defRPr i="0" sz="1200" u="none" cap="none" strike="noStrike">
                <a:solidFill>
                  <a:srgbClr val="595959"/>
                </a:solidFill>
                <a:latin typeface="Arial"/>
                <a:ea typeface="Arial"/>
                <a:cs typeface="Arial"/>
                <a:sym typeface="Arial"/>
              </a:defRPr>
            </a:lvl5pPr>
            <a:lvl6pPr indent="-304800" lvl="5" marL="27432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6pPr>
            <a:lvl7pPr indent="-304800" lvl="6" marL="32004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7pPr>
            <a:lvl8pPr indent="-304800" lvl="7" marL="36576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8pPr>
            <a:lvl9pPr indent="-304800" lvl="8" marL="41148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and Content 1">
  <p:cSld name="Title and subtitle and Content_1">
    <p:bg>
      <p:bgPr>
        <a:solidFill>
          <a:srgbClr val="FFFFFF"/>
        </a:solidFill>
      </p:bgPr>
    </p:bg>
    <p:spTree>
      <p:nvGrpSpPr>
        <p:cNvPr id="77" name="Shape 77"/>
        <p:cNvGrpSpPr/>
        <p:nvPr/>
      </p:nvGrpSpPr>
      <p:grpSpPr>
        <a:xfrm>
          <a:off x="0" y="0"/>
          <a:ext cx="0" cy="0"/>
          <a:chOff x="0" y="0"/>
          <a:chExt cx="0" cy="0"/>
        </a:xfrm>
      </p:grpSpPr>
      <p:sp>
        <p:nvSpPr>
          <p:cNvPr id="78" name="Google Shape;78;p21"/>
          <p:cNvSpPr txBox="1"/>
          <p:nvPr>
            <p:ph idx="1" type="body"/>
          </p:nvPr>
        </p:nvSpPr>
        <p:spPr>
          <a:xfrm>
            <a:off x="555275" y="1632850"/>
            <a:ext cx="3686700" cy="3156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480"/>
              </a:spcBef>
              <a:spcAft>
                <a:spcPts val="0"/>
              </a:spcAft>
              <a:buClr>
                <a:srgbClr val="000000"/>
              </a:buClr>
              <a:buSzPts val="1600"/>
              <a:buFont typeface="Source Sans Pro Light"/>
              <a:buNone/>
              <a:defRPr i="0" sz="1600" u="none" cap="none" strike="noStrike">
                <a:solidFill>
                  <a:srgbClr val="000000"/>
                </a:solidFill>
                <a:latin typeface="Source Sans Pro Light"/>
                <a:ea typeface="Source Sans Pro Light"/>
                <a:cs typeface="Source Sans Pro Light"/>
                <a:sym typeface="Source Sans Pro Light"/>
              </a:defRPr>
            </a:lvl1pPr>
            <a:lvl2pPr indent="-304800" lvl="1" marL="914400" marR="0" rtl="0" algn="l">
              <a:lnSpc>
                <a:spcPct val="115000"/>
              </a:lnSpc>
              <a:spcBef>
                <a:spcPts val="360"/>
              </a:spcBef>
              <a:spcAft>
                <a:spcPts val="0"/>
              </a:spcAft>
              <a:buClr>
                <a:srgbClr val="000000"/>
              </a:buClr>
              <a:buSzPts val="1200"/>
              <a:buFont typeface="Source Sans Pro"/>
              <a:buChar char="•"/>
              <a:defRPr i="0" sz="1200" u="none" cap="none" strike="noStrike">
                <a:solidFill>
                  <a:srgbClr val="000000"/>
                </a:solidFill>
                <a:latin typeface="Source Sans Pro"/>
                <a:ea typeface="Source Sans Pro"/>
                <a:cs typeface="Source Sans Pro"/>
                <a:sym typeface="Source Sans Pro"/>
              </a:defRPr>
            </a:lvl2pPr>
            <a:lvl3pPr indent="-304800" lvl="2" marL="1371600" marR="0" rtl="0" algn="l">
              <a:lnSpc>
                <a:spcPct val="115000"/>
              </a:lnSpc>
              <a:spcBef>
                <a:spcPts val="320"/>
              </a:spcBef>
              <a:spcAft>
                <a:spcPts val="0"/>
              </a:spcAft>
              <a:buClr>
                <a:srgbClr val="595959"/>
              </a:buClr>
              <a:buSzPts val="1200"/>
              <a:buChar char="−"/>
              <a:defRPr i="0" sz="1200" u="none" cap="none" strike="noStrike">
                <a:solidFill>
                  <a:srgbClr val="595959"/>
                </a:solidFill>
              </a:defRPr>
            </a:lvl3pPr>
            <a:lvl4pPr indent="-304800" lvl="3" marL="1828800" marR="0" rtl="0" algn="l">
              <a:lnSpc>
                <a:spcPct val="115000"/>
              </a:lnSpc>
              <a:spcBef>
                <a:spcPts val="280"/>
              </a:spcBef>
              <a:spcAft>
                <a:spcPts val="0"/>
              </a:spcAft>
              <a:buClr>
                <a:srgbClr val="595959"/>
              </a:buClr>
              <a:buSzPts val="1200"/>
              <a:buChar char="–"/>
              <a:defRPr i="0" sz="1200" u="none" cap="none" strike="noStrike">
                <a:solidFill>
                  <a:srgbClr val="595959"/>
                </a:solidFill>
                <a:latin typeface="Arial"/>
                <a:ea typeface="Arial"/>
                <a:cs typeface="Arial"/>
                <a:sym typeface="Arial"/>
              </a:defRPr>
            </a:lvl4pPr>
            <a:lvl5pPr indent="-304800" lvl="4" marL="2286000" marR="0" rtl="0" algn="l">
              <a:lnSpc>
                <a:spcPct val="115000"/>
              </a:lnSpc>
              <a:spcBef>
                <a:spcPts val="280"/>
              </a:spcBef>
              <a:spcAft>
                <a:spcPts val="0"/>
              </a:spcAft>
              <a:buClr>
                <a:srgbClr val="595959"/>
              </a:buClr>
              <a:buSzPts val="1200"/>
              <a:buChar char="»"/>
              <a:defRPr i="0" sz="1200" u="none" cap="none" strike="noStrike">
                <a:solidFill>
                  <a:srgbClr val="595959"/>
                </a:solidFill>
                <a:latin typeface="Arial"/>
                <a:ea typeface="Arial"/>
                <a:cs typeface="Arial"/>
                <a:sym typeface="Arial"/>
              </a:defRPr>
            </a:lvl5pPr>
            <a:lvl6pPr indent="-304800" lvl="5" marL="27432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6pPr>
            <a:lvl7pPr indent="-304800" lvl="6" marL="32004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7pPr>
            <a:lvl8pPr indent="-304800" lvl="7" marL="36576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8pPr>
            <a:lvl9pPr indent="-304800" lvl="8" marL="41148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9pPr>
          </a:lstStyle>
          <a:p/>
        </p:txBody>
      </p:sp>
      <p:sp>
        <p:nvSpPr>
          <p:cNvPr id="79" name="Google Shape;79;p21"/>
          <p:cNvSpPr txBox="1"/>
          <p:nvPr>
            <p:ph idx="2" type="body"/>
          </p:nvPr>
        </p:nvSpPr>
        <p:spPr>
          <a:xfrm>
            <a:off x="5212175" y="1632789"/>
            <a:ext cx="3451200" cy="1332000"/>
          </a:xfrm>
          <a:prstGeom prst="rect">
            <a:avLst/>
          </a:prstGeom>
          <a:solidFill>
            <a:srgbClr val="F3F3F3"/>
          </a:solidFill>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lvl1pPr indent="-228600" lvl="0" marL="457200" marR="0" rtl="0" algn="l">
              <a:lnSpc>
                <a:spcPct val="115000"/>
              </a:lnSpc>
              <a:spcBef>
                <a:spcPts val="480"/>
              </a:spcBef>
              <a:spcAft>
                <a:spcPts val="0"/>
              </a:spcAft>
              <a:buClr>
                <a:srgbClr val="000000"/>
              </a:buClr>
              <a:buSzPts val="1400"/>
              <a:buFont typeface="Source Sans Pro Light"/>
              <a:buNone/>
              <a:defRPr i="0" sz="1400" u="none" cap="none" strike="noStrike">
                <a:solidFill>
                  <a:srgbClr val="000000"/>
                </a:solidFill>
                <a:latin typeface="Source Sans Pro Light"/>
                <a:ea typeface="Source Sans Pro Light"/>
                <a:cs typeface="Source Sans Pro Light"/>
                <a:sym typeface="Source Sans Pro Light"/>
              </a:defRPr>
            </a:lvl1pPr>
            <a:lvl2pPr indent="-304800" lvl="1" marL="914400" marR="0" rtl="0" algn="l">
              <a:lnSpc>
                <a:spcPct val="115000"/>
              </a:lnSpc>
              <a:spcBef>
                <a:spcPts val="360"/>
              </a:spcBef>
              <a:spcAft>
                <a:spcPts val="0"/>
              </a:spcAft>
              <a:buClr>
                <a:srgbClr val="000000"/>
              </a:buClr>
              <a:buSzPts val="1200"/>
              <a:buFont typeface="Source Sans Pro"/>
              <a:buChar char="•"/>
              <a:defRPr i="0" sz="1200" u="none" cap="none" strike="noStrike">
                <a:solidFill>
                  <a:srgbClr val="000000"/>
                </a:solidFill>
                <a:latin typeface="Source Sans Pro"/>
                <a:ea typeface="Source Sans Pro"/>
                <a:cs typeface="Source Sans Pro"/>
                <a:sym typeface="Source Sans Pro"/>
              </a:defRPr>
            </a:lvl2pPr>
            <a:lvl3pPr indent="-304800" lvl="2" marL="1371600" marR="0" rtl="0" algn="l">
              <a:lnSpc>
                <a:spcPct val="115000"/>
              </a:lnSpc>
              <a:spcBef>
                <a:spcPts val="320"/>
              </a:spcBef>
              <a:spcAft>
                <a:spcPts val="0"/>
              </a:spcAft>
              <a:buClr>
                <a:srgbClr val="595959"/>
              </a:buClr>
              <a:buSzPts val="1200"/>
              <a:buChar char="−"/>
              <a:defRPr i="0" sz="1200" u="none" cap="none" strike="noStrike">
                <a:solidFill>
                  <a:srgbClr val="595959"/>
                </a:solidFill>
              </a:defRPr>
            </a:lvl3pPr>
            <a:lvl4pPr indent="-304800" lvl="3" marL="1828800" marR="0" rtl="0" algn="l">
              <a:lnSpc>
                <a:spcPct val="115000"/>
              </a:lnSpc>
              <a:spcBef>
                <a:spcPts val="280"/>
              </a:spcBef>
              <a:spcAft>
                <a:spcPts val="0"/>
              </a:spcAft>
              <a:buClr>
                <a:srgbClr val="595959"/>
              </a:buClr>
              <a:buSzPts val="1200"/>
              <a:buChar char="–"/>
              <a:defRPr i="0" sz="1200" u="none" cap="none" strike="noStrike">
                <a:solidFill>
                  <a:srgbClr val="595959"/>
                </a:solidFill>
                <a:latin typeface="Arial"/>
                <a:ea typeface="Arial"/>
                <a:cs typeface="Arial"/>
                <a:sym typeface="Arial"/>
              </a:defRPr>
            </a:lvl4pPr>
            <a:lvl5pPr indent="-304800" lvl="4" marL="2286000" marR="0" rtl="0" algn="l">
              <a:lnSpc>
                <a:spcPct val="115000"/>
              </a:lnSpc>
              <a:spcBef>
                <a:spcPts val="280"/>
              </a:spcBef>
              <a:spcAft>
                <a:spcPts val="0"/>
              </a:spcAft>
              <a:buClr>
                <a:srgbClr val="595959"/>
              </a:buClr>
              <a:buSzPts val="1200"/>
              <a:buChar char="»"/>
              <a:defRPr i="0" sz="1200" u="none" cap="none" strike="noStrike">
                <a:solidFill>
                  <a:srgbClr val="595959"/>
                </a:solidFill>
                <a:latin typeface="Arial"/>
                <a:ea typeface="Arial"/>
                <a:cs typeface="Arial"/>
                <a:sym typeface="Arial"/>
              </a:defRPr>
            </a:lvl5pPr>
            <a:lvl6pPr indent="-304800" lvl="5" marL="27432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6pPr>
            <a:lvl7pPr indent="-304800" lvl="6" marL="32004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7pPr>
            <a:lvl8pPr indent="-304800" lvl="7" marL="36576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8pPr>
            <a:lvl9pPr indent="-304800" lvl="8" marL="41148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9pPr>
          </a:lstStyle>
          <a:p/>
        </p:txBody>
      </p:sp>
      <p:sp>
        <p:nvSpPr>
          <p:cNvPr id="80" name="Google Shape;80;p21"/>
          <p:cNvSpPr txBox="1"/>
          <p:nvPr>
            <p:ph idx="3" type="body"/>
          </p:nvPr>
        </p:nvSpPr>
        <p:spPr>
          <a:xfrm>
            <a:off x="5212175" y="3821722"/>
            <a:ext cx="3451200" cy="967500"/>
          </a:xfrm>
          <a:prstGeom prst="rect">
            <a:avLst/>
          </a:prstGeom>
          <a:solidFill>
            <a:srgbClr val="F3F3F3"/>
          </a:solidFill>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lvl1pPr indent="-228600" lvl="0" marL="457200" marR="0" rtl="0" algn="l">
              <a:lnSpc>
                <a:spcPct val="115000"/>
              </a:lnSpc>
              <a:spcBef>
                <a:spcPts val="480"/>
              </a:spcBef>
              <a:spcAft>
                <a:spcPts val="0"/>
              </a:spcAft>
              <a:buClr>
                <a:srgbClr val="000000"/>
              </a:buClr>
              <a:buSzPts val="1400"/>
              <a:buFont typeface="Source Sans Pro Light"/>
              <a:buNone/>
              <a:defRPr i="0" sz="1400" u="none" cap="none" strike="noStrike">
                <a:solidFill>
                  <a:srgbClr val="000000"/>
                </a:solidFill>
                <a:latin typeface="Source Sans Pro Light"/>
                <a:ea typeface="Source Sans Pro Light"/>
                <a:cs typeface="Source Sans Pro Light"/>
                <a:sym typeface="Source Sans Pro Light"/>
              </a:defRPr>
            </a:lvl1pPr>
            <a:lvl2pPr indent="-304800" lvl="1" marL="914400" marR="0" rtl="0" algn="l">
              <a:lnSpc>
                <a:spcPct val="115000"/>
              </a:lnSpc>
              <a:spcBef>
                <a:spcPts val="360"/>
              </a:spcBef>
              <a:spcAft>
                <a:spcPts val="0"/>
              </a:spcAft>
              <a:buClr>
                <a:srgbClr val="000000"/>
              </a:buClr>
              <a:buSzPts val="1200"/>
              <a:buFont typeface="Source Sans Pro"/>
              <a:buChar char="•"/>
              <a:defRPr i="0" sz="1200" u="none" cap="none" strike="noStrike">
                <a:solidFill>
                  <a:srgbClr val="000000"/>
                </a:solidFill>
                <a:latin typeface="Source Sans Pro"/>
                <a:ea typeface="Source Sans Pro"/>
                <a:cs typeface="Source Sans Pro"/>
                <a:sym typeface="Source Sans Pro"/>
              </a:defRPr>
            </a:lvl2pPr>
            <a:lvl3pPr indent="-304800" lvl="2" marL="1371600" marR="0" rtl="0" algn="l">
              <a:lnSpc>
                <a:spcPct val="115000"/>
              </a:lnSpc>
              <a:spcBef>
                <a:spcPts val="320"/>
              </a:spcBef>
              <a:spcAft>
                <a:spcPts val="0"/>
              </a:spcAft>
              <a:buClr>
                <a:srgbClr val="595959"/>
              </a:buClr>
              <a:buSzPts val="1200"/>
              <a:buChar char="−"/>
              <a:defRPr i="0" sz="1200" u="none" cap="none" strike="noStrike">
                <a:solidFill>
                  <a:srgbClr val="595959"/>
                </a:solidFill>
              </a:defRPr>
            </a:lvl3pPr>
            <a:lvl4pPr indent="-304800" lvl="3" marL="1828800" marR="0" rtl="0" algn="l">
              <a:lnSpc>
                <a:spcPct val="115000"/>
              </a:lnSpc>
              <a:spcBef>
                <a:spcPts val="280"/>
              </a:spcBef>
              <a:spcAft>
                <a:spcPts val="0"/>
              </a:spcAft>
              <a:buClr>
                <a:srgbClr val="595959"/>
              </a:buClr>
              <a:buSzPts val="1200"/>
              <a:buChar char="–"/>
              <a:defRPr i="0" sz="1200" u="none" cap="none" strike="noStrike">
                <a:solidFill>
                  <a:srgbClr val="595959"/>
                </a:solidFill>
                <a:latin typeface="Arial"/>
                <a:ea typeface="Arial"/>
                <a:cs typeface="Arial"/>
                <a:sym typeface="Arial"/>
              </a:defRPr>
            </a:lvl4pPr>
            <a:lvl5pPr indent="-304800" lvl="4" marL="2286000" marR="0" rtl="0" algn="l">
              <a:lnSpc>
                <a:spcPct val="115000"/>
              </a:lnSpc>
              <a:spcBef>
                <a:spcPts val="280"/>
              </a:spcBef>
              <a:spcAft>
                <a:spcPts val="0"/>
              </a:spcAft>
              <a:buClr>
                <a:srgbClr val="595959"/>
              </a:buClr>
              <a:buSzPts val="1200"/>
              <a:buChar char="»"/>
              <a:defRPr i="0" sz="1200" u="none" cap="none" strike="noStrike">
                <a:solidFill>
                  <a:srgbClr val="595959"/>
                </a:solidFill>
                <a:latin typeface="Arial"/>
                <a:ea typeface="Arial"/>
                <a:cs typeface="Arial"/>
                <a:sym typeface="Arial"/>
              </a:defRPr>
            </a:lvl5pPr>
            <a:lvl6pPr indent="-304800" lvl="5" marL="27432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6pPr>
            <a:lvl7pPr indent="-304800" lvl="6" marL="32004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7pPr>
            <a:lvl8pPr indent="-304800" lvl="7" marL="36576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8pPr>
            <a:lvl9pPr indent="-304800" lvl="8" marL="41148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9pPr>
          </a:lstStyle>
          <a:p/>
        </p:txBody>
      </p:sp>
      <p:sp>
        <p:nvSpPr>
          <p:cNvPr id="81" name="Google Shape;81;p21"/>
          <p:cNvSpPr txBox="1"/>
          <p:nvPr/>
        </p:nvSpPr>
        <p:spPr>
          <a:xfrm>
            <a:off x="5212175" y="1288750"/>
            <a:ext cx="3451200" cy="34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rgbClr val="B7B7B7"/>
                </a:solidFill>
                <a:latin typeface="Source Sans Pro"/>
                <a:ea typeface="Source Sans Pro"/>
                <a:cs typeface="Source Sans Pro"/>
                <a:sym typeface="Source Sans Pro"/>
              </a:rPr>
              <a:t>COMPONENTS &amp; LEADS</a:t>
            </a:r>
            <a:endParaRPr b="1">
              <a:solidFill>
                <a:srgbClr val="B7B7B7"/>
              </a:solidFill>
              <a:latin typeface="Source Sans Pro"/>
              <a:ea typeface="Source Sans Pro"/>
              <a:cs typeface="Source Sans Pro"/>
              <a:sym typeface="Source Sans Pro"/>
            </a:endParaRPr>
          </a:p>
        </p:txBody>
      </p:sp>
      <p:sp>
        <p:nvSpPr>
          <p:cNvPr id="82" name="Google Shape;82;p21"/>
          <p:cNvSpPr txBox="1"/>
          <p:nvPr/>
        </p:nvSpPr>
        <p:spPr>
          <a:xfrm>
            <a:off x="5212144" y="3477675"/>
            <a:ext cx="3451200" cy="34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rgbClr val="B7B7B7"/>
                </a:solidFill>
                <a:latin typeface="Source Sans Pro"/>
                <a:ea typeface="Source Sans Pro"/>
                <a:cs typeface="Source Sans Pro"/>
                <a:sym typeface="Source Sans Pro"/>
              </a:rPr>
              <a:t>FEATURE DELIVERY TIMELINE</a:t>
            </a:r>
            <a:endParaRPr b="1">
              <a:solidFill>
                <a:srgbClr val="B7B7B7"/>
              </a:solidFill>
              <a:latin typeface="Source Sans Pro"/>
              <a:ea typeface="Source Sans Pro"/>
              <a:cs typeface="Source Sans Pro"/>
              <a:sym typeface="Source Sans Pro"/>
            </a:endParaRPr>
          </a:p>
        </p:txBody>
      </p:sp>
      <p:sp>
        <p:nvSpPr>
          <p:cNvPr id="83" name="Google Shape;83;p21"/>
          <p:cNvSpPr txBox="1"/>
          <p:nvPr/>
        </p:nvSpPr>
        <p:spPr>
          <a:xfrm>
            <a:off x="555275" y="1288750"/>
            <a:ext cx="14358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7B7B7"/>
                </a:solidFill>
                <a:latin typeface="Source Sans Pro"/>
                <a:ea typeface="Source Sans Pro"/>
                <a:cs typeface="Source Sans Pro"/>
                <a:sym typeface="Source Sans Pro"/>
              </a:rPr>
              <a:t>HIGHLIGHTS</a:t>
            </a:r>
            <a:endParaRPr b="1">
              <a:solidFill>
                <a:srgbClr val="B7B7B7"/>
              </a:solidFill>
              <a:latin typeface="Source Sans Pro"/>
              <a:ea typeface="Source Sans Pro"/>
              <a:cs typeface="Source Sans Pro"/>
              <a:sym typeface="Source Sans Pro"/>
            </a:endParaRPr>
          </a:p>
        </p:txBody>
      </p:sp>
      <p:sp>
        <p:nvSpPr>
          <p:cNvPr id="84" name="Google Shape;84;p21"/>
          <p:cNvSpPr txBox="1"/>
          <p:nvPr>
            <p:ph type="title"/>
          </p:nvPr>
        </p:nvSpPr>
        <p:spPr>
          <a:xfrm>
            <a:off x="555275" y="419425"/>
            <a:ext cx="8108100" cy="410700"/>
          </a:xfrm>
          <a:prstGeom prst="rect">
            <a:avLst/>
          </a:prstGeom>
          <a:noFill/>
          <a:ln>
            <a:noFill/>
          </a:ln>
        </p:spPr>
        <p:txBody>
          <a:bodyPr anchorCtr="0" anchor="ctr" bIns="91425" lIns="91425" spcFirstLastPara="1" rIns="91425" wrap="square" tIns="91425">
            <a:noAutofit/>
          </a:bodyPr>
          <a:lstStyle>
            <a:lvl1pPr indent="0" lvl="0" marL="0" marR="0" rtl="0" algn="l">
              <a:lnSpc>
                <a:spcPct val="80000"/>
              </a:lnSpc>
              <a:spcBef>
                <a:spcPts val="0"/>
              </a:spcBef>
              <a:spcAft>
                <a:spcPts val="0"/>
              </a:spcAft>
              <a:buClr>
                <a:srgbClr val="000000"/>
              </a:buClr>
              <a:buSzPts val="2800"/>
              <a:buFont typeface="Source Sans Pro Light"/>
              <a:buNone/>
              <a:defRPr i="0" sz="2800" u="none" cap="none" strike="noStrike">
                <a:solidFill>
                  <a:srgbClr val="000000"/>
                </a:solidFill>
                <a:latin typeface="Source Sans Pro Light"/>
                <a:ea typeface="Source Sans Pro Light"/>
                <a:cs typeface="Source Sans Pro Light"/>
                <a:sym typeface="Source Sans Pr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subtitle and Content">
  <p:cSld name="1_Title and subtitle and Content">
    <p:spTree>
      <p:nvGrpSpPr>
        <p:cNvPr id="85"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86" name="Shape 86"/>
        <p:cNvGrpSpPr/>
        <p:nvPr/>
      </p:nvGrpSpPr>
      <p:grpSpPr>
        <a:xfrm>
          <a:off x="0" y="0"/>
          <a:ext cx="0" cy="0"/>
          <a:chOff x="0" y="0"/>
          <a:chExt cx="0" cy="0"/>
        </a:xfrm>
      </p:grpSpPr>
      <p:sp>
        <p:nvSpPr>
          <p:cNvPr id="87" name="Google Shape;87;p23"/>
          <p:cNvSpPr txBox="1"/>
          <p:nvPr>
            <p:ph type="title"/>
          </p:nvPr>
        </p:nvSpPr>
        <p:spPr>
          <a:xfrm>
            <a:off x="555275" y="419425"/>
            <a:ext cx="8108100" cy="410700"/>
          </a:xfrm>
          <a:prstGeom prst="rect">
            <a:avLst/>
          </a:prstGeom>
          <a:noFill/>
          <a:ln>
            <a:noFill/>
          </a:ln>
        </p:spPr>
        <p:txBody>
          <a:bodyPr anchorCtr="0" anchor="ctr" bIns="91425" lIns="91425" spcFirstLastPara="1" rIns="91425" wrap="square" tIns="91425">
            <a:noAutofit/>
          </a:bodyPr>
          <a:lstStyle>
            <a:lvl1pPr indent="0" lvl="0" marL="0" marR="0" rtl="0" algn="l">
              <a:lnSpc>
                <a:spcPct val="80000"/>
              </a:lnSpc>
              <a:spcBef>
                <a:spcPts val="0"/>
              </a:spcBef>
              <a:spcAft>
                <a:spcPts val="0"/>
              </a:spcAft>
              <a:buClr>
                <a:srgbClr val="000000"/>
              </a:buClr>
              <a:buSzPts val="2800"/>
              <a:buFont typeface="Source Sans Pro Light"/>
              <a:buNone/>
              <a:defRPr i="0" sz="2800" u="none" cap="none" strike="noStrike">
                <a:solidFill>
                  <a:srgbClr val="000000"/>
                </a:solidFill>
                <a:latin typeface="Source Sans Pro Light"/>
                <a:ea typeface="Source Sans Pro Light"/>
                <a:cs typeface="Source Sans Pro Light"/>
                <a:sym typeface="Source Sans Pr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nvSpPr>
        <p:spPr>
          <a:xfrm>
            <a:off x="8293498" y="4806879"/>
            <a:ext cx="683700" cy="273900"/>
          </a:xfrm>
          <a:prstGeom prst="rect">
            <a:avLst/>
          </a:prstGeom>
          <a:noFill/>
          <a:ln>
            <a:noFill/>
          </a:ln>
        </p:spPr>
        <p:txBody>
          <a:bodyPr anchorCtr="0" anchor="t" bIns="40800" lIns="81625" spcFirstLastPara="1" rIns="81625" wrap="square" tIns="40800">
            <a:noAutofit/>
          </a:bodyPr>
          <a:lstStyle/>
          <a:p>
            <a:pPr indent="0" lvl="0" marL="0" marR="0" rtl="0" algn="r">
              <a:spcBef>
                <a:spcPts val="0"/>
              </a:spcBef>
              <a:spcAft>
                <a:spcPts val="0"/>
              </a:spcAft>
              <a:buNone/>
            </a:pPr>
            <a:fld id="{00000000-1234-1234-1234-123412341234}" type="slidenum">
              <a:rPr i="0" lang="en" sz="1000" u="none" cap="none" strike="noStrike">
                <a:solidFill>
                  <a:srgbClr val="A5A5A5"/>
                </a:solidFill>
                <a:latin typeface="Source Sans Pro"/>
                <a:ea typeface="Source Sans Pro"/>
                <a:cs typeface="Source Sans Pro"/>
                <a:sym typeface="Source Sans Pro"/>
              </a:rPr>
              <a:t>‹#›</a:t>
            </a:fld>
            <a:endParaRPr i="0" sz="1000" u="none" cap="none" strike="noStrike">
              <a:solidFill>
                <a:srgbClr val="A5A5A5"/>
              </a:solidFill>
              <a:latin typeface="Source Sans Pro"/>
              <a:ea typeface="Source Sans Pro"/>
              <a:cs typeface="Source Sans Pro"/>
              <a:sym typeface="Source Sans Pro"/>
            </a:endParaRPr>
          </a:p>
        </p:txBody>
      </p:sp>
      <p:sp>
        <p:nvSpPr>
          <p:cNvPr id="52" name="Google Shape;52;p13"/>
          <p:cNvSpPr/>
          <p:nvPr/>
        </p:nvSpPr>
        <p:spPr>
          <a:xfrm>
            <a:off x="-25" y="0"/>
            <a:ext cx="9144000" cy="49500"/>
          </a:xfrm>
          <a:prstGeom prst="rect">
            <a:avLst/>
          </a:prstGeom>
          <a:solidFill>
            <a:srgbClr val="024DA1"/>
          </a:solidFill>
          <a:ln cap="flat" cmpd="sng" w="9525">
            <a:solidFill>
              <a:srgbClr val="024D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txBox="1"/>
          <p:nvPr>
            <p:ph type="title"/>
          </p:nvPr>
        </p:nvSpPr>
        <p:spPr>
          <a:xfrm>
            <a:off x="469925" y="444900"/>
            <a:ext cx="8204100" cy="410700"/>
          </a:xfrm>
          <a:prstGeom prst="rect">
            <a:avLst/>
          </a:prstGeom>
          <a:noFill/>
          <a:ln>
            <a:noFill/>
          </a:ln>
        </p:spPr>
        <p:txBody>
          <a:bodyPr anchorCtr="0" anchor="ctr" bIns="91425" lIns="91425" spcFirstLastPara="1" rIns="91425" wrap="square" tIns="91425">
            <a:noAutofit/>
          </a:bodyPr>
          <a:lstStyle>
            <a:lvl1pPr indent="0" lvl="0" marL="0" marR="0" rtl="0" algn="l">
              <a:lnSpc>
                <a:spcPct val="80000"/>
              </a:lnSpc>
              <a:spcBef>
                <a:spcPts val="0"/>
              </a:spcBef>
              <a:spcAft>
                <a:spcPts val="0"/>
              </a:spcAft>
              <a:buClr>
                <a:srgbClr val="000000"/>
              </a:buClr>
              <a:buSzPts val="2800"/>
              <a:buFont typeface="Source Sans Pro Light"/>
              <a:buNone/>
              <a:defRPr i="0" sz="2800" u="none" cap="none" strike="noStrike">
                <a:solidFill>
                  <a:srgbClr val="000000"/>
                </a:solidFill>
                <a:latin typeface="Source Sans Pro Light"/>
                <a:ea typeface="Source Sans Pro Light"/>
                <a:cs typeface="Source Sans Pro Light"/>
                <a:sym typeface="Source Sans Pr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4" name="Google Shape;54;p13"/>
          <p:cNvSpPr txBox="1"/>
          <p:nvPr>
            <p:ph idx="1" type="body"/>
          </p:nvPr>
        </p:nvSpPr>
        <p:spPr>
          <a:xfrm>
            <a:off x="469925" y="1384725"/>
            <a:ext cx="8204100" cy="3133800"/>
          </a:xfrm>
          <a:prstGeom prst="rect">
            <a:avLst/>
          </a:prstGeom>
          <a:noFill/>
          <a:ln>
            <a:noFill/>
          </a:ln>
        </p:spPr>
        <p:txBody>
          <a:bodyPr anchorCtr="0" anchor="t" bIns="91425" lIns="91425" spcFirstLastPara="1" rIns="91425" wrap="square" tIns="91425">
            <a:noAutofit/>
          </a:bodyPr>
          <a:lstStyle>
            <a:lvl1pPr indent="-228600" lvl="0" marL="457200" marR="0" rtl="0">
              <a:lnSpc>
                <a:spcPct val="115000"/>
              </a:lnSpc>
              <a:spcBef>
                <a:spcPts val="480"/>
              </a:spcBef>
              <a:spcAft>
                <a:spcPts val="0"/>
              </a:spcAft>
              <a:buClr>
                <a:srgbClr val="000000"/>
              </a:buClr>
              <a:buSzPts val="1600"/>
              <a:buFont typeface="Source Sans Pro Light"/>
              <a:buNone/>
              <a:defRPr i="0" sz="1600" u="none" cap="none" strike="noStrike">
                <a:solidFill>
                  <a:srgbClr val="000000"/>
                </a:solidFill>
                <a:latin typeface="Source Sans Pro Light"/>
                <a:ea typeface="Source Sans Pro Light"/>
                <a:cs typeface="Source Sans Pro Light"/>
                <a:sym typeface="Source Sans Pro Light"/>
              </a:defRPr>
            </a:lvl1pPr>
            <a:lvl2pPr indent="-304800" lvl="1" marL="914400" marR="0" rtl="0" algn="l">
              <a:lnSpc>
                <a:spcPct val="115000"/>
              </a:lnSpc>
              <a:spcBef>
                <a:spcPts val="360"/>
              </a:spcBef>
              <a:spcAft>
                <a:spcPts val="0"/>
              </a:spcAft>
              <a:buClr>
                <a:srgbClr val="000000"/>
              </a:buClr>
              <a:buSzPts val="1200"/>
              <a:buFont typeface="Source Sans Pro"/>
              <a:buChar char="•"/>
              <a:defRPr i="0" sz="1200" u="none" cap="none" strike="noStrike">
                <a:solidFill>
                  <a:srgbClr val="000000"/>
                </a:solidFill>
                <a:latin typeface="Source Sans Pro"/>
                <a:ea typeface="Source Sans Pro"/>
                <a:cs typeface="Source Sans Pro"/>
                <a:sym typeface="Source Sans Pro"/>
              </a:defRPr>
            </a:lvl2pPr>
            <a:lvl3pPr indent="-304800" lvl="2" marL="1371600" marR="0" rtl="0" algn="l">
              <a:lnSpc>
                <a:spcPct val="115000"/>
              </a:lnSpc>
              <a:spcBef>
                <a:spcPts val="320"/>
              </a:spcBef>
              <a:spcAft>
                <a:spcPts val="0"/>
              </a:spcAft>
              <a:buClr>
                <a:srgbClr val="595959"/>
              </a:buClr>
              <a:buSzPts val="1200"/>
              <a:buChar char="−"/>
              <a:defRPr i="0" sz="1200" u="none" cap="none" strike="noStrike">
                <a:solidFill>
                  <a:srgbClr val="595959"/>
                </a:solidFill>
              </a:defRPr>
            </a:lvl3pPr>
            <a:lvl4pPr indent="-304800" lvl="3" marL="1828800" marR="0" rtl="0" algn="l">
              <a:lnSpc>
                <a:spcPct val="115000"/>
              </a:lnSpc>
              <a:spcBef>
                <a:spcPts val="280"/>
              </a:spcBef>
              <a:spcAft>
                <a:spcPts val="0"/>
              </a:spcAft>
              <a:buClr>
                <a:srgbClr val="595959"/>
              </a:buClr>
              <a:buSzPts val="1200"/>
              <a:buChar char="–"/>
              <a:defRPr i="0" sz="1200" u="none" cap="none" strike="noStrike">
                <a:solidFill>
                  <a:srgbClr val="595959"/>
                </a:solidFill>
                <a:latin typeface="Arial"/>
                <a:ea typeface="Arial"/>
                <a:cs typeface="Arial"/>
                <a:sym typeface="Arial"/>
              </a:defRPr>
            </a:lvl4pPr>
            <a:lvl5pPr indent="-304800" lvl="4" marL="2286000" marR="0" rtl="0" algn="l">
              <a:lnSpc>
                <a:spcPct val="115000"/>
              </a:lnSpc>
              <a:spcBef>
                <a:spcPts val="280"/>
              </a:spcBef>
              <a:spcAft>
                <a:spcPts val="0"/>
              </a:spcAft>
              <a:buClr>
                <a:srgbClr val="595959"/>
              </a:buClr>
              <a:buSzPts val="1200"/>
              <a:buChar char="»"/>
              <a:defRPr i="0" sz="1200" u="none" cap="none" strike="noStrike">
                <a:solidFill>
                  <a:srgbClr val="595959"/>
                </a:solidFill>
                <a:latin typeface="Arial"/>
                <a:ea typeface="Arial"/>
                <a:cs typeface="Arial"/>
                <a:sym typeface="Arial"/>
              </a:defRPr>
            </a:lvl5pPr>
            <a:lvl6pPr indent="-304800" lvl="5" marL="27432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6pPr>
            <a:lvl7pPr indent="-304800" lvl="6" marL="32004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7pPr>
            <a:lvl8pPr indent="-304800" lvl="7" marL="36576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8pPr>
            <a:lvl9pPr indent="-304800" lvl="8" marL="4114800" marR="0" rtl="0" algn="l">
              <a:lnSpc>
                <a:spcPct val="115000"/>
              </a:lnSpc>
              <a:spcBef>
                <a:spcPts val="360"/>
              </a:spcBef>
              <a:spcAft>
                <a:spcPts val="0"/>
              </a:spcAft>
              <a:buClr>
                <a:schemeClr val="dk1"/>
              </a:buClr>
              <a:buSzPts val="1200"/>
              <a:buChar char="•"/>
              <a:defRPr i="0" sz="12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8"/>
          <p:cNvSpPr txBox="1"/>
          <p:nvPr>
            <p:ph idx="1" type="body"/>
          </p:nvPr>
        </p:nvSpPr>
        <p:spPr>
          <a:xfrm>
            <a:off x="527725" y="1049150"/>
            <a:ext cx="8159100" cy="3757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80"/>
              </a:spcBef>
              <a:spcAft>
                <a:spcPts val="0"/>
              </a:spcAft>
              <a:buClr>
                <a:schemeClr val="lt1"/>
              </a:buClr>
              <a:buSzPts val="1400"/>
              <a:buFont typeface="Arial"/>
              <a:buNone/>
              <a:defRPr b="0" i="0" sz="2400" u="none" cap="none" strike="noStrike">
                <a:solidFill>
                  <a:schemeClr val="lt1"/>
                </a:solidFill>
                <a:latin typeface="Arial"/>
                <a:ea typeface="Arial"/>
                <a:cs typeface="Arial"/>
                <a:sym typeface="Arial"/>
              </a:defRPr>
            </a:lvl1pPr>
            <a:lvl2pPr indent="-354330" lvl="1" marL="914400" marR="0" rtl="0" algn="l">
              <a:spcBef>
                <a:spcPts val="360"/>
              </a:spcBef>
              <a:spcAft>
                <a:spcPts val="0"/>
              </a:spcAft>
              <a:buClr>
                <a:schemeClr val="lt1"/>
              </a:buClr>
              <a:buSzPts val="1980"/>
              <a:buFont typeface="Arial"/>
              <a:buChar char="•"/>
              <a:defRPr b="0" i="0" sz="1800" u="none" cap="none" strike="noStrike">
                <a:solidFill>
                  <a:schemeClr val="lt1"/>
                </a:solidFill>
                <a:latin typeface="Arial"/>
                <a:ea typeface="Arial"/>
                <a:cs typeface="Arial"/>
                <a:sym typeface="Arial"/>
              </a:defRPr>
            </a:lvl2pPr>
            <a:lvl3pPr indent="-330200" lvl="2" marL="13716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17500" lvl="3" marL="1828800" marR="0" rtl="0" algn="l">
              <a:spcBef>
                <a:spcPts val="280"/>
              </a:spcBef>
              <a:spcAft>
                <a:spcPts val="0"/>
              </a:spcAft>
              <a:buClr>
                <a:srgbClr val="595959"/>
              </a:buClr>
              <a:buSzPts val="1400"/>
              <a:buFont typeface="Arial"/>
              <a:buChar char="–"/>
              <a:defRPr b="0" i="0" sz="1400" u="none" cap="none" strike="noStrike">
                <a:solidFill>
                  <a:srgbClr val="595959"/>
                </a:solidFill>
                <a:latin typeface="Calibri"/>
                <a:ea typeface="Calibri"/>
                <a:cs typeface="Calibri"/>
                <a:sym typeface="Calibri"/>
              </a:defRPr>
            </a:lvl4pPr>
            <a:lvl5pPr indent="-317500" lvl="4" marL="2286000" marR="0" rtl="0" algn="l">
              <a:spcBef>
                <a:spcPts val="280"/>
              </a:spcBef>
              <a:spcAft>
                <a:spcPts val="0"/>
              </a:spcAft>
              <a:buClr>
                <a:srgbClr val="595959"/>
              </a:buClr>
              <a:buSzPts val="1400"/>
              <a:buFont typeface="Arial"/>
              <a:buChar char="»"/>
              <a:defRPr b="0" i="0" sz="1400" u="none" cap="none" strike="noStrike">
                <a:solidFill>
                  <a:srgbClr val="595959"/>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 name="Google Shape;67;p18"/>
          <p:cNvSpPr txBox="1"/>
          <p:nvPr/>
        </p:nvSpPr>
        <p:spPr>
          <a:xfrm>
            <a:off x="8293498" y="4806879"/>
            <a:ext cx="683700" cy="273900"/>
          </a:xfrm>
          <a:prstGeom prst="rect">
            <a:avLst/>
          </a:prstGeom>
          <a:noFill/>
          <a:ln>
            <a:noFill/>
          </a:ln>
        </p:spPr>
        <p:txBody>
          <a:bodyPr anchorCtr="0" anchor="t" bIns="40800" lIns="81625" spcFirstLastPara="1" rIns="81625" wrap="square" tIns="40800">
            <a:noAutofit/>
          </a:bodyPr>
          <a:lstStyle/>
          <a:p>
            <a:pPr indent="0" lvl="0" marL="0" marR="0" rtl="0" algn="r">
              <a:spcBef>
                <a:spcPts val="0"/>
              </a:spcBef>
              <a:spcAft>
                <a:spcPts val="0"/>
              </a:spcAft>
              <a:buNone/>
            </a:pPr>
            <a:fld id="{00000000-1234-1234-1234-123412341234}" type="slidenum">
              <a:rPr i="0" lang="en" sz="1000" u="none" cap="none" strike="noStrike">
                <a:solidFill>
                  <a:srgbClr val="A5A5A5"/>
                </a:solidFill>
                <a:latin typeface="Source Sans Pro"/>
                <a:ea typeface="Source Sans Pro"/>
                <a:cs typeface="Source Sans Pro"/>
                <a:sym typeface="Source Sans Pro"/>
              </a:rPr>
              <a:t>‹#›</a:t>
            </a:fld>
            <a:endParaRPr i="0" sz="1000" u="none" cap="none" strike="noStrike">
              <a:solidFill>
                <a:srgbClr val="A5A5A5"/>
              </a:solidFill>
              <a:latin typeface="Source Sans Pro"/>
              <a:ea typeface="Source Sans Pro"/>
              <a:cs typeface="Source Sans Pro"/>
              <a:sym typeface="Source Sans Pro"/>
            </a:endParaRPr>
          </a:p>
        </p:txBody>
      </p:sp>
      <p:sp>
        <p:nvSpPr>
          <p:cNvPr id="68" name="Google Shape;68;p18"/>
          <p:cNvSpPr txBox="1"/>
          <p:nvPr>
            <p:ph type="title"/>
          </p:nvPr>
        </p:nvSpPr>
        <p:spPr>
          <a:xfrm>
            <a:off x="527734" y="130478"/>
            <a:ext cx="8159100" cy="516600"/>
          </a:xfrm>
          <a:prstGeom prst="rect">
            <a:avLst/>
          </a:prstGeom>
          <a:noFill/>
          <a:ln>
            <a:noFill/>
          </a:ln>
        </p:spPr>
        <p:txBody>
          <a:bodyPr anchorCtr="0" anchor="ctr" bIns="91425" lIns="91425" spcFirstLastPara="1" rIns="91425" wrap="square" tIns="91425">
            <a:noAutofit/>
          </a:bodyPr>
          <a:lstStyle>
            <a:lvl1pPr indent="0" lvl="0" marL="0" marR="0" rtl="0" algn="ctr">
              <a:lnSpc>
                <a:spcPct val="80000"/>
              </a:lnSpc>
              <a:spcBef>
                <a:spcPts val="0"/>
              </a:spcBef>
              <a:spcAft>
                <a:spcPts val="0"/>
              </a:spcAft>
              <a:buClr>
                <a:schemeClr val="accent1"/>
              </a:buClr>
              <a:buSzPts val="1400"/>
              <a:buFont typeface="Arial"/>
              <a:buNone/>
              <a:defRPr b="0" i="0" sz="2500" u="none" cap="none" strike="noStrike">
                <a:solidFill>
                  <a:schemeClr val="accen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69" name="Google Shape;69;p18"/>
          <p:cNvSpPr/>
          <p:nvPr/>
        </p:nvSpPr>
        <p:spPr>
          <a:xfrm>
            <a:off x="-25" y="0"/>
            <a:ext cx="9144000" cy="49500"/>
          </a:xfrm>
          <a:prstGeom prst="rect">
            <a:avLst/>
          </a:prstGeom>
          <a:solidFill>
            <a:srgbClr val="024DA1"/>
          </a:solidFill>
          <a:ln cap="flat" cmpd="sng" w="9525">
            <a:solidFill>
              <a:srgbClr val="024D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comments" Target="../comments/comment3.xml"/><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4"/>
          <p:cNvSpPr txBox="1"/>
          <p:nvPr>
            <p:ph type="ctrTitle"/>
          </p:nvPr>
        </p:nvSpPr>
        <p:spPr>
          <a:xfrm>
            <a:off x="393625" y="231500"/>
            <a:ext cx="8009100" cy="1305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600"/>
              <a:t>Multiple Distributed Gateway Ports with OVN</a:t>
            </a:r>
            <a:endParaRPr sz="3600"/>
          </a:p>
        </p:txBody>
      </p:sp>
      <p:sp>
        <p:nvSpPr>
          <p:cNvPr id="93" name="Google Shape;93;p24"/>
          <p:cNvSpPr txBox="1"/>
          <p:nvPr>
            <p:ph idx="1" type="subTitle"/>
          </p:nvPr>
        </p:nvSpPr>
        <p:spPr>
          <a:xfrm>
            <a:off x="567450" y="3126125"/>
            <a:ext cx="8009100" cy="1169400"/>
          </a:xfrm>
          <a:prstGeom prst="rect">
            <a:avLst/>
          </a:prstGeom>
        </p:spPr>
        <p:txBody>
          <a:bodyPr anchorCtr="0" anchor="b" bIns="91425" lIns="91425" spcFirstLastPara="1" rIns="91425" wrap="square" tIns="91425">
            <a:noAutofit/>
          </a:bodyPr>
          <a:lstStyle/>
          <a:p>
            <a:pPr indent="0" lvl="0" marL="0" rtl="0" algn="l">
              <a:spcBef>
                <a:spcPts val="320"/>
              </a:spcBef>
              <a:spcAft>
                <a:spcPts val="0"/>
              </a:spcAft>
              <a:buNone/>
            </a:pPr>
            <a:r>
              <a:rPr lang="en"/>
              <a:t>Abhiram Sangana</a:t>
            </a:r>
            <a:endParaRPr/>
          </a:p>
          <a:p>
            <a:pPr indent="0" lvl="0" marL="0" rtl="0" algn="l">
              <a:spcBef>
                <a:spcPts val="320"/>
              </a:spcBef>
              <a:spcAft>
                <a:spcPts val="0"/>
              </a:spcAft>
              <a:buNone/>
            </a:pPr>
            <a:r>
              <a:rPr lang="en"/>
              <a:t>Nutanix Inc.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5"/>
          <p:cNvSpPr txBox="1"/>
          <p:nvPr>
            <p:ph idx="1" type="body"/>
          </p:nvPr>
        </p:nvSpPr>
        <p:spPr>
          <a:xfrm>
            <a:off x="509375" y="855600"/>
            <a:ext cx="8269500" cy="4148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sz="1500"/>
          </a:p>
          <a:p>
            <a:pPr indent="0" lvl="0" marL="457200" rtl="0" algn="l">
              <a:spcBef>
                <a:spcPts val="480"/>
              </a:spcBef>
              <a:spcAft>
                <a:spcPts val="0"/>
              </a:spcAft>
              <a:buNone/>
            </a:pPr>
            <a:r>
              <a:t/>
            </a:r>
            <a:endParaRPr sz="1400"/>
          </a:p>
          <a:p>
            <a:pPr indent="0" lvl="0" marL="0" rtl="0" algn="l">
              <a:spcBef>
                <a:spcPts val="480"/>
              </a:spcBef>
              <a:spcAft>
                <a:spcPts val="0"/>
              </a:spcAft>
              <a:buNone/>
            </a:pPr>
            <a:r>
              <a:t/>
            </a:r>
            <a:endParaRPr sz="1400"/>
          </a:p>
          <a:p>
            <a:pPr indent="0" lvl="0" marL="0" rtl="0" algn="l">
              <a:spcBef>
                <a:spcPts val="480"/>
              </a:spcBef>
              <a:spcAft>
                <a:spcPts val="0"/>
              </a:spcAft>
              <a:buNone/>
            </a:pPr>
            <a:r>
              <a:t/>
            </a:r>
            <a:endParaRPr sz="1400"/>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1371600" rtl="0" algn="l">
              <a:spcBef>
                <a:spcPts val="360"/>
              </a:spcBef>
              <a:spcAft>
                <a:spcPts val="0"/>
              </a:spcAft>
              <a:buNone/>
            </a:pPr>
            <a:r>
              <a:t/>
            </a:r>
            <a:endParaRPr>
              <a:solidFill>
                <a:schemeClr val="dk1"/>
              </a:solidFill>
              <a:latin typeface="Source Sans Pro"/>
              <a:ea typeface="Source Sans Pro"/>
              <a:cs typeface="Source Sans Pro"/>
              <a:sym typeface="Source Sans Pro"/>
            </a:endParaRPr>
          </a:p>
          <a:p>
            <a:pPr indent="0" lvl="0" marL="0" marR="0" rtl="0" algn="l">
              <a:lnSpc>
                <a:spcPct val="115000"/>
              </a:lnSpc>
              <a:spcBef>
                <a:spcPts val="360"/>
              </a:spcBef>
              <a:spcAft>
                <a:spcPts val="0"/>
              </a:spcAft>
              <a:buNone/>
            </a:pPr>
            <a:r>
              <a:t/>
            </a:r>
            <a:endParaRPr sz="1100">
              <a:latin typeface="Source Sans Pro"/>
              <a:ea typeface="Source Sans Pro"/>
              <a:cs typeface="Source Sans Pro"/>
              <a:sym typeface="Source Sans Pro"/>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p:txBody>
      </p:sp>
      <p:cxnSp>
        <p:nvCxnSpPr>
          <p:cNvPr id="99" name="Google Shape;99;p25"/>
          <p:cNvCxnSpPr>
            <a:stCxn id="100" idx="0"/>
            <a:endCxn id="101" idx="4"/>
          </p:cNvCxnSpPr>
          <p:nvPr/>
        </p:nvCxnSpPr>
        <p:spPr>
          <a:xfrm flipH="1" rot="5400000">
            <a:off x="3006453" y="3478600"/>
            <a:ext cx="253500" cy="654900"/>
          </a:xfrm>
          <a:prstGeom prst="curvedConnector3">
            <a:avLst>
              <a:gd fmla="val 49995" name="adj1"/>
            </a:avLst>
          </a:prstGeom>
          <a:noFill/>
          <a:ln cap="flat" cmpd="sng" w="9525">
            <a:solidFill>
              <a:srgbClr val="3F3F3F"/>
            </a:solidFill>
            <a:prstDash val="solid"/>
            <a:round/>
            <a:headEnd len="med" w="med" type="none"/>
            <a:tailEnd len="med" w="med" type="none"/>
          </a:ln>
        </p:spPr>
      </p:cxnSp>
      <p:cxnSp>
        <p:nvCxnSpPr>
          <p:cNvPr id="102" name="Google Shape;102;p25"/>
          <p:cNvCxnSpPr>
            <a:stCxn id="103" idx="0"/>
            <a:endCxn id="101" idx="4"/>
          </p:cNvCxnSpPr>
          <p:nvPr/>
        </p:nvCxnSpPr>
        <p:spPr>
          <a:xfrm rot="-5400000">
            <a:off x="2347153" y="3466200"/>
            <a:ext cx="245400" cy="671700"/>
          </a:xfrm>
          <a:prstGeom prst="curvedConnector3">
            <a:avLst>
              <a:gd fmla="val 50005" name="adj1"/>
            </a:avLst>
          </a:prstGeom>
          <a:noFill/>
          <a:ln cap="flat" cmpd="sng" w="9525">
            <a:solidFill>
              <a:srgbClr val="3F3F3F"/>
            </a:solidFill>
            <a:prstDash val="solid"/>
            <a:round/>
            <a:headEnd len="med" w="med" type="none"/>
            <a:tailEnd len="med" w="med" type="none"/>
          </a:ln>
        </p:spPr>
      </p:cxnSp>
      <p:cxnSp>
        <p:nvCxnSpPr>
          <p:cNvPr id="104" name="Google Shape;104;p25"/>
          <p:cNvCxnSpPr>
            <a:stCxn id="105" idx="2"/>
            <a:endCxn id="101" idx="0"/>
          </p:cNvCxnSpPr>
          <p:nvPr/>
        </p:nvCxnSpPr>
        <p:spPr>
          <a:xfrm rot="5400000">
            <a:off x="3299475" y="2395525"/>
            <a:ext cx="414600" cy="1401900"/>
          </a:xfrm>
          <a:prstGeom prst="curvedConnector3">
            <a:avLst>
              <a:gd fmla="val 49994" name="adj1"/>
            </a:avLst>
          </a:prstGeom>
          <a:noFill/>
          <a:ln cap="flat" cmpd="sng" w="9525">
            <a:solidFill>
              <a:srgbClr val="3F3F3F"/>
            </a:solidFill>
            <a:prstDash val="solid"/>
            <a:round/>
            <a:headEnd len="med" w="med" type="none"/>
            <a:tailEnd len="med" w="med" type="none"/>
          </a:ln>
        </p:spPr>
      </p:cxnSp>
      <p:cxnSp>
        <p:nvCxnSpPr>
          <p:cNvPr id="106" name="Google Shape;106;p25"/>
          <p:cNvCxnSpPr>
            <a:stCxn id="105" idx="3"/>
          </p:cNvCxnSpPr>
          <p:nvPr/>
        </p:nvCxnSpPr>
        <p:spPr>
          <a:xfrm flipH="1" rot="10800000">
            <a:off x="4395510" y="1970275"/>
            <a:ext cx="1134900" cy="731100"/>
          </a:xfrm>
          <a:prstGeom prst="curvedConnector3">
            <a:avLst>
              <a:gd fmla="val 50000" name="adj1"/>
            </a:avLst>
          </a:prstGeom>
          <a:noFill/>
          <a:ln cap="flat" cmpd="sng" w="9525">
            <a:solidFill>
              <a:srgbClr val="3F3F3F"/>
            </a:solidFill>
            <a:prstDash val="solid"/>
            <a:round/>
            <a:headEnd len="med" w="med" type="none"/>
            <a:tailEnd len="med" w="med" type="none"/>
          </a:ln>
        </p:spPr>
      </p:cxnSp>
      <p:sp>
        <p:nvSpPr>
          <p:cNvPr id="107" name="Google Shape;107;p25"/>
          <p:cNvSpPr txBox="1"/>
          <p:nvPr/>
        </p:nvSpPr>
        <p:spPr>
          <a:xfrm>
            <a:off x="1685950" y="4202398"/>
            <a:ext cx="15774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10.1.1.144</a:t>
            </a:r>
            <a:endParaRPr sz="1200">
              <a:latin typeface="Source Sans Pro Light"/>
              <a:ea typeface="Source Sans Pro Light"/>
              <a:cs typeface="Source Sans Pro Light"/>
              <a:sym typeface="Source Sans Pro Light"/>
            </a:endParaRPr>
          </a:p>
        </p:txBody>
      </p:sp>
      <p:sp>
        <p:nvSpPr>
          <p:cNvPr id="108" name="Google Shape;108;p25"/>
          <p:cNvSpPr txBox="1"/>
          <p:nvPr/>
        </p:nvSpPr>
        <p:spPr>
          <a:xfrm>
            <a:off x="2993522" y="4181723"/>
            <a:ext cx="15774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10.1.1.150</a:t>
            </a:r>
            <a:endParaRPr sz="1200">
              <a:latin typeface="Source Sans Pro Light"/>
              <a:ea typeface="Source Sans Pro Light"/>
              <a:cs typeface="Source Sans Pro Light"/>
              <a:sym typeface="Source Sans Pro Light"/>
            </a:endParaRPr>
          </a:p>
        </p:txBody>
      </p:sp>
      <p:sp>
        <p:nvSpPr>
          <p:cNvPr id="109" name="Google Shape;109;p25"/>
          <p:cNvSpPr txBox="1"/>
          <p:nvPr/>
        </p:nvSpPr>
        <p:spPr>
          <a:xfrm>
            <a:off x="4498324" y="4181723"/>
            <a:ext cx="15774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20.1.1.42</a:t>
            </a:r>
            <a:endParaRPr sz="1200">
              <a:latin typeface="Source Sans Pro Light"/>
              <a:ea typeface="Source Sans Pro Light"/>
              <a:cs typeface="Source Sans Pro Light"/>
              <a:sym typeface="Source Sans Pro Light"/>
            </a:endParaRPr>
          </a:p>
        </p:txBody>
      </p:sp>
      <p:sp>
        <p:nvSpPr>
          <p:cNvPr id="110" name="Google Shape;110;p25"/>
          <p:cNvSpPr txBox="1"/>
          <p:nvPr/>
        </p:nvSpPr>
        <p:spPr>
          <a:xfrm>
            <a:off x="5812890" y="4181723"/>
            <a:ext cx="15774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20.1.1.50</a:t>
            </a:r>
            <a:endParaRPr sz="1200">
              <a:latin typeface="Source Sans Pro Light"/>
              <a:ea typeface="Source Sans Pro Light"/>
              <a:cs typeface="Source Sans Pro Light"/>
              <a:sym typeface="Source Sans Pro Light"/>
            </a:endParaRPr>
          </a:p>
        </p:txBody>
      </p:sp>
      <p:sp>
        <p:nvSpPr>
          <p:cNvPr id="111" name="Google Shape;111;p25"/>
          <p:cNvSpPr txBox="1"/>
          <p:nvPr/>
        </p:nvSpPr>
        <p:spPr>
          <a:xfrm>
            <a:off x="1656793" y="3044878"/>
            <a:ext cx="15774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10.1.1.0/24</a:t>
            </a:r>
            <a:endParaRPr sz="1200">
              <a:latin typeface="Source Sans Pro Light"/>
              <a:ea typeface="Source Sans Pro Light"/>
              <a:cs typeface="Source Sans Pro Light"/>
              <a:sym typeface="Source Sans Pro Light"/>
            </a:endParaRPr>
          </a:p>
        </p:txBody>
      </p:sp>
      <p:sp>
        <p:nvSpPr>
          <p:cNvPr id="112" name="Google Shape;112;p25"/>
          <p:cNvSpPr txBox="1"/>
          <p:nvPr/>
        </p:nvSpPr>
        <p:spPr>
          <a:xfrm>
            <a:off x="5468410" y="1276603"/>
            <a:ext cx="15774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External network</a:t>
            </a:r>
            <a:endParaRPr sz="1200">
              <a:latin typeface="Source Sans Pro Light"/>
              <a:ea typeface="Source Sans Pro Light"/>
              <a:cs typeface="Source Sans Pro Light"/>
              <a:sym typeface="Source Sans Pro Light"/>
            </a:endParaRPr>
          </a:p>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10.15.36.0/24</a:t>
            </a:r>
            <a:endParaRPr sz="1200">
              <a:latin typeface="Source Sans Pro Light"/>
              <a:ea typeface="Source Sans Pro Light"/>
              <a:cs typeface="Source Sans Pro Light"/>
              <a:sym typeface="Source Sans Pro Light"/>
            </a:endParaRPr>
          </a:p>
        </p:txBody>
      </p:sp>
      <p:pic>
        <p:nvPicPr>
          <p:cNvPr id="103" name="Google Shape;103;p25"/>
          <p:cNvPicPr preferRelativeResize="0"/>
          <p:nvPr/>
        </p:nvPicPr>
        <p:blipFill>
          <a:blip r:embed="rId4">
            <a:alphaModFix/>
          </a:blip>
          <a:stretch>
            <a:fillRect/>
          </a:stretch>
        </p:blipFill>
        <p:spPr>
          <a:xfrm>
            <a:off x="1970800" y="3924750"/>
            <a:ext cx="326407" cy="311900"/>
          </a:xfrm>
          <a:prstGeom prst="rect">
            <a:avLst/>
          </a:prstGeom>
          <a:noFill/>
          <a:ln>
            <a:noFill/>
          </a:ln>
        </p:spPr>
      </p:pic>
      <p:pic>
        <p:nvPicPr>
          <p:cNvPr id="100" name="Google Shape;100;p25"/>
          <p:cNvPicPr preferRelativeResize="0"/>
          <p:nvPr/>
        </p:nvPicPr>
        <p:blipFill>
          <a:blip r:embed="rId4">
            <a:alphaModFix/>
          </a:blip>
          <a:stretch>
            <a:fillRect/>
          </a:stretch>
        </p:blipFill>
        <p:spPr>
          <a:xfrm>
            <a:off x="3297450" y="3932800"/>
            <a:ext cx="326407" cy="311900"/>
          </a:xfrm>
          <a:prstGeom prst="rect">
            <a:avLst/>
          </a:prstGeom>
          <a:noFill/>
          <a:ln>
            <a:noFill/>
          </a:ln>
        </p:spPr>
      </p:pic>
      <p:pic>
        <p:nvPicPr>
          <p:cNvPr id="113" name="Google Shape;113;p25"/>
          <p:cNvPicPr preferRelativeResize="0"/>
          <p:nvPr/>
        </p:nvPicPr>
        <p:blipFill>
          <a:blip r:embed="rId4">
            <a:alphaModFix/>
          </a:blip>
          <a:stretch>
            <a:fillRect/>
          </a:stretch>
        </p:blipFill>
        <p:spPr>
          <a:xfrm>
            <a:off x="4818538" y="3932800"/>
            <a:ext cx="326407" cy="311900"/>
          </a:xfrm>
          <a:prstGeom prst="rect">
            <a:avLst/>
          </a:prstGeom>
          <a:noFill/>
          <a:ln>
            <a:noFill/>
          </a:ln>
        </p:spPr>
      </p:pic>
      <p:pic>
        <p:nvPicPr>
          <p:cNvPr id="114" name="Google Shape;114;p25"/>
          <p:cNvPicPr preferRelativeResize="0"/>
          <p:nvPr/>
        </p:nvPicPr>
        <p:blipFill>
          <a:blip r:embed="rId4">
            <a:alphaModFix/>
          </a:blip>
          <a:stretch>
            <a:fillRect/>
          </a:stretch>
        </p:blipFill>
        <p:spPr>
          <a:xfrm>
            <a:off x="6093888" y="3932750"/>
            <a:ext cx="326407" cy="311900"/>
          </a:xfrm>
          <a:prstGeom prst="rect">
            <a:avLst/>
          </a:prstGeom>
          <a:noFill/>
          <a:ln>
            <a:noFill/>
          </a:ln>
        </p:spPr>
      </p:pic>
      <p:sp>
        <p:nvSpPr>
          <p:cNvPr id="115" name="Google Shape;115;p25"/>
          <p:cNvSpPr txBox="1"/>
          <p:nvPr/>
        </p:nvSpPr>
        <p:spPr>
          <a:xfrm>
            <a:off x="2993525" y="2469250"/>
            <a:ext cx="11349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Logical Router</a:t>
            </a:r>
            <a:endParaRPr sz="1200">
              <a:latin typeface="Source Sans Pro Light"/>
              <a:ea typeface="Source Sans Pro Light"/>
              <a:cs typeface="Source Sans Pro Light"/>
              <a:sym typeface="Source Sans Pro Light"/>
            </a:endParaRPr>
          </a:p>
        </p:txBody>
      </p:sp>
      <p:grpSp>
        <p:nvGrpSpPr>
          <p:cNvPr id="116" name="Google Shape;116;p25"/>
          <p:cNvGrpSpPr/>
          <p:nvPr/>
        </p:nvGrpSpPr>
        <p:grpSpPr>
          <a:xfrm>
            <a:off x="2617925" y="3303725"/>
            <a:ext cx="375600" cy="375600"/>
            <a:chOff x="3414900" y="3280825"/>
            <a:chExt cx="375600" cy="375600"/>
          </a:xfrm>
        </p:grpSpPr>
        <p:sp>
          <p:nvSpPr>
            <p:cNvPr id="101" name="Google Shape;101;p25"/>
            <p:cNvSpPr/>
            <p:nvPr/>
          </p:nvSpPr>
          <p:spPr>
            <a:xfrm>
              <a:off x="3414900" y="3280825"/>
              <a:ext cx="375600" cy="375600"/>
            </a:xfrm>
            <a:prstGeom prst="ellipse">
              <a:avLst/>
            </a:prstGeom>
            <a:solidFill>
              <a:srgbClr val="D9D9D9"/>
            </a:solidFill>
            <a:ln cap="flat" cmpd="sng" w="9525">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25"/>
            <p:cNvCxnSpPr/>
            <p:nvPr/>
          </p:nvCxnSpPr>
          <p:spPr>
            <a:xfrm>
              <a:off x="3469955" y="3427455"/>
              <a:ext cx="265500" cy="0"/>
            </a:xfrm>
            <a:prstGeom prst="straightConnector1">
              <a:avLst/>
            </a:prstGeom>
            <a:noFill/>
            <a:ln cap="flat" cmpd="sng" w="9525">
              <a:solidFill>
                <a:srgbClr val="3F3F3F"/>
              </a:solidFill>
              <a:prstDash val="solid"/>
              <a:round/>
              <a:headEnd len="med" w="med" type="none"/>
              <a:tailEnd len="med" w="med" type="triangle"/>
            </a:ln>
          </p:spPr>
        </p:cxnSp>
        <p:cxnSp>
          <p:nvCxnSpPr>
            <p:cNvPr id="118" name="Google Shape;118;p25"/>
            <p:cNvCxnSpPr/>
            <p:nvPr/>
          </p:nvCxnSpPr>
          <p:spPr>
            <a:xfrm rot="10800000">
              <a:off x="3469955" y="3516355"/>
              <a:ext cx="265500" cy="0"/>
            </a:xfrm>
            <a:prstGeom prst="straightConnector1">
              <a:avLst/>
            </a:prstGeom>
            <a:noFill/>
            <a:ln cap="flat" cmpd="sng" w="9525">
              <a:solidFill>
                <a:srgbClr val="3F3F3F"/>
              </a:solidFill>
              <a:prstDash val="solid"/>
              <a:round/>
              <a:headEnd len="med" w="med" type="none"/>
              <a:tailEnd len="med" w="med" type="triangle"/>
            </a:ln>
            <a:effectLst>
              <a:outerShdw blurRad="57150" rotWithShape="0" algn="bl" dir="5400000" dist="19050">
                <a:srgbClr val="000000">
                  <a:alpha val="50000"/>
                </a:srgbClr>
              </a:outerShdw>
            </a:effectLst>
          </p:spPr>
        </p:cxnSp>
      </p:grpSp>
      <p:grpSp>
        <p:nvGrpSpPr>
          <p:cNvPr id="119" name="Google Shape;119;p25"/>
          <p:cNvGrpSpPr/>
          <p:nvPr/>
        </p:nvGrpSpPr>
        <p:grpSpPr>
          <a:xfrm>
            <a:off x="5520400" y="1748938"/>
            <a:ext cx="375600" cy="375600"/>
            <a:chOff x="3414900" y="3280825"/>
            <a:chExt cx="375600" cy="375600"/>
          </a:xfrm>
        </p:grpSpPr>
        <p:sp>
          <p:nvSpPr>
            <p:cNvPr id="120" name="Google Shape;120;p25"/>
            <p:cNvSpPr/>
            <p:nvPr/>
          </p:nvSpPr>
          <p:spPr>
            <a:xfrm>
              <a:off x="3414900" y="3280825"/>
              <a:ext cx="375600" cy="375600"/>
            </a:xfrm>
            <a:prstGeom prst="ellipse">
              <a:avLst/>
            </a:prstGeom>
            <a:solidFill>
              <a:srgbClr val="D9D9D9"/>
            </a:solidFill>
            <a:ln cap="flat" cmpd="sng" w="9525">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 name="Google Shape;121;p25"/>
            <p:cNvCxnSpPr/>
            <p:nvPr/>
          </p:nvCxnSpPr>
          <p:spPr>
            <a:xfrm>
              <a:off x="3469955" y="3427455"/>
              <a:ext cx="265500" cy="0"/>
            </a:xfrm>
            <a:prstGeom prst="straightConnector1">
              <a:avLst/>
            </a:prstGeom>
            <a:noFill/>
            <a:ln cap="flat" cmpd="sng" w="9525">
              <a:solidFill>
                <a:srgbClr val="3F3F3F"/>
              </a:solidFill>
              <a:prstDash val="solid"/>
              <a:round/>
              <a:headEnd len="med" w="med" type="none"/>
              <a:tailEnd len="med" w="med" type="triangle"/>
            </a:ln>
          </p:spPr>
        </p:cxnSp>
        <p:cxnSp>
          <p:nvCxnSpPr>
            <p:cNvPr id="122" name="Google Shape;122;p25"/>
            <p:cNvCxnSpPr/>
            <p:nvPr/>
          </p:nvCxnSpPr>
          <p:spPr>
            <a:xfrm rot="10800000">
              <a:off x="3469955" y="3516355"/>
              <a:ext cx="265500" cy="0"/>
            </a:xfrm>
            <a:prstGeom prst="straightConnector1">
              <a:avLst/>
            </a:prstGeom>
            <a:noFill/>
            <a:ln cap="flat" cmpd="sng" w="9525">
              <a:solidFill>
                <a:srgbClr val="3F3F3F"/>
              </a:solidFill>
              <a:prstDash val="solid"/>
              <a:round/>
              <a:headEnd len="med" w="med" type="none"/>
              <a:tailEnd len="med" w="med" type="triangle"/>
            </a:ln>
            <a:effectLst>
              <a:outerShdw blurRad="57150" rotWithShape="0" algn="bl" dir="5400000" dist="19050">
                <a:srgbClr val="000000">
                  <a:alpha val="50000"/>
                </a:srgbClr>
              </a:outerShdw>
            </a:effectLst>
          </p:spPr>
        </p:cxnSp>
      </p:grpSp>
      <p:cxnSp>
        <p:nvCxnSpPr>
          <p:cNvPr id="123" name="Google Shape;123;p25"/>
          <p:cNvCxnSpPr>
            <a:stCxn id="105" idx="2"/>
            <a:endCxn id="124" idx="0"/>
          </p:cNvCxnSpPr>
          <p:nvPr/>
        </p:nvCxnSpPr>
        <p:spPr>
          <a:xfrm flipH="1" rot="-5400000">
            <a:off x="4690125" y="2406775"/>
            <a:ext cx="414600" cy="1379400"/>
          </a:xfrm>
          <a:prstGeom prst="curvedConnector3">
            <a:avLst>
              <a:gd fmla="val 49992" name="adj1"/>
            </a:avLst>
          </a:prstGeom>
          <a:noFill/>
          <a:ln cap="flat" cmpd="sng" w="9525">
            <a:solidFill>
              <a:srgbClr val="3F3F3F"/>
            </a:solidFill>
            <a:prstDash val="solid"/>
            <a:round/>
            <a:headEnd len="med" w="med" type="none"/>
            <a:tailEnd len="med" w="med" type="none"/>
          </a:ln>
        </p:spPr>
      </p:cxnSp>
      <p:grpSp>
        <p:nvGrpSpPr>
          <p:cNvPr id="125" name="Google Shape;125;p25"/>
          <p:cNvGrpSpPr/>
          <p:nvPr/>
        </p:nvGrpSpPr>
        <p:grpSpPr>
          <a:xfrm>
            <a:off x="5399400" y="3303713"/>
            <a:ext cx="375600" cy="375600"/>
            <a:chOff x="3414900" y="3280825"/>
            <a:chExt cx="375600" cy="375600"/>
          </a:xfrm>
        </p:grpSpPr>
        <p:sp>
          <p:nvSpPr>
            <p:cNvPr id="124" name="Google Shape;124;p25"/>
            <p:cNvSpPr/>
            <p:nvPr/>
          </p:nvSpPr>
          <p:spPr>
            <a:xfrm>
              <a:off x="3414900" y="3280825"/>
              <a:ext cx="375600" cy="375600"/>
            </a:xfrm>
            <a:prstGeom prst="ellipse">
              <a:avLst/>
            </a:prstGeom>
            <a:solidFill>
              <a:srgbClr val="D9D9D9"/>
            </a:solidFill>
            <a:ln cap="flat" cmpd="sng" w="9525">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25"/>
            <p:cNvCxnSpPr/>
            <p:nvPr/>
          </p:nvCxnSpPr>
          <p:spPr>
            <a:xfrm>
              <a:off x="3469955" y="3427455"/>
              <a:ext cx="265500" cy="0"/>
            </a:xfrm>
            <a:prstGeom prst="straightConnector1">
              <a:avLst/>
            </a:prstGeom>
            <a:noFill/>
            <a:ln cap="flat" cmpd="sng" w="9525">
              <a:solidFill>
                <a:srgbClr val="3F3F3F"/>
              </a:solidFill>
              <a:prstDash val="solid"/>
              <a:round/>
              <a:headEnd len="med" w="med" type="none"/>
              <a:tailEnd len="med" w="med" type="triangle"/>
            </a:ln>
          </p:spPr>
        </p:cxnSp>
        <p:cxnSp>
          <p:nvCxnSpPr>
            <p:cNvPr id="127" name="Google Shape;127;p25"/>
            <p:cNvCxnSpPr/>
            <p:nvPr/>
          </p:nvCxnSpPr>
          <p:spPr>
            <a:xfrm rot="10800000">
              <a:off x="3469955" y="3516355"/>
              <a:ext cx="265500" cy="0"/>
            </a:xfrm>
            <a:prstGeom prst="straightConnector1">
              <a:avLst/>
            </a:prstGeom>
            <a:noFill/>
            <a:ln cap="flat" cmpd="sng" w="9525">
              <a:solidFill>
                <a:srgbClr val="3F3F3F"/>
              </a:solidFill>
              <a:prstDash val="solid"/>
              <a:round/>
              <a:headEnd len="med" w="med" type="none"/>
              <a:tailEnd len="med" w="med" type="triangle"/>
            </a:ln>
            <a:effectLst>
              <a:outerShdw blurRad="57150" rotWithShape="0" algn="bl" dir="5400000" dist="19050">
                <a:srgbClr val="000000">
                  <a:alpha val="50000"/>
                </a:srgbClr>
              </a:outerShdw>
            </a:effectLst>
          </p:spPr>
        </p:cxnSp>
      </p:grpSp>
      <p:cxnSp>
        <p:nvCxnSpPr>
          <p:cNvPr id="128" name="Google Shape;128;p25"/>
          <p:cNvCxnSpPr/>
          <p:nvPr/>
        </p:nvCxnSpPr>
        <p:spPr>
          <a:xfrm rot="-5400000">
            <a:off x="5157691" y="3503350"/>
            <a:ext cx="253500" cy="605400"/>
          </a:xfrm>
          <a:prstGeom prst="curvedConnector3">
            <a:avLst>
              <a:gd fmla="val 49998" name="adj1"/>
            </a:avLst>
          </a:prstGeom>
          <a:noFill/>
          <a:ln cap="flat" cmpd="sng" w="9525">
            <a:solidFill>
              <a:srgbClr val="3F3F3F"/>
            </a:solidFill>
            <a:prstDash val="solid"/>
            <a:round/>
            <a:headEnd len="med" w="med" type="none"/>
            <a:tailEnd len="med" w="med" type="none"/>
          </a:ln>
        </p:spPr>
      </p:cxnSp>
      <p:cxnSp>
        <p:nvCxnSpPr>
          <p:cNvPr id="129" name="Google Shape;129;p25"/>
          <p:cNvCxnSpPr/>
          <p:nvPr/>
        </p:nvCxnSpPr>
        <p:spPr>
          <a:xfrm flipH="1" rot="5400000">
            <a:off x="5795391" y="3471050"/>
            <a:ext cx="253500" cy="669900"/>
          </a:xfrm>
          <a:prstGeom prst="curvedConnector3">
            <a:avLst>
              <a:gd fmla="val 49988" name="adj1"/>
            </a:avLst>
          </a:prstGeom>
          <a:noFill/>
          <a:ln cap="flat" cmpd="sng" w="9525">
            <a:solidFill>
              <a:srgbClr val="3F3F3F"/>
            </a:solidFill>
            <a:prstDash val="solid"/>
            <a:round/>
            <a:headEnd len="med" w="med" type="none"/>
            <a:tailEnd len="med" w="med" type="none"/>
          </a:ln>
        </p:spPr>
      </p:cxnSp>
      <p:cxnSp>
        <p:nvCxnSpPr>
          <p:cNvPr id="130" name="Google Shape;130;p25"/>
          <p:cNvCxnSpPr>
            <a:stCxn id="120" idx="6"/>
          </p:cNvCxnSpPr>
          <p:nvPr/>
        </p:nvCxnSpPr>
        <p:spPr>
          <a:xfrm>
            <a:off x="5896000" y="1936738"/>
            <a:ext cx="917700" cy="4500"/>
          </a:xfrm>
          <a:prstGeom prst="straightConnector1">
            <a:avLst/>
          </a:prstGeom>
          <a:noFill/>
          <a:ln cap="flat" cmpd="sng" w="9525">
            <a:solidFill>
              <a:srgbClr val="3F3F3F"/>
            </a:solidFill>
            <a:prstDash val="solid"/>
            <a:round/>
            <a:headEnd len="med" w="med" type="none"/>
            <a:tailEnd len="med" w="med" type="none"/>
          </a:ln>
        </p:spPr>
      </p:cxnSp>
      <p:sp>
        <p:nvSpPr>
          <p:cNvPr id="131" name="Google Shape;131;p25"/>
          <p:cNvSpPr txBox="1"/>
          <p:nvPr/>
        </p:nvSpPr>
        <p:spPr>
          <a:xfrm>
            <a:off x="6742310" y="1719703"/>
            <a:ext cx="15774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Source Sans Pro Light"/>
              <a:ea typeface="Source Sans Pro Light"/>
              <a:cs typeface="Source Sans Pro Light"/>
              <a:sym typeface="Source Sans Pro Light"/>
            </a:endParaRPr>
          </a:p>
        </p:txBody>
      </p:sp>
      <p:sp>
        <p:nvSpPr>
          <p:cNvPr id="132" name="Google Shape;132;p25"/>
          <p:cNvSpPr txBox="1"/>
          <p:nvPr/>
        </p:nvSpPr>
        <p:spPr>
          <a:xfrm>
            <a:off x="6280485" y="2026153"/>
            <a:ext cx="15774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External gateway</a:t>
            </a:r>
            <a:endParaRPr sz="1200">
              <a:latin typeface="Source Sans Pro Light"/>
              <a:ea typeface="Source Sans Pro Light"/>
              <a:cs typeface="Source Sans Pro Light"/>
              <a:sym typeface="Source Sans Pro Light"/>
            </a:endParaRPr>
          </a:p>
          <a:p>
            <a:pPr indent="0" lvl="0" marL="0" rtl="0" algn="l">
              <a:spcBef>
                <a:spcPts val="0"/>
              </a:spcBef>
              <a:spcAft>
                <a:spcPts val="0"/>
              </a:spcAft>
              <a:buNone/>
            </a:pPr>
            <a:r>
              <a:rPr lang="en" sz="1200">
                <a:latin typeface="Source Sans Pro Light"/>
                <a:ea typeface="Source Sans Pro Light"/>
                <a:cs typeface="Source Sans Pro Light"/>
                <a:sym typeface="Source Sans Pro Light"/>
              </a:rPr>
              <a:t>10.15.36.1 (ToR)</a:t>
            </a:r>
            <a:endParaRPr sz="1200">
              <a:latin typeface="Source Sans Pro Light"/>
              <a:ea typeface="Source Sans Pro Light"/>
              <a:cs typeface="Source Sans Pro Light"/>
              <a:sym typeface="Source Sans Pro Light"/>
            </a:endParaRPr>
          </a:p>
        </p:txBody>
      </p:sp>
      <p:sp>
        <p:nvSpPr>
          <p:cNvPr id="133" name="Google Shape;133;p25"/>
          <p:cNvSpPr txBox="1"/>
          <p:nvPr/>
        </p:nvSpPr>
        <p:spPr>
          <a:xfrm>
            <a:off x="5775010" y="3103940"/>
            <a:ext cx="15774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20.1.1.0/24</a:t>
            </a:r>
            <a:endParaRPr sz="1200">
              <a:latin typeface="Source Sans Pro Light"/>
              <a:ea typeface="Source Sans Pro Light"/>
              <a:cs typeface="Source Sans Pro Light"/>
              <a:sym typeface="Source Sans Pro Light"/>
            </a:endParaRPr>
          </a:p>
        </p:txBody>
      </p:sp>
      <p:pic>
        <p:nvPicPr>
          <p:cNvPr id="134" name="Google Shape;134;p25"/>
          <p:cNvPicPr preferRelativeResize="0"/>
          <p:nvPr/>
        </p:nvPicPr>
        <p:blipFill>
          <a:blip r:embed="rId5">
            <a:alphaModFix/>
          </a:blip>
          <a:stretch>
            <a:fillRect/>
          </a:stretch>
        </p:blipFill>
        <p:spPr>
          <a:xfrm>
            <a:off x="6813690" y="1714588"/>
            <a:ext cx="375569" cy="375600"/>
          </a:xfrm>
          <a:prstGeom prst="rect">
            <a:avLst/>
          </a:prstGeom>
          <a:noFill/>
          <a:ln>
            <a:noFill/>
          </a:ln>
          <a:effectLst>
            <a:outerShdw blurRad="57150" rotWithShape="0" algn="bl" dir="5400000" dist="19050">
              <a:srgbClr val="000000">
                <a:alpha val="50000"/>
              </a:srgbClr>
            </a:outerShdw>
          </a:effectLst>
        </p:spPr>
      </p:pic>
      <p:sp>
        <p:nvSpPr>
          <p:cNvPr id="135" name="Google Shape;135;p25"/>
          <p:cNvSpPr txBox="1"/>
          <p:nvPr/>
        </p:nvSpPr>
        <p:spPr>
          <a:xfrm>
            <a:off x="3352800" y="1965000"/>
            <a:ext cx="1549800" cy="2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Router/SNAT IP</a:t>
            </a:r>
            <a:endParaRPr sz="1200">
              <a:latin typeface="Source Sans Pro Light"/>
              <a:ea typeface="Source Sans Pro Light"/>
              <a:cs typeface="Source Sans Pro Light"/>
              <a:sym typeface="Source Sans Pro Light"/>
            </a:endParaRPr>
          </a:p>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10.15.36.25</a:t>
            </a:r>
            <a:endParaRPr sz="1200">
              <a:latin typeface="Source Sans Pro Light"/>
              <a:ea typeface="Source Sans Pro Light"/>
              <a:cs typeface="Source Sans Pro Light"/>
              <a:sym typeface="Source Sans Pro Light"/>
            </a:endParaRPr>
          </a:p>
        </p:txBody>
      </p:sp>
      <p:pic>
        <p:nvPicPr>
          <p:cNvPr id="105" name="Google Shape;105;p25"/>
          <p:cNvPicPr preferRelativeResize="0"/>
          <p:nvPr/>
        </p:nvPicPr>
        <p:blipFill>
          <a:blip r:embed="rId6">
            <a:alphaModFix/>
          </a:blip>
          <a:stretch>
            <a:fillRect/>
          </a:stretch>
        </p:blipFill>
        <p:spPr>
          <a:xfrm>
            <a:off x="4019940" y="2513575"/>
            <a:ext cx="375569" cy="375600"/>
          </a:xfrm>
          <a:prstGeom prst="rect">
            <a:avLst/>
          </a:prstGeom>
          <a:noFill/>
          <a:ln>
            <a:noFill/>
          </a:ln>
          <a:effectLst>
            <a:outerShdw blurRad="57150" rotWithShape="0" algn="bl" dir="5400000" dist="19050">
              <a:srgbClr val="000000">
                <a:alpha val="50000"/>
              </a:srgbClr>
            </a:outerShdw>
          </a:effectLst>
        </p:spPr>
      </p:pic>
      <p:sp>
        <p:nvSpPr>
          <p:cNvPr id="136" name="Google Shape;136;p25"/>
          <p:cNvSpPr txBox="1"/>
          <p:nvPr/>
        </p:nvSpPr>
        <p:spPr>
          <a:xfrm>
            <a:off x="1402075" y="4488200"/>
            <a:ext cx="6726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80"/>
              </a:spcBef>
              <a:spcAft>
                <a:spcPts val="0"/>
              </a:spcAft>
              <a:buNone/>
            </a:pPr>
            <a:r>
              <a:rPr lang="en" sz="1500">
                <a:solidFill>
                  <a:schemeClr val="dk1"/>
                </a:solidFill>
                <a:latin typeface="Source Sans Pro Light"/>
                <a:ea typeface="Source Sans Pro Light"/>
                <a:cs typeface="Source Sans Pro Light"/>
                <a:sym typeface="Source Sans Pro Light"/>
              </a:rPr>
              <a:t>       </a:t>
            </a:r>
            <a:r>
              <a:rPr lang="en" sz="1500">
                <a:solidFill>
                  <a:schemeClr val="dk1"/>
                </a:solidFill>
                <a:latin typeface="Source Sans Pro Light"/>
                <a:ea typeface="Source Sans Pro Light"/>
                <a:cs typeface="Source Sans Pro Light"/>
                <a:sym typeface="Source Sans Pro Light"/>
              </a:rPr>
              <a:t>A network topology where a logical router is connected to an external network</a:t>
            </a:r>
            <a:endParaRPr>
              <a:latin typeface="Source Sans Pro Light"/>
              <a:ea typeface="Source Sans Pro Light"/>
              <a:cs typeface="Source Sans Pro Light"/>
              <a:sym typeface="Source Sans Pro Light"/>
            </a:endParaRPr>
          </a:p>
        </p:txBody>
      </p:sp>
      <p:sp>
        <p:nvSpPr>
          <p:cNvPr id="137" name="Google Shape;137;p25"/>
          <p:cNvSpPr txBox="1"/>
          <p:nvPr/>
        </p:nvSpPr>
        <p:spPr>
          <a:xfrm>
            <a:off x="469925" y="444900"/>
            <a:ext cx="8204100" cy="4107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2800">
                <a:solidFill>
                  <a:srgbClr val="034EA2"/>
                </a:solidFill>
                <a:latin typeface="Source Sans Pro Light"/>
                <a:ea typeface="Source Sans Pro Light"/>
                <a:cs typeface="Source Sans Pro Light"/>
                <a:sym typeface="Source Sans Pro Light"/>
              </a:rPr>
              <a:t>Distributed Gateway Port (DGP)</a:t>
            </a:r>
            <a:endParaRPr sz="2800">
              <a:solidFill>
                <a:srgbClr val="034EA2"/>
              </a:solidFill>
              <a:latin typeface="Source Sans Pro Light"/>
              <a:ea typeface="Source Sans Pro Light"/>
              <a:cs typeface="Source Sans Pro Light"/>
              <a:sym typeface="Source Sans Pr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nvSpPr>
        <p:spPr>
          <a:xfrm>
            <a:off x="469925" y="444900"/>
            <a:ext cx="8204100" cy="4107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2800">
                <a:solidFill>
                  <a:srgbClr val="034EA2"/>
                </a:solidFill>
                <a:latin typeface="Source Sans Pro Light"/>
                <a:ea typeface="Source Sans Pro Light"/>
                <a:cs typeface="Source Sans Pro Light"/>
                <a:sym typeface="Source Sans Pro Light"/>
              </a:rPr>
              <a:t>Distributed Gateway Port (DGP)</a:t>
            </a:r>
            <a:endParaRPr sz="2800">
              <a:solidFill>
                <a:srgbClr val="034EA2"/>
              </a:solidFill>
              <a:latin typeface="Source Sans Pro Light"/>
              <a:ea typeface="Source Sans Pro Light"/>
              <a:cs typeface="Source Sans Pro Light"/>
              <a:sym typeface="Source Sans Pro Light"/>
            </a:endParaRPr>
          </a:p>
        </p:txBody>
      </p:sp>
      <p:sp>
        <p:nvSpPr>
          <p:cNvPr id="143" name="Google Shape;143;p26"/>
          <p:cNvSpPr txBox="1"/>
          <p:nvPr>
            <p:ph idx="1" type="body"/>
          </p:nvPr>
        </p:nvSpPr>
        <p:spPr>
          <a:xfrm>
            <a:off x="509375" y="855600"/>
            <a:ext cx="8269500" cy="4148400"/>
          </a:xfrm>
          <a:prstGeom prst="rect">
            <a:avLst/>
          </a:prstGeom>
        </p:spPr>
        <p:txBody>
          <a:bodyPr anchorCtr="0" anchor="t" bIns="91425" lIns="91425" spcFirstLastPara="1" rIns="91425" wrap="square" tIns="91425">
            <a:noAutofit/>
          </a:bodyPr>
          <a:lstStyle/>
          <a:p>
            <a:pPr indent="-323850" lvl="0" marL="457200" rtl="0" algn="l">
              <a:spcBef>
                <a:spcPts val="480"/>
              </a:spcBef>
              <a:spcAft>
                <a:spcPts val="0"/>
              </a:spcAft>
              <a:buSzPts val="1500"/>
              <a:buChar char="●"/>
            </a:pPr>
            <a:r>
              <a:rPr lang="en" sz="1500"/>
              <a:t>OVN allows creating only one DGP per logical router by default.</a:t>
            </a:r>
            <a:endParaRPr sz="1500"/>
          </a:p>
          <a:p>
            <a:pPr indent="-323850" lvl="0" marL="457200" rtl="0" algn="l">
              <a:spcBef>
                <a:spcPts val="0"/>
              </a:spcBef>
              <a:spcAft>
                <a:spcPts val="0"/>
              </a:spcAft>
              <a:buSzPts val="1500"/>
              <a:buChar char="●"/>
            </a:pPr>
            <a:r>
              <a:rPr lang="en" sz="1500"/>
              <a:t>We added support for creating multiple DGPs per logical router in OVN v21.09.0</a:t>
            </a:r>
            <a:endParaRPr sz="1500"/>
          </a:p>
          <a:p>
            <a:pPr indent="-323850" lvl="0" marL="457200" rtl="0" algn="l">
              <a:spcBef>
                <a:spcPts val="0"/>
              </a:spcBef>
              <a:spcAft>
                <a:spcPts val="0"/>
              </a:spcAft>
              <a:buSzPts val="1500"/>
              <a:buChar char="●"/>
            </a:pPr>
            <a:r>
              <a:rPr lang="en" sz="1500"/>
              <a:t>This allows connecting a logical router to multiple external/underlay networks.</a:t>
            </a:r>
            <a:endParaRPr sz="1500"/>
          </a:p>
          <a:p>
            <a:pPr indent="-323850" lvl="0" marL="457200" rtl="0" algn="l">
              <a:spcBef>
                <a:spcPts val="0"/>
              </a:spcBef>
              <a:spcAft>
                <a:spcPts val="0"/>
              </a:spcAft>
              <a:buSzPts val="1500"/>
              <a:buChar char="●"/>
            </a:pPr>
            <a:r>
              <a:rPr lang="en" sz="1500"/>
              <a:t>Changes to support NAT and Load balancer on logical routers with multiple DGPs is under review.</a:t>
            </a:r>
            <a:endParaRPr sz="1500"/>
          </a:p>
          <a:p>
            <a:pPr indent="0" lvl="0" marL="0" rtl="0" algn="l">
              <a:spcBef>
                <a:spcPts val="360"/>
              </a:spcBef>
              <a:spcAft>
                <a:spcPts val="0"/>
              </a:spcAft>
              <a:buNone/>
            </a:pPr>
            <a:r>
              <a:t/>
            </a:r>
            <a:endParaRPr>
              <a:solidFill>
                <a:schemeClr val="dk1"/>
              </a:solidFill>
              <a:latin typeface="Source Sans Pro"/>
              <a:ea typeface="Source Sans Pro"/>
              <a:cs typeface="Source Sans Pro"/>
              <a:sym typeface="Source Sans Pro"/>
            </a:endParaRPr>
          </a:p>
          <a:p>
            <a:pPr indent="0" lvl="0" marL="0" marR="0" rtl="0" algn="l">
              <a:lnSpc>
                <a:spcPct val="115000"/>
              </a:lnSpc>
              <a:spcBef>
                <a:spcPts val="360"/>
              </a:spcBef>
              <a:spcAft>
                <a:spcPts val="0"/>
              </a:spcAft>
              <a:buNone/>
            </a:pPr>
            <a:r>
              <a:t/>
            </a:r>
            <a:endParaRPr sz="1100">
              <a:latin typeface="Source Sans Pro"/>
              <a:ea typeface="Source Sans Pro"/>
              <a:cs typeface="Source Sans Pro"/>
              <a:sym typeface="Source Sans Pro"/>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cxnSp>
        <p:nvCxnSpPr>
          <p:cNvPr id="148" name="Google Shape;148;p27"/>
          <p:cNvCxnSpPr>
            <a:stCxn id="149" idx="0"/>
            <a:endCxn id="150" idx="4"/>
          </p:cNvCxnSpPr>
          <p:nvPr/>
        </p:nvCxnSpPr>
        <p:spPr>
          <a:xfrm flipH="1" rot="5400000">
            <a:off x="3048526" y="3566671"/>
            <a:ext cx="255300" cy="673200"/>
          </a:xfrm>
          <a:prstGeom prst="curvedConnector3">
            <a:avLst>
              <a:gd fmla="val 49995" name="adj1"/>
            </a:avLst>
          </a:prstGeom>
          <a:noFill/>
          <a:ln cap="flat" cmpd="sng" w="9525">
            <a:solidFill>
              <a:srgbClr val="3F3F3F"/>
            </a:solidFill>
            <a:prstDash val="solid"/>
            <a:round/>
            <a:headEnd len="med" w="med" type="none"/>
            <a:tailEnd len="med" w="med" type="none"/>
          </a:ln>
        </p:spPr>
      </p:cxnSp>
      <p:cxnSp>
        <p:nvCxnSpPr>
          <p:cNvPr id="151" name="Google Shape;151;p27"/>
          <p:cNvCxnSpPr>
            <a:stCxn id="152" idx="0"/>
            <a:endCxn id="150" idx="4"/>
          </p:cNvCxnSpPr>
          <p:nvPr/>
        </p:nvCxnSpPr>
        <p:spPr>
          <a:xfrm rot="-5400000">
            <a:off x="2370847" y="3554193"/>
            <a:ext cx="247200" cy="690000"/>
          </a:xfrm>
          <a:prstGeom prst="curvedConnector3">
            <a:avLst>
              <a:gd fmla="val 50005" name="adj1"/>
            </a:avLst>
          </a:prstGeom>
          <a:noFill/>
          <a:ln cap="flat" cmpd="sng" w="9525">
            <a:solidFill>
              <a:srgbClr val="3F3F3F"/>
            </a:solidFill>
            <a:prstDash val="solid"/>
            <a:round/>
            <a:headEnd len="med" w="med" type="none"/>
            <a:tailEnd len="med" w="med" type="none"/>
          </a:ln>
        </p:spPr>
      </p:cxnSp>
      <p:cxnSp>
        <p:nvCxnSpPr>
          <p:cNvPr id="153" name="Google Shape;153;p27"/>
          <p:cNvCxnSpPr>
            <a:stCxn id="154" idx="2"/>
            <a:endCxn id="150" idx="0"/>
          </p:cNvCxnSpPr>
          <p:nvPr/>
        </p:nvCxnSpPr>
        <p:spPr>
          <a:xfrm rot="5400000">
            <a:off x="3329653" y="2445332"/>
            <a:ext cx="460800" cy="1440900"/>
          </a:xfrm>
          <a:prstGeom prst="curvedConnector3">
            <a:avLst>
              <a:gd fmla="val 50008" name="adj1"/>
            </a:avLst>
          </a:prstGeom>
          <a:noFill/>
          <a:ln cap="flat" cmpd="sng" w="9525">
            <a:solidFill>
              <a:srgbClr val="3F3F3F"/>
            </a:solidFill>
            <a:prstDash val="solid"/>
            <a:round/>
            <a:headEnd len="med" w="med" type="none"/>
            <a:tailEnd len="med" w="med" type="none"/>
          </a:ln>
        </p:spPr>
      </p:cxnSp>
      <p:cxnSp>
        <p:nvCxnSpPr>
          <p:cNvPr id="155" name="Google Shape;155;p27"/>
          <p:cNvCxnSpPr>
            <a:stCxn id="154" idx="3"/>
            <a:endCxn id="156" idx="2"/>
          </p:cNvCxnSpPr>
          <p:nvPr/>
        </p:nvCxnSpPr>
        <p:spPr>
          <a:xfrm flipH="1" rot="10800000">
            <a:off x="4473480" y="2254384"/>
            <a:ext cx="1466700" cy="491400"/>
          </a:xfrm>
          <a:prstGeom prst="curvedConnector3">
            <a:avLst>
              <a:gd fmla="val 50004" name="adj1"/>
            </a:avLst>
          </a:prstGeom>
          <a:noFill/>
          <a:ln cap="flat" cmpd="sng" w="9525">
            <a:solidFill>
              <a:srgbClr val="3F3F3F"/>
            </a:solidFill>
            <a:prstDash val="solid"/>
            <a:round/>
            <a:headEnd len="med" w="med" type="none"/>
            <a:tailEnd len="med" w="med" type="none"/>
          </a:ln>
        </p:spPr>
      </p:cxnSp>
      <p:sp>
        <p:nvSpPr>
          <p:cNvPr id="157" name="Google Shape;157;p27"/>
          <p:cNvSpPr txBox="1"/>
          <p:nvPr/>
        </p:nvSpPr>
        <p:spPr>
          <a:xfrm>
            <a:off x="1689006" y="4303100"/>
            <a:ext cx="16209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30.1.1.10</a:t>
            </a:r>
            <a:endParaRPr sz="1200">
              <a:latin typeface="Source Sans Pro Light"/>
              <a:ea typeface="Source Sans Pro Light"/>
              <a:cs typeface="Source Sans Pro Light"/>
              <a:sym typeface="Source Sans Pro Light"/>
            </a:endParaRPr>
          </a:p>
        </p:txBody>
      </p:sp>
      <p:sp>
        <p:nvSpPr>
          <p:cNvPr id="158" name="Google Shape;158;p27"/>
          <p:cNvSpPr txBox="1"/>
          <p:nvPr/>
        </p:nvSpPr>
        <p:spPr>
          <a:xfrm>
            <a:off x="3032730" y="4282227"/>
            <a:ext cx="16209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30.1.1.11</a:t>
            </a:r>
            <a:endParaRPr sz="1200">
              <a:latin typeface="Source Sans Pro Light"/>
              <a:ea typeface="Source Sans Pro Light"/>
              <a:cs typeface="Source Sans Pro Light"/>
              <a:sym typeface="Source Sans Pro Light"/>
            </a:endParaRPr>
          </a:p>
        </p:txBody>
      </p:sp>
      <p:sp>
        <p:nvSpPr>
          <p:cNvPr id="159" name="Google Shape;159;p27"/>
          <p:cNvSpPr txBox="1"/>
          <p:nvPr/>
        </p:nvSpPr>
        <p:spPr>
          <a:xfrm>
            <a:off x="4579136" y="4282227"/>
            <a:ext cx="16209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20.1.1.42</a:t>
            </a:r>
            <a:endParaRPr sz="1200">
              <a:latin typeface="Source Sans Pro Light"/>
              <a:ea typeface="Source Sans Pro Light"/>
              <a:cs typeface="Source Sans Pro Light"/>
              <a:sym typeface="Source Sans Pro Light"/>
            </a:endParaRPr>
          </a:p>
        </p:txBody>
      </p:sp>
      <p:sp>
        <p:nvSpPr>
          <p:cNvPr id="160" name="Google Shape;160;p27"/>
          <p:cNvSpPr txBox="1"/>
          <p:nvPr/>
        </p:nvSpPr>
        <p:spPr>
          <a:xfrm>
            <a:off x="5930048" y="4282227"/>
            <a:ext cx="16209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20.1.1.50</a:t>
            </a:r>
            <a:endParaRPr sz="1200">
              <a:latin typeface="Source Sans Pro Light"/>
              <a:ea typeface="Source Sans Pro Light"/>
              <a:cs typeface="Source Sans Pro Light"/>
              <a:sym typeface="Source Sans Pro Light"/>
            </a:endParaRPr>
          </a:p>
        </p:txBody>
      </p:sp>
      <p:sp>
        <p:nvSpPr>
          <p:cNvPr id="161" name="Google Shape;161;p27"/>
          <p:cNvSpPr txBox="1"/>
          <p:nvPr/>
        </p:nvSpPr>
        <p:spPr>
          <a:xfrm>
            <a:off x="1762167" y="3195573"/>
            <a:ext cx="16209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30.1.1.0/24</a:t>
            </a:r>
            <a:endParaRPr sz="1200">
              <a:latin typeface="Source Sans Pro Light"/>
              <a:ea typeface="Source Sans Pro Light"/>
              <a:cs typeface="Source Sans Pro Light"/>
              <a:sym typeface="Source Sans Pro Light"/>
            </a:endParaRPr>
          </a:p>
        </p:txBody>
      </p:sp>
      <p:sp>
        <p:nvSpPr>
          <p:cNvPr id="162" name="Google Shape;162;p27"/>
          <p:cNvSpPr txBox="1"/>
          <p:nvPr/>
        </p:nvSpPr>
        <p:spPr>
          <a:xfrm>
            <a:off x="5191282" y="1602164"/>
            <a:ext cx="17022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External network: Ext-S2</a:t>
            </a:r>
            <a:endParaRPr sz="1200">
              <a:latin typeface="Source Sans Pro Light"/>
              <a:ea typeface="Source Sans Pro Light"/>
              <a:cs typeface="Source Sans Pro Light"/>
              <a:sym typeface="Source Sans Pro Light"/>
            </a:endParaRPr>
          </a:p>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10.15.38.0/24</a:t>
            </a:r>
            <a:endParaRPr sz="1200">
              <a:latin typeface="Source Sans Pro Light"/>
              <a:ea typeface="Source Sans Pro Light"/>
              <a:cs typeface="Source Sans Pro Light"/>
              <a:sym typeface="Source Sans Pro Light"/>
            </a:endParaRPr>
          </a:p>
        </p:txBody>
      </p:sp>
      <p:pic>
        <p:nvPicPr>
          <p:cNvPr id="152" name="Google Shape;152;p27"/>
          <p:cNvPicPr preferRelativeResize="0"/>
          <p:nvPr/>
        </p:nvPicPr>
        <p:blipFill>
          <a:blip r:embed="rId4">
            <a:alphaModFix/>
          </a:blip>
          <a:stretch>
            <a:fillRect/>
          </a:stretch>
        </p:blipFill>
        <p:spPr>
          <a:xfrm>
            <a:off x="1981731" y="4022793"/>
            <a:ext cx="335431" cy="314886"/>
          </a:xfrm>
          <a:prstGeom prst="rect">
            <a:avLst/>
          </a:prstGeom>
          <a:noFill/>
          <a:ln>
            <a:noFill/>
          </a:ln>
        </p:spPr>
      </p:pic>
      <p:pic>
        <p:nvPicPr>
          <p:cNvPr id="149" name="Google Shape;149;p27"/>
          <p:cNvPicPr preferRelativeResize="0"/>
          <p:nvPr/>
        </p:nvPicPr>
        <p:blipFill>
          <a:blip r:embed="rId4">
            <a:alphaModFix/>
          </a:blip>
          <a:stretch>
            <a:fillRect/>
          </a:stretch>
        </p:blipFill>
        <p:spPr>
          <a:xfrm>
            <a:off x="3345061" y="4030921"/>
            <a:ext cx="335431" cy="314886"/>
          </a:xfrm>
          <a:prstGeom prst="rect">
            <a:avLst/>
          </a:prstGeom>
          <a:noFill/>
          <a:ln>
            <a:noFill/>
          </a:ln>
        </p:spPr>
      </p:pic>
      <p:pic>
        <p:nvPicPr>
          <p:cNvPr id="163" name="Google Shape;163;p27"/>
          <p:cNvPicPr preferRelativeResize="0"/>
          <p:nvPr/>
        </p:nvPicPr>
        <p:blipFill>
          <a:blip r:embed="rId4">
            <a:alphaModFix/>
          </a:blip>
          <a:stretch>
            <a:fillRect/>
          </a:stretch>
        </p:blipFill>
        <p:spPr>
          <a:xfrm>
            <a:off x="4908203" y="4030921"/>
            <a:ext cx="335431" cy="314886"/>
          </a:xfrm>
          <a:prstGeom prst="rect">
            <a:avLst/>
          </a:prstGeom>
          <a:noFill/>
          <a:ln>
            <a:noFill/>
          </a:ln>
        </p:spPr>
      </p:pic>
      <p:pic>
        <p:nvPicPr>
          <p:cNvPr id="164" name="Google Shape;164;p27"/>
          <p:cNvPicPr preferRelativeResize="0"/>
          <p:nvPr/>
        </p:nvPicPr>
        <p:blipFill>
          <a:blip r:embed="rId4">
            <a:alphaModFix/>
          </a:blip>
          <a:stretch>
            <a:fillRect/>
          </a:stretch>
        </p:blipFill>
        <p:spPr>
          <a:xfrm>
            <a:off x="6218814" y="4030870"/>
            <a:ext cx="335431" cy="314886"/>
          </a:xfrm>
          <a:prstGeom prst="rect">
            <a:avLst/>
          </a:prstGeom>
          <a:noFill/>
          <a:ln>
            <a:noFill/>
          </a:ln>
        </p:spPr>
      </p:pic>
      <p:pic>
        <p:nvPicPr>
          <p:cNvPr id="154" name="Google Shape;154;p27"/>
          <p:cNvPicPr preferRelativeResize="0"/>
          <p:nvPr/>
        </p:nvPicPr>
        <p:blipFill>
          <a:blip r:embed="rId5">
            <a:alphaModFix/>
          </a:blip>
          <a:stretch>
            <a:fillRect/>
          </a:stretch>
        </p:blipFill>
        <p:spPr>
          <a:xfrm>
            <a:off x="4087526" y="2556186"/>
            <a:ext cx="385953" cy="379196"/>
          </a:xfrm>
          <a:prstGeom prst="rect">
            <a:avLst/>
          </a:prstGeom>
          <a:noFill/>
          <a:ln>
            <a:noFill/>
          </a:ln>
          <a:effectLst>
            <a:outerShdw blurRad="57150" rotWithShape="0" algn="bl" dir="5400000" dist="19050">
              <a:srgbClr val="000000">
                <a:alpha val="50000"/>
              </a:srgbClr>
            </a:outerShdw>
          </a:effectLst>
        </p:spPr>
      </p:pic>
      <p:sp>
        <p:nvSpPr>
          <p:cNvPr id="165" name="Google Shape;165;p27"/>
          <p:cNvSpPr txBox="1"/>
          <p:nvPr/>
        </p:nvSpPr>
        <p:spPr>
          <a:xfrm>
            <a:off x="3785500" y="3043350"/>
            <a:ext cx="11511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Logical Router</a:t>
            </a:r>
            <a:endParaRPr sz="1200">
              <a:latin typeface="Source Sans Pro Light"/>
              <a:ea typeface="Source Sans Pro Light"/>
              <a:cs typeface="Source Sans Pro Light"/>
              <a:sym typeface="Source Sans Pro Light"/>
            </a:endParaRPr>
          </a:p>
        </p:txBody>
      </p:sp>
      <p:grpSp>
        <p:nvGrpSpPr>
          <p:cNvPr id="166" name="Google Shape;166;p27"/>
          <p:cNvGrpSpPr/>
          <p:nvPr/>
        </p:nvGrpSpPr>
        <p:grpSpPr>
          <a:xfrm>
            <a:off x="2646584" y="3396238"/>
            <a:ext cx="385967" cy="379243"/>
            <a:chOff x="3414900" y="3280825"/>
            <a:chExt cx="375600" cy="375600"/>
          </a:xfrm>
        </p:grpSpPr>
        <p:sp>
          <p:nvSpPr>
            <p:cNvPr id="150" name="Google Shape;150;p27"/>
            <p:cNvSpPr/>
            <p:nvPr/>
          </p:nvSpPr>
          <p:spPr>
            <a:xfrm>
              <a:off x="3414900" y="3280825"/>
              <a:ext cx="375600" cy="375600"/>
            </a:xfrm>
            <a:prstGeom prst="ellipse">
              <a:avLst/>
            </a:prstGeom>
            <a:solidFill>
              <a:srgbClr val="D9D9D9"/>
            </a:solidFill>
            <a:ln cap="flat" cmpd="sng" w="9525">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27"/>
            <p:cNvCxnSpPr/>
            <p:nvPr/>
          </p:nvCxnSpPr>
          <p:spPr>
            <a:xfrm>
              <a:off x="3469955" y="3427455"/>
              <a:ext cx="265500" cy="0"/>
            </a:xfrm>
            <a:prstGeom prst="straightConnector1">
              <a:avLst/>
            </a:prstGeom>
            <a:noFill/>
            <a:ln cap="flat" cmpd="sng" w="9525">
              <a:solidFill>
                <a:srgbClr val="3F3F3F"/>
              </a:solidFill>
              <a:prstDash val="solid"/>
              <a:round/>
              <a:headEnd len="med" w="med" type="none"/>
              <a:tailEnd len="med" w="med" type="triangle"/>
            </a:ln>
          </p:spPr>
        </p:cxnSp>
        <p:cxnSp>
          <p:nvCxnSpPr>
            <p:cNvPr id="168" name="Google Shape;168;p27"/>
            <p:cNvCxnSpPr/>
            <p:nvPr/>
          </p:nvCxnSpPr>
          <p:spPr>
            <a:xfrm rot="10800000">
              <a:off x="3469955" y="3516355"/>
              <a:ext cx="265500" cy="0"/>
            </a:xfrm>
            <a:prstGeom prst="straightConnector1">
              <a:avLst/>
            </a:prstGeom>
            <a:noFill/>
            <a:ln cap="flat" cmpd="sng" w="9525">
              <a:solidFill>
                <a:srgbClr val="3F3F3F"/>
              </a:solidFill>
              <a:prstDash val="solid"/>
              <a:round/>
              <a:headEnd len="med" w="med" type="none"/>
              <a:tailEnd len="med" w="med" type="triangle"/>
            </a:ln>
            <a:effectLst>
              <a:outerShdw blurRad="57150" rotWithShape="0" algn="bl" dir="5400000" dist="19050">
                <a:srgbClr val="000000">
                  <a:alpha val="50000"/>
                </a:srgbClr>
              </a:outerShdw>
            </a:effectLst>
          </p:spPr>
        </p:cxnSp>
      </p:grpSp>
      <p:grpSp>
        <p:nvGrpSpPr>
          <p:cNvPr id="169" name="Google Shape;169;p27"/>
          <p:cNvGrpSpPr/>
          <p:nvPr/>
        </p:nvGrpSpPr>
        <p:grpSpPr>
          <a:xfrm>
            <a:off x="5940299" y="2064699"/>
            <a:ext cx="385967" cy="379243"/>
            <a:chOff x="3414900" y="3280825"/>
            <a:chExt cx="375600" cy="375600"/>
          </a:xfrm>
        </p:grpSpPr>
        <p:sp>
          <p:nvSpPr>
            <p:cNvPr id="156" name="Google Shape;156;p27"/>
            <p:cNvSpPr/>
            <p:nvPr/>
          </p:nvSpPr>
          <p:spPr>
            <a:xfrm>
              <a:off x="3414900" y="3280825"/>
              <a:ext cx="375600" cy="375600"/>
            </a:xfrm>
            <a:prstGeom prst="ellipse">
              <a:avLst/>
            </a:prstGeom>
            <a:solidFill>
              <a:srgbClr val="D9D9D9"/>
            </a:solidFill>
            <a:ln cap="flat" cmpd="sng" w="9525">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27"/>
            <p:cNvCxnSpPr/>
            <p:nvPr/>
          </p:nvCxnSpPr>
          <p:spPr>
            <a:xfrm>
              <a:off x="3469955" y="3427455"/>
              <a:ext cx="265500" cy="0"/>
            </a:xfrm>
            <a:prstGeom prst="straightConnector1">
              <a:avLst/>
            </a:prstGeom>
            <a:noFill/>
            <a:ln cap="flat" cmpd="sng" w="9525">
              <a:solidFill>
                <a:srgbClr val="3F3F3F"/>
              </a:solidFill>
              <a:prstDash val="solid"/>
              <a:round/>
              <a:headEnd len="med" w="med" type="none"/>
              <a:tailEnd len="med" w="med" type="triangle"/>
            </a:ln>
          </p:spPr>
        </p:cxnSp>
        <p:cxnSp>
          <p:nvCxnSpPr>
            <p:cNvPr id="171" name="Google Shape;171;p27"/>
            <p:cNvCxnSpPr/>
            <p:nvPr/>
          </p:nvCxnSpPr>
          <p:spPr>
            <a:xfrm rot="10800000">
              <a:off x="3469955" y="3516355"/>
              <a:ext cx="265500" cy="0"/>
            </a:xfrm>
            <a:prstGeom prst="straightConnector1">
              <a:avLst/>
            </a:prstGeom>
            <a:noFill/>
            <a:ln cap="flat" cmpd="sng" w="9525">
              <a:solidFill>
                <a:srgbClr val="3F3F3F"/>
              </a:solidFill>
              <a:prstDash val="solid"/>
              <a:round/>
              <a:headEnd len="med" w="med" type="none"/>
              <a:tailEnd len="med" w="med" type="triangle"/>
            </a:ln>
            <a:effectLst>
              <a:outerShdw blurRad="57150" rotWithShape="0" algn="bl" dir="5400000" dist="19050">
                <a:srgbClr val="000000">
                  <a:alpha val="50000"/>
                </a:srgbClr>
              </a:outerShdw>
            </a:effectLst>
          </p:spPr>
        </p:cxnSp>
      </p:grpSp>
      <p:cxnSp>
        <p:nvCxnSpPr>
          <p:cNvPr id="172" name="Google Shape;172;p27"/>
          <p:cNvCxnSpPr>
            <a:stCxn id="154" idx="2"/>
            <a:endCxn id="173" idx="0"/>
          </p:cNvCxnSpPr>
          <p:nvPr/>
        </p:nvCxnSpPr>
        <p:spPr>
          <a:xfrm flipH="1" rot="-5400000">
            <a:off x="4758853" y="2457032"/>
            <a:ext cx="460800" cy="1417500"/>
          </a:xfrm>
          <a:prstGeom prst="curvedConnector3">
            <a:avLst>
              <a:gd fmla="val 50005" name="adj1"/>
            </a:avLst>
          </a:prstGeom>
          <a:noFill/>
          <a:ln cap="flat" cmpd="sng" w="9525">
            <a:solidFill>
              <a:srgbClr val="3F3F3F"/>
            </a:solidFill>
            <a:prstDash val="solid"/>
            <a:round/>
            <a:headEnd len="med" w="med" type="none"/>
            <a:tailEnd len="med" w="med" type="none"/>
          </a:ln>
        </p:spPr>
      </p:cxnSp>
      <p:grpSp>
        <p:nvGrpSpPr>
          <p:cNvPr id="174" name="Google Shape;174;p27"/>
          <p:cNvGrpSpPr/>
          <p:nvPr/>
        </p:nvGrpSpPr>
        <p:grpSpPr>
          <a:xfrm>
            <a:off x="5504961" y="3396226"/>
            <a:ext cx="385967" cy="379243"/>
            <a:chOff x="3414900" y="3280825"/>
            <a:chExt cx="375600" cy="375600"/>
          </a:xfrm>
        </p:grpSpPr>
        <p:sp>
          <p:nvSpPr>
            <p:cNvPr id="173" name="Google Shape;173;p27"/>
            <p:cNvSpPr/>
            <p:nvPr/>
          </p:nvSpPr>
          <p:spPr>
            <a:xfrm>
              <a:off x="3414900" y="3280825"/>
              <a:ext cx="375600" cy="375600"/>
            </a:xfrm>
            <a:prstGeom prst="ellipse">
              <a:avLst/>
            </a:prstGeom>
            <a:solidFill>
              <a:srgbClr val="D9D9D9"/>
            </a:solidFill>
            <a:ln cap="flat" cmpd="sng" w="9525">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27"/>
            <p:cNvCxnSpPr/>
            <p:nvPr/>
          </p:nvCxnSpPr>
          <p:spPr>
            <a:xfrm>
              <a:off x="3469955" y="3427455"/>
              <a:ext cx="265500" cy="0"/>
            </a:xfrm>
            <a:prstGeom prst="straightConnector1">
              <a:avLst/>
            </a:prstGeom>
            <a:noFill/>
            <a:ln cap="flat" cmpd="sng" w="9525">
              <a:solidFill>
                <a:srgbClr val="3F3F3F"/>
              </a:solidFill>
              <a:prstDash val="solid"/>
              <a:round/>
              <a:headEnd len="med" w="med" type="none"/>
              <a:tailEnd len="med" w="med" type="triangle"/>
            </a:ln>
          </p:spPr>
        </p:cxnSp>
        <p:cxnSp>
          <p:nvCxnSpPr>
            <p:cNvPr id="176" name="Google Shape;176;p27"/>
            <p:cNvCxnSpPr/>
            <p:nvPr/>
          </p:nvCxnSpPr>
          <p:spPr>
            <a:xfrm rot="10800000">
              <a:off x="3469955" y="3516355"/>
              <a:ext cx="265500" cy="0"/>
            </a:xfrm>
            <a:prstGeom prst="straightConnector1">
              <a:avLst/>
            </a:prstGeom>
            <a:noFill/>
            <a:ln cap="flat" cmpd="sng" w="9525">
              <a:solidFill>
                <a:srgbClr val="3F3F3F"/>
              </a:solidFill>
              <a:prstDash val="solid"/>
              <a:round/>
              <a:headEnd len="med" w="med" type="none"/>
              <a:tailEnd len="med" w="med" type="triangle"/>
            </a:ln>
            <a:effectLst>
              <a:outerShdw blurRad="57150" rotWithShape="0" algn="bl" dir="5400000" dist="19050">
                <a:srgbClr val="000000">
                  <a:alpha val="50000"/>
                </a:srgbClr>
              </a:outerShdw>
            </a:effectLst>
          </p:spPr>
        </p:cxnSp>
      </p:grpSp>
      <p:cxnSp>
        <p:nvCxnSpPr>
          <p:cNvPr id="177" name="Google Shape;177;p27"/>
          <p:cNvCxnSpPr/>
          <p:nvPr/>
        </p:nvCxnSpPr>
        <p:spPr>
          <a:xfrm rot="-5400000">
            <a:off x="5258919" y="3591721"/>
            <a:ext cx="256200" cy="622200"/>
          </a:xfrm>
          <a:prstGeom prst="curvedConnector3">
            <a:avLst>
              <a:gd fmla="val 49998" name="adj1"/>
            </a:avLst>
          </a:prstGeom>
          <a:noFill/>
          <a:ln cap="flat" cmpd="sng" w="9525">
            <a:solidFill>
              <a:srgbClr val="3F3F3F"/>
            </a:solidFill>
            <a:prstDash val="solid"/>
            <a:round/>
            <a:headEnd len="med" w="med" type="none"/>
            <a:tailEnd len="med" w="med" type="none"/>
          </a:ln>
        </p:spPr>
      </p:cxnSp>
      <p:cxnSp>
        <p:nvCxnSpPr>
          <p:cNvPr id="178" name="Google Shape;178;p27"/>
          <p:cNvCxnSpPr/>
          <p:nvPr/>
        </p:nvCxnSpPr>
        <p:spPr>
          <a:xfrm flipH="1" rot="5400000">
            <a:off x="5914180" y="3558520"/>
            <a:ext cx="256200" cy="688500"/>
          </a:xfrm>
          <a:prstGeom prst="curvedConnector3">
            <a:avLst>
              <a:gd fmla="val 49988" name="adj1"/>
            </a:avLst>
          </a:prstGeom>
          <a:noFill/>
          <a:ln cap="flat" cmpd="sng" w="9525">
            <a:solidFill>
              <a:srgbClr val="3F3F3F"/>
            </a:solidFill>
            <a:prstDash val="solid"/>
            <a:round/>
            <a:headEnd len="med" w="med" type="none"/>
            <a:tailEnd len="med" w="med" type="none"/>
          </a:ln>
        </p:spPr>
      </p:cxnSp>
      <p:cxnSp>
        <p:nvCxnSpPr>
          <p:cNvPr id="179" name="Google Shape;179;p27"/>
          <p:cNvCxnSpPr>
            <a:stCxn id="156" idx="6"/>
          </p:cNvCxnSpPr>
          <p:nvPr/>
        </p:nvCxnSpPr>
        <p:spPr>
          <a:xfrm>
            <a:off x="6326265" y="2254321"/>
            <a:ext cx="943200" cy="4200"/>
          </a:xfrm>
          <a:prstGeom prst="straightConnector1">
            <a:avLst/>
          </a:prstGeom>
          <a:noFill/>
          <a:ln cap="flat" cmpd="sng" w="9525">
            <a:solidFill>
              <a:srgbClr val="3F3F3F"/>
            </a:solidFill>
            <a:prstDash val="solid"/>
            <a:round/>
            <a:headEnd len="med" w="med" type="none"/>
            <a:tailEnd len="med" w="med" type="none"/>
          </a:ln>
        </p:spPr>
      </p:cxnSp>
      <p:sp>
        <p:nvSpPr>
          <p:cNvPr id="180" name="Google Shape;180;p27"/>
          <p:cNvSpPr txBox="1"/>
          <p:nvPr/>
        </p:nvSpPr>
        <p:spPr>
          <a:xfrm>
            <a:off x="5582764" y="3108775"/>
            <a:ext cx="12345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20.1.1.0/24</a:t>
            </a:r>
            <a:endParaRPr sz="1200">
              <a:latin typeface="Source Sans Pro Light"/>
              <a:ea typeface="Source Sans Pro Light"/>
              <a:cs typeface="Source Sans Pro Light"/>
              <a:sym typeface="Source Sans Pro Light"/>
            </a:endParaRPr>
          </a:p>
        </p:txBody>
      </p:sp>
      <p:pic>
        <p:nvPicPr>
          <p:cNvPr id="181" name="Google Shape;181;p27"/>
          <p:cNvPicPr preferRelativeResize="0"/>
          <p:nvPr/>
        </p:nvPicPr>
        <p:blipFill>
          <a:blip r:embed="rId6">
            <a:alphaModFix/>
          </a:blip>
          <a:stretch>
            <a:fillRect/>
          </a:stretch>
        </p:blipFill>
        <p:spPr>
          <a:xfrm>
            <a:off x="6933260" y="2066380"/>
            <a:ext cx="385953" cy="379196"/>
          </a:xfrm>
          <a:prstGeom prst="rect">
            <a:avLst/>
          </a:prstGeom>
          <a:noFill/>
          <a:ln>
            <a:noFill/>
          </a:ln>
          <a:effectLst>
            <a:outerShdw blurRad="57150" rotWithShape="0" algn="bl" dir="5400000" dist="19050">
              <a:srgbClr val="000000">
                <a:alpha val="50000"/>
              </a:srgbClr>
            </a:outerShdw>
          </a:effectLst>
        </p:spPr>
      </p:pic>
      <p:sp>
        <p:nvSpPr>
          <p:cNvPr id="182" name="Google Shape;182;p27"/>
          <p:cNvSpPr txBox="1"/>
          <p:nvPr/>
        </p:nvSpPr>
        <p:spPr>
          <a:xfrm>
            <a:off x="7430574" y="1811750"/>
            <a:ext cx="1580100" cy="6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Source Sans Pro"/>
                <a:ea typeface="Source Sans Pro"/>
                <a:cs typeface="Source Sans Pro"/>
                <a:sym typeface="Source Sans Pro"/>
              </a:rPr>
              <a:t>       Static Routes</a:t>
            </a:r>
            <a:r>
              <a:rPr b="1" lang="en" sz="1100">
                <a:latin typeface="Source Sans Pro"/>
                <a:ea typeface="Source Sans Pro"/>
                <a:cs typeface="Source Sans Pro"/>
                <a:sym typeface="Source Sans Pro"/>
              </a:rPr>
              <a:t>:</a:t>
            </a:r>
            <a:br>
              <a:rPr lang="en" sz="1100">
                <a:latin typeface="Source Sans Pro Light"/>
                <a:ea typeface="Source Sans Pro Light"/>
                <a:cs typeface="Source Sans Pro Light"/>
                <a:sym typeface="Source Sans Pro Light"/>
              </a:rPr>
            </a:br>
            <a:r>
              <a:rPr lang="en" sz="1100">
                <a:latin typeface="Source Sans Pro Light"/>
                <a:ea typeface="Source Sans Pro Light"/>
                <a:cs typeface="Source Sans Pro Light"/>
                <a:sym typeface="Source Sans Pro Light"/>
              </a:rPr>
              <a:t>30.1.1.0/24 </a:t>
            </a:r>
            <a:r>
              <a:rPr lang="en" sz="1200">
                <a:solidFill>
                  <a:schemeClr val="dk1"/>
                </a:solidFill>
                <a:latin typeface="Source Sans Pro Light"/>
                <a:ea typeface="Source Sans Pro Light"/>
                <a:cs typeface="Source Sans Pro Light"/>
                <a:sym typeface="Source Sans Pro Light"/>
              </a:rPr>
              <a:t>→</a:t>
            </a:r>
            <a:r>
              <a:rPr lang="en" sz="1100">
                <a:latin typeface="Source Sans Pro Light"/>
                <a:ea typeface="Source Sans Pro Light"/>
                <a:cs typeface="Source Sans Pro Light"/>
                <a:sym typeface="Source Sans Pro Light"/>
              </a:rPr>
              <a:t> 10.15.38.25</a:t>
            </a:r>
            <a:r>
              <a:rPr lang="en" sz="1100">
                <a:solidFill>
                  <a:schemeClr val="dk1"/>
                </a:solidFill>
                <a:latin typeface="Source Sans Pro Light"/>
                <a:ea typeface="Source Sans Pro Light"/>
                <a:cs typeface="Source Sans Pro Light"/>
                <a:sym typeface="Source Sans Pro Light"/>
              </a:rPr>
              <a:t> </a:t>
            </a:r>
            <a:r>
              <a:rPr lang="en" sz="1100">
                <a:solidFill>
                  <a:schemeClr val="dk1"/>
                </a:solidFill>
                <a:latin typeface="Source Sans Pro Light"/>
                <a:ea typeface="Source Sans Pro Light"/>
                <a:cs typeface="Source Sans Pro Light"/>
                <a:sym typeface="Source Sans Pro Light"/>
              </a:rPr>
              <a:t>20.1.1.0/24 </a:t>
            </a:r>
            <a:r>
              <a:rPr lang="en" sz="1200">
                <a:solidFill>
                  <a:schemeClr val="dk1"/>
                </a:solidFill>
                <a:latin typeface="Source Sans Pro Light"/>
                <a:ea typeface="Source Sans Pro Light"/>
                <a:cs typeface="Source Sans Pro Light"/>
                <a:sym typeface="Source Sans Pro Light"/>
              </a:rPr>
              <a:t>→</a:t>
            </a:r>
            <a:r>
              <a:rPr lang="en" sz="1100">
                <a:solidFill>
                  <a:schemeClr val="dk1"/>
                </a:solidFill>
                <a:latin typeface="Source Sans Pro Light"/>
                <a:ea typeface="Source Sans Pro Light"/>
                <a:cs typeface="Source Sans Pro Light"/>
                <a:sym typeface="Source Sans Pro Light"/>
              </a:rPr>
              <a:t> 10.15.38.25</a:t>
            </a:r>
            <a:endParaRPr sz="1100">
              <a:latin typeface="Source Sans Pro Light"/>
              <a:ea typeface="Source Sans Pro Light"/>
              <a:cs typeface="Source Sans Pro Light"/>
              <a:sym typeface="Source Sans Pro Light"/>
            </a:endParaRPr>
          </a:p>
        </p:txBody>
      </p:sp>
      <p:sp>
        <p:nvSpPr>
          <p:cNvPr id="183" name="Google Shape;183;p27"/>
          <p:cNvSpPr txBox="1"/>
          <p:nvPr/>
        </p:nvSpPr>
        <p:spPr>
          <a:xfrm>
            <a:off x="4717813" y="2561563"/>
            <a:ext cx="18150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Router IP: 10.15.38.25</a:t>
            </a:r>
            <a:br>
              <a:rPr lang="en" sz="1200">
                <a:latin typeface="Source Sans Pro Light"/>
                <a:ea typeface="Source Sans Pro Light"/>
                <a:cs typeface="Source Sans Pro Light"/>
                <a:sym typeface="Source Sans Pro Light"/>
              </a:rPr>
            </a:br>
            <a:r>
              <a:rPr lang="en" sz="1200">
                <a:latin typeface="Source Sans Pro Light"/>
                <a:ea typeface="Source Sans Pro Light"/>
                <a:cs typeface="Source Sans Pro Light"/>
                <a:sym typeface="Source Sans Pro Light"/>
              </a:rPr>
              <a:t>Packets are not translated</a:t>
            </a:r>
            <a:endParaRPr sz="1200">
              <a:latin typeface="Source Sans Pro Light"/>
              <a:ea typeface="Source Sans Pro Light"/>
              <a:cs typeface="Source Sans Pro Light"/>
              <a:sym typeface="Source Sans Pro Light"/>
            </a:endParaRPr>
          </a:p>
        </p:txBody>
      </p:sp>
      <p:grpSp>
        <p:nvGrpSpPr>
          <p:cNvPr id="184" name="Google Shape;184;p27"/>
          <p:cNvGrpSpPr/>
          <p:nvPr/>
        </p:nvGrpSpPr>
        <p:grpSpPr>
          <a:xfrm>
            <a:off x="1886432" y="2049909"/>
            <a:ext cx="385967" cy="379243"/>
            <a:chOff x="3414900" y="3280825"/>
            <a:chExt cx="375600" cy="375600"/>
          </a:xfrm>
        </p:grpSpPr>
        <p:sp>
          <p:nvSpPr>
            <p:cNvPr id="185" name="Google Shape;185;p27"/>
            <p:cNvSpPr/>
            <p:nvPr/>
          </p:nvSpPr>
          <p:spPr>
            <a:xfrm>
              <a:off x="3414900" y="3280825"/>
              <a:ext cx="375600" cy="375600"/>
            </a:xfrm>
            <a:prstGeom prst="ellipse">
              <a:avLst/>
            </a:prstGeom>
            <a:solidFill>
              <a:srgbClr val="D9D9D9"/>
            </a:solidFill>
            <a:ln cap="flat" cmpd="sng" w="9525">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27"/>
            <p:cNvCxnSpPr/>
            <p:nvPr/>
          </p:nvCxnSpPr>
          <p:spPr>
            <a:xfrm>
              <a:off x="3469955" y="3427455"/>
              <a:ext cx="265500" cy="0"/>
            </a:xfrm>
            <a:prstGeom prst="straightConnector1">
              <a:avLst/>
            </a:prstGeom>
            <a:noFill/>
            <a:ln cap="flat" cmpd="sng" w="9525">
              <a:solidFill>
                <a:srgbClr val="3F3F3F"/>
              </a:solidFill>
              <a:prstDash val="solid"/>
              <a:round/>
              <a:headEnd len="med" w="med" type="none"/>
              <a:tailEnd len="med" w="med" type="triangle"/>
            </a:ln>
          </p:spPr>
        </p:cxnSp>
        <p:cxnSp>
          <p:nvCxnSpPr>
            <p:cNvPr id="187" name="Google Shape;187;p27"/>
            <p:cNvCxnSpPr/>
            <p:nvPr/>
          </p:nvCxnSpPr>
          <p:spPr>
            <a:xfrm rot="10800000">
              <a:off x="3469955" y="3516355"/>
              <a:ext cx="265500" cy="0"/>
            </a:xfrm>
            <a:prstGeom prst="straightConnector1">
              <a:avLst/>
            </a:prstGeom>
            <a:noFill/>
            <a:ln cap="flat" cmpd="sng" w="9525">
              <a:solidFill>
                <a:srgbClr val="3F3F3F"/>
              </a:solidFill>
              <a:prstDash val="solid"/>
              <a:round/>
              <a:headEnd len="med" w="med" type="none"/>
              <a:tailEnd len="med" w="med" type="triangle"/>
            </a:ln>
            <a:effectLst>
              <a:outerShdw blurRad="57150" rotWithShape="0" algn="bl" dir="5400000" dist="19050">
                <a:srgbClr val="000000">
                  <a:alpha val="50000"/>
                </a:srgbClr>
              </a:outerShdw>
            </a:effectLst>
          </p:spPr>
        </p:cxnSp>
      </p:grpSp>
      <p:pic>
        <p:nvPicPr>
          <p:cNvPr id="188" name="Google Shape;188;p27"/>
          <p:cNvPicPr preferRelativeResize="0"/>
          <p:nvPr/>
        </p:nvPicPr>
        <p:blipFill>
          <a:blip r:embed="rId6">
            <a:alphaModFix/>
          </a:blip>
          <a:stretch>
            <a:fillRect/>
          </a:stretch>
        </p:blipFill>
        <p:spPr>
          <a:xfrm>
            <a:off x="632316" y="2055248"/>
            <a:ext cx="385953" cy="379196"/>
          </a:xfrm>
          <a:prstGeom prst="rect">
            <a:avLst/>
          </a:prstGeom>
          <a:noFill/>
          <a:ln>
            <a:noFill/>
          </a:ln>
          <a:effectLst>
            <a:outerShdw blurRad="57150" rotWithShape="0" algn="bl" dir="5400000" dist="19050">
              <a:srgbClr val="000000">
                <a:alpha val="50000"/>
              </a:srgbClr>
            </a:outerShdw>
          </a:effectLst>
        </p:spPr>
      </p:pic>
      <p:cxnSp>
        <p:nvCxnSpPr>
          <p:cNvPr id="189" name="Google Shape;189;p27"/>
          <p:cNvCxnSpPr>
            <a:stCxn id="154" idx="1"/>
            <a:endCxn id="185" idx="6"/>
          </p:cNvCxnSpPr>
          <p:nvPr/>
        </p:nvCxnSpPr>
        <p:spPr>
          <a:xfrm rot="10800000">
            <a:off x="2272526" y="2239384"/>
            <a:ext cx="1815000" cy="506400"/>
          </a:xfrm>
          <a:prstGeom prst="curvedConnector3">
            <a:avLst>
              <a:gd fmla="val 50004" name="adj1"/>
            </a:avLst>
          </a:prstGeom>
          <a:noFill/>
          <a:ln cap="flat" cmpd="sng" w="9525">
            <a:solidFill>
              <a:srgbClr val="3F3F3F"/>
            </a:solidFill>
            <a:prstDash val="solid"/>
            <a:round/>
            <a:headEnd len="med" w="med" type="none"/>
            <a:tailEnd len="med" w="med" type="none"/>
          </a:ln>
        </p:spPr>
      </p:cxnSp>
      <p:sp>
        <p:nvSpPr>
          <p:cNvPr id="190" name="Google Shape;190;p27"/>
          <p:cNvSpPr txBox="1"/>
          <p:nvPr/>
        </p:nvSpPr>
        <p:spPr>
          <a:xfrm>
            <a:off x="1833175" y="2622425"/>
            <a:ext cx="21105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Router/</a:t>
            </a:r>
            <a:r>
              <a:rPr lang="en" sz="1200">
                <a:latin typeface="Source Sans Pro Light"/>
                <a:ea typeface="Source Sans Pro Light"/>
                <a:cs typeface="Source Sans Pro Light"/>
                <a:sym typeface="Source Sans Pro Light"/>
              </a:rPr>
              <a:t>SNAT IP: </a:t>
            </a:r>
            <a:r>
              <a:rPr lang="en" sz="1200">
                <a:solidFill>
                  <a:schemeClr val="dk1"/>
                </a:solidFill>
                <a:latin typeface="Source Sans Pro Light"/>
                <a:ea typeface="Source Sans Pro Light"/>
                <a:cs typeface="Source Sans Pro Light"/>
                <a:sym typeface="Source Sans Pro Light"/>
              </a:rPr>
              <a:t>206.80.140</a:t>
            </a:r>
            <a:r>
              <a:rPr lang="en" sz="1200">
                <a:latin typeface="Source Sans Pro Light"/>
                <a:ea typeface="Source Sans Pro Light"/>
                <a:cs typeface="Source Sans Pro Light"/>
                <a:sym typeface="Source Sans Pro Light"/>
              </a:rPr>
              <a:t>.25</a:t>
            </a:r>
            <a:endParaRPr sz="1200">
              <a:latin typeface="Source Sans Pro Light"/>
              <a:ea typeface="Source Sans Pro Light"/>
              <a:cs typeface="Source Sans Pro Light"/>
              <a:sym typeface="Source Sans Pro Light"/>
            </a:endParaRPr>
          </a:p>
        </p:txBody>
      </p:sp>
      <p:cxnSp>
        <p:nvCxnSpPr>
          <p:cNvPr id="191" name="Google Shape;191;p27"/>
          <p:cNvCxnSpPr>
            <a:stCxn id="188" idx="3"/>
            <a:endCxn id="185" idx="2"/>
          </p:cNvCxnSpPr>
          <p:nvPr/>
        </p:nvCxnSpPr>
        <p:spPr>
          <a:xfrm flipH="1" rot="10800000">
            <a:off x="1018270" y="2239446"/>
            <a:ext cx="868200" cy="5400"/>
          </a:xfrm>
          <a:prstGeom prst="straightConnector1">
            <a:avLst/>
          </a:prstGeom>
          <a:noFill/>
          <a:ln cap="flat" cmpd="sng" w="9525">
            <a:solidFill>
              <a:srgbClr val="3F3F3F"/>
            </a:solidFill>
            <a:prstDash val="solid"/>
            <a:round/>
            <a:headEnd len="med" w="med" type="none"/>
            <a:tailEnd len="med" w="med" type="none"/>
          </a:ln>
        </p:spPr>
      </p:cxnSp>
      <p:sp>
        <p:nvSpPr>
          <p:cNvPr id="192" name="Google Shape;192;p27"/>
          <p:cNvSpPr txBox="1"/>
          <p:nvPr/>
        </p:nvSpPr>
        <p:spPr>
          <a:xfrm>
            <a:off x="912243" y="1412014"/>
            <a:ext cx="17022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Source Sans Pro Light"/>
                <a:ea typeface="Source Sans Pro Light"/>
                <a:cs typeface="Source Sans Pro Light"/>
                <a:sym typeface="Source Sans Pro Light"/>
              </a:rPr>
              <a:t>External network: Ext-S1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rPr lang="en" sz="1200">
                <a:solidFill>
                  <a:schemeClr val="dk1"/>
                </a:solidFill>
                <a:latin typeface="Source Sans Pro Light"/>
                <a:ea typeface="Source Sans Pro Light"/>
                <a:cs typeface="Source Sans Pro Light"/>
                <a:sym typeface="Source Sans Pro Light"/>
              </a:rPr>
              <a:t>      206.80.140.0/24</a:t>
            </a:r>
            <a:br>
              <a:rPr lang="en" sz="1200">
                <a:solidFill>
                  <a:schemeClr val="dk1"/>
                </a:solidFill>
                <a:latin typeface="Source Sans Pro Light"/>
                <a:ea typeface="Source Sans Pro Light"/>
                <a:cs typeface="Source Sans Pro Light"/>
                <a:sym typeface="Source Sans Pro Light"/>
              </a:rPr>
            </a:br>
            <a:r>
              <a:rPr lang="en" sz="1200">
                <a:solidFill>
                  <a:schemeClr val="dk1"/>
                </a:solidFill>
                <a:latin typeface="Source Sans Pro Light"/>
                <a:ea typeface="Source Sans Pro Light"/>
                <a:cs typeface="Source Sans Pro Light"/>
                <a:sym typeface="Source Sans Pro Light"/>
              </a:rPr>
              <a:t>     (public IP prefix)</a:t>
            </a:r>
            <a:br>
              <a:rPr lang="en" sz="1200">
                <a:solidFill>
                  <a:schemeClr val="dk1"/>
                </a:solidFill>
                <a:latin typeface="Source Sans Pro Light"/>
                <a:ea typeface="Source Sans Pro Light"/>
                <a:cs typeface="Source Sans Pro Light"/>
                <a:sym typeface="Source Sans Pro Light"/>
              </a:rPr>
            </a:br>
            <a:endParaRPr sz="1200">
              <a:latin typeface="Source Sans Pro Light"/>
              <a:ea typeface="Source Sans Pro Light"/>
              <a:cs typeface="Source Sans Pro Light"/>
              <a:sym typeface="Source Sans Pro Light"/>
            </a:endParaRPr>
          </a:p>
        </p:txBody>
      </p:sp>
      <p:sp>
        <p:nvSpPr>
          <p:cNvPr id="193" name="Google Shape;193;p27"/>
          <p:cNvSpPr txBox="1"/>
          <p:nvPr/>
        </p:nvSpPr>
        <p:spPr>
          <a:xfrm>
            <a:off x="282525" y="2368347"/>
            <a:ext cx="16209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External gateway</a:t>
            </a:r>
            <a:endParaRPr sz="1200">
              <a:latin typeface="Source Sans Pro Light"/>
              <a:ea typeface="Source Sans Pro Light"/>
              <a:cs typeface="Source Sans Pro Light"/>
              <a:sym typeface="Source Sans Pro Light"/>
            </a:endParaRPr>
          </a:p>
          <a:p>
            <a:pPr indent="0" lvl="0" marL="0" rtl="0" algn="l">
              <a:spcBef>
                <a:spcPts val="0"/>
              </a:spcBef>
              <a:spcAft>
                <a:spcPts val="0"/>
              </a:spcAft>
              <a:buNone/>
            </a:pPr>
            <a:r>
              <a:rPr lang="en" sz="1200">
                <a:solidFill>
                  <a:schemeClr val="dk1"/>
                </a:solidFill>
                <a:latin typeface="Source Sans Pro Light"/>
                <a:ea typeface="Source Sans Pro Light"/>
                <a:cs typeface="Source Sans Pro Light"/>
                <a:sym typeface="Source Sans Pro Light"/>
              </a:rPr>
              <a:t>   206.80.140.</a:t>
            </a:r>
            <a:r>
              <a:rPr lang="en" sz="1200">
                <a:latin typeface="Source Sans Pro Light"/>
                <a:ea typeface="Source Sans Pro Light"/>
                <a:cs typeface="Source Sans Pro Light"/>
                <a:sym typeface="Source Sans Pro Light"/>
              </a:rPr>
              <a:t>1</a:t>
            </a:r>
            <a:endParaRPr sz="1200">
              <a:latin typeface="Source Sans Pro Light"/>
              <a:ea typeface="Source Sans Pro Light"/>
              <a:cs typeface="Source Sans Pro Light"/>
              <a:sym typeface="Source Sans Pro Light"/>
            </a:endParaRPr>
          </a:p>
        </p:txBody>
      </p:sp>
      <p:sp>
        <p:nvSpPr>
          <p:cNvPr id="194" name="Google Shape;194;p27"/>
          <p:cNvSpPr txBox="1"/>
          <p:nvPr/>
        </p:nvSpPr>
        <p:spPr>
          <a:xfrm>
            <a:off x="6777143" y="2378782"/>
            <a:ext cx="16209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External gateway</a:t>
            </a:r>
            <a:endParaRPr sz="1200">
              <a:latin typeface="Source Sans Pro Light"/>
              <a:ea typeface="Source Sans Pro Light"/>
              <a:cs typeface="Source Sans Pro Light"/>
              <a:sym typeface="Source Sans Pro Light"/>
            </a:endParaRPr>
          </a:p>
          <a:p>
            <a:pPr indent="0" lvl="0" marL="0" rtl="0" algn="l">
              <a:spcBef>
                <a:spcPts val="0"/>
              </a:spcBef>
              <a:spcAft>
                <a:spcPts val="0"/>
              </a:spcAft>
              <a:buNone/>
            </a:pPr>
            <a:r>
              <a:rPr lang="en" sz="1200">
                <a:latin typeface="Source Sans Pro Light"/>
                <a:ea typeface="Source Sans Pro Light"/>
                <a:cs typeface="Source Sans Pro Light"/>
                <a:sym typeface="Source Sans Pro Light"/>
              </a:rPr>
              <a:t>10.15.38.1</a:t>
            </a:r>
            <a:endParaRPr sz="1200">
              <a:latin typeface="Source Sans Pro Light"/>
              <a:ea typeface="Source Sans Pro Light"/>
              <a:cs typeface="Source Sans Pro Light"/>
              <a:sym typeface="Source Sans Pro Light"/>
            </a:endParaRPr>
          </a:p>
        </p:txBody>
      </p:sp>
      <p:sp>
        <p:nvSpPr>
          <p:cNvPr id="195" name="Google Shape;195;p27"/>
          <p:cNvSpPr txBox="1"/>
          <p:nvPr/>
        </p:nvSpPr>
        <p:spPr>
          <a:xfrm>
            <a:off x="6688375" y="3396000"/>
            <a:ext cx="2322300" cy="726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Source Sans Pro"/>
                <a:ea typeface="Source Sans Pro"/>
                <a:cs typeface="Source Sans Pro"/>
                <a:sym typeface="Source Sans Pro"/>
              </a:rPr>
              <a:t>Logical Router S</a:t>
            </a:r>
            <a:r>
              <a:rPr b="1" lang="en" sz="1200">
                <a:latin typeface="Source Sans Pro"/>
                <a:ea typeface="Source Sans Pro"/>
                <a:cs typeface="Source Sans Pro"/>
                <a:sym typeface="Source Sans Pro"/>
              </a:rPr>
              <a:t>tatic Routes:</a:t>
            </a:r>
            <a:endParaRPr b="1" sz="1200">
              <a:latin typeface="Source Sans Pro"/>
              <a:ea typeface="Source Sans Pro"/>
              <a:cs typeface="Source Sans Pro"/>
              <a:sym typeface="Source Sans Pro"/>
            </a:endParaRPr>
          </a:p>
          <a:p>
            <a:pPr indent="0" lvl="0" marL="0" rtl="0" algn="l">
              <a:spcBef>
                <a:spcPts val="0"/>
              </a:spcBef>
              <a:spcAft>
                <a:spcPts val="0"/>
              </a:spcAft>
              <a:buNone/>
            </a:pPr>
            <a:r>
              <a:t/>
            </a:r>
            <a:endParaRPr b="1" sz="100">
              <a:latin typeface="Source Sans Pro"/>
              <a:ea typeface="Source Sans Pro"/>
              <a:cs typeface="Source Sans Pro"/>
              <a:sym typeface="Source Sans Pro"/>
            </a:endParaRPr>
          </a:p>
          <a:p>
            <a:pPr indent="0" lvl="0" marL="0" rtl="0" algn="l">
              <a:spcBef>
                <a:spcPts val="0"/>
              </a:spcBef>
              <a:spcAft>
                <a:spcPts val="0"/>
              </a:spcAft>
              <a:buNone/>
            </a:pPr>
            <a:r>
              <a:rPr lang="en" sz="1200">
                <a:latin typeface="Source Sans Pro Light"/>
                <a:ea typeface="Source Sans Pro Light"/>
                <a:cs typeface="Source Sans Pro Light"/>
                <a:sym typeface="Source Sans Pro Light"/>
              </a:rPr>
              <a:t>Default       →  </a:t>
            </a:r>
            <a:r>
              <a:rPr lang="en" sz="1200">
                <a:solidFill>
                  <a:schemeClr val="dk1"/>
                </a:solidFill>
                <a:latin typeface="Source Sans Pro Light"/>
                <a:ea typeface="Source Sans Pro Light"/>
                <a:cs typeface="Source Sans Pro Light"/>
                <a:sym typeface="Source Sans Pro Light"/>
              </a:rPr>
              <a:t>206.80.140.1</a:t>
            </a:r>
            <a:br>
              <a:rPr lang="en" sz="1200">
                <a:solidFill>
                  <a:schemeClr val="dk1"/>
                </a:solidFill>
                <a:latin typeface="Source Sans Pro Light"/>
                <a:ea typeface="Source Sans Pro Light"/>
                <a:cs typeface="Source Sans Pro Light"/>
                <a:sym typeface="Source Sans Pro Light"/>
              </a:rPr>
            </a:br>
            <a:r>
              <a:rPr lang="en" sz="1200">
                <a:solidFill>
                  <a:schemeClr val="dk1"/>
                </a:solidFill>
                <a:latin typeface="Source Sans Pro Light"/>
                <a:ea typeface="Source Sans Pro Light"/>
                <a:cs typeface="Source Sans Pro Light"/>
                <a:sym typeface="Source Sans Pro Light"/>
              </a:rPr>
              <a:t>A.B.0.0/16 →  10.15.38.1</a:t>
            </a:r>
            <a:endParaRPr sz="1200">
              <a:solidFill>
                <a:schemeClr val="dk1"/>
              </a:solidFill>
              <a:latin typeface="Source Sans Pro Light"/>
              <a:ea typeface="Source Sans Pro Light"/>
              <a:cs typeface="Source Sans Pro Light"/>
              <a:sym typeface="Source Sans Pro Light"/>
            </a:endParaRPr>
          </a:p>
        </p:txBody>
      </p:sp>
      <p:sp>
        <p:nvSpPr>
          <p:cNvPr id="196" name="Google Shape;196;p27"/>
          <p:cNvSpPr txBox="1"/>
          <p:nvPr/>
        </p:nvSpPr>
        <p:spPr>
          <a:xfrm>
            <a:off x="6003775" y="736450"/>
            <a:ext cx="2244900" cy="379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a:t>
            </a:r>
            <a:r>
              <a:rPr lang="en" sz="1200">
                <a:latin typeface="Source Sans Pro Light"/>
                <a:ea typeface="Source Sans Pro Light"/>
                <a:cs typeface="Source Sans Pro Light"/>
                <a:sym typeface="Source Sans Pro Light"/>
              </a:rPr>
              <a:t>Shared services on A.B.0.0/16</a:t>
            </a:r>
            <a:endParaRPr sz="1200">
              <a:latin typeface="Source Sans Pro Light"/>
              <a:ea typeface="Source Sans Pro Light"/>
              <a:cs typeface="Source Sans Pro Light"/>
              <a:sym typeface="Source Sans Pro Light"/>
            </a:endParaRPr>
          </a:p>
        </p:txBody>
      </p:sp>
      <p:sp>
        <p:nvSpPr>
          <p:cNvPr id="197" name="Google Shape;197;p27"/>
          <p:cNvSpPr txBox="1"/>
          <p:nvPr/>
        </p:nvSpPr>
        <p:spPr>
          <a:xfrm>
            <a:off x="1945750" y="4674875"/>
            <a:ext cx="4830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80"/>
              </a:spcBef>
              <a:spcAft>
                <a:spcPts val="0"/>
              </a:spcAft>
              <a:buNone/>
            </a:pPr>
            <a:r>
              <a:rPr lang="en" sz="1500">
                <a:solidFill>
                  <a:schemeClr val="dk1"/>
                </a:solidFill>
                <a:latin typeface="Source Sans Pro Light"/>
                <a:ea typeface="Source Sans Pro Light"/>
                <a:cs typeface="Source Sans Pro Light"/>
                <a:sym typeface="Source Sans Pro Light"/>
              </a:rPr>
              <a:t>T</a:t>
            </a:r>
            <a:r>
              <a:rPr lang="en" sz="1500">
                <a:solidFill>
                  <a:schemeClr val="dk1"/>
                </a:solidFill>
                <a:latin typeface="Source Sans Pro Light"/>
                <a:ea typeface="Source Sans Pro Light"/>
                <a:cs typeface="Source Sans Pro Light"/>
                <a:sym typeface="Source Sans Pro Light"/>
              </a:rPr>
              <a:t>opology supported with multiple DGPs per logical router</a:t>
            </a:r>
            <a:endParaRPr>
              <a:latin typeface="Source Sans Pro Light"/>
              <a:ea typeface="Source Sans Pro Light"/>
              <a:cs typeface="Source Sans Pro Light"/>
              <a:sym typeface="Source Sans Pro Light"/>
            </a:endParaRPr>
          </a:p>
        </p:txBody>
      </p:sp>
      <p:sp>
        <p:nvSpPr>
          <p:cNvPr id="198" name="Google Shape;198;p27"/>
          <p:cNvSpPr txBox="1"/>
          <p:nvPr/>
        </p:nvSpPr>
        <p:spPr>
          <a:xfrm>
            <a:off x="469950" y="284650"/>
            <a:ext cx="8204100" cy="4107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2800">
                <a:solidFill>
                  <a:srgbClr val="034EA2"/>
                </a:solidFill>
                <a:latin typeface="Source Sans Pro Light"/>
                <a:ea typeface="Source Sans Pro Light"/>
                <a:cs typeface="Source Sans Pro Light"/>
                <a:sym typeface="Source Sans Pro Light"/>
              </a:rPr>
              <a:t>Multiple </a:t>
            </a:r>
            <a:r>
              <a:rPr lang="en" sz="2800">
                <a:solidFill>
                  <a:srgbClr val="034EA2"/>
                </a:solidFill>
                <a:latin typeface="Source Sans Pro Light"/>
                <a:ea typeface="Source Sans Pro Light"/>
                <a:cs typeface="Source Sans Pro Light"/>
                <a:sym typeface="Source Sans Pro Light"/>
              </a:rPr>
              <a:t>Distributed Gateway Ports - Use case</a:t>
            </a:r>
            <a:endParaRPr sz="2800">
              <a:solidFill>
                <a:srgbClr val="034EA2"/>
              </a:solidFill>
              <a:latin typeface="Source Sans Pro Light"/>
              <a:ea typeface="Source Sans Pro Light"/>
              <a:cs typeface="Source Sans Pro Light"/>
              <a:sym typeface="Source Sans Pro Light"/>
            </a:endParaRPr>
          </a:p>
        </p:txBody>
      </p:sp>
      <p:cxnSp>
        <p:nvCxnSpPr>
          <p:cNvPr id="199" name="Google Shape;199;p27"/>
          <p:cNvCxnSpPr>
            <a:stCxn id="196" idx="2"/>
            <a:endCxn id="181" idx="0"/>
          </p:cNvCxnSpPr>
          <p:nvPr/>
        </p:nvCxnSpPr>
        <p:spPr>
          <a:xfrm flipH="1" rot="-5400000">
            <a:off x="6651325" y="1590850"/>
            <a:ext cx="950400" cy="600"/>
          </a:xfrm>
          <a:prstGeom prst="curvedConnector3">
            <a:avLst>
              <a:gd fmla="val 50002" name="adj1"/>
            </a:avLst>
          </a:prstGeom>
          <a:noFill/>
          <a:ln cap="flat" cmpd="sng" w="114300">
            <a:solidFill>
              <a:srgbClr val="6AA84F"/>
            </a:solidFill>
            <a:prstDash val="solid"/>
            <a:round/>
            <a:headEnd len="med" w="med" type="none"/>
            <a:tailEnd len="med" w="med" type="none"/>
          </a:ln>
        </p:spPr>
      </p:cxnSp>
      <p:sp>
        <p:nvSpPr>
          <p:cNvPr id="200" name="Google Shape;200;p27"/>
          <p:cNvSpPr txBox="1"/>
          <p:nvPr/>
        </p:nvSpPr>
        <p:spPr>
          <a:xfrm>
            <a:off x="5595225" y="1157050"/>
            <a:ext cx="273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Source Sans Pro Light"/>
                <a:ea typeface="Source Sans Pro Light"/>
                <a:cs typeface="Source Sans Pro Light"/>
                <a:sym typeface="Source Sans Pro Light"/>
              </a:rPr>
              <a:t>Dedicated connection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cxnSp>
        <p:nvCxnSpPr>
          <p:cNvPr id="205" name="Google Shape;205;p28"/>
          <p:cNvCxnSpPr>
            <a:stCxn id="206" idx="0"/>
            <a:endCxn id="207" idx="4"/>
          </p:cNvCxnSpPr>
          <p:nvPr/>
        </p:nvCxnSpPr>
        <p:spPr>
          <a:xfrm flipH="1" rot="5400000">
            <a:off x="2939471" y="2671739"/>
            <a:ext cx="408600" cy="607800"/>
          </a:xfrm>
          <a:prstGeom prst="curvedConnector3">
            <a:avLst>
              <a:gd fmla="val 49991" name="adj1"/>
            </a:avLst>
          </a:prstGeom>
          <a:noFill/>
          <a:ln cap="flat" cmpd="sng" w="9525">
            <a:solidFill>
              <a:srgbClr val="3F3F3F"/>
            </a:solidFill>
            <a:prstDash val="solid"/>
            <a:round/>
            <a:headEnd len="med" w="med" type="none"/>
            <a:tailEnd len="med" w="med" type="none"/>
          </a:ln>
        </p:spPr>
      </p:cxnSp>
      <p:cxnSp>
        <p:nvCxnSpPr>
          <p:cNvPr id="208" name="Google Shape;208;p28"/>
          <p:cNvCxnSpPr>
            <a:stCxn id="209" idx="0"/>
            <a:endCxn id="207" idx="4"/>
          </p:cNvCxnSpPr>
          <p:nvPr/>
        </p:nvCxnSpPr>
        <p:spPr>
          <a:xfrm rot="-5400000">
            <a:off x="2276344" y="2616695"/>
            <a:ext cx="408600" cy="717900"/>
          </a:xfrm>
          <a:prstGeom prst="curvedConnector3">
            <a:avLst>
              <a:gd fmla="val 49992" name="adj1"/>
            </a:avLst>
          </a:prstGeom>
          <a:noFill/>
          <a:ln cap="flat" cmpd="sng" w="9525">
            <a:solidFill>
              <a:srgbClr val="3F3F3F"/>
            </a:solidFill>
            <a:prstDash val="solid"/>
            <a:round/>
            <a:headEnd len="med" w="med" type="none"/>
            <a:tailEnd len="med" w="med" type="none"/>
          </a:ln>
        </p:spPr>
      </p:cxnSp>
      <p:cxnSp>
        <p:nvCxnSpPr>
          <p:cNvPr id="210" name="Google Shape;210;p28"/>
          <p:cNvCxnSpPr>
            <a:stCxn id="211" idx="2"/>
            <a:endCxn id="207" idx="0"/>
          </p:cNvCxnSpPr>
          <p:nvPr/>
        </p:nvCxnSpPr>
        <p:spPr>
          <a:xfrm rot="5400000">
            <a:off x="3388747" y="1500800"/>
            <a:ext cx="342600" cy="1440900"/>
          </a:xfrm>
          <a:prstGeom prst="curvedConnector3">
            <a:avLst>
              <a:gd fmla="val 50004" name="adj1"/>
            </a:avLst>
          </a:prstGeom>
          <a:noFill/>
          <a:ln cap="flat" cmpd="sng" w="9525">
            <a:solidFill>
              <a:srgbClr val="3F3F3F"/>
            </a:solidFill>
            <a:prstDash val="solid"/>
            <a:round/>
            <a:headEnd len="med" w="med" type="none"/>
            <a:tailEnd len="med" w="med" type="none"/>
          </a:ln>
        </p:spPr>
      </p:cxnSp>
      <p:cxnSp>
        <p:nvCxnSpPr>
          <p:cNvPr id="212" name="Google Shape;212;p28"/>
          <p:cNvCxnSpPr>
            <a:stCxn id="211" idx="3"/>
            <a:endCxn id="213" idx="2"/>
          </p:cNvCxnSpPr>
          <p:nvPr/>
        </p:nvCxnSpPr>
        <p:spPr>
          <a:xfrm flipH="1" rot="10800000">
            <a:off x="4473473" y="1484352"/>
            <a:ext cx="2061900" cy="376200"/>
          </a:xfrm>
          <a:prstGeom prst="curvedConnector3">
            <a:avLst>
              <a:gd fmla="val 50002" name="adj1"/>
            </a:avLst>
          </a:prstGeom>
          <a:noFill/>
          <a:ln cap="flat" cmpd="sng" w="9525">
            <a:solidFill>
              <a:srgbClr val="3F3F3F"/>
            </a:solidFill>
            <a:prstDash val="solid"/>
            <a:round/>
            <a:headEnd len="med" w="med" type="none"/>
            <a:tailEnd len="med" w="med" type="none"/>
          </a:ln>
        </p:spPr>
      </p:cxnSp>
      <p:sp>
        <p:nvSpPr>
          <p:cNvPr id="214" name="Google Shape;214;p28"/>
          <p:cNvSpPr txBox="1"/>
          <p:nvPr/>
        </p:nvSpPr>
        <p:spPr>
          <a:xfrm>
            <a:off x="1625826" y="3407611"/>
            <a:ext cx="12825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30.1.1.10</a:t>
            </a:r>
            <a:endParaRPr sz="1200">
              <a:latin typeface="Source Sans Pro Light"/>
              <a:ea typeface="Source Sans Pro Light"/>
              <a:cs typeface="Source Sans Pro Light"/>
              <a:sym typeface="Source Sans Pro Light"/>
            </a:endParaRPr>
          </a:p>
        </p:txBody>
      </p:sp>
      <p:sp>
        <p:nvSpPr>
          <p:cNvPr id="215" name="Google Shape;215;p28"/>
          <p:cNvSpPr txBox="1"/>
          <p:nvPr/>
        </p:nvSpPr>
        <p:spPr>
          <a:xfrm>
            <a:off x="2969800" y="3416336"/>
            <a:ext cx="11805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30.1.1.11</a:t>
            </a:r>
            <a:endParaRPr sz="1200">
              <a:latin typeface="Source Sans Pro Light"/>
              <a:ea typeface="Source Sans Pro Light"/>
              <a:cs typeface="Source Sans Pro Light"/>
              <a:sym typeface="Source Sans Pro Light"/>
            </a:endParaRPr>
          </a:p>
        </p:txBody>
      </p:sp>
      <p:sp>
        <p:nvSpPr>
          <p:cNvPr id="216" name="Google Shape;216;p28"/>
          <p:cNvSpPr txBox="1"/>
          <p:nvPr/>
        </p:nvSpPr>
        <p:spPr>
          <a:xfrm>
            <a:off x="4513852" y="3389324"/>
            <a:ext cx="10137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20.1.1.42</a:t>
            </a:r>
            <a:endParaRPr sz="1200">
              <a:latin typeface="Source Sans Pro Light"/>
              <a:ea typeface="Source Sans Pro Light"/>
              <a:cs typeface="Source Sans Pro Light"/>
              <a:sym typeface="Source Sans Pro Light"/>
            </a:endParaRPr>
          </a:p>
        </p:txBody>
      </p:sp>
      <p:sp>
        <p:nvSpPr>
          <p:cNvPr id="217" name="Google Shape;217;p28"/>
          <p:cNvSpPr txBox="1"/>
          <p:nvPr/>
        </p:nvSpPr>
        <p:spPr>
          <a:xfrm>
            <a:off x="5933750" y="3394425"/>
            <a:ext cx="9519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20.1.1.50</a:t>
            </a:r>
            <a:endParaRPr sz="1200">
              <a:latin typeface="Source Sans Pro Light"/>
              <a:ea typeface="Source Sans Pro Light"/>
              <a:cs typeface="Source Sans Pro Light"/>
              <a:sym typeface="Source Sans Pro Light"/>
            </a:endParaRPr>
          </a:p>
        </p:txBody>
      </p:sp>
      <p:sp>
        <p:nvSpPr>
          <p:cNvPr id="218" name="Google Shape;218;p28"/>
          <p:cNvSpPr txBox="1"/>
          <p:nvPr/>
        </p:nvSpPr>
        <p:spPr>
          <a:xfrm>
            <a:off x="1566838" y="2399788"/>
            <a:ext cx="11097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30.1.1.0/24</a:t>
            </a:r>
            <a:endParaRPr sz="1200">
              <a:latin typeface="Source Sans Pro Light"/>
              <a:ea typeface="Source Sans Pro Light"/>
              <a:cs typeface="Source Sans Pro Light"/>
              <a:sym typeface="Source Sans Pro Light"/>
            </a:endParaRPr>
          </a:p>
        </p:txBody>
      </p:sp>
      <p:sp>
        <p:nvSpPr>
          <p:cNvPr id="219" name="Google Shape;219;p28"/>
          <p:cNvSpPr txBox="1"/>
          <p:nvPr/>
        </p:nvSpPr>
        <p:spPr>
          <a:xfrm>
            <a:off x="6099623" y="827950"/>
            <a:ext cx="17022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External network: Ext-S2</a:t>
            </a:r>
            <a:endParaRPr sz="1200">
              <a:latin typeface="Source Sans Pro Light"/>
              <a:ea typeface="Source Sans Pro Light"/>
              <a:cs typeface="Source Sans Pro Light"/>
              <a:sym typeface="Source Sans Pro Light"/>
            </a:endParaRPr>
          </a:p>
          <a:p>
            <a:pPr indent="0" lvl="0" marL="0" rtl="0" algn="l">
              <a:spcBef>
                <a:spcPts val="0"/>
              </a:spcBef>
              <a:spcAft>
                <a:spcPts val="0"/>
              </a:spcAft>
              <a:buNone/>
            </a:pPr>
            <a:r>
              <a:rPr lang="en" sz="1200">
                <a:latin typeface="Source Sans Pro Light"/>
                <a:ea typeface="Source Sans Pro Light"/>
                <a:cs typeface="Source Sans Pro Light"/>
                <a:sym typeface="Source Sans Pro Light"/>
              </a:rPr>
              <a:t>10.15.37.0/24</a:t>
            </a:r>
            <a:endParaRPr sz="1200">
              <a:latin typeface="Source Sans Pro Light"/>
              <a:ea typeface="Source Sans Pro Light"/>
              <a:cs typeface="Source Sans Pro Light"/>
              <a:sym typeface="Source Sans Pro Light"/>
            </a:endParaRPr>
          </a:p>
        </p:txBody>
      </p:sp>
      <p:pic>
        <p:nvPicPr>
          <p:cNvPr id="209" name="Google Shape;209;p28"/>
          <p:cNvPicPr preferRelativeResize="0"/>
          <p:nvPr/>
        </p:nvPicPr>
        <p:blipFill>
          <a:blip r:embed="rId4">
            <a:alphaModFix/>
          </a:blip>
          <a:stretch>
            <a:fillRect/>
          </a:stretch>
        </p:blipFill>
        <p:spPr>
          <a:xfrm>
            <a:off x="1953979" y="3179945"/>
            <a:ext cx="335431" cy="314555"/>
          </a:xfrm>
          <a:prstGeom prst="rect">
            <a:avLst/>
          </a:prstGeom>
          <a:noFill/>
          <a:ln>
            <a:noFill/>
          </a:ln>
        </p:spPr>
      </p:pic>
      <p:pic>
        <p:nvPicPr>
          <p:cNvPr id="206" name="Google Shape;206;p28"/>
          <p:cNvPicPr preferRelativeResize="0"/>
          <p:nvPr/>
        </p:nvPicPr>
        <p:blipFill>
          <a:blip r:embed="rId4">
            <a:alphaModFix/>
          </a:blip>
          <a:stretch>
            <a:fillRect/>
          </a:stretch>
        </p:blipFill>
        <p:spPr>
          <a:xfrm>
            <a:off x="3279956" y="3179939"/>
            <a:ext cx="335431" cy="314555"/>
          </a:xfrm>
          <a:prstGeom prst="rect">
            <a:avLst/>
          </a:prstGeom>
          <a:noFill/>
          <a:ln>
            <a:noFill/>
          </a:ln>
        </p:spPr>
      </p:pic>
      <p:pic>
        <p:nvPicPr>
          <p:cNvPr id="220" name="Google Shape;220;p28"/>
          <p:cNvPicPr preferRelativeResize="0"/>
          <p:nvPr/>
        </p:nvPicPr>
        <p:blipFill>
          <a:blip r:embed="rId4">
            <a:alphaModFix/>
          </a:blip>
          <a:stretch>
            <a:fillRect/>
          </a:stretch>
        </p:blipFill>
        <p:spPr>
          <a:xfrm>
            <a:off x="4784184" y="3185389"/>
            <a:ext cx="335431" cy="314555"/>
          </a:xfrm>
          <a:prstGeom prst="rect">
            <a:avLst/>
          </a:prstGeom>
          <a:noFill/>
          <a:ln>
            <a:noFill/>
          </a:ln>
        </p:spPr>
      </p:pic>
      <p:pic>
        <p:nvPicPr>
          <p:cNvPr id="221" name="Google Shape;221;p28"/>
          <p:cNvPicPr preferRelativeResize="0"/>
          <p:nvPr/>
        </p:nvPicPr>
        <p:blipFill>
          <a:blip r:embed="rId4">
            <a:alphaModFix/>
          </a:blip>
          <a:stretch>
            <a:fillRect/>
          </a:stretch>
        </p:blipFill>
        <p:spPr>
          <a:xfrm>
            <a:off x="6200030" y="3179951"/>
            <a:ext cx="335431" cy="314555"/>
          </a:xfrm>
          <a:prstGeom prst="rect">
            <a:avLst/>
          </a:prstGeom>
          <a:noFill/>
          <a:ln>
            <a:noFill/>
          </a:ln>
        </p:spPr>
      </p:pic>
      <p:pic>
        <p:nvPicPr>
          <p:cNvPr id="211" name="Google Shape;211;p28"/>
          <p:cNvPicPr preferRelativeResize="0"/>
          <p:nvPr/>
        </p:nvPicPr>
        <p:blipFill>
          <a:blip r:embed="rId5">
            <a:alphaModFix/>
          </a:blip>
          <a:stretch>
            <a:fillRect/>
          </a:stretch>
        </p:blipFill>
        <p:spPr>
          <a:xfrm>
            <a:off x="4087520" y="1671153"/>
            <a:ext cx="385953" cy="378798"/>
          </a:xfrm>
          <a:prstGeom prst="rect">
            <a:avLst/>
          </a:prstGeom>
          <a:noFill/>
          <a:ln>
            <a:noFill/>
          </a:ln>
          <a:effectLst>
            <a:outerShdw blurRad="57150" rotWithShape="0" algn="bl" dir="5400000" dist="19050">
              <a:srgbClr val="000000">
                <a:alpha val="50000"/>
              </a:srgbClr>
            </a:outerShdw>
          </a:effectLst>
        </p:spPr>
      </p:pic>
      <p:sp>
        <p:nvSpPr>
          <p:cNvPr id="222" name="Google Shape;222;p28"/>
          <p:cNvSpPr txBox="1"/>
          <p:nvPr/>
        </p:nvSpPr>
        <p:spPr>
          <a:xfrm>
            <a:off x="4465847" y="1807029"/>
            <a:ext cx="11097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Logical Router</a:t>
            </a:r>
            <a:endParaRPr sz="1200">
              <a:latin typeface="Source Sans Pro Light"/>
              <a:ea typeface="Source Sans Pro Light"/>
              <a:cs typeface="Source Sans Pro Light"/>
              <a:sym typeface="Source Sans Pro Light"/>
            </a:endParaRPr>
          </a:p>
        </p:txBody>
      </p:sp>
      <p:grpSp>
        <p:nvGrpSpPr>
          <p:cNvPr id="223" name="Google Shape;223;p28"/>
          <p:cNvGrpSpPr/>
          <p:nvPr/>
        </p:nvGrpSpPr>
        <p:grpSpPr>
          <a:xfrm>
            <a:off x="2646760" y="2392579"/>
            <a:ext cx="385967" cy="378830"/>
            <a:chOff x="3414900" y="3280825"/>
            <a:chExt cx="375600" cy="375600"/>
          </a:xfrm>
        </p:grpSpPr>
        <p:sp>
          <p:nvSpPr>
            <p:cNvPr id="207" name="Google Shape;207;p28"/>
            <p:cNvSpPr/>
            <p:nvPr/>
          </p:nvSpPr>
          <p:spPr>
            <a:xfrm>
              <a:off x="3414900" y="3280825"/>
              <a:ext cx="375600" cy="375600"/>
            </a:xfrm>
            <a:prstGeom prst="ellipse">
              <a:avLst/>
            </a:prstGeom>
            <a:solidFill>
              <a:srgbClr val="D9D9D9"/>
            </a:solidFill>
            <a:ln cap="flat" cmpd="sng" w="9525">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 name="Google Shape;224;p28"/>
            <p:cNvCxnSpPr/>
            <p:nvPr/>
          </p:nvCxnSpPr>
          <p:spPr>
            <a:xfrm>
              <a:off x="3469955" y="3427455"/>
              <a:ext cx="265500" cy="0"/>
            </a:xfrm>
            <a:prstGeom prst="straightConnector1">
              <a:avLst/>
            </a:prstGeom>
            <a:noFill/>
            <a:ln cap="flat" cmpd="sng" w="9525">
              <a:solidFill>
                <a:srgbClr val="3F3F3F"/>
              </a:solidFill>
              <a:prstDash val="solid"/>
              <a:round/>
              <a:headEnd len="med" w="med" type="none"/>
              <a:tailEnd len="med" w="med" type="triangle"/>
            </a:ln>
          </p:spPr>
        </p:cxnSp>
        <p:cxnSp>
          <p:nvCxnSpPr>
            <p:cNvPr id="225" name="Google Shape;225;p28"/>
            <p:cNvCxnSpPr/>
            <p:nvPr/>
          </p:nvCxnSpPr>
          <p:spPr>
            <a:xfrm rot="10800000">
              <a:off x="3469955" y="3516355"/>
              <a:ext cx="265500" cy="0"/>
            </a:xfrm>
            <a:prstGeom prst="straightConnector1">
              <a:avLst/>
            </a:prstGeom>
            <a:noFill/>
            <a:ln cap="flat" cmpd="sng" w="9525">
              <a:solidFill>
                <a:srgbClr val="3F3F3F"/>
              </a:solidFill>
              <a:prstDash val="solid"/>
              <a:round/>
              <a:headEnd len="med" w="med" type="none"/>
              <a:tailEnd len="med" w="med" type="triangle"/>
            </a:ln>
            <a:effectLst>
              <a:outerShdw blurRad="57150" rotWithShape="0" algn="bl" dir="5400000" dist="19050">
                <a:srgbClr val="000000">
                  <a:alpha val="50000"/>
                </a:srgbClr>
              </a:outerShdw>
            </a:effectLst>
          </p:spPr>
        </p:cxnSp>
      </p:grpSp>
      <p:grpSp>
        <p:nvGrpSpPr>
          <p:cNvPr id="226" name="Google Shape;226;p28"/>
          <p:cNvGrpSpPr/>
          <p:nvPr/>
        </p:nvGrpSpPr>
        <p:grpSpPr>
          <a:xfrm>
            <a:off x="6535445" y="1295054"/>
            <a:ext cx="385967" cy="378830"/>
            <a:chOff x="3414900" y="3280825"/>
            <a:chExt cx="375600" cy="375600"/>
          </a:xfrm>
        </p:grpSpPr>
        <p:sp>
          <p:nvSpPr>
            <p:cNvPr id="213" name="Google Shape;213;p28"/>
            <p:cNvSpPr/>
            <p:nvPr/>
          </p:nvSpPr>
          <p:spPr>
            <a:xfrm>
              <a:off x="3414900" y="3280825"/>
              <a:ext cx="375600" cy="375600"/>
            </a:xfrm>
            <a:prstGeom prst="ellipse">
              <a:avLst/>
            </a:prstGeom>
            <a:solidFill>
              <a:srgbClr val="D9D9D9"/>
            </a:solidFill>
            <a:ln cap="flat" cmpd="sng" w="9525">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 name="Google Shape;227;p28"/>
            <p:cNvCxnSpPr/>
            <p:nvPr/>
          </p:nvCxnSpPr>
          <p:spPr>
            <a:xfrm>
              <a:off x="3469955" y="3427455"/>
              <a:ext cx="265500" cy="0"/>
            </a:xfrm>
            <a:prstGeom prst="straightConnector1">
              <a:avLst/>
            </a:prstGeom>
            <a:noFill/>
            <a:ln cap="flat" cmpd="sng" w="9525">
              <a:solidFill>
                <a:srgbClr val="3F3F3F"/>
              </a:solidFill>
              <a:prstDash val="solid"/>
              <a:round/>
              <a:headEnd len="med" w="med" type="none"/>
              <a:tailEnd len="med" w="med" type="triangle"/>
            </a:ln>
          </p:spPr>
        </p:cxnSp>
        <p:cxnSp>
          <p:nvCxnSpPr>
            <p:cNvPr id="228" name="Google Shape;228;p28"/>
            <p:cNvCxnSpPr/>
            <p:nvPr/>
          </p:nvCxnSpPr>
          <p:spPr>
            <a:xfrm rot="10800000">
              <a:off x="3469955" y="3516355"/>
              <a:ext cx="265500" cy="0"/>
            </a:xfrm>
            <a:prstGeom prst="straightConnector1">
              <a:avLst/>
            </a:prstGeom>
            <a:noFill/>
            <a:ln cap="flat" cmpd="sng" w="9525">
              <a:solidFill>
                <a:srgbClr val="3F3F3F"/>
              </a:solidFill>
              <a:prstDash val="solid"/>
              <a:round/>
              <a:headEnd len="med" w="med" type="none"/>
              <a:tailEnd len="med" w="med" type="triangle"/>
            </a:ln>
            <a:effectLst>
              <a:outerShdw blurRad="57150" rotWithShape="0" algn="bl" dir="5400000" dist="19050">
                <a:srgbClr val="000000">
                  <a:alpha val="50000"/>
                </a:srgbClr>
              </a:outerShdw>
            </a:effectLst>
          </p:spPr>
        </p:cxnSp>
      </p:grpSp>
      <p:cxnSp>
        <p:nvCxnSpPr>
          <p:cNvPr id="229" name="Google Shape;229;p28"/>
          <p:cNvCxnSpPr>
            <a:stCxn id="211" idx="2"/>
            <a:endCxn id="230" idx="0"/>
          </p:cNvCxnSpPr>
          <p:nvPr/>
        </p:nvCxnSpPr>
        <p:spPr>
          <a:xfrm flipH="1" rot="-5400000">
            <a:off x="4785697" y="1544750"/>
            <a:ext cx="332400" cy="1342800"/>
          </a:xfrm>
          <a:prstGeom prst="curvedConnector3">
            <a:avLst>
              <a:gd fmla="val 49997" name="adj1"/>
            </a:avLst>
          </a:prstGeom>
          <a:noFill/>
          <a:ln cap="flat" cmpd="sng" w="9525">
            <a:solidFill>
              <a:srgbClr val="3F3F3F"/>
            </a:solidFill>
            <a:prstDash val="solid"/>
            <a:round/>
            <a:headEnd len="med" w="med" type="none"/>
            <a:tailEnd len="med" w="med" type="none"/>
          </a:ln>
        </p:spPr>
      </p:cxnSp>
      <p:grpSp>
        <p:nvGrpSpPr>
          <p:cNvPr id="231" name="Google Shape;231;p28"/>
          <p:cNvGrpSpPr/>
          <p:nvPr/>
        </p:nvGrpSpPr>
        <p:grpSpPr>
          <a:xfrm>
            <a:off x="5430184" y="2382329"/>
            <a:ext cx="385967" cy="378830"/>
            <a:chOff x="3414900" y="3280825"/>
            <a:chExt cx="375600" cy="375600"/>
          </a:xfrm>
        </p:grpSpPr>
        <p:sp>
          <p:nvSpPr>
            <p:cNvPr id="230" name="Google Shape;230;p28"/>
            <p:cNvSpPr/>
            <p:nvPr/>
          </p:nvSpPr>
          <p:spPr>
            <a:xfrm>
              <a:off x="3414900" y="3280825"/>
              <a:ext cx="375600" cy="375600"/>
            </a:xfrm>
            <a:prstGeom prst="ellipse">
              <a:avLst/>
            </a:prstGeom>
            <a:solidFill>
              <a:srgbClr val="D9D9D9"/>
            </a:solidFill>
            <a:ln cap="flat" cmpd="sng" w="9525">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28"/>
            <p:cNvCxnSpPr/>
            <p:nvPr/>
          </p:nvCxnSpPr>
          <p:spPr>
            <a:xfrm>
              <a:off x="3469955" y="3427455"/>
              <a:ext cx="265500" cy="0"/>
            </a:xfrm>
            <a:prstGeom prst="straightConnector1">
              <a:avLst/>
            </a:prstGeom>
            <a:noFill/>
            <a:ln cap="flat" cmpd="sng" w="9525">
              <a:solidFill>
                <a:srgbClr val="3F3F3F"/>
              </a:solidFill>
              <a:prstDash val="solid"/>
              <a:round/>
              <a:headEnd len="med" w="med" type="none"/>
              <a:tailEnd len="med" w="med" type="triangle"/>
            </a:ln>
          </p:spPr>
        </p:cxnSp>
        <p:cxnSp>
          <p:nvCxnSpPr>
            <p:cNvPr id="233" name="Google Shape;233;p28"/>
            <p:cNvCxnSpPr/>
            <p:nvPr/>
          </p:nvCxnSpPr>
          <p:spPr>
            <a:xfrm rot="10800000">
              <a:off x="3469955" y="3516355"/>
              <a:ext cx="265500" cy="0"/>
            </a:xfrm>
            <a:prstGeom prst="straightConnector1">
              <a:avLst/>
            </a:prstGeom>
            <a:noFill/>
            <a:ln cap="flat" cmpd="sng" w="9525">
              <a:solidFill>
                <a:srgbClr val="3F3F3F"/>
              </a:solidFill>
              <a:prstDash val="solid"/>
              <a:round/>
              <a:headEnd len="med" w="med" type="none"/>
              <a:tailEnd len="med" w="med" type="triangle"/>
            </a:ln>
            <a:effectLst>
              <a:outerShdw blurRad="57150" rotWithShape="0" algn="bl" dir="5400000" dist="19050">
                <a:srgbClr val="000000">
                  <a:alpha val="50000"/>
                </a:srgbClr>
              </a:outerShdw>
            </a:effectLst>
          </p:spPr>
        </p:cxnSp>
      </p:grpSp>
      <p:cxnSp>
        <p:nvCxnSpPr>
          <p:cNvPr id="234" name="Google Shape;234;p28"/>
          <p:cNvCxnSpPr>
            <a:stCxn id="220" idx="0"/>
            <a:endCxn id="230" idx="4"/>
          </p:cNvCxnSpPr>
          <p:nvPr/>
        </p:nvCxnSpPr>
        <p:spPr>
          <a:xfrm rot="-5400000">
            <a:off x="5075499" y="2637589"/>
            <a:ext cx="424200" cy="671400"/>
          </a:xfrm>
          <a:prstGeom prst="curvedConnector3">
            <a:avLst>
              <a:gd fmla="val 50004" name="adj1"/>
            </a:avLst>
          </a:prstGeom>
          <a:noFill/>
          <a:ln cap="flat" cmpd="sng" w="9525">
            <a:solidFill>
              <a:srgbClr val="3F3F3F"/>
            </a:solidFill>
            <a:prstDash val="solid"/>
            <a:round/>
            <a:headEnd len="med" w="med" type="none"/>
            <a:tailEnd len="med" w="med" type="none"/>
          </a:ln>
        </p:spPr>
      </p:cxnSp>
      <p:cxnSp>
        <p:nvCxnSpPr>
          <p:cNvPr id="235" name="Google Shape;235;p28"/>
          <p:cNvCxnSpPr>
            <a:stCxn id="221" idx="0"/>
            <a:endCxn id="230" idx="4"/>
          </p:cNvCxnSpPr>
          <p:nvPr/>
        </p:nvCxnSpPr>
        <p:spPr>
          <a:xfrm flipH="1" rot="5400000">
            <a:off x="5786046" y="2598251"/>
            <a:ext cx="418800" cy="744600"/>
          </a:xfrm>
          <a:prstGeom prst="curvedConnector3">
            <a:avLst>
              <a:gd fmla="val 49999" name="adj1"/>
            </a:avLst>
          </a:prstGeom>
          <a:noFill/>
          <a:ln cap="flat" cmpd="sng" w="9525">
            <a:solidFill>
              <a:srgbClr val="3F3F3F"/>
            </a:solidFill>
            <a:prstDash val="solid"/>
            <a:round/>
            <a:headEnd len="med" w="med" type="none"/>
            <a:tailEnd len="med" w="med" type="none"/>
          </a:ln>
        </p:spPr>
      </p:cxnSp>
      <p:cxnSp>
        <p:nvCxnSpPr>
          <p:cNvPr id="236" name="Google Shape;236;p28"/>
          <p:cNvCxnSpPr>
            <a:stCxn id="213" idx="6"/>
          </p:cNvCxnSpPr>
          <p:nvPr/>
        </p:nvCxnSpPr>
        <p:spPr>
          <a:xfrm>
            <a:off x="6921412" y="1484469"/>
            <a:ext cx="943200" cy="4200"/>
          </a:xfrm>
          <a:prstGeom prst="straightConnector1">
            <a:avLst/>
          </a:prstGeom>
          <a:noFill/>
          <a:ln cap="flat" cmpd="sng" w="9525">
            <a:solidFill>
              <a:srgbClr val="3F3F3F"/>
            </a:solidFill>
            <a:prstDash val="solid"/>
            <a:round/>
            <a:headEnd len="med" w="med" type="none"/>
            <a:tailEnd len="med" w="med" type="none"/>
          </a:ln>
        </p:spPr>
      </p:cxnSp>
      <p:sp>
        <p:nvSpPr>
          <p:cNvPr id="237" name="Google Shape;237;p28"/>
          <p:cNvSpPr txBox="1"/>
          <p:nvPr/>
        </p:nvSpPr>
        <p:spPr>
          <a:xfrm>
            <a:off x="4416475" y="2443825"/>
            <a:ext cx="10137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     20.1.1.0/24</a:t>
            </a:r>
            <a:endParaRPr sz="1200">
              <a:latin typeface="Source Sans Pro Light"/>
              <a:ea typeface="Source Sans Pro Light"/>
              <a:cs typeface="Source Sans Pro Light"/>
              <a:sym typeface="Source Sans Pro Light"/>
            </a:endParaRPr>
          </a:p>
        </p:txBody>
      </p:sp>
      <p:pic>
        <p:nvPicPr>
          <p:cNvPr id="238" name="Google Shape;238;p28"/>
          <p:cNvPicPr preferRelativeResize="0"/>
          <p:nvPr/>
        </p:nvPicPr>
        <p:blipFill>
          <a:blip r:embed="rId6">
            <a:alphaModFix/>
          </a:blip>
          <a:stretch>
            <a:fillRect/>
          </a:stretch>
        </p:blipFill>
        <p:spPr>
          <a:xfrm>
            <a:off x="7864599" y="1295054"/>
            <a:ext cx="385953" cy="378798"/>
          </a:xfrm>
          <a:prstGeom prst="rect">
            <a:avLst/>
          </a:prstGeom>
          <a:noFill/>
          <a:ln>
            <a:noFill/>
          </a:ln>
          <a:effectLst>
            <a:outerShdw blurRad="57150" rotWithShape="0" algn="bl" dir="5400000" dist="19050">
              <a:srgbClr val="000000">
                <a:alpha val="50000"/>
              </a:srgbClr>
            </a:outerShdw>
          </a:effectLst>
        </p:spPr>
      </p:pic>
      <p:sp>
        <p:nvSpPr>
          <p:cNvPr id="239" name="Google Shape;239;p28"/>
          <p:cNvSpPr txBox="1"/>
          <p:nvPr/>
        </p:nvSpPr>
        <p:spPr>
          <a:xfrm>
            <a:off x="4482725" y="1140825"/>
            <a:ext cx="15453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Source Sans Pro Light"/>
                <a:ea typeface="Source Sans Pro Light"/>
                <a:cs typeface="Source Sans Pro Light"/>
                <a:sym typeface="Source Sans Pro Light"/>
              </a:rPr>
              <a:t>Router IP: 10.15.37.25</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1100"/>
              <a:buFont typeface="Arial"/>
              <a:buNone/>
            </a:pPr>
            <a:r>
              <a:rPr lang="en" sz="1200">
                <a:solidFill>
                  <a:schemeClr val="dk1"/>
                </a:solidFill>
                <a:latin typeface="Source Sans Pro Light"/>
                <a:ea typeface="Source Sans Pro Light"/>
                <a:cs typeface="Source Sans Pro Light"/>
                <a:sym typeface="Source Sans Pro Light"/>
              </a:rPr>
              <a:t>NAT rule 2 applied</a:t>
            </a:r>
            <a:endParaRPr sz="1200">
              <a:latin typeface="Source Sans Pro Light"/>
              <a:ea typeface="Source Sans Pro Light"/>
              <a:cs typeface="Source Sans Pro Light"/>
              <a:sym typeface="Source Sans Pro Light"/>
            </a:endParaRPr>
          </a:p>
        </p:txBody>
      </p:sp>
      <p:grpSp>
        <p:nvGrpSpPr>
          <p:cNvPr id="240" name="Google Shape;240;p28"/>
          <p:cNvGrpSpPr/>
          <p:nvPr/>
        </p:nvGrpSpPr>
        <p:grpSpPr>
          <a:xfrm>
            <a:off x="1735735" y="1327542"/>
            <a:ext cx="385967" cy="378830"/>
            <a:chOff x="3414900" y="3280825"/>
            <a:chExt cx="375600" cy="375600"/>
          </a:xfrm>
        </p:grpSpPr>
        <p:sp>
          <p:nvSpPr>
            <p:cNvPr id="241" name="Google Shape;241;p28"/>
            <p:cNvSpPr/>
            <p:nvPr/>
          </p:nvSpPr>
          <p:spPr>
            <a:xfrm>
              <a:off x="3414900" y="3280825"/>
              <a:ext cx="375600" cy="375600"/>
            </a:xfrm>
            <a:prstGeom prst="ellipse">
              <a:avLst/>
            </a:prstGeom>
            <a:solidFill>
              <a:srgbClr val="D9D9D9"/>
            </a:solidFill>
            <a:ln cap="flat" cmpd="sng" w="9525">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 name="Google Shape;242;p28"/>
            <p:cNvCxnSpPr/>
            <p:nvPr/>
          </p:nvCxnSpPr>
          <p:spPr>
            <a:xfrm>
              <a:off x="3469955" y="3427455"/>
              <a:ext cx="265500" cy="0"/>
            </a:xfrm>
            <a:prstGeom prst="straightConnector1">
              <a:avLst/>
            </a:prstGeom>
            <a:noFill/>
            <a:ln cap="flat" cmpd="sng" w="9525">
              <a:solidFill>
                <a:srgbClr val="3F3F3F"/>
              </a:solidFill>
              <a:prstDash val="solid"/>
              <a:round/>
              <a:headEnd len="med" w="med" type="none"/>
              <a:tailEnd len="med" w="med" type="triangle"/>
            </a:ln>
          </p:spPr>
        </p:cxnSp>
        <p:cxnSp>
          <p:nvCxnSpPr>
            <p:cNvPr id="243" name="Google Shape;243;p28"/>
            <p:cNvCxnSpPr/>
            <p:nvPr/>
          </p:nvCxnSpPr>
          <p:spPr>
            <a:xfrm rot="10800000">
              <a:off x="3469955" y="3516355"/>
              <a:ext cx="265500" cy="0"/>
            </a:xfrm>
            <a:prstGeom prst="straightConnector1">
              <a:avLst/>
            </a:prstGeom>
            <a:noFill/>
            <a:ln cap="flat" cmpd="sng" w="9525">
              <a:solidFill>
                <a:srgbClr val="3F3F3F"/>
              </a:solidFill>
              <a:prstDash val="solid"/>
              <a:round/>
              <a:headEnd len="med" w="med" type="none"/>
              <a:tailEnd len="med" w="med" type="triangle"/>
            </a:ln>
            <a:effectLst>
              <a:outerShdw blurRad="57150" rotWithShape="0" algn="bl" dir="5400000" dist="19050">
                <a:srgbClr val="000000">
                  <a:alpha val="50000"/>
                </a:srgbClr>
              </a:outerShdw>
            </a:effectLst>
          </p:spPr>
        </p:cxnSp>
      </p:grpSp>
      <p:pic>
        <p:nvPicPr>
          <p:cNvPr id="244" name="Google Shape;244;p28"/>
          <p:cNvPicPr preferRelativeResize="0"/>
          <p:nvPr/>
        </p:nvPicPr>
        <p:blipFill>
          <a:blip r:embed="rId6">
            <a:alphaModFix/>
          </a:blip>
          <a:stretch>
            <a:fillRect/>
          </a:stretch>
        </p:blipFill>
        <p:spPr>
          <a:xfrm>
            <a:off x="424591" y="1327550"/>
            <a:ext cx="385953" cy="378798"/>
          </a:xfrm>
          <a:prstGeom prst="rect">
            <a:avLst/>
          </a:prstGeom>
          <a:noFill/>
          <a:ln>
            <a:noFill/>
          </a:ln>
          <a:effectLst>
            <a:outerShdw blurRad="57150" rotWithShape="0" algn="bl" dir="5400000" dist="19050">
              <a:srgbClr val="000000">
                <a:alpha val="50000"/>
              </a:srgbClr>
            </a:outerShdw>
          </a:effectLst>
        </p:spPr>
      </p:pic>
      <p:cxnSp>
        <p:nvCxnSpPr>
          <p:cNvPr id="245" name="Google Shape;245;p28"/>
          <p:cNvCxnSpPr>
            <a:stCxn id="211" idx="1"/>
            <a:endCxn id="241" idx="6"/>
          </p:cNvCxnSpPr>
          <p:nvPr/>
        </p:nvCxnSpPr>
        <p:spPr>
          <a:xfrm rot="10800000">
            <a:off x="2121620" y="1517052"/>
            <a:ext cx="1965900" cy="343500"/>
          </a:xfrm>
          <a:prstGeom prst="curvedConnector3">
            <a:avLst>
              <a:gd fmla="val 49998" name="adj1"/>
            </a:avLst>
          </a:prstGeom>
          <a:noFill/>
          <a:ln cap="flat" cmpd="sng" w="9525">
            <a:solidFill>
              <a:srgbClr val="3F3F3F"/>
            </a:solidFill>
            <a:prstDash val="solid"/>
            <a:round/>
            <a:headEnd len="med" w="med" type="none"/>
            <a:tailEnd len="med" w="med" type="none"/>
          </a:ln>
        </p:spPr>
      </p:cxnSp>
      <p:sp>
        <p:nvSpPr>
          <p:cNvPr id="246" name="Google Shape;246;p28"/>
          <p:cNvSpPr txBox="1"/>
          <p:nvPr/>
        </p:nvSpPr>
        <p:spPr>
          <a:xfrm>
            <a:off x="2708950" y="1133288"/>
            <a:ext cx="17022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Router IP: 10.15.36.25</a:t>
            </a:r>
            <a:endParaRPr sz="1200">
              <a:latin typeface="Source Sans Pro Light"/>
              <a:ea typeface="Source Sans Pro Light"/>
              <a:cs typeface="Source Sans Pro Light"/>
              <a:sym typeface="Source Sans Pro Light"/>
            </a:endParaRPr>
          </a:p>
          <a:p>
            <a:pPr indent="0" lvl="0" marL="0" rtl="0" algn="l">
              <a:spcBef>
                <a:spcPts val="0"/>
              </a:spcBef>
              <a:spcAft>
                <a:spcPts val="0"/>
              </a:spcAft>
              <a:buNone/>
            </a:pPr>
            <a:r>
              <a:rPr lang="en" sz="1200">
                <a:latin typeface="Source Sans Pro Light"/>
                <a:ea typeface="Source Sans Pro Light"/>
                <a:cs typeface="Source Sans Pro Light"/>
                <a:sym typeface="Source Sans Pro Light"/>
              </a:rPr>
              <a:t>NAT rules 1,3 applied</a:t>
            </a:r>
            <a:endParaRPr sz="1200">
              <a:latin typeface="Source Sans Pro Light"/>
              <a:ea typeface="Source Sans Pro Light"/>
              <a:cs typeface="Source Sans Pro Light"/>
              <a:sym typeface="Source Sans Pro Light"/>
            </a:endParaRPr>
          </a:p>
        </p:txBody>
      </p:sp>
      <p:cxnSp>
        <p:nvCxnSpPr>
          <p:cNvPr id="247" name="Google Shape;247;p28"/>
          <p:cNvCxnSpPr>
            <a:stCxn id="244" idx="3"/>
            <a:endCxn id="241" idx="2"/>
          </p:cNvCxnSpPr>
          <p:nvPr/>
        </p:nvCxnSpPr>
        <p:spPr>
          <a:xfrm>
            <a:off x="810543" y="1516949"/>
            <a:ext cx="925200" cy="0"/>
          </a:xfrm>
          <a:prstGeom prst="straightConnector1">
            <a:avLst/>
          </a:prstGeom>
          <a:noFill/>
          <a:ln cap="flat" cmpd="sng" w="9525">
            <a:solidFill>
              <a:srgbClr val="3F3F3F"/>
            </a:solidFill>
            <a:prstDash val="solid"/>
            <a:round/>
            <a:headEnd len="med" w="med" type="none"/>
            <a:tailEnd len="med" w="med" type="none"/>
          </a:ln>
        </p:spPr>
      </p:cxnSp>
      <p:sp>
        <p:nvSpPr>
          <p:cNvPr id="248" name="Google Shape;248;p28"/>
          <p:cNvSpPr txBox="1"/>
          <p:nvPr/>
        </p:nvSpPr>
        <p:spPr>
          <a:xfrm>
            <a:off x="1077604" y="844208"/>
            <a:ext cx="17022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External network: Ext-S1 </a:t>
            </a:r>
            <a:endParaRPr sz="1200">
              <a:latin typeface="Source Sans Pro Light"/>
              <a:ea typeface="Source Sans Pro Light"/>
              <a:cs typeface="Source Sans Pro Light"/>
              <a:sym typeface="Source Sans Pro Light"/>
            </a:endParaRPr>
          </a:p>
          <a:p>
            <a:pPr indent="0" lvl="0" marL="0" rtl="0" algn="l">
              <a:spcBef>
                <a:spcPts val="0"/>
              </a:spcBef>
              <a:spcAft>
                <a:spcPts val="0"/>
              </a:spcAft>
              <a:buNone/>
            </a:pPr>
            <a:r>
              <a:rPr lang="en" sz="1200">
                <a:latin typeface="Source Sans Pro Light"/>
                <a:ea typeface="Source Sans Pro Light"/>
                <a:cs typeface="Source Sans Pro Light"/>
                <a:sym typeface="Source Sans Pro Light"/>
              </a:rPr>
              <a:t>10.15.36.0/24</a:t>
            </a:r>
            <a:endParaRPr sz="1200">
              <a:latin typeface="Source Sans Pro Light"/>
              <a:ea typeface="Source Sans Pro Light"/>
              <a:cs typeface="Source Sans Pro Light"/>
              <a:sym typeface="Source Sans Pro Light"/>
            </a:endParaRPr>
          </a:p>
        </p:txBody>
      </p:sp>
      <p:sp>
        <p:nvSpPr>
          <p:cNvPr id="249" name="Google Shape;249;p28"/>
          <p:cNvSpPr txBox="1"/>
          <p:nvPr/>
        </p:nvSpPr>
        <p:spPr>
          <a:xfrm>
            <a:off x="207750" y="1687546"/>
            <a:ext cx="16209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External gateway</a:t>
            </a:r>
            <a:endParaRPr sz="1200">
              <a:latin typeface="Source Sans Pro Light"/>
              <a:ea typeface="Source Sans Pro Light"/>
              <a:cs typeface="Source Sans Pro Light"/>
              <a:sym typeface="Source Sans Pro Light"/>
            </a:endParaRPr>
          </a:p>
          <a:p>
            <a:pPr indent="0" lvl="0" marL="0" rtl="0" algn="l">
              <a:spcBef>
                <a:spcPts val="0"/>
              </a:spcBef>
              <a:spcAft>
                <a:spcPts val="0"/>
              </a:spcAft>
              <a:buNone/>
            </a:pPr>
            <a:r>
              <a:rPr lang="en" sz="1200">
                <a:latin typeface="Source Sans Pro Light"/>
                <a:ea typeface="Source Sans Pro Light"/>
                <a:cs typeface="Source Sans Pro Light"/>
                <a:sym typeface="Source Sans Pro Light"/>
              </a:rPr>
              <a:t>10.15.36.1</a:t>
            </a:r>
            <a:endParaRPr sz="1200">
              <a:latin typeface="Source Sans Pro Light"/>
              <a:ea typeface="Source Sans Pro Light"/>
              <a:cs typeface="Source Sans Pro Light"/>
              <a:sym typeface="Source Sans Pro Light"/>
            </a:endParaRPr>
          </a:p>
        </p:txBody>
      </p:sp>
      <p:sp>
        <p:nvSpPr>
          <p:cNvPr id="250" name="Google Shape;250;p28"/>
          <p:cNvSpPr txBox="1"/>
          <p:nvPr/>
        </p:nvSpPr>
        <p:spPr>
          <a:xfrm>
            <a:off x="1578700" y="3748725"/>
            <a:ext cx="5403600" cy="1112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Source Sans Pro"/>
                <a:ea typeface="Source Sans Pro"/>
                <a:cs typeface="Source Sans Pro"/>
                <a:sym typeface="Source Sans Pro"/>
              </a:rPr>
              <a:t>                                                     </a:t>
            </a:r>
            <a:r>
              <a:rPr b="1" lang="en" sz="1200">
                <a:latin typeface="Source Sans Pro"/>
                <a:ea typeface="Source Sans Pro"/>
                <a:cs typeface="Source Sans Pro"/>
                <a:sym typeface="Source Sans Pro"/>
              </a:rPr>
              <a:t>Logical Router NAT rules:</a:t>
            </a:r>
            <a:endParaRPr b="1" sz="1200">
              <a:latin typeface="Source Sans Pro"/>
              <a:ea typeface="Source Sans Pro"/>
              <a:cs typeface="Source Sans Pro"/>
              <a:sym typeface="Source Sans Pro"/>
            </a:endParaRPr>
          </a:p>
          <a:p>
            <a:pPr indent="-304800" lvl="0" marL="457200" rtl="0" algn="l">
              <a:spcBef>
                <a:spcPts val="0"/>
              </a:spcBef>
              <a:spcAft>
                <a:spcPts val="0"/>
              </a:spcAft>
              <a:buClr>
                <a:schemeClr val="dk1"/>
              </a:buClr>
              <a:buSzPts val="1200"/>
              <a:buFont typeface="Source Sans Pro Light"/>
              <a:buAutoNum type="arabicPeriod"/>
            </a:pPr>
            <a:r>
              <a:rPr b="1" lang="en" sz="1200">
                <a:solidFill>
                  <a:schemeClr val="dk1"/>
                </a:solidFill>
                <a:latin typeface="Source Sans Pro"/>
                <a:ea typeface="Source Sans Pro"/>
                <a:cs typeface="Source Sans Pro"/>
                <a:sym typeface="Source Sans Pro"/>
              </a:rPr>
              <a:t>External IP</a:t>
            </a:r>
            <a:r>
              <a:rPr lang="en" sz="1200">
                <a:solidFill>
                  <a:schemeClr val="dk1"/>
                </a:solidFill>
                <a:latin typeface="Source Sans Pro Light"/>
                <a:ea typeface="Source Sans Pro Light"/>
                <a:cs typeface="Source Sans Pro Light"/>
                <a:sym typeface="Source Sans Pro Light"/>
              </a:rPr>
              <a:t>: 10.15.36.25    </a:t>
            </a:r>
            <a:r>
              <a:rPr b="1" lang="en" sz="1200">
                <a:solidFill>
                  <a:schemeClr val="dk1"/>
                </a:solidFill>
                <a:latin typeface="Source Sans Pro"/>
                <a:ea typeface="Source Sans Pro"/>
                <a:cs typeface="Source Sans Pro"/>
                <a:sym typeface="Source Sans Pro"/>
              </a:rPr>
              <a:t>Logical IP</a:t>
            </a:r>
            <a:r>
              <a:rPr lang="en" sz="1200">
                <a:solidFill>
                  <a:schemeClr val="dk1"/>
                </a:solidFill>
                <a:latin typeface="Source Sans Pro Light"/>
                <a:ea typeface="Source Sans Pro Light"/>
                <a:cs typeface="Source Sans Pro Light"/>
                <a:sym typeface="Source Sans Pro Light"/>
              </a:rPr>
              <a:t>:  20.1.1.0/24    </a:t>
            </a:r>
            <a:r>
              <a:rPr b="1" lang="en" sz="1200">
                <a:solidFill>
                  <a:schemeClr val="dk1"/>
                </a:solidFill>
                <a:latin typeface="Source Sans Pro"/>
                <a:ea typeface="Source Sans Pro"/>
                <a:cs typeface="Source Sans Pro"/>
                <a:sym typeface="Source Sans Pro"/>
              </a:rPr>
              <a:t>Type</a:t>
            </a:r>
            <a:r>
              <a:rPr lang="en" sz="1200">
                <a:solidFill>
                  <a:schemeClr val="dk1"/>
                </a:solidFill>
                <a:latin typeface="Source Sans Pro Light"/>
                <a:ea typeface="Source Sans Pro Light"/>
                <a:cs typeface="Source Sans Pro Light"/>
                <a:sym typeface="Source Sans Pro Light"/>
              </a:rPr>
              <a:t>: SNAT</a:t>
            </a:r>
            <a:endParaRPr sz="1200">
              <a:solidFill>
                <a:schemeClr val="dk1"/>
              </a:solidFill>
              <a:latin typeface="Source Sans Pro Light"/>
              <a:ea typeface="Source Sans Pro Light"/>
              <a:cs typeface="Source Sans Pro Light"/>
              <a:sym typeface="Source Sans Pro Light"/>
            </a:endParaRPr>
          </a:p>
          <a:p>
            <a:pPr indent="-304800" lvl="0" marL="457200" rtl="0" algn="l">
              <a:spcBef>
                <a:spcPts val="0"/>
              </a:spcBef>
              <a:spcAft>
                <a:spcPts val="0"/>
              </a:spcAft>
              <a:buClr>
                <a:schemeClr val="dk1"/>
              </a:buClr>
              <a:buSzPts val="1200"/>
              <a:buFont typeface="Source Sans Pro Light"/>
              <a:buAutoNum type="arabicPeriod"/>
            </a:pPr>
            <a:r>
              <a:rPr b="1" lang="en" sz="1200">
                <a:solidFill>
                  <a:schemeClr val="dk1"/>
                </a:solidFill>
                <a:latin typeface="Source Sans Pro"/>
                <a:ea typeface="Source Sans Pro"/>
                <a:cs typeface="Source Sans Pro"/>
                <a:sym typeface="Source Sans Pro"/>
              </a:rPr>
              <a:t>External IP</a:t>
            </a:r>
            <a:r>
              <a:rPr lang="en" sz="1200">
                <a:solidFill>
                  <a:schemeClr val="dk1"/>
                </a:solidFill>
                <a:latin typeface="Source Sans Pro Light"/>
                <a:ea typeface="Source Sans Pro Light"/>
                <a:cs typeface="Source Sans Pro Light"/>
                <a:sym typeface="Source Sans Pro Light"/>
              </a:rPr>
              <a:t>: 10.15.37.25    </a:t>
            </a:r>
            <a:r>
              <a:rPr b="1" lang="en" sz="1200">
                <a:solidFill>
                  <a:schemeClr val="dk1"/>
                </a:solidFill>
                <a:latin typeface="Source Sans Pro"/>
                <a:ea typeface="Source Sans Pro"/>
                <a:cs typeface="Source Sans Pro"/>
                <a:sym typeface="Source Sans Pro"/>
              </a:rPr>
              <a:t>Logical IP</a:t>
            </a:r>
            <a:r>
              <a:rPr lang="en" sz="1200">
                <a:solidFill>
                  <a:schemeClr val="dk1"/>
                </a:solidFill>
                <a:latin typeface="Source Sans Pro Light"/>
                <a:ea typeface="Source Sans Pro Light"/>
                <a:cs typeface="Source Sans Pro Light"/>
                <a:sym typeface="Source Sans Pro Light"/>
              </a:rPr>
              <a:t>:  20.1.1.0/24    </a:t>
            </a:r>
            <a:r>
              <a:rPr b="1" lang="en" sz="1200">
                <a:solidFill>
                  <a:schemeClr val="dk1"/>
                </a:solidFill>
                <a:latin typeface="Source Sans Pro"/>
                <a:ea typeface="Source Sans Pro"/>
                <a:cs typeface="Source Sans Pro"/>
                <a:sym typeface="Source Sans Pro"/>
              </a:rPr>
              <a:t>Type</a:t>
            </a:r>
            <a:r>
              <a:rPr lang="en" sz="1200">
                <a:solidFill>
                  <a:schemeClr val="dk1"/>
                </a:solidFill>
                <a:latin typeface="Source Sans Pro Light"/>
                <a:ea typeface="Source Sans Pro Light"/>
                <a:cs typeface="Source Sans Pro Light"/>
                <a:sym typeface="Source Sans Pro Light"/>
              </a:rPr>
              <a:t>: SNAT</a:t>
            </a:r>
            <a:endParaRPr sz="1200">
              <a:solidFill>
                <a:schemeClr val="dk1"/>
              </a:solidFill>
              <a:latin typeface="Source Sans Pro Light"/>
              <a:ea typeface="Source Sans Pro Light"/>
              <a:cs typeface="Source Sans Pro Light"/>
              <a:sym typeface="Source Sans Pro Light"/>
            </a:endParaRPr>
          </a:p>
          <a:p>
            <a:pPr indent="-304800" lvl="0" marL="457200" rtl="0" algn="l">
              <a:spcBef>
                <a:spcPts val="0"/>
              </a:spcBef>
              <a:spcAft>
                <a:spcPts val="0"/>
              </a:spcAft>
              <a:buClr>
                <a:schemeClr val="dk1"/>
              </a:buClr>
              <a:buSzPts val="1200"/>
              <a:buFont typeface="Source Sans Pro Light"/>
              <a:buAutoNum type="arabicPeriod"/>
            </a:pPr>
            <a:r>
              <a:rPr b="1" lang="en" sz="1200">
                <a:solidFill>
                  <a:schemeClr val="dk1"/>
                </a:solidFill>
                <a:latin typeface="Source Sans Pro"/>
                <a:ea typeface="Source Sans Pro"/>
                <a:cs typeface="Source Sans Pro"/>
                <a:sym typeface="Source Sans Pro"/>
              </a:rPr>
              <a:t>External IP</a:t>
            </a:r>
            <a:r>
              <a:rPr lang="en" sz="1200">
                <a:solidFill>
                  <a:schemeClr val="dk1"/>
                </a:solidFill>
                <a:latin typeface="Source Sans Pro Light"/>
                <a:ea typeface="Source Sans Pro Light"/>
                <a:cs typeface="Source Sans Pro Light"/>
                <a:sym typeface="Source Sans Pro Light"/>
              </a:rPr>
              <a:t>: 10.15.36.11    </a:t>
            </a:r>
            <a:r>
              <a:rPr b="1" lang="en" sz="1200">
                <a:solidFill>
                  <a:schemeClr val="dk1"/>
                </a:solidFill>
                <a:latin typeface="Source Sans Pro"/>
                <a:ea typeface="Source Sans Pro"/>
                <a:cs typeface="Source Sans Pro"/>
                <a:sym typeface="Source Sans Pro"/>
              </a:rPr>
              <a:t>Logical IP</a:t>
            </a:r>
            <a:r>
              <a:rPr lang="en" sz="1200">
                <a:solidFill>
                  <a:schemeClr val="dk1"/>
                </a:solidFill>
                <a:latin typeface="Source Sans Pro Light"/>
                <a:ea typeface="Source Sans Pro Light"/>
                <a:cs typeface="Source Sans Pro Light"/>
                <a:sym typeface="Source Sans Pro Light"/>
              </a:rPr>
              <a:t>:  30.1.1.11        </a:t>
            </a:r>
            <a:r>
              <a:rPr b="1" lang="en" sz="1200">
                <a:solidFill>
                  <a:schemeClr val="dk1"/>
                </a:solidFill>
                <a:latin typeface="Source Sans Pro"/>
                <a:ea typeface="Source Sans Pro"/>
                <a:cs typeface="Source Sans Pro"/>
                <a:sym typeface="Source Sans Pro"/>
              </a:rPr>
              <a:t>Type</a:t>
            </a:r>
            <a:r>
              <a:rPr lang="en" sz="1200">
                <a:solidFill>
                  <a:schemeClr val="dk1"/>
                </a:solidFill>
                <a:latin typeface="Source Sans Pro Light"/>
                <a:ea typeface="Source Sans Pro Light"/>
                <a:cs typeface="Source Sans Pro Light"/>
                <a:sym typeface="Source Sans Pro Light"/>
              </a:rPr>
              <a:t>: DNAT and SNAT</a:t>
            </a:r>
            <a:endParaRPr sz="1200">
              <a:solidFill>
                <a:schemeClr val="dk1"/>
              </a:solidFill>
              <a:latin typeface="Source Sans Pro Light"/>
              <a:ea typeface="Source Sans Pro Light"/>
              <a:cs typeface="Source Sans Pro Light"/>
              <a:sym typeface="Source Sans Pro Light"/>
            </a:endParaRPr>
          </a:p>
          <a:p>
            <a:pPr indent="-304800" lvl="0" marL="457200" rtl="0" algn="l">
              <a:spcBef>
                <a:spcPts val="0"/>
              </a:spcBef>
              <a:spcAft>
                <a:spcPts val="0"/>
              </a:spcAft>
              <a:buClr>
                <a:schemeClr val="dk1"/>
              </a:buClr>
              <a:buSzPts val="1200"/>
              <a:buFont typeface="Source Sans Pro Light"/>
              <a:buAutoNum type="arabicPeriod"/>
            </a:pPr>
            <a:r>
              <a:rPr b="1" lang="en" sz="1200">
                <a:solidFill>
                  <a:schemeClr val="dk1"/>
                </a:solidFill>
                <a:latin typeface="Source Sans Pro"/>
                <a:ea typeface="Source Sans Pro"/>
                <a:cs typeface="Source Sans Pro"/>
                <a:sym typeface="Source Sans Pro"/>
              </a:rPr>
              <a:t>External IP</a:t>
            </a:r>
            <a:r>
              <a:rPr lang="en" sz="1200">
                <a:solidFill>
                  <a:schemeClr val="dk1"/>
                </a:solidFill>
                <a:latin typeface="Source Sans Pro Light"/>
                <a:ea typeface="Source Sans Pro Light"/>
                <a:cs typeface="Source Sans Pro Light"/>
                <a:sym typeface="Source Sans Pro Light"/>
              </a:rPr>
              <a:t>: 10.15.38.11    </a:t>
            </a:r>
            <a:r>
              <a:rPr b="1" lang="en" sz="1200">
                <a:solidFill>
                  <a:schemeClr val="dk1"/>
                </a:solidFill>
                <a:latin typeface="Source Sans Pro"/>
                <a:ea typeface="Source Sans Pro"/>
                <a:cs typeface="Source Sans Pro"/>
                <a:sym typeface="Source Sans Pro"/>
              </a:rPr>
              <a:t>Logical IP</a:t>
            </a:r>
            <a:r>
              <a:rPr lang="en" sz="1200">
                <a:solidFill>
                  <a:schemeClr val="dk1"/>
                </a:solidFill>
                <a:latin typeface="Source Sans Pro Light"/>
                <a:ea typeface="Source Sans Pro Light"/>
                <a:cs typeface="Source Sans Pro Light"/>
                <a:sym typeface="Source Sans Pro Light"/>
              </a:rPr>
              <a:t>:  30.1.1.0/24    </a:t>
            </a:r>
            <a:r>
              <a:rPr b="1" lang="en" sz="1200">
                <a:solidFill>
                  <a:schemeClr val="dk1"/>
                </a:solidFill>
                <a:latin typeface="Source Sans Pro"/>
                <a:ea typeface="Source Sans Pro"/>
                <a:cs typeface="Source Sans Pro"/>
                <a:sym typeface="Source Sans Pro"/>
              </a:rPr>
              <a:t>Type</a:t>
            </a:r>
            <a:r>
              <a:rPr lang="en" sz="1200">
                <a:solidFill>
                  <a:schemeClr val="dk1"/>
                </a:solidFill>
                <a:latin typeface="Source Sans Pro Light"/>
                <a:ea typeface="Source Sans Pro Light"/>
                <a:cs typeface="Source Sans Pro Light"/>
                <a:sym typeface="Source Sans Pro Light"/>
              </a:rPr>
              <a:t>: SNAT</a:t>
            </a:r>
            <a:endParaRPr sz="1200">
              <a:solidFill>
                <a:schemeClr val="dk1"/>
              </a:solidFill>
              <a:latin typeface="Source Sans Pro Light"/>
              <a:ea typeface="Source Sans Pro Light"/>
              <a:cs typeface="Source Sans Pro Light"/>
              <a:sym typeface="Source Sans Pro Light"/>
            </a:endParaRPr>
          </a:p>
        </p:txBody>
      </p:sp>
      <p:sp>
        <p:nvSpPr>
          <p:cNvPr id="251" name="Google Shape;251;p28"/>
          <p:cNvSpPr txBox="1"/>
          <p:nvPr/>
        </p:nvSpPr>
        <p:spPr>
          <a:xfrm>
            <a:off x="7523108" y="1637048"/>
            <a:ext cx="16209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External gateway</a:t>
            </a:r>
            <a:endParaRPr sz="1200">
              <a:latin typeface="Source Sans Pro Light"/>
              <a:ea typeface="Source Sans Pro Light"/>
              <a:cs typeface="Source Sans Pro Light"/>
              <a:sym typeface="Source Sans Pro Light"/>
            </a:endParaRPr>
          </a:p>
          <a:p>
            <a:pPr indent="0" lvl="0" marL="0" rtl="0" algn="l">
              <a:spcBef>
                <a:spcPts val="0"/>
              </a:spcBef>
              <a:spcAft>
                <a:spcPts val="0"/>
              </a:spcAft>
              <a:buNone/>
            </a:pPr>
            <a:r>
              <a:rPr lang="en" sz="1200">
                <a:latin typeface="Source Sans Pro Light"/>
                <a:ea typeface="Source Sans Pro Light"/>
                <a:cs typeface="Source Sans Pro Light"/>
                <a:sym typeface="Source Sans Pro Light"/>
              </a:rPr>
              <a:t>10.15.37.1</a:t>
            </a:r>
            <a:endParaRPr sz="1200">
              <a:latin typeface="Source Sans Pro Light"/>
              <a:ea typeface="Source Sans Pro Light"/>
              <a:cs typeface="Source Sans Pro Light"/>
              <a:sym typeface="Source Sans Pro Light"/>
            </a:endParaRPr>
          </a:p>
        </p:txBody>
      </p:sp>
      <p:sp>
        <p:nvSpPr>
          <p:cNvPr id="252" name="Google Shape;252;p28"/>
          <p:cNvSpPr txBox="1"/>
          <p:nvPr/>
        </p:nvSpPr>
        <p:spPr>
          <a:xfrm>
            <a:off x="469950" y="392825"/>
            <a:ext cx="8204100" cy="4107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2800">
                <a:solidFill>
                  <a:srgbClr val="034EA2"/>
                </a:solidFill>
                <a:latin typeface="Source Sans Pro Light"/>
                <a:ea typeface="Source Sans Pro Light"/>
                <a:cs typeface="Source Sans Pro Light"/>
                <a:sym typeface="Source Sans Pro Light"/>
              </a:rPr>
              <a:t>NAT with </a:t>
            </a:r>
            <a:r>
              <a:rPr lang="en" sz="2800">
                <a:solidFill>
                  <a:srgbClr val="034EA2"/>
                </a:solidFill>
                <a:latin typeface="Source Sans Pro Light"/>
                <a:ea typeface="Source Sans Pro Light"/>
                <a:cs typeface="Source Sans Pro Light"/>
                <a:sym typeface="Source Sans Pro Light"/>
              </a:rPr>
              <a:t>Multiple Distributed Gateway Ports</a:t>
            </a:r>
            <a:endParaRPr sz="2800">
              <a:solidFill>
                <a:srgbClr val="034EA2"/>
              </a:solidFill>
              <a:latin typeface="Source Sans Pro Light"/>
              <a:ea typeface="Source Sans Pro Light"/>
              <a:cs typeface="Source Sans Pro Light"/>
              <a:sym typeface="Source Sans Pro Light"/>
            </a:endParaRPr>
          </a:p>
        </p:txBody>
      </p:sp>
      <p:sp>
        <p:nvSpPr>
          <p:cNvPr id="253" name="Google Shape;253;p28"/>
          <p:cNvSpPr txBox="1"/>
          <p:nvPr/>
        </p:nvSpPr>
        <p:spPr>
          <a:xfrm>
            <a:off x="6635125" y="2446150"/>
            <a:ext cx="2322300" cy="726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Source Sans Pro"/>
                <a:ea typeface="Source Sans Pro"/>
                <a:cs typeface="Source Sans Pro"/>
                <a:sym typeface="Source Sans Pro"/>
              </a:rPr>
              <a:t>Logical Router Static Routes:</a:t>
            </a:r>
            <a:endParaRPr b="1" sz="1200">
              <a:latin typeface="Source Sans Pro"/>
              <a:ea typeface="Source Sans Pro"/>
              <a:cs typeface="Source Sans Pro"/>
              <a:sym typeface="Source Sans Pro"/>
            </a:endParaRPr>
          </a:p>
          <a:p>
            <a:pPr indent="0" lvl="0" marL="0" rtl="0" algn="l">
              <a:spcBef>
                <a:spcPts val="0"/>
              </a:spcBef>
              <a:spcAft>
                <a:spcPts val="0"/>
              </a:spcAft>
              <a:buNone/>
            </a:pPr>
            <a:r>
              <a:t/>
            </a:r>
            <a:endParaRPr b="1" sz="100">
              <a:latin typeface="Source Sans Pro"/>
              <a:ea typeface="Source Sans Pro"/>
              <a:cs typeface="Source Sans Pro"/>
              <a:sym typeface="Source Sans Pro"/>
            </a:endParaRPr>
          </a:p>
          <a:p>
            <a:pPr indent="0" lvl="0" marL="0" rtl="0" algn="l">
              <a:spcBef>
                <a:spcPts val="0"/>
              </a:spcBef>
              <a:spcAft>
                <a:spcPts val="0"/>
              </a:spcAft>
              <a:buNone/>
            </a:pPr>
            <a:r>
              <a:rPr lang="en" sz="1200">
                <a:latin typeface="Source Sans Pro Light"/>
                <a:ea typeface="Source Sans Pro Light"/>
                <a:cs typeface="Source Sans Pro Light"/>
                <a:sym typeface="Source Sans Pro Light"/>
              </a:rPr>
              <a:t>Default                 →  </a:t>
            </a:r>
            <a:r>
              <a:rPr lang="en" sz="1200">
                <a:solidFill>
                  <a:schemeClr val="dk1"/>
                </a:solidFill>
                <a:latin typeface="Source Sans Pro Light"/>
                <a:ea typeface="Source Sans Pro Light"/>
                <a:cs typeface="Source Sans Pro Light"/>
                <a:sym typeface="Source Sans Pro Light"/>
              </a:rPr>
              <a:t>10.15.36.1</a:t>
            </a:r>
            <a:br>
              <a:rPr lang="en" sz="1200">
                <a:solidFill>
                  <a:schemeClr val="dk1"/>
                </a:solidFill>
                <a:latin typeface="Source Sans Pro Light"/>
                <a:ea typeface="Source Sans Pro Light"/>
                <a:cs typeface="Source Sans Pro Light"/>
                <a:sym typeface="Source Sans Pro Light"/>
              </a:rPr>
            </a:br>
            <a:r>
              <a:rPr lang="en" sz="1200">
                <a:solidFill>
                  <a:schemeClr val="dk1"/>
                </a:solidFill>
                <a:latin typeface="Source Sans Pro Light"/>
                <a:ea typeface="Source Sans Pro Light"/>
                <a:cs typeface="Source Sans Pro Light"/>
                <a:sym typeface="Source Sans Pro Light"/>
              </a:rPr>
              <a:t>192.168.0.0/16</a:t>
            </a:r>
            <a:r>
              <a:rPr lang="en" sz="1200">
                <a:solidFill>
                  <a:schemeClr val="dk1"/>
                </a:solidFill>
                <a:latin typeface="Source Sans Pro Light"/>
                <a:ea typeface="Source Sans Pro Light"/>
                <a:cs typeface="Source Sans Pro Light"/>
                <a:sym typeface="Source Sans Pro Light"/>
              </a:rPr>
              <a:t>  →  10.15.37.1</a:t>
            </a:r>
            <a:endParaRPr sz="1200">
              <a:solidFill>
                <a:schemeClr val="dk1"/>
              </a:solidFill>
              <a:latin typeface="Source Sans Pro Light"/>
              <a:ea typeface="Source Sans Pro Light"/>
              <a:cs typeface="Source Sans Pro Light"/>
              <a:sym typeface="Source Sans Pr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idx="1" type="body"/>
          </p:nvPr>
        </p:nvSpPr>
        <p:spPr>
          <a:xfrm>
            <a:off x="476125" y="888850"/>
            <a:ext cx="8269500" cy="4148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1500">
                <a:solidFill>
                  <a:schemeClr val="dk1"/>
                </a:solidFill>
              </a:rPr>
              <a:t>Given that Load balancer rules change the destination IP address of packets, </a:t>
            </a:r>
            <a:r>
              <a:rPr lang="en" sz="1500">
                <a:solidFill>
                  <a:schemeClr val="dk1"/>
                </a:solidFill>
              </a:rPr>
              <a:t>should we</a:t>
            </a:r>
            <a:r>
              <a:rPr lang="en" sz="1500">
                <a:solidFill>
                  <a:schemeClr val="dk1"/>
                </a:solidFill>
              </a:rPr>
              <a:t>:</a:t>
            </a:r>
            <a:endParaRPr sz="1500">
              <a:solidFill>
                <a:schemeClr val="dk1"/>
              </a:solidFill>
            </a:endParaRPr>
          </a:p>
          <a:p>
            <a:pPr indent="-323850" lvl="0" marL="457200" rtl="0" algn="l">
              <a:spcBef>
                <a:spcPts val="480"/>
              </a:spcBef>
              <a:spcAft>
                <a:spcPts val="0"/>
              </a:spcAft>
              <a:buClr>
                <a:schemeClr val="dk1"/>
              </a:buClr>
              <a:buSzPts val="1500"/>
              <a:buChar char="●"/>
            </a:pPr>
            <a:r>
              <a:rPr lang="en" sz="1500">
                <a:solidFill>
                  <a:schemeClr val="dk1"/>
                </a:solidFill>
              </a:rPr>
              <a:t>Apply </a:t>
            </a:r>
            <a:r>
              <a:rPr lang="en" sz="1500">
                <a:solidFill>
                  <a:schemeClr val="dk1"/>
                </a:solidFill>
              </a:rPr>
              <a:t>only</a:t>
            </a:r>
            <a:r>
              <a:rPr lang="en" sz="1500">
                <a:solidFill>
                  <a:schemeClr val="dk1"/>
                </a:solidFill>
              </a:rPr>
              <a:t> those LB rules whose virtual_IP is in the DGP subnet, at a DGP? (OR)</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Apply all LB rules at each DGP?</a:t>
            </a:r>
            <a:endParaRPr sz="1400"/>
          </a:p>
          <a:p>
            <a:pPr indent="0" lvl="0" marL="0" rtl="0" algn="l">
              <a:spcBef>
                <a:spcPts val="480"/>
              </a:spcBef>
              <a:spcAft>
                <a:spcPts val="0"/>
              </a:spcAft>
              <a:buNone/>
            </a:pPr>
            <a:r>
              <a:t/>
            </a:r>
            <a:endParaRPr sz="1400"/>
          </a:p>
          <a:p>
            <a:pPr indent="0" lvl="0" marL="0" rtl="0" algn="l">
              <a:spcBef>
                <a:spcPts val="480"/>
              </a:spcBef>
              <a:spcAft>
                <a:spcPts val="0"/>
              </a:spcAft>
              <a:buNone/>
            </a:pPr>
            <a:r>
              <a:t/>
            </a:r>
            <a:endParaRPr/>
          </a:p>
        </p:txBody>
      </p:sp>
      <p:sp>
        <p:nvSpPr>
          <p:cNvPr id="259" name="Google Shape;259;p29"/>
          <p:cNvSpPr txBox="1"/>
          <p:nvPr/>
        </p:nvSpPr>
        <p:spPr>
          <a:xfrm>
            <a:off x="469950" y="392825"/>
            <a:ext cx="8204100" cy="4107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2800">
                <a:solidFill>
                  <a:srgbClr val="034EA2"/>
                </a:solidFill>
                <a:latin typeface="Source Sans Pro Light"/>
                <a:ea typeface="Source Sans Pro Light"/>
                <a:cs typeface="Source Sans Pro Light"/>
                <a:sym typeface="Source Sans Pro Light"/>
              </a:rPr>
              <a:t>LB with </a:t>
            </a:r>
            <a:r>
              <a:rPr lang="en" sz="2800">
                <a:solidFill>
                  <a:srgbClr val="034EA2"/>
                </a:solidFill>
                <a:latin typeface="Source Sans Pro Light"/>
                <a:ea typeface="Source Sans Pro Light"/>
                <a:cs typeface="Source Sans Pro Light"/>
                <a:sym typeface="Source Sans Pro Light"/>
              </a:rPr>
              <a:t>Multiple Distributed Gateway Ports</a:t>
            </a:r>
            <a:endParaRPr sz="2800">
              <a:solidFill>
                <a:srgbClr val="034EA2"/>
              </a:solidFill>
              <a:latin typeface="Source Sans Pro Light"/>
              <a:ea typeface="Source Sans Pro Light"/>
              <a:cs typeface="Source Sans Pro Light"/>
              <a:sym typeface="Source Sans Pr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type="ctrTitle"/>
          </p:nvPr>
        </p:nvSpPr>
        <p:spPr>
          <a:xfrm>
            <a:off x="551575" y="1526075"/>
            <a:ext cx="8009100" cy="13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265" name="Google Shape;265;p30"/>
          <p:cNvSpPr txBox="1"/>
          <p:nvPr>
            <p:ph idx="1" type="subTitle"/>
          </p:nvPr>
        </p:nvSpPr>
        <p:spPr>
          <a:xfrm>
            <a:off x="551575" y="2973726"/>
            <a:ext cx="8009100" cy="678900"/>
          </a:xfrm>
          <a:prstGeom prst="rect">
            <a:avLst/>
          </a:prstGeom>
        </p:spPr>
        <p:txBody>
          <a:bodyPr anchorCtr="0" anchor="b" bIns="91425" lIns="91425" spcFirstLastPara="1" rIns="91425" wrap="square" tIns="91425">
            <a:noAutofit/>
          </a:bodyPr>
          <a:lstStyle/>
          <a:p>
            <a:pPr indent="0" lvl="0" marL="0" rtl="0" algn="l">
              <a:spcBef>
                <a:spcPts val="32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porate PowerPoint (16x9)">
  <a:themeElements>
    <a:clrScheme name="Custom 26">
      <a:dk1>
        <a:srgbClr val="000000"/>
      </a:dk1>
      <a:lt1>
        <a:srgbClr val="FFFFFF"/>
      </a:lt1>
      <a:dk2>
        <a:srgbClr val="3F3F3F"/>
      </a:dk2>
      <a:lt2>
        <a:srgbClr val="FFC000"/>
      </a:lt2>
      <a:accent1>
        <a:srgbClr val="024394"/>
      </a:accent1>
      <a:accent2>
        <a:srgbClr val="B1CC11"/>
      </a:accent2>
      <a:accent3>
        <a:srgbClr val="C7C9CC"/>
      </a:accent3>
      <a:accent4>
        <a:srgbClr val="2A5C3D"/>
      </a:accent4>
      <a:accent5>
        <a:srgbClr val="4BACC6"/>
      </a:accent5>
      <a:accent6>
        <a:srgbClr val="153965"/>
      </a:accent6>
      <a:hlink>
        <a:srgbClr val="B1CC11"/>
      </a:hlink>
      <a:folHlink>
        <a:srgbClr val="B1CC1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rporate PowerPoint (16x9)">
  <a:themeElements>
    <a:clrScheme name="Custom 26">
      <a:dk1>
        <a:srgbClr val="000000"/>
      </a:dk1>
      <a:lt1>
        <a:srgbClr val="FFFFFF"/>
      </a:lt1>
      <a:dk2>
        <a:srgbClr val="3F3F3F"/>
      </a:dk2>
      <a:lt2>
        <a:srgbClr val="FFC000"/>
      </a:lt2>
      <a:accent1>
        <a:srgbClr val="024394"/>
      </a:accent1>
      <a:accent2>
        <a:srgbClr val="B1CC11"/>
      </a:accent2>
      <a:accent3>
        <a:srgbClr val="C7C9CC"/>
      </a:accent3>
      <a:accent4>
        <a:srgbClr val="2A5C3D"/>
      </a:accent4>
      <a:accent5>
        <a:srgbClr val="4BACC6"/>
      </a:accent5>
      <a:accent6>
        <a:srgbClr val="153965"/>
      </a:accent6>
      <a:hlink>
        <a:srgbClr val="B1CC11"/>
      </a:hlink>
      <a:folHlink>
        <a:srgbClr val="B1CC1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