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D86BEF-DE9A-415B-96DA-EF780AD04A76}" v="11" dt="2022-10-31T23:08:48.8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104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C3F75-CF2F-49FB-853C-398FD49986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4680A4-CFAF-40F9-8273-6539E924BE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09467-78B9-42DD-AE7D-5F4FC6854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BC0CB-8D78-4108-A003-E5D5E7F09414}" type="datetimeFigureOut">
              <a:rPr lang="en-GB" smtClean="0"/>
              <a:t>30/10/2022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88E6C-55B6-4E80-84E2-2A0FE1E59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C04AC0-1446-4766-AB9A-72DDCEE66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1E041-7FF4-411C-80D2-FC19DD5D76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707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97BDB-ECF4-4D73-B8D5-BE3322825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A28767-D7E1-440F-ABD3-7935F36109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267F55-1B8B-41E2-90F0-E5A5B7286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BC0CB-8D78-4108-A003-E5D5E7F09414}" type="datetimeFigureOut">
              <a:rPr lang="en-GB" smtClean="0"/>
              <a:t>30/10/2022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600A2-940E-411E-A602-C890B799E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254DBB-D230-4D14-8D3E-7D32B2F18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1E041-7FF4-411C-80D2-FC19DD5D76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0218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8FFFD5-C95A-4BE7-92BD-1B0FF70EF0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3A07AA-338D-4707-A989-B3437FEF4D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102C6-2903-490D-812B-84FDC3A37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BC0CB-8D78-4108-A003-E5D5E7F09414}" type="datetimeFigureOut">
              <a:rPr lang="en-GB" smtClean="0"/>
              <a:t>30/10/2022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465F6-6896-4901-9D40-BDA305788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CA0E59-251A-4D77-81F1-CF618FCB3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1E041-7FF4-411C-80D2-FC19DD5D76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4759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16DD9-2AEE-4DCE-8A54-B38880573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CF3F6-8CD7-4D97-9A99-CA2CDD3AF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58B5D-3786-46F8-A468-257ECD433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BC0CB-8D78-4108-A003-E5D5E7F09414}" type="datetimeFigureOut">
              <a:rPr lang="en-GB" smtClean="0"/>
              <a:t>30/10/2022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A0554-A307-4612-A667-470093E5B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0CC9E-7AF3-4F07-9A61-2451AD8EF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1E041-7FF4-411C-80D2-FC19DD5D76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3879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FAC7D-5EA2-407D-8FEC-D42CCB871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AFFAC7-3D81-4565-8911-D07FC27DD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3A691-398B-4279-8094-BB4591B30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BC0CB-8D78-4108-A003-E5D5E7F09414}" type="datetimeFigureOut">
              <a:rPr lang="en-GB" smtClean="0"/>
              <a:t>30/10/2022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FE1DF7-7EA1-41D4-98AA-1EA8F94B8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CA7F7-9959-467C-89F5-779E343B9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1E041-7FF4-411C-80D2-FC19DD5D76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6642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DA26B-4504-4670-91FE-2AAC26EFF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C8708-F5F2-49DB-A28A-1AA6CE63CC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0B3FB8-E5EE-47AB-97A3-05C7EC61F7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328DBC-E364-47EB-9B23-22B49DE09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BC0CB-8D78-4108-A003-E5D5E7F09414}" type="datetimeFigureOut">
              <a:rPr lang="en-GB" smtClean="0"/>
              <a:t>30/10/2022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F05611-7FB5-4BDA-956F-A016BBFE2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DDDCC9-C810-4464-B2D1-A6E93370B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1E041-7FF4-411C-80D2-FC19DD5D76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1555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A067D-79F0-430C-9176-B60368B96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54A1D-E1FF-45D6-9D98-44A5E6FF8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0565B-75C8-4EB5-B13D-F485F2703F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4FC1C0-FACE-45C1-9F25-2E11D1EE14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660950-FAFE-4BBB-AECE-7686417F13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504CB3-D166-42BB-ACAB-EF133EFC1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BC0CB-8D78-4108-A003-E5D5E7F09414}" type="datetimeFigureOut">
              <a:rPr lang="en-GB" smtClean="0"/>
              <a:t>30/10/2022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88C5A0-6792-4127-BE51-129F74EDB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33D777-F1AB-4D5B-8D4D-67B2D4681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1E041-7FF4-411C-80D2-FC19DD5D76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0091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B396A-9828-4779-84D4-9E95404E8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BF7E25-0EBE-469F-A083-A463231B3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BC0CB-8D78-4108-A003-E5D5E7F09414}" type="datetimeFigureOut">
              <a:rPr lang="en-GB" smtClean="0"/>
              <a:t>30/10/2022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AF65E6-EC1A-4C05-BF0A-CF568743F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5FEDC3-40C5-433D-8A10-9D765262A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1E041-7FF4-411C-80D2-FC19DD5D76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6775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D80473-FC8B-45EC-B012-47D2E720F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BC0CB-8D78-4108-A003-E5D5E7F09414}" type="datetimeFigureOut">
              <a:rPr lang="en-GB" smtClean="0"/>
              <a:t>30/10/2022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31F673-8B7E-4982-BFE3-6E881E9D8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E48E80-04B4-46CD-ABC7-5EDBA6BC0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1E041-7FF4-411C-80D2-FC19DD5D76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0958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A181B-6569-4A8F-A2AB-AF0B2058B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73693-BF34-4968-9C71-475BB39CD9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9FDD88-27B1-4275-B5B9-1E375166AF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788679-942F-407D-9894-2189B7FD6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BC0CB-8D78-4108-A003-E5D5E7F09414}" type="datetimeFigureOut">
              <a:rPr lang="en-GB" smtClean="0"/>
              <a:t>30/10/2022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4CA649-9CFC-4BF9-9CEA-1F3D535F8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2DFE9D-85EA-4986-83AB-3874CCFBC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1E041-7FF4-411C-80D2-FC19DD5D76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0978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D345B-62CB-4248-8CBC-EF3047FF9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EBFA7C-46EB-44C2-AB8D-8907706402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808519-C6C0-4969-8C61-5801964445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617B4-08E3-4A11-B3E2-A988A3E5B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BC0CB-8D78-4108-A003-E5D5E7F09414}" type="datetimeFigureOut">
              <a:rPr lang="en-GB" smtClean="0"/>
              <a:t>30/10/2022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4D103E-CFA5-4C59-B4BA-A9C427D9C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119DEB-8D36-4D9A-83FD-9E7AC2A94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1E041-7FF4-411C-80D2-FC19DD5D76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3243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2D25B-53DE-4B92-AC50-BDC174D6F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9AC655-BCDB-487C-858B-E5BB157AD5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9DAC0-1D36-4553-B555-D84F49201C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BC0CB-8D78-4108-A003-E5D5E7F09414}" type="datetimeFigureOut">
              <a:rPr lang="en-GB" smtClean="0"/>
              <a:t>30/10/2022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288A75-7873-40CD-91FD-3AF6E55B54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A9643C-3D65-4292-8027-07ED30C75D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1E041-7FF4-411C-80D2-FC19DD5D76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7493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8B82D-2AB5-47B6-8D01-B812C1FFBF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Better exception path for OVS-DPDK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EB78D1-D537-4BB9-BA05-9BDC842E8E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Thilak Raj Surendra Babu</a:t>
            </a:r>
            <a:br>
              <a:rPr lang="en-US" dirty="0"/>
            </a:br>
            <a:r>
              <a:rPr lang="en-US" dirty="0"/>
              <a:t>Nutanix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9415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0FB6A-6001-4444-8D4D-4AFABDBA9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501D4-90F5-47E9-98B7-85EA03254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packet over bro interface in OVS-DPDK endures an additional HOP in comparison with OVS-KERNEL.</a:t>
            </a:r>
          </a:p>
          <a:p>
            <a:r>
              <a:rPr lang="en-GB" dirty="0"/>
              <a:t>VIRTIO-user as an exception path seems to give relatively better performance but consumes another thread.</a:t>
            </a:r>
          </a:p>
          <a:p>
            <a:r>
              <a:rPr lang="en-GB" dirty="0"/>
              <a:t>VIRTIO-user as </a:t>
            </a:r>
            <a:r>
              <a:rPr lang="en-GB" dirty="0" err="1"/>
              <a:t>dpdk</a:t>
            </a:r>
            <a:r>
              <a:rPr lang="en-GB" dirty="0"/>
              <a:t>-dev </a:t>
            </a:r>
            <a:r>
              <a:rPr lang="en-GB" dirty="0" err="1"/>
              <a:t>args</a:t>
            </a:r>
            <a:r>
              <a:rPr lang="en-GB" dirty="0"/>
              <a:t> in the current form doesn’t make use of any GRO/TSO offloads.</a:t>
            </a:r>
          </a:p>
        </p:txBody>
      </p:sp>
    </p:spTree>
    <p:extLst>
      <p:ext uri="{BB962C8B-B14F-4D97-AF65-F5344CB8AC3E}">
        <p14:creationId xmlns:p14="http://schemas.microsoft.com/office/powerpoint/2010/main" val="3676595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A11B7-719E-4B51-A4C7-5D8177E64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06E70-DF6A-4F51-BB46-6092C8CE6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86739" cy="4351338"/>
          </a:xfrm>
        </p:spPr>
        <p:txBody>
          <a:bodyPr/>
          <a:lstStyle/>
          <a:p>
            <a:r>
              <a:rPr lang="en-US" dirty="0"/>
              <a:t>VIRTIO-user while improves performance take an additional thread.</a:t>
            </a:r>
          </a:p>
          <a:p>
            <a:r>
              <a:rPr lang="en-US" dirty="0"/>
              <a:t>OVS-DPDK doesn’t handle multi-segment </a:t>
            </a:r>
            <a:r>
              <a:rPr lang="en-US" dirty="0" err="1"/>
              <a:t>mbufs</a:t>
            </a:r>
            <a:r>
              <a:rPr lang="en-US" dirty="0"/>
              <a:t>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83B264D-ED93-47BC-B6AF-BDBC43B1B093}"/>
              </a:ext>
            </a:extLst>
          </p:cNvPr>
          <p:cNvSpPr txBox="1"/>
          <p:nvPr/>
        </p:nvSpPr>
        <p:spPr>
          <a:xfrm>
            <a:off x="7936056" y="2056208"/>
            <a:ext cx="6970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Tap</a:t>
            </a:r>
            <a:endParaRPr lang="en-GB" sz="900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E986919-5FFB-4F0C-BEB2-E9983ED97D5C}"/>
              </a:ext>
            </a:extLst>
          </p:cNvPr>
          <p:cNvGrpSpPr/>
          <p:nvPr/>
        </p:nvGrpSpPr>
        <p:grpSpPr>
          <a:xfrm>
            <a:off x="7657106" y="1641044"/>
            <a:ext cx="2997642" cy="2763836"/>
            <a:chOff x="7657106" y="1641044"/>
            <a:chExt cx="2997642" cy="2763836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2B095A4C-E0A9-4F7F-8CC0-9B5EE1DEC908}"/>
                </a:ext>
              </a:extLst>
            </p:cNvPr>
            <p:cNvSpPr/>
            <p:nvPr/>
          </p:nvSpPr>
          <p:spPr>
            <a:xfrm>
              <a:off x="8782216" y="2282175"/>
              <a:ext cx="981986" cy="18561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VIRTIO USER</a:t>
              </a:r>
              <a:endParaRPr lang="en-GB" sz="1000" dirty="0"/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8EE315B0-6EB7-4C97-A1F0-E149479A729E}"/>
                </a:ext>
              </a:extLst>
            </p:cNvPr>
            <p:cNvGrpSpPr/>
            <p:nvPr/>
          </p:nvGrpSpPr>
          <p:grpSpPr>
            <a:xfrm>
              <a:off x="7657106" y="1641044"/>
              <a:ext cx="2997642" cy="2763836"/>
              <a:chOff x="7657106" y="1641044"/>
              <a:chExt cx="2997642" cy="2763836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DE9B69B1-2E75-43CE-927C-5A47D62B441B}"/>
                  </a:ext>
                </a:extLst>
              </p:cNvPr>
              <p:cNvGrpSpPr/>
              <p:nvPr/>
            </p:nvGrpSpPr>
            <p:grpSpPr>
              <a:xfrm>
                <a:off x="7657106" y="1641044"/>
                <a:ext cx="2997642" cy="2763836"/>
                <a:chOff x="7657106" y="1641044"/>
                <a:chExt cx="2997642" cy="2763836"/>
              </a:xfrm>
            </p:grpSpPr>
            <p:grpSp>
              <p:nvGrpSpPr>
                <p:cNvPr id="4" name="Group 3">
                  <a:extLst>
                    <a:ext uri="{FF2B5EF4-FFF2-40B4-BE49-F238E27FC236}">
                      <a16:creationId xmlns:a16="http://schemas.microsoft.com/office/drawing/2014/main" id="{2C672289-E458-4C82-8893-BF828BEB7252}"/>
                    </a:ext>
                  </a:extLst>
                </p:cNvPr>
                <p:cNvGrpSpPr/>
                <p:nvPr/>
              </p:nvGrpSpPr>
              <p:grpSpPr>
                <a:xfrm>
                  <a:off x="7657106" y="2234317"/>
                  <a:ext cx="2997642" cy="2170563"/>
                  <a:chOff x="6430053" y="2370562"/>
                  <a:chExt cx="2959084" cy="1216051"/>
                </a:xfrm>
              </p:grpSpPr>
              <p:sp>
                <p:nvSpPr>
                  <p:cNvPr id="6" name="Rectangle 5">
                    <a:extLst>
                      <a:ext uri="{FF2B5EF4-FFF2-40B4-BE49-F238E27FC236}">
                        <a16:creationId xmlns:a16="http://schemas.microsoft.com/office/drawing/2014/main" id="{3BA0005A-606B-40B9-B271-E3437086B3F8}"/>
                      </a:ext>
                    </a:extLst>
                  </p:cNvPr>
                  <p:cNvSpPr/>
                  <p:nvPr/>
                </p:nvSpPr>
                <p:spPr>
                  <a:xfrm>
                    <a:off x="6430053" y="2687057"/>
                    <a:ext cx="2959084" cy="597380"/>
                  </a:xfrm>
                  <a:prstGeom prst="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9489B760-9C61-43E6-8804-9B3473CE6309}"/>
                      </a:ext>
                    </a:extLst>
                  </p:cNvPr>
                  <p:cNvSpPr/>
                  <p:nvPr/>
                </p:nvSpPr>
                <p:spPr>
                  <a:xfrm>
                    <a:off x="6891043" y="2370562"/>
                    <a:ext cx="37811" cy="518887"/>
                  </a:xfrm>
                  <a:prstGeom prst="rect">
                    <a:avLst/>
                  </a:prstGeom>
                  <a:solidFill>
                    <a:schemeClr val="bg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F86B63FA-E704-4089-A63D-E7702C08AC39}"/>
                      </a:ext>
                    </a:extLst>
                  </p:cNvPr>
                  <p:cNvSpPr/>
                  <p:nvPr/>
                </p:nvSpPr>
                <p:spPr>
                  <a:xfrm>
                    <a:off x="8884140" y="2600652"/>
                    <a:ext cx="45719" cy="770190"/>
                  </a:xfrm>
                  <a:prstGeom prst="rect">
                    <a:avLst/>
                  </a:prstGeom>
                  <a:solidFill>
                    <a:schemeClr val="accent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D4981B99-B961-449F-8635-4ECA3732B500}"/>
                      </a:ext>
                    </a:extLst>
                  </p:cNvPr>
                  <p:cNvSpPr txBox="1"/>
                  <p:nvPr/>
                </p:nvSpPr>
                <p:spPr>
                  <a:xfrm>
                    <a:off x="8562403" y="3132479"/>
                    <a:ext cx="697099" cy="13223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900" dirty="0"/>
                      <a:t>Eth</a:t>
                    </a:r>
                    <a:endParaRPr lang="en-GB" sz="900" dirty="0"/>
                  </a:p>
                </p:txBody>
              </p:sp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F08E63C3-B94C-48E8-AA4C-DF581EB36BE0}"/>
                      </a:ext>
                    </a:extLst>
                  </p:cNvPr>
                  <p:cNvSpPr/>
                  <p:nvPr/>
                </p:nvSpPr>
                <p:spPr>
                  <a:xfrm>
                    <a:off x="8090607" y="3370842"/>
                    <a:ext cx="1245898" cy="215771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NIC</a:t>
                    </a:r>
                    <a:endParaRPr lang="en-GB" dirty="0"/>
                  </a:p>
                </p:txBody>
              </p:sp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03456039-F79A-42F6-A34E-3DC39CD45406}"/>
                      </a:ext>
                    </a:extLst>
                  </p:cNvPr>
                  <p:cNvSpPr txBox="1"/>
                  <p:nvPr/>
                </p:nvSpPr>
                <p:spPr>
                  <a:xfrm>
                    <a:off x="6432012" y="2827498"/>
                    <a:ext cx="572272" cy="17631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dirty="0">
                        <a:solidFill>
                          <a:srgbClr val="FF0000"/>
                        </a:solidFill>
                      </a:rPr>
                      <a:t>Smaller Packets</a:t>
                    </a:r>
                    <a:endParaRPr lang="en-GB" sz="700" dirty="0">
                      <a:solidFill>
                        <a:srgbClr val="FF0000"/>
                      </a:solidFill>
                    </a:endParaRPr>
                  </a:p>
                </p:txBody>
              </p:sp>
            </p:grpSp>
            <p:sp>
              <p:nvSpPr>
                <p:cNvPr id="43" name="Rectangle: Rounded Corners 42">
                  <a:extLst>
                    <a:ext uri="{FF2B5EF4-FFF2-40B4-BE49-F238E27FC236}">
                      <a16:creationId xmlns:a16="http://schemas.microsoft.com/office/drawing/2014/main" id="{3568E477-3516-408F-977F-AD93037A3C62}"/>
                    </a:ext>
                  </a:extLst>
                </p:cNvPr>
                <p:cNvSpPr/>
                <p:nvPr/>
              </p:nvSpPr>
              <p:spPr>
                <a:xfrm>
                  <a:off x="9764202" y="1641044"/>
                  <a:ext cx="803081" cy="1042769"/>
                </a:xfrm>
                <a:prstGeom prst="round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OVS-</a:t>
                  </a:r>
                  <a:br>
                    <a:rPr lang="en-US" dirty="0"/>
                  </a:br>
                  <a:r>
                    <a:rPr lang="en-US" dirty="0"/>
                    <a:t>DPDK</a:t>
                  </a:r>
                  <a:endParaRPr lang="en-GB" dirty="0"/>
                </a:p>
              </p:txBody>
            </p:sp>
          </p:grpSp>
          <p:cxnSp>
            <p:nvCxnSpPr>
              <p:cNvPr id="38" name="Connector: Curved 37">
                <a:extLst>
                  <a:ext uri="{FF2B5EF4-FFF2-40B4-BE49-F238E27FC236}">
                    <a16:creationId xmlns:a16="http://schemas.microsoft.com/office/drawing/2014/main" id="{028DF867-7D67-4003-8486-EC91374D78E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215456" y="2560453"/>
                <a:ext cx="696627" cy="558326"/>
              </a:xfrm>
              <a:prstGeom prst="curved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or: Curved 35">
                <a:extLst>
                  <a:ext uri="{FF2B5EF4-FFF2-40B4-BE49-F238E27FC236}">
                    <a16:creationId xmlns:a16="http://schemas.microsoft.com/office/drawing/2014/main" id="{2438272B-B6A8-42A4-BBB9-D9633187CAB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8118115" y="2539560"/>
                <a:ext cx="754168" cy="450610"/>
              </a:xfrm>
              <a:prstGeom prst="curved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F843F47-A0A5-47B7-AC66-956F05537A15}"/>
                  </a:ext>
                </a:extLst>
              </p:cNvPr>
              <p:cNvSpPr txBox="1"/>
              <p:nvPr/>
            </p:nvSpPr>
            <p:spPr>
              <a:xfrm>
                <a:off x="8353047" y="2683813"/>
                <a:ext cx="6970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 err="1">
                    <a:solidFill>
                      <a:srgbClr val="FF0000"/>
                    </a:solidFill>
                  </a:rPr>
                  <a:t>Vhost</a:t>
                </a:r>
                <a:r>
                  <a:rPr lang="en-US" sz="900" dirty="0">
                    <a:solidFill>
                      <a:srgbClr val="FF0000"/>
                    </a:solidFill>
                  </a:rPr>
                  <a:t>-net thread</a:t>
                </a:r>
                <a:endParaRPr lang="en-GB" sz="900" dirty="0">
                  <a:solidFill>
                    <a:srgbClr val="FF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52063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75FA3-BBDF-4080-860A-B7BCABB3C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7226" y="259144"/>
            <a:ext cx="10515600" cy="1325563"/>
          </a:xfrm>
        </p:spPr>
        <p:txBody>
          <a:bodyPr/>
          <a:lstStyle/>
          <a:p>
            <a:r>
              <a:rPr lang="en-US" dirty="0"/>
              <a:t>Solution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94FC8-F757-4FEE-AE07-B44A7F47C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07989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User mergeable buffers on the VIRTIO interface</a:t>
            </a:r>
          </a:p>
          <a:p>
            <a:r>
              <a:rPr lang="en-US" dirty="0"/>
              <a:t>RX</a:t>
            </a:r>
          </a:p>
          <a:p>
            <a:pPr lvl="1"/>
            <a:r>
              <a:rPr lang="en-US" dirty="0"/>
              <a:t>Packets in the </a:t>
            </a:r>
            <a:r>
              <a:rPr lang="en-US" dirty="0" err="1"/>
              <a:t>vring</a:t>
            </a:r>
            <a:r>
              <a:rPr lang="en-US" dirty="0"/>
              <a:t> are chained </a:t>
            </a:r>
            <a:r>
              <a:rPr lang="en-US" dirty="0" err="1"/>
              <a:t>mbuf</a:t>
            </a:r>
            <a:r>
              <a:rPr lang="en-US" dirty="0"/>
              <a:t> representing a coalesced TCP packet.</a:t>
            </a:r>
          </a:p>
          <a:p>
            <a:pPr lvl="1"/>
            <a:r>
              <a:rPr lang="en-US" dirty="0"/>
              <a:t>Construct a new </a:t>
            </a:r>
            <a:r>
              <a:rPr lang="en-US" dirty="0" err="1"/>
              <a:t>mbuf</a:t>
            </a:r>
            <a:r>
              <a:rPr lang="en-US" dirty="0"/>
              <a:t> by creating a large external </a:t>
            </a:r>
            <a:r>
              <a:rPr lang="en-US" dirty="0" err="1"/>
              <a:t>mbuf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Set the meta data for the new </a:t>
            </a:r>
            <a:r>
              <a:rPr lang="en-US" dirty="0" err="1"/>
              <a:t>mbuf</a:t>
            </a:r>
            <a:r>
              <a:rPr lang="en-US" dirty="0"/>
              <a:t> accordingly.</a:t>
            </a:r>
          </a:p>
          <a:p>
            <a:pPr lvl="1"/>
            <a:r>
              <a:rPr lang="en-US" dirty="0"/>
              <a:t>Transmit the packet.</a:t>
            </a:r>
          </a:p>
          <a:p>
            <a:r>
              <a:rPr lang="en-US" dirty="0"/>
              <a:t>TX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rte_gro</a:t>
            </a:r>
            <a:r>
              <a:rPr lang="en-US" dirty="0"/>
              <a:t> to coalesce the packets before sending them towards the VIRTIO user interface.</a:t>
            </a:r>
          </a:p>
          <a:p>
            <a:pPr lvl="1"/>
            <a:r>
              <a:rPr lang="en-US" dirty="0"/>
              <a:t>Place the chained </a:t>
            </a:r>
            <a:r>
              <a:rPr lang="en-US" dirty="0" err="1"/>
              <a:t>mbuf</a:t>
            </a:r>
            <a:r>
              <a:rPr lang="en-US" dirty="0"/>
              <a:t> on the VIRT queue.</a:t>
            </a:r>
            <a:endParaRPr lang="en-GB" dirty="0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FE56ECD2-B9B2-4D05-B623-83BA4126F05F}"/>
              </a:ext>
            </a:extLst>
          </p:cNvPr>
          <p:cNvGrpSpPr/>
          <p:nvPr/>
        </p:nvGrpSpPr>
        <p:grpSpPr>
          <a:xfrm>
            <a:off x="7983110" y="632727"/>
            <a:ext cx="2515333" cy="659729"/>
            <a:chOff x="7983110" y="632727"/>
            <a:chExt cx="2515333" cy="659729"/>
          </a:xfrm>
          <a:solidFill>
            <a:schemeClr val="bg1"/>
          </a:solidFill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009C2A5-1827-4F28-9711-3548E6BDC5E6}"/>
                </a:ext>
              </a:extLst>
            </p:cNvPr>
            <p:cNvSpPr/>
            <p:nvPr/>
          </p:nvSpPr>
          <p:spPr>
            <a:xfrm>
              <a:off x="7983110" y="636104"/>
              <a:ext cx="496956" cy="65635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AE39A9A1-C788-4FC6-9AE7-40B4C0C324F6}"/>
                </a:ext>
              </a:extLst>
            </p:cNvPr>
            <p:cNvSpPr/>
            <p:nvPr/>
          </p:nvSpPr>
          <p:spPr>
            <a:xfrm>
              <a:off x="8482883" y="636104"/>
              <a:ext cx="496956" cy="65635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7C51947D-7113-4867-AC06-AD7C3FB7FC23}"/>
                </a:ext>
              </a:extLst>
            </p:cNvPr>
            <p:cNvSpPr/>
            <p:nvPr/>
          </p:nvSpPr>
          <p:spPr>
            <a:xfrm>
              <a:off x="8989755" y="636104"/>
              <a:ext cx="496956" cy="65635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D049B9D1-666E-401A-BDC1-CEFC6A6B8696}"/>
                </a:ext>
              </a:extLst>
            </p:cNvPr>
            <p:cNvSpPr/>
            <p:nvPr/>
          </p:nvSpPr>
          <p:spPr>
            <a:xfrm>
              <a:off x="10001487" y="634439"/>
              <a:ext cx="496956" cy="65635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F7AA2AC5-8EFE-40E9-92F9-6C894B266380}"/>
                </a:ext>
              </a:extLst>
            </p:cNvPr>
            <p:cNvSpPr/>
            <p:nvPr/>
          </p:nvSpPr>
          <p:spPr>
            <a:xfrm>
              <a:off x="9496627" y="632727"/>
              <a:ext cx="496956" cy="65635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BCAC13A7-96DE-4117-8ADA-5624C64BE21A}"/>
              </a:ext>
            </a:extLst>
          </p:cNvPr>
          <p:cNvSpPr/>
          <p:nvPr/>
        </p:nvSpPr>
        <p:spPr>
          <a:xfrm>
            <a:off x="8098073" y="714454"/>
            <a:ext cx="155050" cy="14248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3E4F06E-0932-4221-9437-04D78E3354CA}"/>
              </a:ext>
            </a:extLst>
          </p:cNvPr>
          <p:cNvSpPr/>
          <p:nvPr/>
        </p:nvSpPr>
        <p:spPr>
          <a:xfrm>
            <a:off x="8098073" y="922938"/>
            <a:ext cx="155050" cy="14248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12802E2-5F63-4169-9714-278AD7653168}"/>
              </a:ext>
            </a:extLst>
          </p:cNvPr>
          <p:cNvSpPr/>
          <p:nvPr/>
        </p:nvSpPr>
        <p:spPr>
          <a:xfrm>
            <a:off x="8098073" y="1107697"/>
            <a:ext cx="155050" cy="14248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0B90F77-EF33-49A9-BE15-FCD6C67C6CA3}"/>
              </a:ext>
            </a:extLst>
          </p:cNvPr>
          <p:cNvSpPr/>
          <p:nvPr/>
        </p:nvSpPr>
        <p:spPr>
          <a:xfrm>
            <a:off x="8641743" y="703534"/>
            <a:ext cx="155050" cy="1424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1F2FB01-C598-4E35-9F92-48F6EE442FDD}"/>
              </a:ext>
            </a:extLst>
          </p:cNvPr>
          <p:cNvSpPr/>
          <p:nvPr/>
        </p:nvSpPr>
        <p:spPr>
          <a:xfrm>
            <a:off x="8641743" y="912018"/>
            <a:ext cx="155050" cy="1424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24C1351-6DA9-4545-8260-A4ADE09EC21F}"/>
              </a:ext>
            </a:extLst>
          </p:cNvPr>
          <p:cNvSpPr/>
          <p:nvPr/>
        </p:nvSpPr>
        <p:spPr>
          <a:xfrm>
            <a:off x="9138699" y="699558"/>
            <a:ext cx="155050" cy="14248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F34E165-66CB-4392-B235-379123E98186}"/>
              </a:ext>
            </a:extLst>
          </p:cNvPr>
          <p:cNvSpPr/>
          <p:nvPr/>
        </p:nvSpPr>
        <p:spPr>
          <a:xfrm>
            <a:off x="9138699" y="908042"/>
            <a:ext cx="155050" cy="14248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0BEDFDD-B646-47B4-B7FB-8DDF255C871E}"/>
              </a:ext>
            </a:extLst>
          </p:cNvPr>
          <p:cNvSpPr/>
          <p:nvPr/>
        </p:nvSpPr>
        <p:spPr>
          <a:xfrm>
            <a:off x="9138699" y="1092801"/>
            <a:ext cx="155050" cy="14248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56C2B74-719F-41B9-B414-96594D6E3662}"/>
              </a:ext>
            </a:extLst>
          </p:cNvPr>
          <p:cNvSpPr/>
          <p:nvPr/>
        </p:nvSpPr>
        <p:spPr>
          <a:xfrm>
            <a:off x="9661935" y="699558"/>
            <a:ext cx="155050" cy="14248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AF58896-DA16-410D-B3F3-4A7B764C6DD8}"/>
              </a:ext>
            </a:extLst>
          </p:cNvPr>
          <p:cNvSpPr/>
          <p:nvPr/>
        </p:nvSpPr>
        <p:spPr>
          <a:xfrm>
            <a:off x="10146445" y="699558"/>
            <a:ext cx="155050" cy="14248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7C414D1-8648-4B09-80B6-618DD9CEC7C6}"/>
              </a:ext>
            </a:extLst>
          </p:cNvPr>
          <p:cNvSpPr/>
          <p:nvPr/>
        </p:nvSpPr>
        <p:spPr>
          <a:xfrm>
            <a:off x="10146445" y="908042"/>
            <a:ext cx="155050" cy="14248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9266961-78D1-4FC2-A360-0B78869E5D58}"/>
              </a:ext>
            </a:extLst>
          </p:cNvPr>
          <p:cNvSpPr/>
          <p:nvPr/>
        </p:nvSpPr>
        <p:spPr>
          <a:xfrm>
            <a:off x="10146445" y="1092801"/>
            <a:ext cx="155050" cy="14248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6D266EC1-5E4D-4DC0-B297-353ACEBB8DB5}"/>
              </a:ext>
            </a:extLst>
          </p:cNvPr>
          <p:cNvGrpSpPr/>
          <p:nvPr/>
        </p:nvGrpSpPr>
        <p:grpSpPr>
          <a:xfrm rot="5400000">
            <a:off x="8127124" y="1758761"/>
            <a:ext cx="142481" cy="548293"/>
            <a:chOff x="8285727" y="2030387"/>
            <a:chExt cx="142481" cy="548293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5B30A771-7CF0-4DD4-8B21-10BAFAC96E2D}"/>
                </a:ext>
              </a:extLst>
            </p:cNvPr>
            <p:cNvSpPr/>
            <p:nvPr/>
          </p:nvSpPr>
          <p:spPr>
            <a:xfrm rot="5400000">
              <a:off x="8279443" y="2036671"/>
              <a:ext cx="155050" cy="14248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1317D2C2-4FBC-4AA8-A57B-F1C5C61FC5DE}"/>
                </a:ext>
              </a:extLst>
            </p:cNvPr>
            <p:cNvSpPr/>
            <p:nvPr/>
          </p:nvSpPr>
          <p:spPr>
            <a:xfrm rot="5400000">
              <a:off x="8279443" y="2245155"/>
              <a:ext cx="155050" cy="14248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DD054A94-D6FA-4F66-AD72-CD8D9C609760}"/>
                </a:ext>
              </a:extLst>
            </p:cNvPr>
            <p:cNvSpPr/>
            <p:nvPr/>
          </p:nvSpPr>
          <p:spPr>
            <a:xfrm rot="5400000">
              <a:off x="8279443" y="2429914"/>
              <a:ext cx="155050" cy="14248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73" name="Rectangle 72">
            <a:extLst>
              <a:ext uri="{FF2B5EF4-FFF2-40B4-BE49-F238E27FC236}">
                <a16:creationId xmlns:a16="http://schemas.microsoft.com/office/drawing/2014/main" id="{DB18DE4F-9485-4B6F-A76D-83C1FD65B4A6}"/>
              </a:ext>
            </a:extLst>
          </p:cNvPr>
          <p:cNvSpPr/>
          <p:nvPr/>
        </p:nvSpPr>
        <p:spPr>
          <a:xfrm>
            <a:off x="9216224" y="1899746"/>
            <a:ext cx="969397" cy="20440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EXT </a:t>
            </a:r>
            <a:r>
              <a:rPr lang="en-US" sz="1200" dirty="0" err="1"/>
              <a:t>mbuf</a:t>
            </a:r>
            <a:endParaRPr lang="en-GB" sz="1200" dirty="0"/>
          </a:p>
        </p:txBody>
      </p:sp>
      <p:cxnSp>
        <p:nvCxnSpPr>
          <p:cNvPr id="75" name="Connector: Curved 74">
            <a:extLst>
              <a:ext uri="{FF2B5EF4-FFF2-40B4-BE49-F238E27FC236}">
                <a16:creationId xmlns:a16="http://schemas.microsoft.com/office/drawing/2014/main" id="{2540DC43-C486-42ED-A6E9-3B06E360EA9B}"/>
              </a:ext>
            </a:extLst>
          </p:cNvPr>
          <p:cNvCxnSpPr>
            <a:cxnSpLocks/>
            <a:stCxn id="70" idx="2"/>
            <a:endCxn id="73" idx="0"/>
          </p:cNvCxnSpPr>
          <p:nvPr/>
        </p:nvCxnSpPr>
        <p:spPr>
          <a:xfrm rot="5400000" flipH="1" flipV="1">
            <a:off x="8912752" y="1173497"/>
            <a:ext cx="61922" cy="1514420"/>
          </a:xfrm>
          <a:prstGeom prst="curvedConnector3">
            <a:avLst>
              <a:gd name="adj1" fmla="val 4691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3EE30302-2E43-4B08-A1F6-ED63C418D13C}"/>
              </a:ext>
            </a:extLst>
          </p:cNvPr>
          <p:cNvSpPr/>
          <p:nvPr/>
        </p:nvSpPr>
        <p:spPr>
          <a:xfrm>
            <a:off x="8530046" y="2516202"/>
            <a:ext cx="969397" cy="20440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1200" dirty="0"/>
            </a:br>
            <a:r>
              <a:rPr lang="en-US" sz="1200" dirty="0"/>
              <a:t>EXT </a:t>
            </a:r>
            <a:r>
              <a:rPr lang="en-US" sz="1200" dirty="0" err="1"/>
              <a:t>mbuf</a:t>
            </a:r>
            <a:endParaRPr lang="en-GB" sz="1200" dirty="0"/>
          </a:p>
          <a:p>
            <a:pPr algn="ctr"/>
            <a:endParaRPr lang="en-GB" sz="12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47FDF30-D0AB-443C-A3A4-F6E6FF945488}"/>
              </a:ext>
            </a:extLst>
          </p:cNvPr>
          <p:cNvSpPr txBox="1"/>
          <p:nvPr/>
        </p:nvSpPr>
        <p:spPr>
          <a:xfrm>
            <a:off x="10614568" y="865094"/>
            <a:ext cx="6970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RX-VIRTQ</a:t>
            </a:r>
            <a:endParaRPr lang="en-GB" sz="9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879CA79-5AD8-4976-983F-77DBDC7EDD4D}"/>
              </a:ext>
            </a:extLst>
          </p:cNvPr>
          <p:cNvSpPr txBox="1"/>
          <p:nvPr/>
        </p:nvSpPr>
        <p:spPr>
          <a:xfrm>
            <a:off x="10304569" y="1729966"/>
            <a:ext cx="697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Copy chain into a external </a:t>
            </a:r>
            <a:r>
              <a:rPr lang="en-US" sz="900" dirty="0" err="1"/>
              <a:t>mbuf</a:t>
            </a:r>
            <a:endParaRPr lang="en-GB" sz="9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F785481-7054-49CE-A710-2EA6C6257ED6}"/>
              </a:ext>
            </a:extLst>
          </p:cNvPr>
          <p:cNvSpPr txBox="1"/>
          <p:nvPr/>
        </p:nvSpPr>
        <p:spPr>
          <a:xfrm>
            <a:off x="7330595" y="2414038"/>
            <a:ext cx="1404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Let </a:t>
            </a:r>
            <a:r>
              <a:rPr lang="en-US" sz="900" dirty="0" err="1"/>
              <a:t>ovs-dpdk</a:t>
            </a:r>
            <a:r>
              <a:rPr lang="en-US" sz="900" dirty="0"/>
              <a:t> handle a single </a:t>
            </a:r>
            <a:r>
              <a:rPr lang="en-US" sz="900" dirty="0" err="1"/>
              <a:t>mbuf</a:t>
            </a:r>
            <a:endParaRPr lang="en-GB" sz="900" dirty="0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EBA3F138-3736-4BC1-81CA-2A530E287DAF}"/>
              </a:ext>
            </a:extLst>
          </p:cNvPr>
          <p:cNvGrpSpPr/>
          <p:nvPr/>
        </p:nvGrpSpPr>
        <p:grpSpPr>
          <a:xfrm>
            <a:off x="8782082" y="6203681"/>
            <a:ext cx="1189719" cy="142482"/>
            <a:chOff x="8811768" y="6304406"/>
            <a:chExt cx="1189719" cy="142482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50E6D664-290E-42C8-B888-E9D3CEA75526}"/>
                </a:ext>
              </a:extLst>
            </p:cNvPr>
            <p:cNvSpPr/>
            <p:nvPr/>
          </p:nvSpPr>
          <p:spPr>
            <a:xfrm rot="10800000">
              <a:off x="9205011" y="6304406"/>
              <a:ext cx="155050" cy="14248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D9692E48-6ED2-45AE-A335-119133F782B4}"/>
                </a:ext>
              </a:extLst>
            </p:cNvPr>
            <p:cNvSpPr/>
            <p:nvPr/>
          </p:nvSpPr>
          <p:spPr>
            <a:xfrm rot="10800000">
              <a:off x="9008389" y="6304406"/>
              <a:ext cx="155050" cy="14248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2BF9F7EC-988C-4837-BC26-CC00808805A8}"/>
                </a:ext>
              </a:extLst>
            </p:cNvPr>
            <p:cNvSpPr/>
            <p:nvPr/>
          </p:nvSpPr>
          <p:spPr>
            <a:xfrm rot="10800000">
              <a:off x="8811768" y="6304406"/>
              <a:ext cx="155050" cy="14248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C1A4615F-A500-460E-BE4E-955CCF1C825D}"/>
                </a:ext>
              </a:extLst>
            </p:cNvPr>
            <p:cNvSpPr/>
            <p:nvPr/>
          </p:nvSpPr>
          <p:spPr>
            <a:xfrm rot="10800000">
              <a:off x="9409186" y="6304406"/>
              <a:ext cx="155050" cy="14248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D86F48C7-D18F-46E3-92BA-49889364DE3D}"/>
                </a:ext>
              </a:extLst>
            </p:cNvPr>
            <p:cNvSpPr/>
            <p:nvPr/>
          </p:nvSpPr>
          <p:spPr>
            <a:xfrm rot="10800000">
              <a:off x="9627811" y="6304407"/>
              <a:ext cx="155050" cy="14248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43E16144-884F-4AB0-A995-EF6A1A3DF477}"/>
                </a:ext>
              </a:extLst>
            </p:cNvPr>
            <p:cNvSpPr/>
            <p:nvPr/>
          </p:nvSpPr>
          <p:spPr>
            <a:xfrm rot="10800000">
              <a:off x="9846437" y="6304406"/>
              <a:ext cx="155050" cy="14248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6A19316B-0968-47EA-B92E-7BEE231CE8F3}"/>
              </a:ext>
            </a:extLst>
          </p:cNvPr>
          <p:cNvSpPr/>
          <p:nvPr/>
        </p:nvSpPr>
        <p:spPr>
          <a:xfrm>
            <a:off x="8633992" y="5014033"/>
            <a:ext cx="1725270" cy="3583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rte_gro</a:t>
            </a:r>
            <a:endParaRPr lang="en-GB" dirty="0"/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E749F235-4AED-44A5-8CAC-776F89EB4FCB}"/>
              </a:ext>
            </a:extLst>
          </p:cNvPr>
          <p:cNvCxnSpPr/>
          <p:nvPr/>
        </p:nvCxnSpPr>
        <p:spPr>
          <a:xfrm>
            <a:off x="7155327" y="37742"/>
            <a:ext cx="7756" cy="68739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9585FE60-4340-4D11-9C75-71E53C5824C5}"/>
              </a:ext>
            </a:extLst>
          </p:cNvPr>
          <p:cNvCxnSpPr/>
          <p:nvPr/>
        </p:nvCxnSpPr>
        <p:spPr>
          <a:xfrm>
            <a:off x="7153997" y="3156668"/>
            <a:ext cx="50198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B6C6B4A1-0B18-47AD-A0F5-96662C6A9B80}"/>
              </a:ext>
            </a:extLst>
          </p:cNvPr>
          <p:cNvSpPr txBox="1"/>
          <p:nvPr/>
        </p:nvSpPr>
        <p:spPr>
          <a:xfrm>
            <a:off x="9003823" y="212869"/>
            <a:ext cx="6970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RX-Path</a:t>
            </a:r>
            <a:endParaRPr lang="en-GB" sz="9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E54174DC-BA98-45A3-8B41-C7F885214441}"/>
              </a:ext>
            </a:extLst>
          </p:cNvPr>
          <p:cNvSpPr txBox="1"/>
          <p:nvPr/>
        </p:nvSpPr>
        <p:spPr>
          <a:xfrm>
            <a:off x="8844404" y="3200755"/>
            <a:ext cx="6970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TX-Path</a:t>
            </a:r>
            <a:endParaRPr lang="en-GB" sz="900" dirty="0"/>
          </a:p>
        </p:txBody>
      </p: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D2262C3B-3E55-4827-9198-E48974A81BBC}"/>
              </a:ext>
            </a:extLst>
          </p:cNvPr>
          <p:cNvGrpSpPr/>
          <p:nvPr/>
        </p:nvGrpSpPr>
        <p:grpSpPr>
          <a:xfrm>
            <a:off x="8198198" y="3671429"/>
            <a:ext cx="3223385" cy="659729"/>
            <a:chOff x="8079269" y="3429000"/>
            <a:chExt cx="3223385" cy="659729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FB836B32-A12F-41E6-BE77-8E7166D7E642}"/>
                </a:ext>
              </a:extLst>
            </p:cNvPr>
            <p:cNvGrpSpPr/>
            <p:nvPr/>
          </p:nvGrpSpPr>
          <p:grpSpPr>
            <a:xfrm>
              <a:off x="8079269" y="3429000"/>
              <a:ext cx="2515333" cy="659729"/>
              <a:chOff x="7983110" y="632727"/>
              <a:chExt cx="2515333" cy="659729"/>
            </a:xfrm>
            <a:solidFill>
              <a:schemeClr val="bg1"/>
            </a:solidFill>
          </p:grpSpPr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F736C06B-0AE4-43F2-A455-562FBF7325F0}"/>
                  </a:ext>
                </a:extLst>
              </p:cNvPr>
              <p:cNvSpPr/>
              <p:nvPr/>
            </p:nvSpPr>
            <p:spPr>
              <a:xfrm>
                <a:off x="7983110" y="636104"/>
                <a:ext cx="496956" cy="65635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6FBC19F5-335F-4810-832B-54F00FE4F625}"/>
                  </a:ext>
                </a:extLst>
              </p:cNvPr>
              <p:cNvSpPr/>
              <p:nvPr/>
            </p:nvSpPr>
            <p:spPr>
              <a:xfrm>
                <a:off x="8482883" y="636104"/>
                <a:ext cx="496956" cy="65635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C44548C2-AC32-4CDA-BFF0-77E289AD7B6D}"/>
                  </a:ext>
                </a:extLst>
              </p:cNvPr>
              <p:cNvSpPr/>
              <p:nvPr/>
            </p:nvSpPr>
            <p:spPr>
              <a:xfrm>
                <a:off x="8989755" y="636104"/>
                <a:ext cx="496956" cy="65635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EEADA0B6-52F1-4EEA-90DF-4AF419491751}"/>
                  </a:ext>
                </a:extLst>
              </p:cNvPr>
              <p:cNvSpPr/>
              <p:nvPr/>
            </p:nvSpPr>
            <p:spPr>
              <a:xfrm>
                <a:off x="10001487" y="634439"/>
                <a:ext cx="496956" cy="65635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7E38E875-6549-42F6-BA5E-B0B8C1F25EC9}"/>
                  </a:ext>
                </a:extLst>
              </p:cNvPr>
              <p:cNvSpPr/>
              <p:nvPr/>
            </p:nvSpPr>
            <p:spPr>
              <a:xfrm>
                <a:off x="9496627" y="632727"/>
                <a:ext cx="496956" cy="65635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06CE5FF4-BAB3-4FA1-B574-113C0026F917}"/>
                </a:ext>
              </a:extLst>
            </p:cNvPr>
            <p:cNvGrpSpPr/>
            <p:nvPr/>
          </p:nvGrpSpPr>
          <p:grpSpPr>
            <a:xfrm rot="5400000">
              <a:off x="7974625" y="3685935"/>
              <a:ext cx="592301" cy="142482"/>
              <a:chOff x="8653207" y="4891969"/>
              <a:chExt cx="592301" cy="142482"/>
            </a:xfrm>
            <a:solidFill>
              <a:schemeClr val="accent6">
                <a:lumMod val="60000"/>
                <a:lumOff val="40000"/>
              </a:schemeClr>
            </a:solidFill>
          </p:grpSpPr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F859E9C4-6278-4A9F-B9DA-540A44766056}"/>
                  </a:ext>
                </a:extLst>
              </p:cNvPr>
              <p:cNvSpPr/>
              <p:nvPr/>
            </p:nvSpPr>
            <p:spPr>
              <a:xfrm rot="10800000">
                <a:off x="8653207" y="4891969"/>
                <a:ext cx="155050" cy="14248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46F25BDD-8056-4161-B464-52F9BC4EBD3F}"/>
                  </a:ext>
                </a:extLst>
              </p:cNvPr>
              <p:cNvSpPr/>
              <p:nvPr/>
            </p:nvSpPr>
            <p:spPr>
              <a:xfrm rot="10800000">
                <a:off x="8871832" y="4891970"/>
                <a:ext cx="155050" cy="14248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4C5CB441-C19F-4FB7-8431-6DBAA352C5BE}"/>
                  </a:ext>
                </a:extLst>
              </p:cNvPr>
              <p:cNvSpPr/>
              <p:nvPr/>
            </p:nvSpPr>
            <p:spPr>
              <a:xfrm rot="10800000">
                <a:off x="9090458" y="4891969"/>
                <a:ext cx="155050" cy="14248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6952489A-6EEE-41F8-A6C3-7E76ED692757}"/>
                </a:ext>
              </a:extLst>
            </p:cNvPr>
            <p:cNvSpPr/>
            <p:nvPr/>
          </p:nvSpPr>
          <p:spPr>
            <a:xfrm rot="16200000">
              <a:off x="8599970" y="3577284"/>
              <a:ext cx="359414" cy="15423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D1AAB11B-585D-44A8-9B19-7397A5C30BB0}"/>
                </a:ext>
              </a:extLst>
            </p:cNvPr>
            <p:cNvSpPr/>
            <p:nvPr/>
          </p:nvSpPr>
          <p:spPr>
            <a:xfrm rot="16200000">
              <a:off x="9209940" y="3480979"/>
              <a:ext cx="155050" cy="14248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BD70A624-97B0-416A-AA61-F87EFC0AE52B}"/>
                </a:ext>
              </a:extLst>
            </p:cNvPr>
            <p:cNvSpPr/>
            <p:nvPr/>
          </p:nvSpPr>
          <p:spPr>
            <a:xfrm rot="16200000">
              <a:off x="9209939" y="3699604"/>
              <a:ext cx="155050" cy="14248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DA6886EF-30A1-40E4-8428-653B72E82DA0}"/>
                </a:ext>
              </a:extLst>
            </p:cNvPr>
            <p:cNvGrpSpPr/>
            <p:nvPr/>
          </p:nvGrpSpPr>
          <p:grpSpPr>
            <a:xfrm rot="5400000">
              <a:off x="9506089" y="3685342"/>
              <a:ext cx="592301" cy="142482"/>
              <a:chOff x="8653207" y="4891969"/>
              <a:chExt cx="592301" cy="142482"/>
            </a:xfrm>
            <a:solidFill>
              <a:schemeClr val="accent4">
                <a:lumMod val="40000"/>
                <a:lumOff val="60000"/>
              </a:schemeClr>
            </a:solidFill>
          </p:grpSpPr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B0273511-F9F0-4280-BD3F-DFAE08BC35CE}"/>
                  </a:ext>
                </a:extLst>
              </p:cNvPr>
              <p:cNvSpPr/>
              <p:nvPr/>
            </p:nvSpPr>
            <p:spPr>
              <a:xfrm rot="10800000">
                <a:off x="8653207" y="4891969"/>
                <a:ext cx="155050" cy="14248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E23B942D-DCA0-4B61-ACFF-524A94F6CE35}"/>
                  </a:ext>
                </a:extLst>
              </p:cNvPr>
              <p:cNvSpPr/>
              <p:nvPr/>
            </p:nvSpPr>
            <p:spPr>
              <a:xfrm rot="10800000">
                <a:off x="8871832" y="4891970"/>
                <a:ext cx="155050" cy="14248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6A4F3285-FAAC-471F-87A4-6B5883E3AFE4}"/>
                  </a:ext>
                </a:extLst>
              </p:cNvPr>
              <p:cNvSpPr/>
              <p:nvPr/>
            </p:nvSpPr>
            <p:spPr>
              <a:xfrm rot="10800000">
                <a:off x="9090458" y="4891969"/>
                <a:ext cx="155050" cy="14248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29D6FF50-83DD-42DD-8E05-FF064242591A}"/>
                </a:ext>
              </a:extLst>
            </p:cNvPr>
            <p:cNvGrpSpPr/>
            <p:nvPr/>
          </p:nvGrpSpPr>
          <p:grpSpPr>
            <a:xfrm rot="5400000">
              <a:off x="10031559" y="3699604"/>
              <a:ext cx="592301" cy="142482"/>
              <a:chOff x="8653207" y="4891969"/>
              <a:chExt cx="592301" cy="142482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FACE4919-CFC4-4FDD-9CF3-096BFD347599}"/>
                  </a:ext>
                </a:extLst>
              </p:cNvPr>
              <p:cNvSpPr/>
              <p:nvPr/>
            </p:nvSpPr>
            <p:spPr>
              <a:xfrm rot="10800000">
                <a:off x="8653207" y="4891969"/>
                <a:ext cx="155050" cy="14248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25D75A48-C81B-41DD-83E6-A1095F4FCB06}"/>
                  </a:ext>
                </a:extLst>
              </p:cNvPr>
              <p:cNvSpPr/>
              <p:nvPr/>
            </p:nvSpPr>
            <p:spPr>
              <a:xfrm rot="10800000">
                <a:off x="8871832" y="4891970"/>
                <a:ext cx="155050" cy="14248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8F7A2C2A-3173-4064-A5B3-1F7AB3C4D395}"/>
                  </a:ext>
                </a:extLst>
              </p:cNvPr>
              <p:cNvSpPr/>
              <p:nvPr/>
            </p:nvSpPr>
            <p:spPr>
              <a:xfrm rot="10800000">
                <a:off x="9090458" y="4891969"/>
                <a:ext cx="155050" cy="14248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1F9FBC11-BF35-43B0-BD80-C01E6CE2AC35}"/>
                </a:ext>
              </a:extLst>
            </p:cNvPr>
            <p:cNvSpPr txBox="1"/>
            <p:nvPr/>
          </p:nvSpPr>
          <p:spPr>
            <a:xfrm>
              <a:off x="10605555" y="3629745"/>
              <a:ext cx="69709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TX-VIRTQ</a:t>
              </a:r>
              <a:endParaRPr lang="en-GB" sz="900" dirty="0"/>
            </a:p>
          </p:txBody>
        </p:sp>
      </p:grpSp>
      <p:sp>
        <p:nvSpPr>
          <p:cNvPr id="124" name="TextBox 123">
            <a:extLst>
              <a:ext uri="{FF2B5EF4-FFF2-40B4-BE49-F238E27FC236}">
                <a16:creationId xmlns:a16="http://schemas.microsoft.com/office/drawing/2014/main" id="{C02DFB15-2E38-465A-BF3C-56E4CA86D7FF}"/>
              </a:ext>
            </a:extLst>
          </p:cNvPr>
          <p:cNvSpPr txBox="1"/>
          <p:nvPr/>
        </p:nvSpPr>
        <p:spPr>
          <a:xfrm>
            <a:off x="10686359" y="4909781"/>
            <a:ext cx="1112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Gro processing emits a coalesced packet which is a chain</a:t>
            </a:r>
            <a:endParaRPr lang="en-GB" sz="900" dirty="0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EA662D2E-1935-4C29-A985-2F8E6C9C944D}"/>
              </a:ext>
            </a:extLst>
          </p:cNvPr>
          <p:cNvSpPr/>
          <p:nvPr/>
        </p:nvSpPr>
        <p:spPr>
          <a:xfrm>
            <a:off x="10039536" y="6191929"/>
            <a:ext cx="359414" cy="1542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AFBA2839-C251-47E8-B69F-0AA64319BF03}"/>
              </a:ext>
            </a:extLst>
          </p:cNvPr>
          <p:cNvSpPr txBox="1"/>
          <p:nvPr/>
        </p:nvSpPr>
        <p:spPr>
          <a:xfrm>
            <a:off x="10746619" y="5992906"/>
            <a:ext cx="111206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Packets belonging to various flows in a burst</a:t>
            </a:r>
            <a:endParaRPr lang="en-GB" sz="900" dirty="0"/>
          </a:p>
        </p:txBody>
      </p:sp>
      <p:sp>
        <p:nvSpPr>
          <p:cNvPr id="127" name="Arrow: Down 126">
            <a:extLst>
              <a:ext uri="{FF2B5EF4-FFF2-40B4-BE49-F238E27FC236}">
                <a16:creationId xmlns:a16="http://schemas.microsoft.com/office/drawing/2014/main" id="{17686552-B9E6-4E2A-9913-6F14AC5E3926}"/>
              </a:ext>
            </a:extLst>
          </p:cNvPr>
          <p:cNvSpPr/>
          <p:nvPr/>
        </p:nvSpPr>
        <p:spPr>
          <a:xfrm>
            <a:off x="8926782" y="1323876"/>
            <a:ext cx="62973" cy="2836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Arrow: Down 127">
            <a:extLst>
              <a:ext uri="{FF2B5EF4-FFF2-40B4-BE49-F238E27FC236}">
                <a16:creationId xmlns:a16="http://schemas.microsoft.com/office/drawing/2014/main" id="{5C7FF291-FBFC-43D3-AF20-705B9D16F1C0}"/>
              </a:ext>
            </a:extLst>
          </p:cNvPr>
          <p:cNvSpPr/>
          <p:nvPr/>
        </p:nvSpPr>
        <p:spPr>
          <a:xfrm>
            <a:off x="8920190" y="2150167"/>
            <a:ext cx="62973" cy="2836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Arrow: Down 128">
            <a:extLst>
              <a:ext uri="{FF2B5EF4-FFF2-40B4-BE49-F238E27FC236}">
                <a16:creationId xmlns:a16="http://schemas.microsoft.com/office/drawing/2014/main" id="{4B8EB8BF-25E2-4A59-98D2-301D17354A4D}"/>
              </a:ext>
            </a:extLst>
          </p:cNvPr>
          <p:cNvSpPr/>
          <p:nvPr/>
        </p:nvSpPr>
        <p:spPr>
          <a:xfrm rot="10800000">
            <a:off x="9503063" y="6457046"/>
            <a:ext cx="62973" cy="2836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0" name="Arrow: Down 129">
            <a:extLst>
              <a:ext uri="{FF2B5EF4-FFF2-40B4-BE49-F238E27FC236}">
                <a16:creationId xmlns:a16="http://schemas.microsoft.com/office/drawing/2014/main" id="{A136807F-2B81-4DE9-A5E9-755074D62490}"/>
              </a:ext>
            </a:extLst>
          </p:cNvPr>
          <p:cNvSpPr/>
          <p:nvPr/>
        </p:nvSpPr>
        <p:spPr>
          <a:xfrm rot="10800000">
            <a:off x="9457025" y="5599631"/>
            <a:ext cx="62973" cy="2836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1" name="Arrow: Down 130">
            <a:extLst>
              <a:ext uri="{FF2B5EF4-FFF2-40B4-BE49-F238E27FC236}">
                <a16:creationId xmlns:a16="http://schemas.microsoft.com/office/drawing/2014/main" id="{AB292005-A22C-42F7-B374-A978C2D8F87D}"/>
              </a:ext>
            </a:extLst>
          </p:cNvPr>
          <p:cNvSpPr/>
          <p:nvPr/>
        </p:nvSpPr>
        <p:spPr>
          <a:xfrm rot="10800000">
            <a:off x="9433654" y="4474962"/>
            <a:ext cx="62973" cy="2836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5144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432C4-044C-4710-AE60-065E8B7B3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7891"/>
            <a:ext cx="10515600" cy="1325563"/>
          </a:xfrm>
        </p:spPr>
        <p:txBody>
          <a:bodyPr/>
          <a:lstStyle/>
          <a:p>
            <a:r>
              <a:rPr lang="en-US" dirty="0"/>
              <a:t>Results</a:t>
            </a:r>
            <a:endParaRPr lang="en-GB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7BF2E90-6633-4EEB-9A91-45B5A76069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1826343"/>
              </p:ext>
            </p:extLst>
          </p:nvPr>
        </p:nvGraphicFramePr>
        <p:xfrm>
          <a:off x="6551212" y="1984927"/>
          <a:ext cx="5065643" cy="211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5218">
                  <a:extLst>
                    <a:ext uri="{9D8B030D-6E8A-4147-A177-3AD203B41FA5}">
                      <a16:colId xmlns:a16="http://schemas.microsoft.com/office/drawing/2014/main" val="2707568925"/>
                    </a:ext>
                  </a:extLst>
                </a:gridCol>
                <a:gridCol w="1325822">
                  <a:extLst>
                    <a:ext uri="{9D8B030D-6E8A-4147-A177-3AD203B41FA5}">
                      <a16:colId xmlns:a16="http://schemas.microsoft.com/office/drawing/2014/main" val="1414255769"/>
                    </a:ext>
                  </a:extLst>
                </a:gridCol>
                <a:gridCol w="1904603">
                  <a:extLst>
                    <a:ext uri="{9D8B030D-6E8A-4147-A177-3AD203B41FA5}">
                      <a16:colId xmlns:a16="http://schemas.microsoft.com/office/drawing/2014/main" val="207498011"/>
                    </a:ext>
                  </a:extLst>
                </a:gridCol>
              </a:tblGrid>
              <a:tr h="356348">
                <a:tc gridSpan="3">
                  <a:txBody>
                    <a:bodyPr/>
                    <a:lstStyle/>
                    <a:p>
                      <a:r>
                        <a:rPr lang="en-US" dirty="0"/>
                        <a:t>Modified</a:t>
                      </a:r>
                      <a:endParaRPr lang="en-GB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1870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Attribute</a:t>
                      </a:r>
                      <a:endParaRPr lang="en-GB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IPERF</a:t>
                      </a:r>
                      <a:endParaRPr lang="en-GB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IPERF -R</a:t>
                      </a:r>
                      <a:endParaRPr lang="en-GB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821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Vhost</a:t>
                      </a:r>
                      <a:r>
                        <a:rPr lang="en-US" dirty="0"/>
                        <a:t>-net CPU Usage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60%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40%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489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BW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9.34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9.1G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2477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PMD CPU usage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10%/90%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3%/4%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591312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C71FEE5-AD91-41CA-AD31-C3DEA4A940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032439"/>
              </p:ext>
            </p:extLst>
          </p:nvPr>
        </p:nvGraphicFramePr>
        <p:xfrm>
          <a:off x="925666" y="1982939"/>
          <a:ext cx="5065643" cy="21039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4898">
                  <a:extLst>
                    <a:ext uri="{9D8B030D-6E8A-4147-A177-3AD203B41FA5}">
                      <a16:colId xmlns:a16="http://schemas.microsoft.com/office/drawing/2014/main" val="1539991129"/>
                    </a:ext>
                  </a:extLst>
                </a:gridCol>
                <a:gridCol w="1804898">
                  <a:extLst>
                    <a:ext uri="{9D8B030D-6E8A-4147-A177-3AD203B41FA5}">
                      <a16:colId xmlns:a16="http://schemas.microsoft.com/office/drawing/2014/main" val="4016413408"/>
                    </a:ext>
                  </a:extLst>
                </a:gridCol>
                <a:gridCol w="1455847">
                  <a:extLst>
                    <a:ext uri="{9D8B030D-6E8A-4147-A177-3AD203B41FA5}">
                      <a16:colId xmlns:a16="http://schemas.microsoft.com/office/drawing/2014/main" val="27018531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r>
                        <a:rPr lang="en-US" dirty="0"/>
                        <a:t>Master</a:t>
                      </a:r>
                      <a:endParaRPr lang="en-GB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867451"/>
                  </a:ext>
                </a:extLst>
              </a:tr>
              <a:tr h="342508">
                <a:tc>
                  <a:txBody>
                    <a:bodyPr/>
                    <a:lstStyle/>
                    <a:p>
                      <a:r>
                        <a:rPr lang="en-US" dirty="0"/>
                        <a:t>Attribute</a:t>
                      </a:r>
                      <a:endParaRPr lang="en-GB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IPERF</a:t>
                      </a:r>
                      <a:endParaRPr lang="en-GB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IPER -R</a:t>
                      </a:r>
                      <a:endParaRPr lang="en-GB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7856932"/>
                  </a:ext>
                </a:extLst>
              </a:tr>
              <a:tr h="599389">
                <a:tc>
                  <a:txBody>
                    <a:bodyPr/>
                    <a:lstStyle/>
                    <a:p>
                      <a:r>
                        <a:rPr lang="en-US" dirty="0" err="1"/>
                        <a:t>Vhost</a:t>
                      </a:r>
                      <a:r>
                        <a:rPr lang="en-US" dirty="0"/>
                        <a:t>-net CPU Usage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100%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100%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332944"/>
                  </a:ext>
                </a:extLst>
              </a:tr>
              <a:tr h="342508">
                <a:tc>
                  <a:txBody>
                    <a:bodyPr/>
                    <a:lstStyle/>
                    <a:p>
                      <a:r>
                        <a:rPr lang="en-US" dirty="0"/>
                        <a:t>BW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6.5G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8.4G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4430478"/>
                  </a:ext>
                </a:extLst>
              </a:tr>
              <a:tr h="366542">
                <a:tc>
                  <a:txBody>
                    <a:bodyPr/>
                    <a:lstStyle/>
                    <a:p>
                      <a:r>
                        <a:rPr lang="en-US" dirty="0"/>
                        <a:t>PMD CPU usage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12%/66%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2%/65%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418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597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1FDCD-E670-4D86-A483-5304987F1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8B6E2-7C21-46A3-9330-EA6CE7C6F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4623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2033</TotalTime>
  <Words>265</Words>
  <Application>Microsoft Office PowerPoint</Application>
  <PresentationFormat>Widescreen</PresentationFormat>
  <Paragraphs>65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Better exception path for OVS-DPDK</vt:lpstr>
      <vt:lpstr>Problem statement</vt:lpstr>
      <vt:lpstr>Challenges</vt:lpstr>
      <vt:lpstr>Solution</vt:lpstr>
      <vt:lpstr>Results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Better exception path for OVS-DPDK</dc:title>
  <dc:creator>Thilak Raj Surendra Babu</dc:creator>
  <cp:lastModifiedBy>Thilak Raj Surendra Babu</cp:lastModifiedBy>
  <cp:revision>2</cp:revision>
  <dcterms:created xsi:type="dcterms:W3CDTF">2022-10-30T13:20:44Z</dcterms:created>
  <dcterms:modified xsi:type="dcterms:W3CDTF">2022-10-31T23:14:28Z</dcterms:modified>
</cp:coreProperties>
</file>