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84" r:id="rId5"/>
    <p:sldId id="287" r:id="rId6"/>
    <p:sldId id="286" r:id="rId7"/>
    <p:sldId id="288" r:id="rId8"/>
    <p:sldId id="28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46DDA-D23F-492B-9492-0C14CB86A409}" v="9" dt="2021-11-23T14:56:1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9279" autoAdjust="0"/>
    <p:restoredTop sz="86410" autoAdjust="0"/>
  </p:normalViewPr>
  <p:slideViewPr>
    <p:cSldViewPr snapToGrid="0" snapToObjects="1">
      <p:cViewPr varScale="1">
        <p:scale>
          <a:sx n="92" d="100"/>
          <a:sy n="92" d="100"/>
        </p:scale>
        <p:origin x="40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elan, Michael" userId="c769f42d-d91f-44bb-b45e-80ca7684a491" providerId="ADAL" clId="{3EC46DDA-D23F-492B-9492-0C14CB86A409}"/>
    <pc:docChg chg="undo custSel addSld delSld modSld sldOrd">
      <pc:chgData name="Phelan, Michael" userId="c769f42d-d91f-44bb-b45e-80ca7684a491" providerId="ADAL" clId="{3EC46DDA-D23F-492B-9492-0C14CB86A409}" dt="2021-11-29T10:10:49.503" v="1076" actId="5793"/>
      <pc:docMkLst>
        <pc:docMk/>
      </pc:docMkLst>
      <pc:sldChg chg="modNotesTx">
        <pc:chgData name="Phelan, Michael" userId="c769f42d-d91f-44bb-b45e-80ca7684a491" providerId="ADAL" clId="{3EC46DDA-D23F-492B-9492-0C14CB86A409}" dt="2021-11-23T13:28:18.378" v="866" actId="20577"/>
        <pc:sldMkLst>
          <pc:docMk/>
          <pc:sldMk cId="4205704928" sldId="266"/>
        </pc:sldMkLst>
      </pc:sldChg>
      <pc:sldChg chg="modSp mod modNotesTx">
        <pc:chgData name="Phelan, Michael" userId="c769f42d-d91f-44bb-b45e-80ca7684a491" providerId="ADAL" clId="{3EC46DDA-D23F-492B-9492-0C14CB86A409}" dt="2021-11-25T14:48:45.485" v="1015" actId="27107"/>
        <pc:sldMkLst>
          <pc:docMk/>
          <pc:sldMk cId="3679954228" sldId="267"/>
        </pc:sldMkLst>
        <pc:spChg chg="mod">
          <ac:chgData name="Phelan, Michael" userId="c769f42d-d91f-44bb-b45e-80ca7684a491" providerId="ADAL" clId="{3EC46DDA-D23F-492B-9492-0C14CB86A409}" dt="2021-11-25T14:48:45.485" v="1015" actId="27107"/>
          <ac:spMkLst>
            <pc:docMk/>
            <pc:sldMk cId="3679954228" sldId="267"/>
            <ac:spMk id="7" creationId="{DBFBD25F-2D94-468E-9336-2A5941C11131}"/>
          </ac:spMkLst>
        </pc:spChg>
      </pc:sldChg>
      <pc:sldChg chg="modSp mod modNotesTx">
        <pc:chgData name="Phelan, Michael" userId="c769f42d-d91f-44bb-b45e-80ca7684a491" providerId="ADAL" clId="{3EC46DDA-D23F-492B-9492-0C14CB86A409}" dt="2021-11-23T10:00:13.950" v="856" actId="20577"/>
        <pc:sldMkLst>
          <pc:docMk/>
          <pc:sldMk cId="1636234546" sldId="268"/>
        </pc:sldMkLst>
        <pc:spChg chg="mod">
          <ac:chgData name="Phelan, Michael" userId="c769f42d-d91f-44bb-b45e-80ca7684a491" providerId="ADAL" clId="{3EC46DDA-D23F-492B-9492-0C14CB86A409}" dt="2021-11-19T11:41:17.505" v="0" actId="20577"/>
          <ac:spMkLst>
            <pc:docMk/>
            <pc:sldMk cId="1636234546" sldId="268"/>
            <ac:spMk id="3" creationId="{68EDED1C-02E8-45EA-96EC-20A354F73FEB}"/>
          </ac:spMkLst>
        </pc:spChg>
        <pc:spChg chg="mod">
          <ac:chgData name="Phelan, Michael" userId="c769f42d-d91f-44bb-b45e-80ca7684a491" providerId="ADAL" clId="{3EC46DDA-D23F-492B-9492-0C14CB86A409}" dt="2021-11-23T09:34:25.921" v="526" actId="1076"/>
          <ac:spMkLst>
            <pc:docMk/>
            <pc:sldMk cId="1636234546" sldId="268"/>
            <ac:spMk id="8" creationId="{90F1B5DF-51F1-405A-8FFB-075CC499001A}"/>
          </ac:spMkLst>
        </pc:spChg>
        <pc:spChg chg="mod">
          <ac:chgData name="Phelan, Michael" userId="c769f42d-d91f-44bb-b45e-80ca7684a491" providerId="ADAL" clId="{3EC46DDA-D23F-492B-9492-0C14CB86A409}" dt="2021-11-23T09:34:10.734" v="525" actId="1076"/>
          <ac:spMkLst>
            <pc:docMk/>
            <pc:sldMk cId="1636234546" sldId="268"/>
            <ac:spMk id="11" creationId="{C04FFB2E-E33C-4E4C-AA26-1267825F121C}"/>
          </ac:spMkLst>
        </pc:spChg>
        <pc:picChg chg="mod">
          <ac:chgData name="Phelan, Michael" userId="c769f42d-d91f-44bb-b45e-80ca7684a491" providerId="ADAL" clId="{3EC46DDA-D23F-492B-9492-0C14CB86A409}" dt="2021-11-23T09:34:32.116" v="528" actId="14100"/>
          <ac:picMkLst>
            <pc:docMk/>
            <pc:sldMk cId="1636234546" sldId="268"/>
            <ac:picMk id="7" creationId="{F7314804-281F-4703-8A8E-5498C929F5F9}"/>
          </ac:picMkLst>
        </pc:picChg>
        <pc:picChg chg="mod">
          <ac:chgData name="Phelan, Michael" userId="c769f42d-d91f-44bb-b45e-80ca7684a491" providerId="ADAL" clId="{3EC46DDA-D23F-492B-9492-0C14CB86A409}" dt="2021-11-23T09:34:02.617" v="524" actId="14100"/>
          <ac:picMkLst>
            <pc:docMk/>
            <pc:sldMk cId="1636234546" sldId="268"/>
            <ac:picMk id="10" creationId="{B60B831D-DE81-4840-8D11-BC45F4AF2AA6}"/>
          </ac:picMkLst>
        </pc:picChg>
      </pc:sldChg>
      <pc:sldChg chg="del">
        <pc:chgData name="Phelan, Michael" userId="c769f42d-d91f-44bb-b45e-80ca7684a491" providerId="ADAL" clId="{3EC46DDA-D23F-492B-9492-0C14CB86A409}" dt="2021-11-23T13:40:38.838" v="903" actId="47"/>
        <pc:sldMkLst>
          <pc:docMk/>
          <pc:sldMk cId="3568288382" sldId="269"/>
        </pc:sldMkLst>
      </pc:sldChg>
      <pc:sldChg chg="del">
        <pc:chgData name="Phelan, Michael" userId="c769f42d-d91f-44bb-b45e-80ca7684a491" providerId="ADAL" clId="{3EC46DDA-D23F-492B-9492-0C14CB86A409}" dt="2021-11-23T13:40:46.927" v="904" actId="47"/>
        <pc:sldMkLst>
          <pc:docMk/>
          <pc:sldMk cId="3552404152" sldId="270"/>
        </pc:sldMkLst>
      </pc:sldChg>
      <pc:sldChg chg="addSp delSp modSp new mod modNotesTx">
        <pc:chgData name="Phelan, Michael" userId="c769f42d-d91f-44bb-b45e-80ca7684a491" providerId="ADAL" clId="{3EC46DDA-D23F-492B-9492-0C14CB86A409}" dt="2021-11-29T10:10:49.503" v="1076" actId="5793"/>
        <pc:sldMkLst>
          <pc:docMk/>
          <pc:sldMk cId="4131379482" sldId="271"/>
        </pc:sldMkLst>
        <pc:spChg chg="mod">
          <ac:chgData name="Phelan, Michael" userId="c769f42d-d91f-44bb-b45e-80ca7684a491" providerId="ADAL" clId="{3EC46DDA-D23F-492B-9492-0C14CB86A409}" dt="2021-11-19T12:11:37.095" v="23" actId="20577"/>
          <ac:spMkLst>
            <pc:docMk/>
            <pc:sldMk cId="4131379482" sldId="271"/>
            <ac:spMk id="2" creationId="{FF6190B2-F492-4569-96D4-BA56944DCCFB}"/>
          </ac:spMkLst>
        </pc:spChg>
        <pc:spChg chg="add del mod">
          <ac:chgData name="Phelan, Michael" userId="c769f42d-d91f-44bb-b45e-80ca7684a491" providerId="ADAL" clId="{3EC46DDA-D23F-492B-9492-0C14CB86A409}" dt="2021-11-23T14:57:29.144" v="1009"/>
          <ac:spMkLst>
            <pc:docMk/>
            <pc:sldMk cId="4131379482" sldId="271"/>
            <ac:spMk id="3" creationId="{3C99B303-B37A-42C7-A056-D582FF139487}"/>
          </ac:spMkLst>
        </pc:spChg>
        <pc:spChg chg="del">
          <ac:chgData name="Phelan, Michael" userId="c769f42d-d91f-44bb-b45e-80ca7684a491" providerId="ADAL" clId="{3EC46DDA-D23F-492B-9492-0C14CB86A409}" dt="2021-11-19T12:12:21.893" v="24" actId="931"/>
          <ac:spMkLst>
            <pc:docMk/>
            <pc:sldMk cId="4131379482" sldId="271"/>
            <ac:spMk id="3" creationId="{B1FA224A-26CE-4909-A854-FF3AA15EBBFB}"/>
          </ac:spMkLst>
        </pc:spChg>
        <pc:spChg chg="add del mod">
          <ac:chgData name="Phelan, Michael" userId="c769f42d-d91f-44bb-b45e-80ca7684a491" providerId="ADAL" clId="{3EC46DDA-D23F-492B-9492-0C14CB86A409}" dt="2021-11-22T16:46:27.039" v="205" actId="931"/>
          <ac:spMkLst>
            <pc:docMk/>
            <pc:sldMk cId="4131379482" sldId="271"/>
            <ac:spMk id="4" creationId="{6323C8EF-82EC-44C2-BB4C-C0FC3504D157}"/>
          </ac:spMkLst>
        </pc:spChg>
        <pc:spChg chg="add del mod">
          <ac:chgData name="Phelan, Michael" userId="c769f42d-d91f-44bb-b45e-80ca7684a491" providerId="ADAL" clId="{3EC46DDA-D23F-492B-9492-0C14CB86A409}" dt="2021-11-19T12:14:22.335" v="132"/>
          <ac:spMkLst>
            <pc:docMk/>
            <pc:sldMk cId="4131379482" sldId="271"/>
            <ac:spMk id="6" creationId="{24575E94-980D-47FD-8BAA-A55180BB789A}"/>
          </ac:spMkLst>
        </pc:spChg>
        <pc:spChg chg="add mod">
          <ac:chgData name="Phelan, Michael" userId="c769f42d-d91f-44bb-b45e-80ca7684a491" providerId="ADAL" clId="{3EC46DDA-D23F-492B-9492-0C14CB86A409}" dt="2021-11-29T10:10:49.503" v="1076" actId="5793"/>
          <ac:spMkLst>
            <pc:docMk/>
            <pc:sldMk cId="4131379482" sldId="271"/>
            <ac:spMk id="7" creationId="{35AA513B-7F8E-456B-885E-5929EC91B835}"/>
          </ac:spMkLst>
        </pc:spChg>
        <pc:spChg chg="add del mod">
          <ac:chgData name="Phelan, Michael" userId="c769f42d-d91f-44bb-b45e-80ca7684a491" providerId="ADAL" clId="{3EC46DDA-D23F-492B-9492-0C14CB86A409}" dt="2021-11-22T16:57:36.218" v="213" actId="931"/>
          <ac:spMkLst>
            <pc:docMk/>
            <pc:sldMk cId="4131379482" sldId="271"/>
            <ac:spMk id="10" creationId="{B9DB376B-6C92-4A70-B64A-E4543D79612E}"/>
          </ac:spMkLst>
        </pc:spChg>
        <pc:picChg chg="add del mod">
          <ac:chgData name="Phelan, Michael" userId="c769f42d-d91f-44bb-b45e-80ca7684a491" providerId="ADAL" clId="{3EC46DDA-D23F-492B-9492-0C14CB86A409}" dt="2021-11-22T16:46:03.906" v="204" actId="478"/>
          <ac:picMkLst>
            <pc:docMk/>
            <pc:sldMk cId="4131379482" sldId="271"/>
            <ac:picMk id="5" creationId="{F7078F26-21BF-4880-BBF1-3200F5E39087}"/>
          </ac:picMkLst>
        </pc:picChg>
        <pc:picChg chg="add del mod">
          <ac:chgData name="Phelan, Michael" userId="c769f42d-d91f-44bb-b45e-80ca7684a491" providerId="ADAL" clId="{3EC46DDA-D23F-492B-9492-0C14CB86A409}" dt="2021-11-22T16:57:21.751" v="212" actId="478"/>
          <ac:picMkLst>
            <pc:docMk/>
            <pc:sldMk cId="4131379482" sldId="271"/>
            <ac:picMk id="8" creationId="{ED7FDF74-6A22-44BF-A8A6-F9097764D5A4}"/>
          </ac:picMkLst>
        </pc:picChg>
        <pc:picChg chg="add mod">
          <ac:chgData name="Phelan, Michael" userId="c769f42d-d91f-44bb-b45e-80ca7684a491" providerId="ADAL" clId="{3EC46DDA-D23F-492B-9492-0C14CB86A409}" dt="2021-11-23T09:32:57.939" v="523" actId="14100"/>
          <ac:picMkLst>
            <pc:docMk/>
            <pc:sldMk cId="4131379482" sldId="271"/>
            <ac:picMk id="12" creationId="{08D3A9FE-44FD-4DBB-978B-467ADB61CB0B}"/>
          </ac:picMkLst>
        </pc:picChg>
      </pc:sldChg>
      <pc:sldChg chg="modSp mod ord">
        <pc:chgData name="Phelan, Michael" userId="c769f42d-d91f-44bb-b45e-80ca7684a491" providerId="ADAL" clId="{3EC46DDA-D23F-492B-9492-0C14CB86A409}" dt="2021-11-26T16:07:53.664" v="1075" actId="207"/>
        <pc:sldMkLst>
          <pc:docMk/>
          <pc:sldMk cId="1314783750" sldId="283"/>
        </pc:sldMkLst>
        <pc:spChg chg="mod">
          <ac:chgData name="Phelan, Michael" userId="c769f42d-d91f-44bb-b45e-80ca7684a491" providerId="ADAL" clId="{3EC46DDA-D23F-492B-9492-0C14CB86A409}" dt="2021-11-26T16:07:53.664" v="1075" actId="207"/>
          <ac:spMkLst>
            <pc:docMk/>
            <pc:sldMk cId="1314783750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49E2-3DD9-48B2-B951-597A3AE94D3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60766-AC64-4B49-AEC5-163E3063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likewise,</a:t>
            </a:r>
            <a:r>
              <a:rPr lang="en-IE" baseline="0" dirty="0" smtClean="0"/>
              <a:t> when a conn expires, the </a:t>
            </a:r>
            <a:r>
              <a:rPr lang="en-IE" baseline="0" dirty="0" err="1" smtClean="0"/>
              <a:t>limit.count</a:t>
            </a:r>
            <a:r>
              <a:rPr lang="en-IE" baseline="0" dirty="0" smtClean="0"/>
              <a:t> will minus 1.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60766-AC64-4B49-AEC5-163E306337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5" y="1203329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19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53279" y="4668963"/>
            <a:ext cx="1390721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conole@redha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OVS DPDK </a:t>
            </a:r>
            <a:r>
              <a:rPr lang="en-US" dirty="0" smtClean="0"/>
              <a:t>Practice in </a:t>
            </a:r>
            <a:r>
              <a:rPr lang="en-US" altLang="zh-CN" dirty="0" smtClean="0"/>
              <a:t>Real </a:t>
            </a:r>
            <a:r>
              <a:rPr lang="en-US" dirty="0" smtClean="0"/>
              <a:t>Public Cloud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Cheng Li, Ding Han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Chinatelecom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4782" y="2734887"/>
            <a:ext cx="140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2022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2FF-B526-4654-9AF1-F949C85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lock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E9C-C6E6-4D6C-978B-20E2D83E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632049"/>
          </a:xfrm>
        </p:spPr>
        <p:txBody>
          <a:bodyPr>
            <a:normAutofit/>
          </a:bodyPr>
          <a:lstStyle/>
          <a:p>
            <a:r>
              <a:rPr lang="en-US" dirty="0" smtClean="0"/>
              <a:t>Scenario: User VM </a:t>
            </a:r>
            <a:r>
              <a:rPr lang="en-US" dirty="0" err="1" smtClean="0"/>
              <a:t>pps</a:t>
            </a:r>
            <a:r>
              <a:rPr lang="en-US" dirty="0" smtClean="0"/>
              <a:t> and bps are both limited by meter action.</a:t>
            </a:r>
            <a:endParaRPr lang="en-US" dirty="0"/>
          </a:p>
          <a:p>
            <a:r>
              <a:rPr lang="en-US" dirty="0" smtClean="0"/>
              <a:t>Problem: meter </a:t>
            </a:r>
            <a:r>
              <a:rPr lang="en-US" altLang="zh-CN" dirty="0" smtClean="0"/>
              <a:t>lock becomes expensive when PMD number increases(Multiple PMDs process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for the same VM).</a:t>
            </a:r>
          </a:p>
          <a:p>
            <a:r>
              <a:rPr lang="en-US" altLang="zh-CN" dirty="0" smtClean="0"/>
              <a:t>Solution: introduce per PMD bucket pool to reduce meter lock frequency.</a:t>
            </a: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42057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6FBE-D766-4FF9-AAD4-A864B63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per PMD bucket pool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BD25F-2D94-468E-9336-2A5941C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71322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Each PMD has its local bucket pool.</a:t>
            </a:r>
          </a:p>
          <a:p>
            <a:r>
              <a:rPr lang="en-US" sz="1800" dirty="0" smtClean="0"/>
              <a:t>Cost from local pool if satisfies(no lock).</a:t>
            </a:r>
          </a:p>
          <a:p>
            <a:r>
              <a:rPr lang="en-US" sz="1800" dirty="0" smtClean="0"/>
              <a:t>If local pool can’t cover the cost, then:</a:t>
            </a:r>
            <a:br>
              <a:rPr lang="en-US" sz="1800" dirty="0" smtClean="0"/>
            </a:br>
            <a:r>
              <a:rPr lang="en-US" sz="1800" dirty="0" smtClean="0"/>
              <a:t>1. Feed the public bucket pool</a:t>
            </a:r>
            <a:br>
              <a:rPr lang="en-US" sz="1800" dirty="0" smtClean="0"/>
            </a:br>
            <a:r>
              <a:rPr lang="en-US" sz="1800" dirty="0" smtClean="0"/>
              <a:t>2. Move at most X times this batch cost </a:t>
            </a:r>
            <a:br>
              <a:rPr lang="en-US" sz="1800" dirty="0" smtClean="0"/>
            </a:br>
            <a:r>
              <a:rPr lang="en-US" sz="1800" dirty="0" smtClean="0"/>
              <a:t>    from public pool to local pool (with lock).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3. Cost local pool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Thoughts:</a:t>
            </a:r>
          </a:p>
          <a:p>
            <a:r>
              <a:rPr lang="en-US" sz="1800" dirty="0" smtClean="0"/>
              <a:t>How to decide the local pool size(X)? </a:t>
            </a:r>
            <a:br>
              <a:rPr lang="en-US" sz="1800" dirty="0" smtClean="0"/>
            </a:br>
            <a:r>
              <a:rPr lang="en-US" sz="1800" dirty="0" smtClean="0"/>
              <a:t>Larger local pool(X), less lock times. Lower accuracy. (20% improvement.)</a:t>
            </a:r>
          </a:p>
          <a:p>
            <a:r>
              <a:rPr lang="en-US" sz="1800" dirty="0" smtClean="0"/>
              <a:t>What if public pool doesn’t have enough bucket? Lock every meter action?</a:t>
            </a:r>
            <a:br>
              <a:rPr lang="en-US" sz="1800" dirty="0" smtClean="0"/>
            </a:br>
            <a:r>
              <a:rPr lang="en-US" sz="1800" dirty="0" smtClean="0"/>
              <a:t>Yes, but it’s not a problem.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61" y="906173"/>
            <a:ext cx="3638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2FF-B526-4654-9AF1-F949C85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Conntrack</a:t>
            </a:r>
            <a:r>
              <a:rPr lang="en-US" dirty="0" smtClean="0"/>
              <a:t> performance improvement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E9C-C6E6-4D6C-978B-20E2D83E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632049"/>
          </a:xfrm>
        </p:spPr>
        <p:txBody>
          <a:bodyPr>
            <a:normAutofit/>
          </a:bodyPr>
          <a:lstStyle/>
          <a:p>
            <a:r>
              <a:rPr lang="en-US" dirty="0" smtClean="0"/>
              <a:t>Scenario: </a:t>
            </a:r>
            <a:r>
              <a:rPr lang="en-US" dirty="0" err="1" smtClean="0"/>
              <a:t>Conntrack</a:t>
            </a:r>
            <a:r>
              <a:rPr lang="en-US" dirty="0" smtClean="0"/>
              <a:t> is used to ensure rep</a:t>
            </a:r>
            <a:r>
              <a:rPr lang="en-US" altLang="zh-CN" dirty="0" smtClean="0"/>
              <a:t>l</a:t>
            </a:r>
            <a:r>
              <a:rPr lang="en-US" dirty="0" smtClean="0"/>
              <a:t>y </a:t>
            </a:r>
            <a:r>
              <a:rPr lang="en-US" dirty="0" err="1" smtClean="0"/>
              <a:t>pkts</a:t>
            </a:r>
            <a:r>
              <a:rPr lang="en-US" dirty="0" smtClean="0"/>
              <a:t> can arrive VM</a:t>
            </a:r>
            <a:r>
              <a:rPr lang="en-US" altLang="zh-CN" dirty="0" smtClean="0"/>
              <a:t>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Problem: conn timeout update for each </a:t>
            </a:r>
            <a:r>
              <a:rPr lang="en-US" dirty="0" err="1" smtClean="0"/>
              <a:t>pkt</a:t>
            </a:r>
            <a:r>
              <a:rPr lang="en-US" dirty="0" smtClean="0"/>
              <a:t> is not necessary for most scenarios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Solution: instead of making timeout update for each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, we can update in interval.</a:t>
            </a: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2601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6FBE-D766-4FF9-AAD4-A864B63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not make update for every </a:t>
            </a:r>
            <a:r>
              <a:rPr lang="en-US" dirty="0" err="1" smtClean="0"/>
              <a:t>pkt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BD25F-2D94-468E-9336-2A5941C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71322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 rule is simple: do not make timeout update if no conn state change and last update happened within 1 second.</a:t>
            </a:r>
          </a:p>
          <a:p>
            <a:r>
              <a:rPr lang="en-US" sz="1800" dirty="0" smtClean="0"/>
              <a:t>If we run at 1,000,000 </a:t>
            </a:r>
            <a:r>
              <a:rPr lang="en-US" sz="1800" dirty="0" err="1" smtClean="0"/>
              <a:t>pkt</a:t>
            </a:r>
            <a:r>
              <a:rPr lang="en-US" sz="1800" dirty="0" smtClean="0"/>
              <a:t>/s, we saves</a:t>
            </a:r>
            <a:br>
              <a:rPr lang="en-US" sz="1800" dirty="0" smtClean="0"/>
            </a:br>
            <a:r>
              <a:rPr lang="en-US" sz="1800" dirty="0" smtClean="0"/>
              <a:t>999,999 times of update. At the cost of</a:t>
            </a:r>
            <a:br>
              <a:rPr lang="en-US" sz="1800" dirty="0" smtClean="0"/>
            </a:br>
            <a:r>
              <a:rPr lang="en-US" sz="1800" dirty="0" smtClean="0"/>
              <a:t>1 second timeout floating.</a:t>
            </a:r>
          </a:p>
          <a:p>
            <a:r>
              <a:rPr lang="en-US" altLang="zh-CN" sz="1800" dirty="0" smtClean="0"/>
              <a:t>Most time</a:t>
            </a:r>
            <a:r>
              <a:rPr lang="en-US" sz="1800" dirty="0" smtClean="0"/>
              <a:t>, we are not sensitive about</a:t>
            </a:r>
            <a:br>
              <a:rPr lang="en-US" sz="1800" dirty="0" smtClean="0"/>
            </a:br>
            <a:r>
              <a:rPr lang="en-US" sz="1800" dirty="0" smtClean="0"/>
              <a:t>the 1 second floating. </a:t>
            </a:r>
          </a:p>
          <a:p>
            <a:r>
              <a:rPr lang="en-US" sz="1800" dirty="0" smtClean="0"/>
              <a:t>About 5% performance </a:t>
            </a:r>
            <a:r>
              <a:rPr lang="en-US" sz="1800" dirty="0" err="1" smtClean="0"/>
              <a:t>improment</a:t>
            </a:r>
            <a:r>
              <a:rPr lang="en-US" sz="180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200" i="1" dirty="0" smtClean="0"/>
              <a:t>(The sample code was based on an old version, </a:t>
            </a:r>
          </a:p>
          <a:p>
            <a:pPr marL="0" indent="0">
              <a:buNone/>
            </a:pPr>
            <a:r>
              <a:rPr lang="en-US" sz="1200" i="1" dirty="0"/>
              <a:t> </a:t>
            </a:r>
            <a:r>
              <a:rPr lang="en-US" sz="1200" i="1" dirty="0" smtClean="0"/>
              <a:t>latest </a:t>
            </a:r>
            <a:r>
              <a:rPr lang="en-US" sz="1200" i="1" dirty="0" err="1" smtClean="0"/>
              <a:t>ovs</a:t>
            </a:r>
            <a:r>
              <a:rPr lang="en-US" sz="1200" i="1" dirty="0" smtClean="0"/>
              <a:t> version may has some changes.)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30" y="1527725"/>
            <a:ext cx="4077998" cy="32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2FF-B526-4654-9AF1-F949C859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low </a:t>
            </a:r>
            <a:r>
              <a:rPr lang="en-US" altLang="zh-CN" dirty="0"/>
              <a:t>based CT limitation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0E9C-C6E6-4D6C-978B-20E2D83E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632049"/>
          </a:xfrm>
        </p:spPr>
        <p:txBody>
          <a:bodyPr>
            <a:normAutofit/>
          </a:bodyPr>
          <a:lstStyle/>
          <a:p>
            <a:r>
              <a:rPr lang="en-US" dirty="0" smtClean="0"/>
              <a:t>Scenario: </a:t>
            </a:r>
            <a:r>
              <a:rPr lang="en-US" altLang="zh-CN" dirty="0"/>
              <a:t>One host may run multiple </a:t>
            </a:r>
            <a:r>
              <a:rPr lang="en-US" altLang="zh-CN" dirty="0" smtClean="0"/>
              <a:t>VMs </a:t>
            </a:r>
            <a:r>
              <a:rPr lang="en-US" altLang="zh-CN" dirty="0"/>
              <a:t>from difference users, one VM may cost all CT resource if no </a:t>
            </a:r>
            <a:r>
              <a:rPr lang="en-US" altLang="zh-CN" dirty="0" smtClean="0"/>
              <a:t>limitation. </a:t>
            </a:r>
            <a:endParaRPr lang="en-US" dirty="0"/>
          </a:p>
          <a:p>
            <a:r>
              <a:rPr lang="en-US" dirty="0" smtClean="0"/>
              <a:t>Problem:</a:t>
            </a:r>
            <a:r>
              <a:rPr lang="en-US" dirty="0"/>
              <a:t> </a:t>
            </a:r>
            <a:r>
              <a:rPr lang="en-US" altLang="zh-CN" dirty="0"/>
              <a:t>OVS currently </a:t>
            </a:r>
            <a:r>
              <a:rPr lang="en-US" altLang="zh-CN" dirty="0" smtClean="0"/>
              <a:t>supports </a:t>
            </a:r>
            <a:r>
              <a:rPr lang="en-US" altLang="zh-CN" dirty="0"/>
              <a:t>zone based CT limit</a:t>
            </a:r>
            <a:endParaRPr lang="en-US" altLang="zh-CN" dirty="0" smtClean="0"/>
          </a:p>
          <a:p>
            <a:r>
              <a:rPr lang="en-US" altLang="zh-CN" dirty="0" smtClean="0"/>
              <a:t>Solution: we have developed flow based CT limit, to </a:t>
            </a:r>
            <a:r>
              <a:rPr lang="en-US" altLang="zh-CN" dirty="0" smtClean="0"/>
              <a:t>achieve </a:t>
            </a:r>
            <a:r>
              <a:rPr lang="en-US" altLang="zh-CN" dirty="0" smtClean="0"/>
              <a:t>CT </a:t>
            </a:r>
            <a:r>
              <a:rPr lang="en-US" altLang="zh-CN" dirty="0"/>
              <a:t>limitation for every single VM.</a:t>
            </a:r>
            <a:endParaRPr lang="en-US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1578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6FBE-D766-4FF9-AAD4-A864B63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flow based CT limit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BD25F-2D94-468E-9336-2A5941C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9608"/>
            <a:ext cx="8229600" cy="3713227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Openflow</a:t>
            </a:r>
            <a:r>
              <a:rPr lang="en-US" sz="1800" dirty="0"/>
              <a:t> changes:</a:t>
            </a:r>
          </a:p>
          <a:p>
            <a:pPr marL="0" indent="0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ovs-ofctl</a:t>
            </a:r>
            <a:r>
              <a:rPr lang="en-US" sz="1400" i="1" dirty="0" smtClean="0"/>
              <a:t> </a:t>
            </a:r>
            <a:r>
              <a:rPr lang="en-US" sz="1400" i="1" dirty="0"/>
              <a:t>add-</a:t>
            </a:r>
            <a:r>
              <a:rPr lang="en-US" sz="1400" i="1" dirty="0" err="1"/>
              <a:t>ct</a:t>
            </a:r>
            <a:r>
              <a:rPr lang="en-US" sz="1400" i="1" dirty="0"/>
              <a:t>-limit &lt;</a:t>
            </a:r>
            <a:r>
              <a:rPr lang="en-US" sz="1400" i="1" dirty="0" err="1"/>
              <a:t>bridge_name</a:t>
            </a:r>
            <a:r>
              <a:rPr lang="en-US" sz="1400" i="1" dirty="0"/>
              <a:t>&gt; "id=&lt;</a:t>
            </a:r>
            <a:r>
              <a:rPr lang="en-US" sz="1400" i="1" dirty="0" err="1"/>
              <a:t>limit_id</a:t>
            </a:r>
            <a:r>
              <a:rPr lang="en-US" sz="1400" i="1" dirty="0"/>
              <a:t>&gt;,limit=&lt;</a:t>
            </a:r>
            <a:r>
              <a:rPr lang="en-US" sz="1400" i="1" dirty="0" err="1"/>
              <a:t>limit_size</a:t>
            </a:r>
            <a:r>
              <a:rPr lang="en-US" sz="1400" i="1" dirty="0" smtClean="0"/>
              <a:t>&gt;“</a:t>
            </a:r>
          </a:p>
          <a:p>
            <a:pPr marL="0" indent="0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ovs-ofctl</a:t>
            </a:r>
            <a:r>
              <a:rPr lang="en-US" sz="1400" i="1" dirty="0" smtClean="0"/>
              <a:t> </a:t>
            </a:r>
            <a:r>
              <a:rPr lang="en-US" sz="1400" i="1" dirty="0"/>
              <a:t>add-flow &lt;</a:t>
            </a:r>
            <a:r>
              <a:rPr lang="en-US" sz="1400" i="1" dirty="0" err="1"/>
              <a:t>bridge_name</a:t>
            </a:r>
            <a:r>
              <a:rPr lang="en-US" sz="1400" i="1" dirty="0"/>
              <a:t>&gt; </a:t>
            </a:r>
            <a:r>
              <a:rPr lang="en-US" sz="1400" i="1" dirty="0" smtClean="0"/>
              <a:t>\</a:t>
            </a:r>
            <a:br>
              <a:rPr lang="en-US" sz="1400" i="1" dirty="0" smtClean="0"/>
            </a:br>
            <a:r>
              <a:rPr lang="en-US" sz="1400" i="1" dirty="0" smtClean="0"/>
              <a:t>              "</a:t>
            </a:r>
            <a:r>
              <a:rPr lang="en-US" sz="1400" i="1" dirty="0" err="1" smtClean="0"/>
              <a:t>in_port</a:t>
            </a:r>
            <a:r>
              <a:rPr lang="en-US" sz="1400" i="1" dirty="0" smtClean="0"/>
              <a:t>=1,action=</a:t>
            </a:r>
            <a:r>
              <a:rPr lang="en-US" sz="1400" i="1" dirty="0" err="1" smtClean="0"/>
              <a:t>ct</a:t>
            </a:r>
            <a:r>
              <a:rPr lang="en-US" sz="1400" i="1" dirty="0" smtClean="0"/>
              <a:t>(commit</a:t>
            </a:r>
            <a:r>
              <a:rPr lang="en-US" sz="1400" i="1" dirty="0"/>
              <a:t>[,limit=&lt;id</a:t>
            </a:r>
            <a:r>
              <a:rPr lang="en-US" sz="1400" i="1" dirty="0" smtClean="0"/>
              <a:t>&gt;],xxx</a:t>
            </a:r>
            <a:r>
              <a:rPr lang="en-US" sz="1400" i="1" dirty="0" smtClean="0"/>
              <a:t>)”</a:t>
            </a:r>
          </a:p>
          <a:p>
            <a:pPr marL="0" indent="0">
              <a:buNone/>
            </a:pPr>
            <a:endParaRPr lang="en-US" sz="1400" i="1" dirty="0" smtClean="0"/>
          </a:p>
          <a:p>
            <a:r>
              <a:rPr lang="en-US" altLang="zh-CN" sz="1800" dirty="0" smtClean="0"/>
              <a:t>Check conn count when creating new conn.</a:t>
            </a:r>
          </a:p>
          <a:p>
            <a:r>
              <a:rPr lang="en-IE" altLang="zh-CN" sz="1800" dirty="0" smtClean="0"/>
              <a:t>When </a:t>
            </a:r>
            <a:r>
              <a:rPr lang="en-IE" altLang="zh-CN" sz="1800" dirty="0"/>
              <a:t>a conn expires, </a:t>
            </a:r>
            <a:r>
              <a:rPr lang="en-IE" altLang="zh-CN" sz="1800" dirty="0" err="1" smtClean="0"/>
              <a:t>limit.count</a:t>
            </a:r>
            <a:r>
              <a:rPr lang="en-IE" altLang="zh-CN" sz="1800" dirty="0" smtClean="0"/>
              <a:t> </a:t>
            </a:r>
            <a:r>
              <a:rPr lang="en-IE" altLang="zh-CN" sz="1800" dirty="0" smtClean="0"/>
              <a:t>minus </a:t>
            </a:r>
            <a:r>
              <a:rPr lang="en-IE" altLang="zh-CN" sz="1800" dirty="0"/>
              <a:t>1</a:t>
            </a:r>
            <a:r>
              <a:rPr lang="en-IE" altLang="zh-CN" sz="1800" dirty="0" smtClean="0"/>
              <a:t>.</a:t>
            </a:r>
          </a:p>
          <a:p>
            <a:r>
              <a:rPr lang="en-US" sz="1800" dirty="0" smtClean="0"/>
              <a:t>Deleting </a:t>
            </a:r>
            <a:r>
              <a:rPr lang="en-US" sz="1800" dirty="0" err="1" smtClean="0"/>
              <a:t>ct</a:t>
            </a:r>
            <a:r>
              <a:rPr lang="en-US" sz="1800" dirty="0" smtClean="0"/>
              <a:t>-limit triggers </a:t>
            </a:r>
            <a:r>
              <a:rPr lang="en-US" sz="1800" dirty="0" err="1" smtClean="0"/>
              <a:t>ct</a:t>
            </a:r>
            <a:r>
              <a:rPr lang="en-US" sz="1800" dirty="0" smtClean="0"/>
              <a:t> flow delete.</a:t>
            </a:r>
            <a:br>
              <a:rPr lang="en-US" sz="1800" dirty="0" smtClean="0"/>
            </a:br>
            <a:r>
              <a:rPr lang="en-US" sz="1800" dirty="0" smtClean="0"/>
              <a:t>(just like how meter works)</a:t>
            </a:r>
            <a:endParaRPr 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With this implementation, we can:</a:t>
            </a:r>
          </a:p>
          <a:p>
            <a:pPr>
              <a:buFontTx/>
              <a:buChar char="-"/>
            </a:pPr>
            <a:r>
              <a:rPr lang="en-US" sz="1800" dirty="0" smtClean="0"/>
              <a:t>Limit </a:t>
            </a:r>
            <a:r>
              <a:rPr lang="en-US" sz="1800" dirty="0" err="1" smtClean="0"/>
              <a:t>ct</a:t>
            </a:r>
            <a:r>
              <a:rPr lang="en-US" sz="1800" dirty="0" smtClean="0"/>
              <a:t> entry for every single </a:t>
            </a:r>
            <a:r>
              <a:rPr lang="en-US" sz="1800" dirty="0" smtClean="0"/>
              <a:t>VM.</a:t>
            </a:r>
          </a:p>
          <a:p>
            <a:pPr>
              <a:buFontTx/>
              <a:buChar char="-"/>
            </a:pPr>
            <a:r>
              <a:rPr lang="en-US" sz="1800" dirty="0" smtClean="0"/>
              <a:t>No performance drop as limit happened</a:t>
            </a:r>
            <a:br>
              <a:rPr lang="en-US" sz="1800" dirty="0" smtClean="0"/>
            </a:br>
            <a:r>
              <a:rPr lang="en-US" sz="1800" dirty="0" smtClean="0"/>
              <a:t>only for new conn(not lookup).</a:t>
            </a:r>
            <a:endParaRPr lang="en-US" sz="18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55" y="1413162"/>
            <a:ext cx="3899704" cy="33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94697"/>
            <a:ext cx="9143999" cy="3268743"/>
          </a:xfrm>
        </p:spPr>
        <p:txBody>
          <a:bodyPr anchor="ctr"/>
          <a:lstStyle/>
          <a:p>
            <a:pPr lvl="1" algn="ctr"/>
            <a:r>
              <a:rPr lang="en-IE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IE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Cheng Li </a:t>
            </a:r>
            <a:r>
              <a:rPr lang="en-US" sz="2400" dirty="0" smtClean="0">
                <a:solidFill>
                  <a:srgbClr val="0000FF"/>
                </a:solidFill>
              </a:rPr>
              <a:t>lic121@chinatelecom.cn</a:t>
            </a:r>
            <a:r>
              <a:rPr lang="en-US" sz="2400" dirty="0">
                <a:solidFill>
                  <a:srgbClr val="0000FF"/>
                </a:solidFill>
              </a:rPr>
              <a:t/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IE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Ding Han </a:t>
            </a:r>
            <a:r>
              <a:rPr lang="en-IE" sz="2400" dirty="0" smtClean="0">
                <a:solidFill>
                  <a:srgbClr val="0000FF"/>
                </a:solidFill>
              </a:rPr>
              <a:t>handing@chinatelecom.cn</a:t>
            </a:r>
            <a:r>
              <a:rPr lang="en-IE" sz="2400" dirty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/>
            </a:r>
            <a:br>
              <a:rPr lang="en-IE" sz="2400" dirty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</a:br>
            <a:r>
              <a:rPr lang="en-IE" sz="2400" dirty="0" smtClean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/>
            </a:r>
            <a:br>
              <a:rPr lang="en-IE" sz="2400" dirty="0" smtClean="0">
                <a:solidFill>
                  <a:srgbClr val="80008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</a:br>
            <a:r>
              <a:rPr lang="en-IE" sz="2400" dirty="0" smtClean="0">
                <a:solidFill>
                  <a:srgbClr val="800080"/>
                </a:solidFill>
              </a:rPr>
              <a:t/>
            </a:r>
            <a:br>
              <a:rPr lang="en-IE" sz="2400" dirty="0" smtClean="0">
                <a:solidFill>
                  <a:srgbClr val="800080"/>
                </a:solidFill>
              </a:rPr>
            </a:br>
            <a:r>
              <a:rPr lang="en-IE" sz="2400" dirty="0" smtClean="0">
                <a:solidFill>
                  <a:srgbClr val="800080"/>
                </a:solidFill>
              </a:rPr>
              <a:t/>
            </a:r>
            <a:br>
              <a:rPr lang="en-IE" sz="2400" dirty="0" smtClean="0">
                <a:solidFill>
                  <a:srgbClr val="800080"/>
                </a:solidFill>
              </a:rPr>
            </a:br>
            <a: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6086</TotalTime>
  <Words>273</Words>
  <Application>Microsoft Office PowerPoint</Application>
  <PresentationFormat>全屏显示(16:9)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Intel Clear</vt:lpstr>
      <vt:lpstr>宋体</vt:lpstr>
      <vt:lpstr>Arial</vt:lpstr>
      <vt:lpstr>Calibri</vt:lpstr>
      <vt:lpstr>Office Theme</vt:lpstr>
      <vt:lpstr>OVS DPDK Practice in Real Public Cloud</vt:lpstr>
      <vt:lpstr>Meter lock</vt:lpstr>
      <vt:lpstr>Solution: per PMD bucket pool</vt:lpstr>
      <vt:lpstr>Conntrack performance improvement</vt:lpstr>
      <vt:lpstr>Solution: not make update for every pkt</vt:lpstr>
      <vt:lpstr>Flow based CT limitation</vt:lpstr>
      <vt:lpstr>Solution: flow based CT limit</vt:lpstr>
      <vt:lpstr> Thank you!  Cheng Li lic121@chinatelecom.cn  Ding Han handing@chinatelecom.cn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keywords>CTPClassification=CTP_PUBLIC:VisualMarkings=, CTPClassification=CTP_NT</cp:keywords>
  <cp:lastModifiedBy>cheng</cp:lastModifiedBy>
  <cp:revision>188</cp:revision>
  <dcterms:created xsi:type="dcterms:W3CDTF">2016-09-09T14:34:40Z</dcterms:created>
  <dcterms:modified xsi:type="dcterms:W3CDTF">2022-10-25T16:43:30Z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f971a757-3cef-4f81-9c56-12335f3d7e20</vt:lpwstr>
  </property>
  <property fmtid="{D5CDD505-2E9C-101B-9397-08002B2CF9AE}" pid="3" name="CTP_TimeStamp">
    <vt:lpwstr>2018-11-22 11:19:56Z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