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sldIdLst>
    <p:sldId id="257" r:id="rId2"/>
    <p:sldId id="277" r:id="rId3"/>
    <p:sldId id="275" r:id="rId4"/>
    <p:sldId id="273" r:id="rId5"/>
    <p:sldId id="260" r:id="rId6"/>
    <p:sldId id="261" r:id="rId7"/>
    <p:sldId id="263" r:id="rId8"/>
    <p:sldId id="264" r:id="rId9"/>
    <p:sldId id="265" r:id="rId10"/>
    <p:sldId id="272" r:id="rId11"/>
    <p:sldId id="267" r:id="rId12"/>
    <p:sldId id="268" r:id="rId13"/>
    <p:sldId id="269" r:id="rId14"/>
    <p:sldId id="270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7EDDBA9-CD27-4A93-A867-181EB7405F6B}">
          <p14:sldIdLst>
            <p14:sldId id="257"/>
            <p14:sldId id="277"/>
            <p14:sldId id="275"/>
            <p14:sldId id="273"/>
            <p14:sldId id="260"/>
            <p14:sldId id="261"/>
            <p14:sldId id="263"/>
            <p14:sldId id="264"/>
            <p14:sldId id="265"/>
            <p14:sldId id="272"/>
            <p14:sldId id="267"/>
            <p14:sldId id="268"/>
            <p14:sldId id="269"/>
            <p14:sldId id="270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FC7"/>
    <a:srgbClr val="DDDDDD"/>
    <a:srgbClr val="C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7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9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4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4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DEF5E-D4DC-4EF9-8144-D94AC0374B6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FBA78D-E9A2-434A-B45F-BBB070868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1" y="1045689"/>
            <a:ext cx="11555895" cy="1558362"/>
          </a:xfrm>
          <a:noFill/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Face Emotion Recognition and mapping</a:t>
            </a:r>
            <a:br>
              <a:rPr lang="en-IN" sz="5200" b="1" dirty="0">
                <a:solidFill>
                  <a:schemeClr val="tx2"/>
                </a:solidFill>
              </a:rPr>
            </a:br>
            <a:r>
              <a:rPr lang="en-IN" sz="5200" b="1" dirty="0">
                <a:solidFill>
                  <a:schemeClr val="tx2"/>
                </a:solidFill>
              </a:rPr>
              <a:t>to Emojis</a:t>
            </a:r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A426072F-6FEA-4A10-9F94-61A366E3AE8A}"/>
              </a:ext>
            </a:extLst>
          </p:cNvPr>
          <p:cNvSpPr txBox="1">
            <a:spLocks/>
          </p:cNvSpPr>
          <p:nvPr/>
        </p:nvSpPr>
        <p:spPr>
          <a:xfrm>
            <a:off x="4288732" y="3552197"/>
            <a:ext cx="3614532" cy="226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Name : Amit Agarwal</a:t>
            </a:r>
          </a:p>
          <a:p>
            <a:r>
              <a:rPr lang="en-IN" sz="2800" dirty="0"/>
              <a:t>Roll No. : 18EEBCS006</a:t>
            </a:r>
          </a:p>
          <a:p>
            <a:r>
              <a:rPr lang="en-IN" sz="2800" dirty="0"/>
              <a:t>Branch : CSE</a:t>
            </a:r>
          </a:p>
          <a:p>
            <a:r>
              <a:rPr lang="en-IN" sz="2800" dirty="0"/>
              <a:t>Year : 3</a:t>
            </a:r>
            <a:r>
              <a:rPr lang="en-IN" sz="2800" baseline="30000" dirty="0"/>
              <a:t>rd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3197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6" y="183274"/>
            <a:ext cx="11211339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Training Methodology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60377CD-9D88-4804-B269-6348C467D86A}"/>
              </a:ext>
            </a:extLst>
          </p:cNvPr>
          <p:cNvSpPr txBox="1">
            <a:spLocks/>
          </p:cNvSpPr>
          <p:nvPr/>
        </p:nvSpPr>
        <p:spPr>
          <a:xfrm>
            <a:off x="954646" y="15194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6BD29-1A68-42E3-9717-19D4B5900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575"/>
          <a:stretch/>
        </p:blipFill>
        <p:spPr>
          <a:xfrm>
            <a:off x="4837043" y="3930016"/>
            <a:ext cx="6838122" cy="2744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4D970-0678-4064-B45B-5456841E8924}"/>
              </a:ext>
            </a:extLst>
          </p:cNvPr>
          <p:cNvGrpSpPr/>
          <p:nvPr/>
        </p:nvGrpSpPr>
        <p:grpSpPr>
          <a:xfrm>
            <a:off x="463825" y="1656522"/>
            <a:ext cx="6997149" cy="2090221"/>
            <a:chOff x="4479783" y="1612375"/>
            <a:chExt cx="6401917" cy="2114324"/>
          </a:xfrm>
          <a:effectLst/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3714F91-E345-46D9-B94E-B1DD2DF9F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683" y="1691753"/>
              <a:ext cx="1177779" cy="117777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3BD30D-9306-474A-91EA-37F1A3C933B5}"/>
                </a:ext>
              </a:extLst>
            </p:cNvPr>
            <p:cNvGrpSpPr/>
            <p:nvPr/>
          </p:nvGrpSpPr>
          <p:grpSpPr>
            <a:xfrm>
              <a:off x="4479783" y="1612375"/>
              <a:ext cx="6401917" cy="2114324"/>
              <a:chOff x="3248571" y="1522488"/>
              <a:chExt cx="6401917" cy="211432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51A4733-846B-4803-8DCE-1972F996A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571" y="1522488"/>
                <a:ext cx="6202017" cy="211432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AA1570-6346-47F1-B5FE-5626247858DE}"/>
                  </a:ext>
                </a:extLst>
              </p:cNvPr>
              <p:cNvSpPr txBox="1"/>
              <p:nvPr/>
            </p:nvSpPr>
            <p:spPr>
              <a:xfrm>
                <a:off x="8487666" y="1926879"/>
                <a:ext cx="1162822" cy="861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</a:rPr>
                  <a:t>4 : 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Happy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0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183274"/>
            <a:ext cx="11118574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Model Evaluation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60377CD-9D88-4804-B269-6348C467D86A}"/>
              </a:ext>
            </a:extLst>
          </p:cNvPr>
          <p:cNvSpPr txBox="1">
            <a:spLocks/>
          </p:cNvSpPr>
          <p:nvPr/>
        </p:nvSpPr>
        <p:spPr>
          <a:xfrm>
            <a:off x="821635" y="2112968"/>
            <a:ext cx="10508974" cy="436447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We have completed our model architecture, now we have compiled with hyperparameters.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Evaluating our model using accuracy metrics gives accuracy score as </a:t>
            </a:r>
            <a:r>
              <a:rPr lang="en-IN" sz="2800" b="1" dirty="0">
                <a:solidFill>
                  <a:srgbClr val="FFC000"/>
                </a:solidFill>
              </a:rPr>
              <a:t>61.59%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547FC7"/>
                </a:solidFill>
              </a:rPr>
              <a:t>Accuracy Score</a:t>
            </a:r>
            <a:r>
              <a:rPr lang="en-IN" sz="2800" b="1" dirty="0">
                <a:solidFill>
                  <a:schemeClr val="tx2"/>
                </a:solidFill>
              </a:rPr>
              <a:t>  </a:t>
            </a:r>
            <a:r>
              <a:rPr lang="en-IN" sz="2800" dirty="0">
                <a:solidFill>
                  <a:schemeClr val="tx2"/>
                </a:solidFill>
              </a:rPr>
              <a:t>is the accuracy of the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15D28-B483-45FD-A1B7-017EB6EEC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4"/>
          <a:stretch/>
        </p:blipFill>
        <p:spPr>
          <a:xfrm>
            <a:off x="5997919" y="4745032"/>
            <a:ext cx="5078248" cy="8096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5BC420-FCD3-40A2-A740-F5A6F31D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7" y="4745032"/>
            <a:ext cx="4264921" cy="8096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688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8" y="183274"/>
            <a:ext cx="11158331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Implementation Details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60377CD-9D88-4804-B269-6348C467D86A}"/>
              </a:ext>
            </a:extLst>
          </p:cNvPr>
          <p:cNvSpPr txBox="1">
            <a:spLocks/>
          </p:cNvSpPr>
          <p:nvPr/>
        </p:nvSpPr>
        <p:spPr>
          <a:xfrm>
            <a:off x="954646" y="15194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933505C-6EDC-4479-8B90-8226E2730F8F}"/>
              </a:ext>
            </a:extLst>
          </p:cNvPr>
          <p:cNvSpPr txBox="1">
            <a:spLocks/>
          </p:cNvSpPr>
          <p:nvPr/>
        </p:nvSpPr>
        <p:spPr>
          <a:xfrm>
            <a:off x="1419210" y="2153333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NumPy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</a:rPr>
              <a:t>OpenCV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</a:rPr>
              <a:t>Keras</a:t>
            </a:r>
            <a:r>
              <a:rPr lang="en-IN" sz="3200" dirty="0">
                <a:solidFill>
                  <a:schemeClr val="tx2"/>
                </a:solidFill>
              </a:rPr>
              <a:t>-Models - Sequential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</a:rPr>
              <a:t>Keras</a:t>
            </a:r>
            <a:r>
              <a:rPr lang="en-IN" sz="3200" dirty="0">
                <a:solidFill>
                  <a:schemeClr val="tx2"/>
                </a:solidFill>
              </a:rPr>
              <a:t>-Layers – Conv2D, Dense, Dropout, Flatten, MaxPooling2D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</a:rPr>
              <a:t>Keras</a:t>
            </a:r>
            <a:r>
              <a:rPr lang="en-IN" sz="3200" dirty="0">
                <a:solidFill>
                  <a:schemeClr val="tx2"/>
                </a:solidFill>
              </a:rPr>
              <a:t>-Optimizers - Adam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</a:rPr>
              <a:t>Keras</a:t>
            </a:r>
            <a:r>
              <a:rPr lang="en-IN" sz="3200" dirty="0">
                <a:solidFill>
                  <a:schemeClr val="tx2"/>
                </a:solidFill>
              </a:rPr>
              <a:t>-Image Processing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</a:rPr>
              <a:t>Tkinter</a:t>
            </a:r>
            <a:endParaRPr lang="en-I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83274"/>
            <a:ext cx="11224592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Predicting Output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60377CD-9D88-4804-B269-6348C467D86A}"/>
              </a:ext>
            </a:extLst>
          </p:cNvPr>
          <p:cNvSpPr txBox="1">
            <a:spLocks/>
          </p:cNvSpPr>
          <p:nvPr/>
        </p:nvSpPr>
        <p:spPr>
          <a:xfrm>
            <a:off x="954646" y="15194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933505C-6EDC-4479-8B90-8226E2730F8F}"/>
              </a:ext>
            </a:extLst>
          </p:cNvPr>
          <p:cNvSpPr txBox="1">
            <a:spLocks/>
          </p:cNvSpPr>
          <p:nvPr/>
        </p:nvSpPr>
        <p:spPr>
          <a:xfrm>
            <a:off x="1107046" y="16718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32E1D4-B4B9-4915-A744-565E6BA23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1" y="1671886"/>
            <a:ext cx="7215118" cy="4919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518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70" y="183274"/>
            <a:ext cx="11343860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Hyperparameter Tuning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933505C-6EDC-4479-8B90-8226E2730F8F}"/>
              </a:ext>
            </a:extLst>
          </p:cNvPr>
          <p:cNvSpPr txBox="1">
            <a:spLocks/>
          </p:cNvSpPr>
          <p:nvPr/>
        </p:nvSpPr>
        <p:spPr>
          <a:xfrm>
            <a:off x="1392707" y="2132769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C000"/>
                </a:solidFill>
              </a:rPr>
              <a:t>Loss</a:t>
            </a:r>
            <a:r>
              <a:rPr lang="en-IN" sz="3200" dirty="0">
                <a:solidFill>
                  <a:schemeClr val="tx2"/>
                </a:solidFill>
              </a:rPr>
              <a:t> </a:t>
            </a:r>
            <a:r>
              <a:rPr lang="en-IN" sz="3200" dirty="0">
                <a:solidFill>
                  <a:srgbClr val="FFC000"/>
                </a:solidFill>
              </a:rPr>
              <a:t>Function</a:t>
            </a:r>
            <a:r>
              <a:rPr lang="en-IN" sz="3200" dirty="0">
                <a:solidFill>
                  <a:schemeClr val="tx2"/>
                </a:solidFill>
              </a:rPr>
              <a:t> – </a:t>
            </a:r>
            <a:r>
              <a:rPr lang="en-IN" sz="3200" dirty="0" err="1">
                <a:solidFill>
                  <a:schemeClr val="tx2"/>
                </a:solidFill>
              </a:rPr>
              <a:t>Categorical_crossEntropy</a:t>
            </a:r>
            <a:r>
              <a:rPr lang="en-IN" sz="3200" dirty="0">
                <a:solidFill>
                  <a:schemeClr val="tx2"/>
                </a:solidFill>
              </a:rPr>
              <a:t>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C000"/>
                </a:solidFill>
              </a:rPr>
              <a:t>Optimizer</a:t>
            </a:r>
            <a:r>
              <a:rPr lang="en-IN" sz="3200" dirty="0">
                <a:solidFill>
                  <a:schemeClr val="tx2"/>
                </a:solidFill>
              </a:rPr>
              <a:t> - Adam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C000"/>
                </a:solidFill>
              </a:rPr>
              <a:t>Epoch</a:t>
            </a:r>
            <a:r>
              <a:rPr lang="en-IN" sz="3200" dirty="0">
                <a:solidFill>
                  <a:schemeClr val="tx2"/>
                </a:solidFill>
              </a:rPr>
              <a:t> – 50 </a:t>
            </a:r>
            <a:r>
              <a:rPr lang="en-IN" sz="3200" dirty="0" err="1">
                <a:solidFill>
                  <a:schemeClr val="tx2"/>
                </a:solidFill>
              </a:rPr>
              <a:t>epoches</a:t>
            </a:r>
            <a:endParaRPr lang="en-IN" sz="3200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C000"/>
                </a:solidFill>
              </a:rPr>
              <a:t>Batch Size </a:t>
            </a:r>
            <a:r>
              <a:rPr lang="en-IN" sz="3200" dirty="0">
                <a:solidFill>
                  <a:schemeClr val="tx2"/>
                </a:solidFill>
              </a:rPr>
              <a:t>– 448 images for training and 120 images for testing</a:t>
            </a:r>
          </a:p>
        </p:txBody>
      </p:sp>
    </p:spTree>
    <p:extLst>
      <p:ext uri="{BB962C8B-B14F-4D97-AF65-F5344CB8AC3E}">
        <p14:creationId xmlns:p14="http://schemas.microsoft.com/office/powerpoint/2010/main" val="64327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6" y="183274"/>
            <a:ext cx="11330609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Future Scope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933505C-6EDC-4479-8B90-8226E2730F8F}"/>
              </a:ext>
            </a:extLst>
          </p:cNvPr>
          <p:cNvSpPr txBox="1">
            <a:spLocks/>
          </p:cNvSpPr>
          <p:nvPr/>
        </p:nvSpPr>
        <p:spPr>
          <a:xfrm>
            <a:off x="1107046" y="16718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0A2D464-6A77-47A3-91EE-C72F8644A521}"/>
              </a:ext>
            </a:extLst>
          </p:cNvPr>
          <p:cNvSpPr txBox="1">
            <a:spLocks/>
          </p:cNvSpPr>
          <p:nvPr/>
        </p:nvSpPr>
        <p:spPr>
          <a:xfrm>
            <a:off x="887895" y="2007559"/>
            <a:ext cx="10416209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dirty="0" err="1">
                <a:solidFill>
                  <a:srgbClr val="547FC7"/>
                </a:solidFill>
              </a:rPr>
              <a:t>Deepfake</a:t>
            </a:r>
            <a:r>
              <a:rPr lang="en-IN" sz="2600" dirty="0">
                <a:solidFill>
                  <a:srgbClr val="547FC7"/>
                </a:solidFill>
              </a:rPr>
              <a:t> Detection </a:t>
            </a:r>
            <a:r>
              <a:rPr lang="en-IN" sz="2600" dirty="0">
                <a:solidFill>
                  <a:schemeClr val="tx2"/>
                </a:solidFill>
              </a:rPr>
              <a:t>- </a:t>
            </a:r>
            <a:r>
              <a:rPr lang="en-US" sz="2600" dirty="0">
                <a:solidFill>
                  <a:schemeClr val="tx2"/>
                </a:solidFill>
              </a:rPr>
              <a:t>Identify videos with facial or voice manipulations.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547FC7"/>
                </a:solidFill>
              </a:rPr>
              <a:t>Medical Research into Autism</a:t>
            </a:r>
            <a:r>
              <a:rPr lang="en-IN" sz="2600" dirty="0">
                <a:solidFill>
                  <a:schemeClr val="tx2"/>
                </a:solidFill>
              </a:rPr>
              <a:t> - </a:t>
            </a:r>
            <a:r>
              <a:rPr lang="en-US" sz="2600" dirty="0">
                <a:solidFill>
                  <a:schemeClr val="tx2"/>
                </a:solidFill>
              </a:rPr>
              <a:t>Where sufferers have developmental and long-term difficulties in evaluating facial emotions</a:t>
            </a:r>
            <a:r>
              <a:rPr lang="en-US" sz="2600" baseline="30000" dirty="0">
                <a:solidFill>
                  <a:schemeClr val="tx2"/>
                </a:solidFill>
              </a:rPr>
              <a:t>.</a:t>
            </a:r>
            <a:endParaRPr lang="en-US" sz="2600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47FC7"/>
                </a:solidFill>
              </a:rPr>
              <a:t>Automotive Safety and Research Systems </a:t>
            </a:r>
            <a:r>
              <a:rPr lang="en-US" sz="2600" dirty="0">
                <a:solidFill>
                  <a:schemeClr val="tx2"/>
                </a:solidFill>
              </a:rPr>
              <a:t>- Expression recognition is included as part of automotive car systems.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547FC7"/>
                </a:solidFill>
              </a:rPr>
              <a:t>Recruitment </a:t>
            </a:r>
            <a:r>
              <a:rPr lang="en-IN" sz="2600" dirty="0">
                <a:solidFill>
                  <a:schemeClr val="tx2"/>
                </a:solidFill>
              </a:rPr>
              <a:t>– Solve </a:t>
            </a:r>
            <a:r>
              <a:rPr lang="en-US" sz="2600" dirty="0">
                <a:solidFill>
                  <a:schemeClr val="tx2"/>
                </a:solidFill>
              </a:rPr>
              <a:t>challenge of the subject's face being occluded by a mask and thus hindering intelligent video analysis.</a:t>
            </a:r>
            <a:endParaRPr lang="en-IN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950" y="2976770"/>
            <a:ext cx="8896218" cy="904460"/>
          </a:xfrm>
        </p:spPr>
        <p:txBody>
          <a:bodyPr>
            <a:normAutofit/>
          </a:bodyPr>
          <a:lstStyle/>
          <a:p>
            <a:pPr algn="ctr"/>
            <a:r>
              <a:rPr lang="en-IN" sz="52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933505C-6EDC-4479-8B90-8226E2730F8F}"/>
              </a:ext>
            </a:extLst>
          </p:cNvPr>
          <p:cNvSpPr txBox="1">
            <a:spLocks/>
          </p:cNvSpPr>
          <p:nvPr/>
        </p:nvSpPr>
        <p:spPr>
          <a:xfrm>
            <a:off x="1107046" y="16718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6D06-9C04-43D6-9EFC-FEEB3571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3582"/>
            <a:ext cx="10830338" cy="11117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4400" b="1"/>
              <a:t>Contents</a:t>
            </a:r>
            <a:endParaRPr lang="en-IN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91A5A-F4E9-451C-A8D3-CBDA5E1D3E30}"/>
              </a:ext>
            </a:extLst>
          </p:cNvPr>
          <p:cNvSpPr txBox="1"/>
          <p:nvPr/>
        </p:nvSpPr>
        <p:spPr>
          <a:xfrm>
            <a:off x="859735" y="1802296"/>
            <a:ext cx="104725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/>
              <a:t>Problem Description</a:t>
            </a:r>
          </a:p>
          <a:p>
            <a:pPr marL="342900" indent="-342900">
              <a:buAutoNum type="arabicPeriod"/>
            </a:pPr>
            <a:r>
              <a:rPr lang="en-GB" sz="2400" dirty="0"/>
              <a:t>Objective</a:t>
            </a:r>
          </a:p>
          <a:p>
            <a:pPr marL="342900" indent="-342900">
              <a:buAutoNum type="arabicPeriod"/>
            </a:pPr>
            <a:r>
              <a:rPr lang="en-GB" sz="2400" dirty="0"/>
              <a:t>Steps Involved in Model</a:t>
            </a:r>
          </a:p>
          <a:p>
            <a:pPr marL="342900" indent="-342900">
              <a:buAutoNum type="arabicPeriod"/>
            </a:pPr>
            <a:r>
              <a:rPr lang="en-GB" sz="2400" dirty="0"/>
              <a:t>Data Collection</a:t>
            </a:r>
          </a:p>
          <a:p>
            <a:pPr marL="342900" indent="-342900">
              <a:buAutoNum type="arabicPeriod"/>
            </a:pPr>
            <a:r>
              <a:rPr lang="en-IN" sz="2400" dirty="0"/>
              <a:t>Data Preparation</a:t>
            </a:r>
          </a:p>
          <a:p>
            <a:pPr marL="342900" indent="-342900">
              <a:buAutoNum type="arabicPeriod"/>
            </a:pPr>
            <a:r>
              <a:rPr lang="en-IN" sz="2400" dirty="0"/>
              <a:t>Data Visualization</a:t>
            </a:r>
          </a:p>
          <a:p>
            <a:pPr marL="342900" indent="-342900">
              <a:buAutoNum type="arabicPeriod"/>
            </a:pPr>
            <a:r>
              <a:rPr lang="en-IN" sz="2400" dirty="0"/>
              <a:t>Model Selection</a:t>
            </a:r>
          </a:p>
          <a:p>
            <a:pPr marL="342900" indent="-342900">
              <a:buAutoNum type="arabicPeriod"/>
            </a:pPr>
            <a:r>
              <a:rPr lang="en-IN" sz="2400" dirty="0"/>
              <a:t>Training Methodology</a:t>
            </a:r>
          </a:p>
          <a:p>
            <a:pPr marL="342900" indent="-342900">
              <a:buAutoNum type="arabicPeriod"/>
            </a:pPr>
            <a:r>
              <a:rPr lang="en-IN" sz="2400" dirty="0"/>
              <a:t>Model Evaluation</a:t>
            </a:r>
          </a:p>
          <a:p>
            <a:pPr marL="342900" indent="-342900">
              <a:buAutoNum type="arabicPeriod"/>
            </a:pPr>
            <a:r>
              <a:rPr lang="en-IN" sz="2400" dirty="0"/>
              <a:t> Implementation Details</a:t>
            </a:r>
          </a:p>
          <a:p>
            <a:pPr marL="342900" indent="-342900">
              <a:buAutoNum type="arabicPeriod"/>
            </a:pPr>
            <a:r>
              <a:rPr lang="en-IN" sz="2400" dirty="0"/>
              <a:t>Predicting Output</a:t>
            </a:r>
          </a:p>
          <a:p>
            <a:pPr marL="342900" indent="-342900">
              <a:buAutoNum type="arabicPeriod"/>
            </a:pPr>
            <a:r>
              <a:rPr lang="en-IN" sz="2400" dirty="0"/>
              <a:t>Hyperparameter tuning</a:t>
            </a:r>
          </a:p>
          <a:p>
            <a:pPr marL="342900" indent="-342900">
              <a:buAutoNum type="arabicPeriod"/>
            </a:pPr>
            <a:r>
              <a:rPr lang="en-IN" sz="2400" dirty="0"/>
              <a:t>Future Scope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32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450929"/>
            <a:ext cx="11423374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E770-23FE-414E-B103-34DB12E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398" y="1731075"/>
            <a:ext cx="5760846" cy="1480275"/>
          </a:xfrm>
        </p:spPr>
        <p:txBody>
          <a:bodyPr>
            <a:normAutofit/>
          </a:bodyPr>
          <a:lstStyle/>
          <a:p>
            <a:r>
              <a:rPr lang="en-IN" sz="2400" cap="none" dirty="0">
                <a:solidFill>
                  <a:schemeClr val="tx2"/>
                </a:solidFill>
              </a:rPr>
              <a:t>Trying to get emoji from face emotion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D33E05-C8D7-446D-8C11-3BBB0E106696}"/>
              </a:ext>
            </a:extLst>
          </p:cNvPr>
          <p:cNvGrpSpPr/>
          <p:nvPr/>
        </p:nvGrpSpPr>
        <p:grpSpPr>
          <a:xfrm>
            <a:off x="4640909" y="3428999"/>
            <a:ext cx="3359749" cy="1384995"/>
            <a:chOff x="4375869" y="3428999"/>
            <a:chExt cx="3359749" cy="138499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578134A-D1BF-4470-9EE9-91B060EEFBAF}"/>
                </a:ext>
              </a:extLst>
            </p:cNvPr>
            <p:cNvCxnSpPr/>
            <p:nvPr/>
          </p:nvCxnSpPr>
          <p:spPr>
            <a:xfrm flipV="1">
              <a:off x="4375869" y="4296344"/>
              <a:ext cx="3299004" cy="199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A5A68F-CBC3-46BA-BD2D-CFC79183E4EB}"/>
                </a:ext>
              </a:extLst>
            </p:cNvPr>
            <p:cNvSpPr txBox="1"/>
            <p:nvPr/>
          </p:nvSpPr>
          <p:spPr>
            <a:xfrm>
              <a:off x="4456076" y="3428999"/>
              <a:ext cx="32795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547FC7"/>
                  </a:solidFill>
                </a:rPr>
                <a:t>Which Facial Expressions</a:t>
              </a:r>
            </a:p>
            <a:p>
              <a:pPr algn="ctr"/>
              <a:r>
                <a:rPr lang="en-IN" sz="2800" b="1" dirty="0">
                  <a:solidFill>
                    <a:srgbClr val="547FC7"/>
                  </a:solidFill>
                </a:rPr>
                <a:t>???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A10D70A-0834-46CF-B891-6ACA4C5A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17" y="2626569"/>
            <a:ext cx="3339549" cy="333954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2" name="Picture 4" descr="Portrait Of Attractive Cheerful Young Man With Smiling Happy Face. Human  Expressions And Emotions Stock Image - Image of advertising, fashion:  147751681">
            <a:extLst>
              <a:ext uri="{FF2B5EF4-FFF2-40B4-BE49-F238E27FC236}">
                <a16:creationId xmlns:a16="http://schemas.microsoft.com/office/drawing/2014/main" id="{95B60C9C-4CD4-490D-A6D9-7CB1F8095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4242" r="28713" b="29448"/>
          <a:stretch/>
        </p:blipFill>
        <p:spPr bwMode="auto">
          <a:xfrm>
            <a:off x="1275203" y="2597764"/>
            <a:ext cx="3339549" cy="336635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3" y="366547"/>
            <a:ext cx="11423374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E770-23FE-414E-B103-34DB12E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077" y="2169314"/>
            <a:ext cx="9853978" cy="44811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2"/>
                </a:solidFill>
              </a:rPr>
              <a:t>The objective is to identify emotions of a human.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2"/>
                </a:solidFill>
              </a:rPr>
              <a:t>The emotion can be captured from facial expressions.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2"/>
                </a:solidFill>
              </a:rPr>
              <a:t>Facial emotion recognition is one of the useful task and can be used as a base for many real-time applications.</a:t>
            </a:r>
            <a:endParaRPr lang="en-IN" sz="28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0" y="366547"/>
            <a:ext cx="11383617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Steps involved in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E770-23FE-414E-B103-34DB12E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712" y="1948725"/>
            <a:ext cx="10356575" cy="148027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600" cap="none" dirty="0">
                <a:solidFill>
                  <a:schemeClr val="tx2"/>
                </a:solidFill>
              </a:rPr>
              <a:t>To build a deep machine learning model to predict facial expression</a:t>
            </a:r>
          </a:p>
        </p:txBody>
      </p:sp>
      <p:pic>
        <p:nvPicPr>
          <p:cNvPr id="1026" name="Picture 2" descr="Data Preprocessing in Python. At the heart of Machine Learning is to… | by  Afroz Chakure | Medium">
            <a:extLst>
              <a:ext uri="{FF2B5EF4-FFF2-40B4-BE49-F238E27FC236}">
                <a16:creationId xmlns:a16="http://schemas.microsoft.com/office/drawing/2014/main" id="{CE6D847F-A309-4503-87FB-C8352D10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25" y="2928730"/>
            <a:ext cx="6424150" cy="32923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013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71" y="366547"/>
            <a:ext cx="11317356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E770-23FE-414E-B103-34DB12E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2" y="1882048"/>
            <a:ext cx="10641495" cy="49759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2"/>
                </a:solidFill>
              </a:rPr>
              <a:t>In this model, we are using online data science websites datasets to train our model. Example: Kaggle, </a:t>
            </a:r>
            <a:r>
              <a:rPr lang="en-IN" sz="2800" cap="none" dirty="0" err="1">
                <a:solidFill>
                  <a:schemeClr val="tx2"/>
                </a:solidFill>
              </a:rPr>
              <a:t>Socrata</a:t>
            </a:r>
            <a:r>
              <a:rPr lang="en-IN" sz="2800" cap="none" dirty="0">
                <a:solidFill>
                  <a:schemeClr val="tx2"/>
                </a:solidFill>
              </a:rPr>
              <a:t>, </a:t>
            </a:r>
            <a:r>
              <a:rPr lang="en-IN" sz="2800" cap="none" dirty="0" err="1">
                <a:solidFill>
                  <a:schemeClr val="tx2"/>
                </a:solidFill>
              </a:rPr>
              <a:t>Github</a:t>
            </a:r>
            <a:r>
              <a:rPr lang="en-IN" sz="2800" cap="none" dirty="0">
                <a:solidFill>
                  <a:schemeClr val="tx2"/>
                </a:solidFill>
              </a:rPr>
              <a:t>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2"/>
                </a:solidFill>
              </a:rPr>
              <a:t>We have collected raw data from the </a:t>
            </a:r>
            <a:r>
              <a:rPr lang="en-IN" sz="2800" b="1" u="sng" cap="none" dirty="0">
                <a:solidFill>
                  <a:srgbClr val="547FC7"/>
                </a:solidFill>
              </a:rPr>
              <a:t>kaggle.com</a:t>
            </a:r>
            <a:r>
              <a:rPr lang="en-IN" sz="2800" cap="none" dirty="0">
                <a:solidFill>
                  <a:schemeClr val="tx2"/>
                </a:solidFill>
              </a:rPr>
              <a:t>  - </a:t>
            </a:r>
            <a:r>
              <a:rPr lang="en-IN" sz="2800" cap="none" dirty="0">
                <a:solidFill>
                  <a:srgbClr val="FFC000"/>
                </a:solidFill>
              </a:rPr>
              <a:t>fer2013 dataset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600" u="sng" dirty="0">
                <a:solidFill>
                  <a:schemeClr val="tx2"/>
                </a:solidFill>
              </a:rPr>
              <a:t>https://www.kaggle.com/msambare/fer2013</a:t>
            </a:r>
            <a:endParaRPr lang="en-IN" sz="2600" u="sng" cap="none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2"/>
                </a:solidFill>
              </a:rPr>
              <a:t>Our data is in form of </a:t>
            </a:r>
            <a:r>
              <a:rPr lang="en-IN" sz="2800" cap="none" dirty="0">
                <a:solidFill>
                  <a:srgbClr val="547FC7"/>
                </a:solidFill>
              </a:rPr>
              <a:t>images</a:t>
            </a:r>
            <a:r>
              <a:rPr lang="en-IN" sz="2800" cap="none" dirty="0">
                <a:solidFill>
                  <a:schemeClr val="tx2"/>
                </a:solidFill>
              </a:rPr>
              <a:t> each of size </a:t>
            </a:r>
            <a:r>
              <a:rPr lang="en-IN" sz="2800" cap="none" dirty="0">
                <a:solidFill>
                  <a:srgbClr val="547FC7"/>
                </a:solidFill>
              </a:rPr>
              <a:t>48x48 </a:t>
            </a:r>
            <a:r>
              <a:rPr lang="en-IN" sz="2800" cap="none" dirty="0">
                <a:solidFill>
                  <a:srgbClr val="FFC000"/>
                </a:solidFill>
              </a:rPr>
              <a:t>(</a:t>
            </a:r>
            <a:r>
              <a:rPr lang="en-IN" sz="2800" cap="none" dirty="0" err="1">
                <a:solidFill>
                  <a:srgbClr val="FFC000"/>
                </a:solidFill>
              </a:rPr>
              <a:t>Gray</a:t>
            </a:r>
            <a:r>
              <a:rPr lang="en-IN" sz="2800" cap="none" dirty="0">
                <a:solidFill>
                  <a:srgbClr val="FFC000"/>
                </a:solidFill>
              </a:rPr>
              <a:t> Scale)</a:t>
            </a:r>
            <a:r>
              <a:rPr lang="en-IN" sz="2800" cap="none" dirty="0">
                <a:solidFill>
                  <a:schemeClr val="tx2"/>
                </a:solidFill>
              </a:rPr>
              <a:t> pixels.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2"/>
                </a:solidFill>
              </a:rPr>
              <a:t>Images are grouped into </a:t>
            </a:r>
            <a:r>
              <a:rPr lang="en-IN" sz="2800" cap="none" dirty="0">
                <a:solidFill>
                  <a:srgbClr val="547FC7"/>
                </a:solidFill>
              </a:rPr>
              <a:t>7</a:t>
            </a:r>
            <a:r>
              <a:rPr lang="en-IN" sz="2800" cap="none" dirty="0">
                <a:solidFill>
                  <a:schemeClr val="tx2"/>
                </a:solidFill>
              </a:rPr>
              <a:t> different facial expression groups </a:t>
            </a:r>
          </a:p>
          <a:p>
            <a:pPr marL="8001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FC000"/>
                </a:solidFill>
              </a:rPr>
              <a:t>Classes</a:t>
            </a:r>
            <a:r>
              <a:rPr lang="en-IN" sz="2800" dirty="0">
                <a:solidFill>
                  <a:schemeClr val="tx2"/>
                </a:solidFill>
              </a:rPr>
              <a:t>: (angry, disgust, fear, happy, sad, surprise, neutral)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2"/>
                </a:solidFill>
              </a:rPr>
              <a:t>There are total </a:t>
            </a:r>
            <a:r>
              <a:rPr lang="en-IN" sz="2800" cap="none" dirty="0">
                <a:solidFill>
                  <a:srgbClr val="547FC7"/>
                </a:solidFill>
              </a:rPr>
              <a:t>28,709</a:t>
            </a:r>
            <a:r>
              <a:rPr lang="en-IN" sz="2800" cap="none" dirty="0">
                <a:solidFill>
                  <a:schemeClr val="tx2"/>
                </a:solidFill>
              </a:rPr>
              <a:t> images in training dataset and </a:t>
            </a:r>
            <a:r>
              <a:rPr lang="en-IN" sz="2800" cap="none" dirty="0">
                <a:solidFill>
                  <a:srgbClr val="547FC7"/>
                </a:solidFill>
              </a:rPr>
              <a:t>7,178</a:t>
            </a:r>
            <a:r>
              <a:rPr lang="en-IN" sz="2800" cap="none" dirty="0">
                <a:solidFill>
                  <a:schemeClr val="tx2"/>
                </a:solidFill>
              </a:rPr>
              <a:t> images for testing</a:t>
            </a:r>
          </a:p>
        </p:txBody>
      </p:sp>
    </p:spTree>
    <p:extLst>
      <p:ext uri="{BB962C8B-B14F-4D97-AF65-F5344CB8AC3E}">
        <p14:creationId xmlns:p14="http://schemas.microsoft.com/office/powerpoint/2010/main" val="8323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66547"/>
            <a:ext cx="11145078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E770-23FE-414E-B103-34DB12E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8" y="2179193"/>
            <a:ext cx="10349948" cy="41420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cap="none" dirty="0">
                <a:solidFill>
                  <a:schemeClr val="tx2"/>
                </a:solidFill>
              </a:rPr>
              <a:t>Since our dataset has images and we need it to convert into some numerical type values, to be processed by our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cap="none" dirty="0">
                <a:solidFill>
                  <a:schemeClr val="tx2"/>
                </a:solidFill>
              </a:rPr>
              <a:t>We use </a:t>
            </a:r>
            <a:r>
              <a:rPr lang="en-IN" sz="2600" b="1" cap="none" dirty="0" err="1">
                <a:solidFill>
                  <a:srgbClr val="FFC000"/>
                </a:solidFill>
              </a:rPr>
              <a:t>ImageDataGenerator</a:t>
            </a:r>
            <a:r>
              <a:rPr lang="en-IN" sz="2600" cap="none" dirty="0">
                <a:solidFill>
                  <a:schemeClr val="tx2"/>
                </a:solidFill>
              </a:rPr>
              <a:t> function of </a:t>
            </a:r>
            <a:r>
              <a:rPr lang="en-IN" sz="2600" cap="none" dirty="0" err="1">
                <a:solidFill>
                  <a:srgbClr val="547FC7"/>
                </a:solidFill>
              </a:rPr>
              <a:t>keras-preprocessing</a:t>
            </a:r>
            <a:r>
              <a:rPr lang="en-IN" sz="2600" cap="none" dirty="0">
                <a:solidFill>
                  <a:schemeClr val="tx2"/>
                </a:solidFill>
              </a:rPr>
              <a:t> library to convert these images to tensor images (multi-dimensional numeric array).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cap="none" dirty="0">
                <a:solidFill>
                  <a:schemeClr val="tx2"/>
                </a:solidFill>
              </a:rPr>
              <a:t>This function </a:t>
            </a:r>
            <a:r>
              <a:rPr lang="en-IN" sz="2600" cap="none" dirty="0">
                <a:solidFill>
                  <a:srgbClr val="547FC7"/>
                </a:solidFill>
              </a:rPr>
              <a:t>rescales</a:t>
            </a:r>
            <a:r>
              <a:rPr lang="en-IN" sz="2600" cap="none" dirty="0">
                <a:solidFill>
                  <a:schemeClr val="tx2"/>
                </a:solidFill>
              </a:rPr>
              <a:t> the images pixel range between 0 and 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cap="none" dirty="0">
                <a:solidFill>
                  <a:schemeClr val="tx2"/>
                </a:solidFill>
              </a:rPr>
              <a:t>Since our data is grouped into different directories, we use </a:t>
            </a:r>
            <a:r>
              <a:rPr lang="en-IN" sz="2600" b="1" cap="none" dirty="0" err="1">
                <a:solidFill>
                  <a:srgbClr val="FFC000"/>
                </a:solidFill>
              </a:rPr>
              <a:t>ImageDataGenerator</a:t>
            </a:r>
            <a:r>
              <a:rPr lang="en-IN" sz="2600" cap="none" dirty="0">
                <a:solidFill>
                  <a:schemeClr val="tx2"/>
                </a:solidFill>
              </a:rPr>
              <a:t> function using another function </a:t>
            </a:r>
            <a:r>
              <a:rPr lang="en-IN" sz="2600" b="1" cap="none" dirty="0" err="1">
                <a:solidFill>
                  <a:srgbClr val="FFC000"/>
                </a:solidFill>
              </a:rPr>
              <a:t>flow_from_directory</a:t>
            </a:r>
            <a:r>
              <a:rPr lang="en-IN" sz="2600" b="1" cap="none" dirty="0">
                <a:solidFill>
                  <a:schemeClr val="tx2"/>
                </a:solidFill>
              </a:rPr>
              <a:t> </a:t>
            </a:r>
            <a:r>
              <a:rPr lang="en-IN" sz="2600" cap="none" dirty="0">
                <a:solidFill>
                  <a:schemeClr val="tx2"/>
                </a:solidFill>
              </a:rPr>
              <a:t>to process each image.</a:t>
            </a:r>
          </a:p>
        </p:txBody>
      </p:sp>
    </p:spTree>
    <p:extLst>
      <p:ext uri="{BB962C8B-B14F-4D97-AF65-F5344CB8AC3E}">
        <p14:creationId xmlns:p14="http://schemas.microsoft.com/office/powerpoint/2010/main" val="207537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9" y="366547"/>
            <a:ext cx="11145078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Data Visualization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892068-0513-432A-A5E6-5B8D5F23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22" y="4402603"/>
            <a:ext cx="1495364" cy="14953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DD045C3-EA9E-4AB8-A603-0C23550F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92" y="4402602"/>
            <a:ext cx="1470283" cy="1470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2AE6F7-4BA3-4837-9FB8-30C53EDB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41" y="2353150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34E40C-2B55-4B2B-ADE7-5CC8B3D5D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01" y="1898160"/>
            <a:ext cx="1537936" cy="15379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2FE1E00-60B6-4837-BD4C-30670267A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72" y="4402602"/>
            <a:ext cx="1527433" cy="15274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15D768D-0757-4DE1-8DB0-2B17331B7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16" y="1900152"/>
            <a:ext cx="1527432" cy="15274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8BB60B-40C7-4C15-92DD-9DB69BAD7C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09" y="1898160"/>
            <a:ext cx="1495364" cy="14953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38AFB2-F9B2-4190-B947-E943CC676419}"/>
              </a:ext>
            </a:extLst>
          </p:cNvPr>
          <p:cNvSpPr txBox="1"/>
          <p:nvPr/>
        </p:nvSpPr>
        <p:spPr>
          <a:xfrm>
            <a:off x="2892303" y="3556031"/>
            <a:ext cx="116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0</a:t>
            </a:r>
            <a:r>
              <a:rPr lang="en-IN" sz="2000" dirty="0"/>
              <a:t> - Anger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4C592-9ABF-49D8-8BA0-64F253753AF6}"/>
              </a:ext>
            </a:extLst>
          </p:cNvPr>
          <p:cNvSpPr txBox="1"/>
          <p:nvPr/>
        </p:nvSpPr>
        <p:spPr>
          <a:xfrm>
            <a:off x="4639217" y="3556031"/>
            <a:ext cx="127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1</a:t>
            </a:r>
            <a:r>
              <a:rPr lang="en-IN" sz="2000" dirty="0"/>
              <a:t> - Disgust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E3D396-74D7-48F7-A99D-D689C1819F4D}"/>
              </a:ext>
            </a:extLst>
          </p:cNvPr>
          <p:cNvSpPr txBox="1"/>
          <p:nvPr/>
        </p:nvSpPr>
        <p:spPr>
          <a:xfrm>
            <a:off x="6487986" y="3556031"/>
            <a:ext cx="116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2</a:t>
            </a:r>
            <a:r>
              <a:rPr lang="en-IN" sz="2000" dirty="0"/>
              <a:t> - Fear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AD258B-23C2-4C46-89B4-F75CEA867288}"/>
              </a:ext>
            </a:extLst>
          </p:cNvPr>
          <p:cNvSpPr txBox="1"/>
          <p:nvPr/>
        </p:nvSpPr>
        <p:spPr>
          <a:xfrm>
            <a:off x="3800086" y="5994851"/>
            <a:ext cx="13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4</a:t>
            </a:r>
            <a:r>
              <a:rPr lang="en-IN" sz="2000" dirty="0"/>
              <a:t> - Happy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D5D413-4631-4D33-8DC8-71ACE8F3DD8B}"/>
              </a:ext>
            </a:extLst>
          </p:cNvPr>
          <p:cNvSpPr txBox="1"/>
          <p:nvPr/>
        </p:nvSpPr>
        <p:spPr>
          <a:xfrm>
            <a:off x="5518726" y="5994851"/>
            <a:ext cx="13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5</a:t>
            </a:r>
            <a:r>
              <a:rPr lang="en-IN" sz="2000" dirty="0"/>
              <a:t> - Surprise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8AB9FE-2FAF-44AD-8208-C491078BDAA7}"/>
              </a:ext>
            </a:extLst>
          </p:cNvPr>
          <p:cNvSpPr txBox="1"/>
          <p:nvPr/>
        </p:nvSpPr>
        <p:spPr>
          <a:xfrm>
            <a:off x="8023085" y="3519239"/>
            <a:ext cx="134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3</a:t>
            </a:r>
            <a:r>
              <a:rPr lang="en-IN" sz="2000" dirty="0"/>
              <a:t> - Neutral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4496C-0DE1-46A0-B4B7-BCADA6EB5E93}"/>
              </a:ext>
            </a:extLst>
          </p:cNvPr>
          <p:cNvSpPr txBox="1"/>
          <p:nvPr/>
        </p:nvSpPr>
        <p:spPr>
          <a:xfrm>
            <a:off x="7442553" y="5994851"/>
            <a:ext cx="101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547FC7"/>
                </a:solidFill>
              </a:rPr>
              <a:t>6</a:t>
            </a:r>
            <a:r>
              <a:rPr lang="en-IN" sz="2000" dirty="0"/>
              <a:t> - Sad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F89AD6D-17CC-4BF6-AB56-4C9D6F437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64" y="1966874"/>
            <a:ext cx="1493277" cy="14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1D4-260E-4BC6-9978-1A19C2A2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8" y="183274"/>
            <a:ext cx="11224591" cy="11529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solidFill>
                  <a:schemeClr val="tx2"/>
                </a:solidFill>
              </a:rPr>
              <a:t>Model Selection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60377CD-9D88-4804-B269-6348C467D86A}"/>
              </a:ext>
            </a:extLst>
          </p:cNvPr>
          <p:cNvSpPr txBox="1">
            <a:spLocks/>
          </p:cNvSpPr>
          <p:nvPr/>
        </p:nvSpPr>
        <p:spPr>
          <a:xfrm>
            <a:off x="954646" y="1519486"/>
            <a:ext cx="9406586" cy="42504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2"/>
                </a:solidFill>
              </a:rPr>
              <a:t>We are using Convolutional Neural Network Model (CNN Model) </a:t>
            </a:r>
            <a:r>
              <a:rPr lang="en-US" sz="2500" dirty="0">
                <a:solidFill>
                  <a:schemeClr val="tx2"/>
                </a:solidFill>
              </a:rPr>
              <a:t>because of its high accuracy in image Classification.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The CNN follows a </a:t>
            </a:r>
            <a:r>
              <a:rPr lang="en-US" sz="2500" dirty="0">
                <a:solidFill>
                  <a:srgbClr val="547FC7"/>
                </a:solidFill>
              </a:rPr>
              <a:t>hierarchical model</a:t>
            </a:r>
            <a:r>
              <a:rPr lang="en-US" sz="2500" dirty="0">
                <a:solidFill>
                  <a:schemeClr val="tx2"/>
                </a:solidFill>
              </a:rPr>
              <a:t> which works on building a network, like a </a:t>
            </a:r>
            <a:r>
              <a:rPr lang="en-US" sz="2500" dirty="0">
                <a:solidFill>
                  <a:srgbClr val="FFC000"/>
                </a:solidFill>
              </a:rPr>
              <a:t>funnel</a:t>
            </a:r>
            <a:r>
              <a:rPr lang="en-US" sz="2500" dirty="0">
                <a:solidFill>
                  <a:schemeClr val="tx2"/>
                </a:solidFill>
              </a:rPr>
              <a:t>, and finally gives out a fully-connected layer where all the neurons are connected to each other and the output is processed.</a:t>
            </a:r>
            <a:endParaRPr lang="en-IN" sz="2500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C3C12-C127-4AE2-A4C7-A1BB00AA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15" y="4029011"/>
            <a:ext cx="9210169" cy="26190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2680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807</TotalTime>
  <Words>561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Face Emotion Recognition and mapping to Emojis</vt:lpstr>
      <vt:lpstr>Contents</vt:lpstr>
      <vt:lpstr>Problem Description</vt:lpstr>
      <vt:lpstr>Objective</vt:lpstr>
      <vt:lpstr>Steps involved in model</vt:lpstr>
      <vt:lpstr>Data Collection</vt:lpstr>
      <vt:lpstr>Data Preparation</vt:lpstr>
      <vt:lpstr>Data Visualization</vt:lpstr>
      <vt:lpstr>Model Selection</vt:lpstr>
      <vt:lpstr>Training Methodology</vt:lpstr>
      <vt:lpstr>Model Evaluation</vt:lpstr>
      <vt:lpstr>Implementation Details</vt:lpstr>
      <vt:lpstr>Predicting Output</vt:lpstr>
      <vt:lpstr>Hyperparameter Tuning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Recognition and mapping to Emojis</dc:title>
  <dc:creator>Saurabh Agarwal</dc:creator>
  <cp:lastModifiedBy>Amit Agarwal</cp:lastModifiedBy>
  <cp:revision>133</cp:revision>
  <dcterms:created xsi:type="dcterms:W3CDTF">2021-03-01T16:57:16Z</dcterms:created>
  <dcterms:modified xsi:type="dcterms:W3CDTF">2021-03-06T11:50:12Z</dcterms:modified>
</cp:coreProperties>
</file>