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</p:sldIdLst>
  <p:sldSz cy="10692000" cx="7560000"/>
  <p:notesSz cx="6858000" cy="9144000"/>
  <p:embeddedFontLst>
    <p:embeddedFont>
      <p:font typeface="Poppins"/>
      <p:regular r:id="rId6"/>
      <p:bold r:id="rId7"/>
      <p:italic r:id="rId8"/>
      <p:boldItalic r:id="rId9"/>
    </p:embeddedFont>
    <p:embeddedFont>
      <p:font typeface="Poppins Light"/>
      <p:regular r:id="rId10"/>
      <p:bold r:id="rId11"/>
      <p:italic r:id="rId12"/>
      <p:boldItalic r:id="rId13"/>
    </p:embeddedFont>
    <p:embeddedFont>
      <p:font typeface="Poppins Medium"/>
      <p:regular r:id="rId14"/>
      <p:bold r:id="rId15"/>
      <p:italic r:id="rId16"/>
      <p:boldItalic r:id="rId17"/>
    </p:embeddedFont>
    <p:embeddedFont>
      <p:font typeface="Poppins ExtraLight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ExtraLight-italic.fntdata"/><Relationship Id="rId11" Type="http://schemas.openxmlformats.org/officeDocument/2006/relationships/font" Target="fonts/PoppinsLight-bold.fntdata"/><Relationship Id="rId10" Type="http://schemas.openxmlformats.org/officeDocument/2006/relationships/font" Target="fonts/PoppinsLight-regular.fntdata"/><Relationship Id="rId21" Type="http://schemas.openxmlformats.org/officeDocument/2006/relationships/font" Target="fonts/PoppinsExtraLight-boldItalic.fntdata"/><Relationship Id="rId13" Type="http://schemas.openxmlformats.org/officeDocument/2006/relationships/font" Target="fonts/PoppinsLight-boldItalic.fntdata"/><Relationship Id="rId12" Type="http://schemas.openxmlformats.org/officeDocument/2006/relationships/font" Target="fonts/PoppinsLight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Poppins-boldItalic.fntdata"/><Relationship Id="rId15" Type="http://schemas.openxmlformats.org/officeDocument/2006/relationships/font" Target="fonts/PoppinsMedium-bold.fntdata"/><Relationship Id="rId14" Type="http://schemas.openxmlformats.org/officeDocument/2006/relationships/font" Target="fonts/PoppinsMedium-regular.fntdata"/><Relationship Id="rId17" Type="http://schemas.openxmlformats.org/officeDocument/2006/relationships/font" Target="fonts/PoppinsMedium-boldItalic.fntdata"/><Relationship Id="rId16" Type="http://schemas.openxmlformats.org/officeDocument/2006/relationships/font" Target="fonts/PoppinsMedium-italic.fntdata"/><Relationship Id="rId5" Type="http://schemas.openxmlformats.org/officeDocument/2006/relationships/slide" Target="slides/slide1.xml"/><Relationship Id="rId19" Type="http://schemas.openxmlformats.org/officeDocument/2006/relationships/font" Target="fonts/PoppinsExtraLight-bold.fntdata"/><Relationship Id="rId6" Type="http://schemas.openxmlformats.org/officeDocument/2006/relationships/font" Target="fonts/Poppins-regular.fntdata"/><Relationship Id="rId18" Type="http://schemas.openxmlformats.org/officeDocument/2006/relationships/font" Target="fonts/PoppinsExtraLight-regular.fntdata"/><Relationship Id="rId7" Type="http://schemas.openxmlformats.org/officeDocument/2006/relationships/font" Target="fonts/Poppins-bold.fntdata"/><Relationship Id="rId8" Type="http://schemas.openxmlformats.org/officeDocument/2006/relationships/font" Target="fonts/Poppins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217050" y="685800"/>
            <a:ext cx="2424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57712" y="1547778"/>
            <a:ext cx="7044600" cy="426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57705" y="5891409"/>
            <a:ext cx="70446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57705" y="2299346"/>
            <a:ext cx="7044600" cy="40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57705" y="6552657"/>
            <a:ext cx="70446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57705" y="4471058"/>
            <a:ext cx="7044600" cy="17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57705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3995291" y="2395696"/>
            <a:ext cx="3306900" cy="710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57705" y="1154948"/>
            <a:ext cx="2321700" cy="157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57705" y="2888617"/>
            <a:ext cx="2321700" cy="6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05325" y="935745"/>
            <a:ext cx="5264700" cy="850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780000" y="-260"/>
            <a:ext cx="3780000" cy="10692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19508" y="2563450"/>
            <a:ext cx="3344400" cy="308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19508" y="5826865"/>
            <a:ext cx="3344400" cy="25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083839" y="1505164"/>
            <a:ext cx="3172200" cy="7681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57705" y="8794266"/>
            <a:ext cx="4959600" cy="125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57705" y="925091"/>
            <a:ext cx="7044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57705" y="2395696"/>
            <a:ext cx="7044600" cy="710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004788" y="9693616"/>
            <a:ext cx="4536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360000" y="282475"/>
            <a:ext cx="6904876" cy="541901"/>
            <a:chOff x="360000" y="282475"/>
            <a:chExt cx="6904876" cy="541901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360000" y="282475"/>
              <a:ext cx="2482800" cy="541901"/>
              <a:chOff x="360000" y="282475"/>
              <a:chExt cx="2482800" cy="541901"/>
            </a:xfrm>
          </p:grpSpPr>
          <p:sp>
            <p:nvSpPr>
              <p:cNvPr id="56" name="Google Shape;56;p13"/>
              <p:cNvSpPr txBox="1"/>
              <p:nvPr/>
            </p:nvSpPr>
            <p:spPr>
              <a:xfrm>
                <a:off x="360000" y="282475"/>
                <a:ext cx="24828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uk" sz="2100">
                    <a:solidFill>
                      <a:srgbClr val="29292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Jordan Taylor</a:t>
                </a:r>
                <a:endParaRPr b="1" sz="2100">
                  <a:solidFill>
                    <a:srgbClr val="292929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57" name="Google Shape;57;p13"/>
              <p:cNvSpPr txBox="1"/>
              <p:nvPr/>
            </p:nvSpPr>
            <p:spPr>
              <a:xfrm>
                <a:off x="360000" y="655176"/>
                <a:ext cx="2482800" cy="169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1100">
                    <a:solidFill>
                      <a:srgbClr val="292929"/>
                    </a:solidFill>
                    <a:latin typeface="Poppins ExtraLight"/>
                    <a:ea typeface="Poppins ExtraLight"/>
                    <a:cs typeface="Poppins ExtraLight"/>
                    <a:sym typeface="Poppins ExtraLight"/>
                  </a:rPr>
                  <a:t>ATS Compliant Resume</a:t>
                </a:r>
                <a:endParaRPr sz="1100">
                  <a:solidFill>
                    <a:srgbClr val="292929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endParaRPr>
              </a:p>
            </p:txBody>
          </p:sp>
        </p:grpSp>
        <p:sp>
          <p:nvSpPr>
            <p:cNvPr id="58" name="Google Shape;58;p13"/>
            <p:cNvSpPr txBox="1"/>
            <p:nvPr/>
          </p:nvSpPr>
          <p:spPr>
            <a:xfrm>
              <a:off x="3006105" y="445950"/>
              <a:ext cx="1333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uk" sz="800">
                  <a:solidFill>
                    <a:srgbClr val="292929"/>
                  </a:solidFill>
                  <a:latin typeface="Poppins"/>
                  <a:ea typeface="Poppins"/>
                  <a:cs typeface="Poppins"/>
                  <a:sym typeface="Poppins"/>
                </a:rPr>
                <a:t>Address:</a:t>
              </a:r>
              <a:r>
                <a:rPr lang="uk" sz="800">
                  <a:solidFill>
                    <a:srgbClr val="292929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 4567 Tech Lane,</a:t>
              </a:r>
              <a:endParaRPr sz="800">
                <a:solidFill>
                  <a:srgbClr val="292929"/>
                </a:solidFill>
                <a:latin typeface="Poppins ExtraLight"/>
                <a:ea typeface="Poppins ExtraLight"/>
                <a:cs typeface="Poppins ExtraLight"/>
                <a:sym typeface="Poppins ExtraLight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800">
                  <a:solidFill>
                    <a:srgbClr val="292929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Innovative City, TX 75001</a:t>
              </a:r>
              <a:endParaRPr sz="800">
                <a:solidFill>
                  <a:srgbClr val="292929"/>
                </a:solidFill>
                <a:latin typeface="Poppins ExtraLight"/>
                <a:ea typeface="Poppins ExtraLight"/>
                <a:cs typeface="Poppins ExtraLight"/>
                <a:sym typeface="Poppins ExtraLight"/>
              </a:endParaRPr>
            </a:p>
          </p:txBody>
        </p:sp>
        <p:sp>
          <p:nvSpPr>
            <p:cNvPr id="59" name="Google Shape;59;p13"/>
            <p:cNvSpPr txBox="1"/>
            <p:nvPr/>
          </p:nvSpPr>
          <p:spPr>
            <a:xfrm>
              <a:off x="4530105" y="445950"/>
              <a:ext cx="1377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uk" sz="800">
                  <a:solidFill>
                    <a:srgbClr val="292929"/>
                  </a:solidFill>
                  <a:latin typeface="Poppins"/>
                  <a:ea typeface="Poppins"/>
                  <a:cs typeface="Poppins"/>
                  <a:sym typeface="Poppins"/>
                </a:rPr>
                <a:t>LinkedIn</a:t>
              </a:r>
              <a:r>
                <a:rPr b="1" lang="uk" sz="800">
                  <a:solidFill>
                    <a:srgbClr val="292929"/>
                  </a:solidFill>
                  <a:latin typeface="Poppins"/>
                  <a:ea typeface="Poppins"/>
                  <a:cs typeface="Poppins"/>
                  <a:sym typeface="Poppins"/>
                </a:rPr>
                <a:t>:</a:t>
              </a:r>
              <a:r>
                <a:rPr lang="uk" sz="800">
                  <a:solidFill>
                    <a:srgbClr val="292929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 linkedin.com/in/</a:t>
              </a:r>
              <a:endParaRPr sz="800">
                <a:solidFill>
                  <a:srgbClr val="292929"/>
                </a:solidFill>
                <a:latin typeface="Poppins ExtraLight"/>
                <a:ea typeface="Poppins ExtraLight"/>
                <a:cs typeface="Poppins ExtraLight"/>
                <a:sym typeface="Poppins ExtraLight"/>
              </a:endParaRPr>
            </a:p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800">
                  <a:solidFill>
                    <a:srgbClr val="292929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rPr>
                <a:t>jordantaylorengineer</a:t>
              </a:r>
              <a:endParaRPr sz="800">
                <a:solidFill>
                  <a:srgbClr val="292929"/>
                </a:solidFill>
                <a:latin typeface="Poppins ExtraLight"/>
                <a:ea typeface="Poppins ExtraLight"/>
                <a:cs typeface="Poppins ExtraLight"/>
                <a:sym typeface="Poppins ExtraLight"/>
              </a:endParaRPr>
            </a:p>
          </p:txBody>
        </p:sp>
        <p:grpSp>
          <p:nvGrpSpPr>
            <p:cNvPr id="60" name="Google Shape;60;p13"/>
            <p:cNvGrpSpPr/>
            <p:nvPr/>
          </p:nvGrpSpPr>
          <p:grpSpPr>
            <a:xfrm>
              <a:off x="6103276" y="445950"/>
              <a:ext cx="1161600" cy="369300"/>
              <a:chOff x="4612446" y="445950"/>
              <a:chExt cx="1161600" cy="369300"/>
            </a:xfrm>
          </p:grpSpPr>
          <p:sp>
            <p:nvSpPr>
              <p:cNvPr id="61" name="Google Shape;61;p13"/>
              <p:cNvSpPr txBox="1"/>
              <p:nvPr/>
            </p:nvSpPr>
            <p:spPr>
              <a:xfrm>
                <a:off x="4612446" y="445950"/>
                <a:ext cx="11616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uk" sz="800">
                    <a:solidFill>
                      <a:srgbClr val="29292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Phone:</a:t>
                </a:r>
                <a:r>
                  <a:rPr lang="uk" sz="800">
                    <a:solidFill>
                      <a:srgbClr val="292929"/>
                    </a:solidFill>
                    <a:latin typeface="Poppins ExtraLight"/>
                    <a:ea typeface="Poppins ExtraLight"/>
                    <a:cs typeface="Poppins ExtraLight"/>
                    <a:sym typeface="Poppins ExtraLight"/>
                  </a:rPr>
                  <a:t> (987) 654-3210</a:t>
                </a:r>
                <a:endParaRPr sz="800">
                  <a:solidFill>
                    <a:srgbClr val="292929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endParaRPr>
              </a:p>
            </p:txBody>
          </p:sp>
          <p:sp>
            <p:nvSpPr>
              <p:cNvPr id="62" name="Google Shape;62;p13"/>
              <p:cNvSpPr txBox="1"/>
              <p:nvPr/>
            </p:nvSpPr>
            <p:spPr>
              <a:xfrm>
                <a:off x="4612446" y="692250"/>
                <a:ext cx="1161600" cy="123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lnSpc>
                    <a:spcPct val="2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uk" sz="800">
                    <a:solidFill>
                      <a:srgbClr val="292929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Email:</a:t>
                </a:r>
                <a:r>
                  <a:rPr lang="uk" sz="800">
                    <a:solidFill>
                      <a:srgbClr val="292929"/>
                    </a:solidFill>
                    <a:latin typeface="Poppins ExtraLight"/>
                    <a:ea typeface="Poppins ExtraLight"/>
                    <a:cs typeface="Poppins ExtraLight"/>
                    <a:sym typeface="Poppins ExtraLight"/>
                  </a:rPr>
                  <a:t> jordant@e.com</a:t>
                </a:r>
                <a:endParaRPr sz="800">
                  <a:solidFill>
                    <a:srgbClr val="292929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endParaRPr>
              </a:p>
            </p:txBody>
          </p:sp>
        </p:grpSp>
      </p:grpSp>
      <p:grpSp>
        <p:nvGrpSpPr>
          <p:cNvPr id="63" name="Google Shape;63;p13"/>
          <p:cNvGrpSpPr/>
          <p:nvPr/>
        </p:nvGrpSpPr>
        <p:grpSpPr>
          <a:xfrm>
            <a:off x="360000" y="1096300"/>
            <a:ext cx="6842275" cy="1548575"/>
            <a:chOff x="360000" y="1096300"/>
            <a:chExt cx="6842275" cy="1548575"/>
          </a:xfrm>
        </p:grpSpPr>
        <p:cxnSp>
          <p:nvCxnSpPr>
            <p:cNvPr id="64" name="Google Shape;64;p13"/>
            <p:cNvCxnSpPr/>
            <p:nvPr/>
          </p:nvCxnSpPr>
          <p:spPr>
            <a:xfrm>
              <a:off x="362575" y="1096300"/>
              <a:ext cx="6839700" cy="0"/>
            </a:xfrm>
            <a:prstGeom prst="straightConnector1">
              <a:avLst/>
            </a:prstGeom>
            <a:noFill/>
            <a:ln cap="flat" cmpd="sng" w="19050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65" name="Google Shape;65;p13"/>
            <p:cNvGrpSpPr/>
            <p:nvPr/>
          </p:nvGrpSpPr>
          <p:grpSpPr>
            <a:xfrm>
              <a:off x="360000" y="1441747"/>
              <a:ext cx="6839700" cy="836778"/>
              <a:chOff x="360000" y="1441747"/>
              <a:chExt cx="6839700" cy="836778"/>
            </a:xfrm>
          </p:grpSpPr>
          <p:sp>
            <p:nvSpPr>
              <p:cNvPr id="66" name="Google Shape;66;p13"/>
              <p:cNvSpPr txBox="1"/>
              <p:nvPr/>
            </p:nvSpPr>
            <p:spPr>
              <a:xfrm>
                <a:off x="360000" y="1441747"/>
                <a:ext cx="2482800" cy="15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1000">
                    <a:solidFill>
                      <a:srgbClr val="292929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OBJECTIVE</a:t>
                </a:r>
                <a:endParaRPr sz="1000">
                  <a:solidFill>
                    <a:srgbClr val="292929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sp>
            <p:nvSpPr>
              <p:cNvPr id="67" name="Google Shape;67;p13"/>
              <p:cNvSpPr txBox="1"/>
              <p:nvPr/>
            </p:nvSpPr>
            <p:spPr>
              <a:xfrm>
                <a:off x="360000" y="1724425"/>
                <a:ext cx="6839700" cy="554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900">
                    <a:solidFill>
                      <a:srgbClr val="292929"/>
                    </a:solidFill>
                    <a:latin typeface="Poppins ExtraLight"/>
                    <a:ea typeface="Poppins ExtraLight"/>
                    <a:cs typeface="Poppins ExtraLight"/>
                    <a:sym typeface="Poppins ExtraLight"/>
                  </a:rPr>
                  <a:t>Results-oriented Electrical Engineer with 7 years of experience in power systems design, renewable energy solutions, and project management. Adept at leading cross-functional teams and implementing cost-effective solutions. Seeking to contribute to GreenPower Corp by leveraging technical expertise and leadership skills.</a:t>
                </a:r>
                <a:endParaRPr sz="900">
                  <a:solidFill>
                    <a:srgbClr val="292929"/>
                  </a:solidFill>
                  <a:latin typeface="Poppins ExtraLight"/>
                  <a:ea typeface="Poppins ExtraLight"/>
                  <a:cs typeface="Poppins ExtraLight"/>
                  <a:sym typeface="Poppins ExtraLight"/>
                </a:endParaRPr>
              </a:p>
            </p:txBody>
          </p:sp>
        </p:grpSp>
        <p:cxnSp>
          <p:nvCxnSpPr>
            <p:cNvPr id="68" name="Google Shape;68;p13"/>
            <p:cNvCxnSpPr/>
            <p:nvPr/>
          </p:nvCxnSpPr>
          <p:spPr>
            <a:xfrm>
              <a:off x="362575" y="2644875"/>
              <a:ext cx="6839700" cy="0"/>
            </a:xfrm>
            <a:prstGeom prst="straightConnector1">
              <a:avLst/>
            </a:prstGeom>
            <a:noFill/>
            <a:ln cap="flat" cmpd="sng" w="19050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69" name="Google Shape;69;p13"/>
          <p:cNvGrpSpPr/>
          <p:nvPr/>
        </p:nvGrpSpPr>
        <p:grpSpPr>
          <a:xfrm>
            <a:off x="360000" y="3057922"/>
            <a:ext cx="4479053" cy="4849289"/>
            <a:chOff x="360000" y="3057922"/>
            <a:chExt cx="4479053" cy="4849289"/>
          </a:xfrm>
        </p:grpSpPr>
        <p:sp>
          <p:nvSpPr>
            <p:cNvPr id="70" name="Google Shape;70;p13"/>
            <p:cNvSpPr txBox="1"/>
            <p:nvPr/>
          </p:nvSpPr>
          <p:spPr>
            <a:xfrm>
              <a:off x="360000" y="3057922"/>
              <a:ext cx="24828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000">
                  <a:solidFill>
                    <a:srgbClr val="292929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PROFESSIONAL EXPERIENCE</a:t>
              </a:r>
              <a:endParaRPr sz="1000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grpSp>
          <p:nvGrpSpPr>
            <p:cNvPr id="71" name="Google Shape;71;p13"/>
            <p:cNvGrpSpPr/>
            <p:nvPr/>
          </p:nvGrpSpPr>
          <p:grpSpPr>
            <a:xfrm>
              <a:off x="360000" y="3512650"/>
              <a:ext cx="4479053" cy="2083975"/>
              <a:chOff x="360000" y="3512650"/>
              <a:chExt cx="4479053" cy="2083975"/>
            </a:xfrm>
          </p:grpSpPr>
          <p:grpSp>
            <p:nvGrpSpPr>
              <p:cNvPr id="72" name="Google Shape;72;p13"/>
              <p:cNvGrpSpPr/>
              <p:nvPr/>
            </p:nvGrpSpPr>
            <p:grpSpPr>
              <a:xfrm>
                <a:off x="360000" y="3512650"/>
                <a:ext cx="2700300" cy="495000"/>
                <a:chOff x="360000" y="3512650"/>
                <a:chExt cx="2700300" cy="495000"/>
              </a:xfrm>
            </p:grpSpPr>
            <p:sp>
              <p:nvSpPr>
                <p:cNvPr id="73" name="Google Shape;73;p13"/>
                <p:cNvSpPr txBox="1"/>
                <p:nvPr/>
              </p:nvSpPr>
              <p:spPr>
                <a:xfrm>
                  <a:off x="360000" y="3512650"/>
                  <a:ext cx="26460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Lead Electrical Engineer</a:t>
                  </a:r>
                  <a:endParaRPr sz="900">
                    <a:solidFill>
                      <a:srgbClr val="292929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endParaRPr>
                </a:p>
              </p:txBody>
            </p:sp>
            <p:sp>
              <p:nvSpPr>
                <p:cNvPr id="74" name="Google Shape;74;p13"/>
                <p:cNvSpPr txBox="1"/>
                <p:nvPr/>
              </p:nvSpPr>
              <p:spPr>
                <a:xfrm>
                  <a:off x="360000" y="3690850"/>
                  <a:ext cx="27003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EcoTech Solutions, Innovative City, TX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  <p:sp>
              <p:nvSpPr>
                <p:cNvPr id="75" name="Google Shape;75;p13"/>
                <p:cNvSpPr txBox="1"/>
                <p:nvPr/>
              </p:nvSpPr>
              <p:spPr>
                <a:xfrm>
                  <a:off x="360000" y="3869050"/>
                  <a:ext cx="27003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August 2018 – Present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</p:grpSp>
          <p:grpSp>
            <p:nvGrpSpPr>
              <p:cNvPr id="76" name="Google Shape;76;p13"/>
              <p:cNvGrpSpPr/>
              <p:nvPr/>
            </p:nvGrpSpPr>
            <p:grpSpPr>
              <a:xfrm>
                <a:off x="360000" y="4225475"/>
                <a:ext cx="4479053" cy="297900"/>
                <a:chOff x="360000" y="4225475"/>
                <a:chExt cx="4479053" cy="297900"/>
              </a:xfrm>
            </p:grpSpPr>
            <p:sp>
              <p:nvSpPr>
                <p:cNvPr id="77" name="Google Shape;77;p13"/>
                <p:cNvSpPr txBox="1"/>
                <p:nvPr/>
              </p:nvSpPr>
              <p:spPr>
                <a:xfrm>
                  <a:off x="519053" y="4225475"/>
                  <a:ext cx="4320000" cy="29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Managed the design and implementation of solar power systems, resulting  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in a 30% increase in energy efficiency for residential clients.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  <p:sp>
              <p:nvSpPr>
                <p:cNvPr id="78" name="Google Shape;78;p13"/>
                <p:cNvSpPr/>
                <p:nvPr/>
              </p:nvSpPr>
              <p:spPr>
                <a:xfrm>
                  <a:off x="360000" y="4258300"/>
                  <a:ext cx="82800" cy="233100"/>
                </a:xfrm>
                <a:prstGeom prst="roundRect">
                  <a:avLst>
                    <a:gd fmla="val 25302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9" name="Google Shape;79;p13"/>
              <p:cNvGrpSpPr/>
              <p:nvPr/>
            </p:nvGrpSpPr>
            <p:grpSpPr>
              <a:xfrm>
                <a:off x="360000" y="4593600"/>
                <a:ext cx="4479053" cy="297900"/>
                <a:chOff x="360000" y="4593600"/>
                <a:chExt cx="4479053" cy="297900"/>
              </a:xfrm>
            </p:grpSpPr>
            <p:sp>
              <p:nvSpPr>
                <p:cNvPr id="80" name="Google Shape;80;p13"/>
                <p:cNvSpPr txBox="1"/>
                <p:nvPr/>
              </p:nvSpPr>
              <p:spPr>
                <a:xfrm>
                  <a:off x="519053" y="4593600"/>
                  <a:ext cx="4320000" cy="29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Spearheaded a project to upgrade power distribution networks, reducing 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outage times by 40%.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  <p:sp>
              <p:nvSpPr>
                <p:cNvPr id="81" name="Google Shape;81;p13"/>
                <p:cNvSpPr/>
                <p:nvPr/>
              </p:nvSpPr>
              <p:spPr>
                <a:xfrm>
                  <a:off x="360000" y="4626000"/>
                  <a:ext cx="82800" cy="233100"/>
                </a:xfrm>
                <a:prstGeom prst="roundRect">
                  <a:avLst>
                    <a:gd fmla="val 25302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2" name="Google Shape;82;p13"/>
              <p:cNvGrpSpPr/>
              <p:nvPr/>
            </p:nvGrpSpPr>
            <p:grpSpPr>
              <a:xfrm>
                <a:off x="360000" y="4938725"/>
                <a:ext cx="4479053" cy="657900"/>
                <a:chOff x="360000" y="4938725"/>
                <a:chExt cx="4479053" cy="657900"/>
              </a:xfrm>
            </p:grpSpPr>
            <p:sp>
              <p:nvSpPr>
                <p:cNvPr id="83" name="Google Shape;83;p13"/>
                <p:cNvSpPr txBox="1"/>
                <p:nvPr/>
              </p:nvSpPr>
              <p:spPr>
                <a:xfrm>
                  <a:off x="519053" y="4938725"/>
                  <a:ext cx="4320000" cy="65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Developed and maintained technical documentation for all projects,   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ensuring compliance with industry standards.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Collaborated with cross-functional teams, including software developers   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and mechanical engineers, to optimize system integration.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  <p:sp>
              <p:nvSpPr>
                <p:cNvPr id="84" name="Google Shape;84;p13"/>
                <p:cNvSpPr/>
                <p:nvPr/>
              </p:nvSpPr>
              <p:spPr>
                <a:xfrm>
                  <a:off x="360000" y="4972825"/>
                  <a:ext cx="82800" cy="595200"/>
                </a:xfrm>
                <a:prstGeom prst="roundRect">
                  <a:avLst>
                    <a:gd fmla="val 25302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5" name="Google Shape;85;p13"/>
            <p:cNvGrpSpPr/>
            <p:nvPr/>
          </p:nvGrpSpPr>
          <p:grpSpPr>
            <a:xfrm>
              <a:off x="360000" y="5823235"/>
              <a:ext cx="4479053" cy="2083975"/>
              <a:chOff x="360000" y="3512650"/>
              <a:chExt cx="4479053" cy="2083975"/>
            </a:xfrm>
          </p:grpSpPr>
          <p:grpSp>
            <p:nvGrpSpPr>
              <p:cNvPr id="86" name="Google Shape;86;p13"/>
              <p:cNvGrpSpPr/>
              <p:nvPr/>
            </p:nvGrpSpPr>
            <p:grpSpPr>
              <a:xfrm>
                <a:off x="360000" y="3512650"/>
                <a:ext cx="2700300" cy="495000"/>
                <a:chOff x="360000" y="3512650"/>
                <a:chExt cx="2700300" cy="495000"/>
              </a:xfrm>
            </p:grpSpPr>
            <p:sp>
              <p:nvSpPr>
                <p:cNvPr id="87" name="Google Shape;87;p13"/>
                <p:cNvSpPr txBox="1"/>
                <p:nvPr/>
              </p:nvSpPr>
              <p:spPr>
                <a:xfrm>
                  <a:off x="360000" y="3512650"/>
                  <a:ext cx="26460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Electrical Engineer</a:t>
                  </a:r>
                  <a:endParaRPr sz="900">
                    <a:solidFill>
                      <a:srgbClr val="292929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endParaRPr>
                </a:p>
              </p:txBody>
            </p:sp>
            <p:sp>
              <p:nvSpPr>
                <p:cNvPr id="88" name="Google Shape;88;p13"/>
                <p:cNvSpPr txBox="1"/>
                <p:nvPr/>
              </p:nvSpPr>
              <p:spPr>
                <a:xfrm>
                  <a:off x="360000" y="3690850"/>
                  <a:ext cx="27003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BrightPower Inc., Innovative City, TX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  <p:sp>
              <p:nvSpPr>
                <p:cNvPr id="89" name="Google Shape;89;p13"/>
                <p:cNvSpPr txBox="1"/>
                <p:nvPr/>
              </p:nvSpPr>
              <p:spPr>
                <a:xfrm>
                  <a:off x="360000" y="3869050"/>
                  <a:ext cx="27003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5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June 2015 – July 2018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</p:grpSp>
          <p:grpSp>
            <p:nvGrpSpPr>
              <p:cNvPr id="90" name="Google Shape;90;p13"/>
              <p:cNvGrpSpPr/>
              <p:nvPr/>
            </p:nvGrpSpPr>
            <p:grpSpPr>
              <a:xfrm>
                <a:off x="360000" y="4225475"/>
                <a:ext cx="4479053" cy="297900"/>
                <a:chOff x="360000" y="4225475"/>
                <a:chExt cx="4479053" cy="297900"/>
              </a:xfrm>
            </p:grpSpPr>
            <p:sp>
              <p:nvSpPr>
                <p:cNvPr id="91" name="Google Shape;91;p13"/>
                <p:cNvSpPr txBox="1"/>
                <p:nvPr/>
              </p:nvSpPr>
              <p:spPr>
                <a:xfrm>
                  <a:off x="519053" y="4225475"/>
                  <a:ext cx="4320000" cy="29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Designed and tested electrical circuits for smart home devices,    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contributing to a 20% market share growth in the smart home sector.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  <p:sp>
              <p:nvSpPr>
                <p:cNvPr id="92" name="Google Shape;92;p13"/>
                <p:cNvSpPr/>
                <p:nvPr/>
              </p:nvSpPr>
              <p:spPr>
                <a:xfrm>
                  <a:off x="360000" y="4258300"/>
                  <a:ext cx="82800" cy="233100"/>
                </a:xfrm>
                <a:prstGeom prst="roundRect">
                  <a:avLst>
                    <a:gd fmla="val 25302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3" name="Google Shape;93;p13"/>
              <p:cNvGrpSpPr/>
              <p:nvPr/>
            </p:nvGrpSpPr>
            <p:grpSpPr>
              <a:xfrm>
                <a:off x="360000" y="4593600"/>
                <a:ext cx="4479053" cy="297900"/>
                <a:chOff x="360000" y="4593600"/>
                <a:chExt cx="4479053" cy="297900"/>
              </a:xfrm>
            </p:grpSpPr>
            <p:sp>
              <p:nvSpPr>
                <p:cNvPr id="94" name="Google Shape;94;p13"/>
                <p:cNvSpPr txBox="1"/>
                <p:nvPr/>
              </p:nvSpPr>
              <p:spPr>
                <a:xfrm>
                  <a:off x="519053" y="4593600"/>
                  <a:ext cx="4320000" cy="29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Implemented and maintained quality control procedures, achieving a 98% 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client satisfaction rate.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  <p:sp>
              <p:nvSpPr>
                <p:cNvPr id="95" name="Google Shape;95;p13"/>
                <p:cNvSpPr/>
                <p:nvPr/>
              </p:nvSpPr>
              <p:spPr>
                <a:xfrm>
                  <a:off x="360000" y="4626000"/>
                  <a:ext cx="82800" cy="233100"/>
                </a:xfrm>
                <a:prstGeom prst="roundRect">
                  <a:avLst>
                    <a:gd fmla="val 25302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6" name="Google Shape;96;p13"/>
              <p:cNvGrpSpPr/>
              <p:nvPr/>
            </p:nvGrpSpPr>
            <p:grpSpPr>
              <a:xfrm>
                <a:off x="360000" y="4938725"/>
                <a:ext cx="4479053" cy="657900"/>
                <a:chOff x="360000" y="4938725"/>
                <a:chExt cx="4479053" cy="657900"/>
              </a:xfrm>
            </p:grpSpPr>
            <p:sp>
              <p:nvSpPr>
                <p:cNvPr id="97" name="Google Shape;97;p13"/>
                <p:cNvSpPr txBox="1"/>
                <p:nvPr/>
              </p:nvSpPr>
              <p:spPr>
                <a:xfrm>
                  <a:off x="519053" y="4938725"/>
                  <a:ext cx="4320000" cy="65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Assisted in the development of a new renewable energy product line,  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focusing on wind and solar power integration.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Spearheaded a project to upgrade power distribution networks, reducing 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outage times by 40%.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  <p:sp>
              <p:nvSpPr>
                <p:cNvPr id="98" name="Google Shape;98;p13"/>
                <p:cNvSpPr/>
                <p:nvPr/>
              </p:nvSpPr>
              <p:spPr>
                <a:xfrm>
                  <a:off x="360000" y="4972825"/>
                  <a:ext cx="82800" cy="595200"/>
                </a:xfrm>
                <a:prstGeom prst="roundRect">
                  <a:avLst>
                    <a:gd fmla="val 25302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99" name="Google Shape;99;p13"/>
          <p:cNvGrpSpPr/>
          <p:nvPr/>
        </p:nvGrpSpPr>
        <p:grpSpPr>
          <a:xfrm>
            <a:off x="359992" y="8257497"/>
            <a:ext cx="4479061" cy="2020463"/>
            <a:chOff x="359992" y="8257497"/>
            <a:chExt cx="4479061" cy="2020463"/>
          </a:xfrm>
        </p:grpSpPr>
        <p:sp>
          <p:nvSpPr>
            <p:cNvPr id="100" name="Google Shape;100;p13"/>
            <p:cNvSpPr txBox="1"/>
            <p:nvPr/>
          </p:nvSpPr>
          <p:spPr>
            <a:xfrm>
              <a:off x="360000" y="8257497"/>
              <a:ext cx="2482800" cy="153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uk" sz="1000">
                  <a:solidFill>
                    <a:srgbClr val="292929"/>
                  </a:solidFill>
                  <a:latin typeface="Poppins Medium"/>
                  <a:ea typeface="Poppins Medium"/>
                  <a:cs typeface="Poppins Medium"/>
                  <a:sym typeface="Poppins Medium"/>
                </a:rPr>
                <a:t>PROJECTS</a:t>
              </a:r>
              <a:endParaRPr sz="1000">
                <a:solidFill>
                  <a:srgbClr val="292929"/>
                </a:solidFill>
                <a:latin typeface="Poppins Medium"/>
                <a:ea typeface="Poppins Medium"/>
                <a:cs typeface="Poppins Medium"/>
                <a:sym typeface="Poppins Medium"/>
              </a:endParaRPr>
            </a:p>
          </p:txBody>
        </p:sp>
        <p:grpSp>
          <p:nvGrpSpPr>
            <p:cNvPr id="101" name="Google Shape;101;p13"/>
            <p:cNvGrpSpPr/>
            <p:nvPr/>
          </p:nvGrpSpPr>
          <p:grpSpPr>
            <a:xfrm>
              <a:off x="359992" y="8712225"/>
              <a:ext cx="4479061" cy="656250"/>
              <a:chOff x="359992" y="8712225"/>
              <a:chExt cx="4479061" cy="656250"/>
            </a:xfrm>
          </p:grpSpPr>
          <p:sp>
            <p:nvSpPr>
              <p:cNvPr id="102" name="Google Shape;102;p13"/>
              <p:cNvSpPr txBox="1"/>
              <p:nvPr/>
            </p:nvSpPr>
            <p:spPr>
              <a:xfrm>
                <a:off x="359992" y="8712225"/>
                <a:ext cx="438892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900">
                    <a:solidFill>
                      <a:srgbClr val="292929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Solar Power Optimization</a:t>
                </a:r>
                <a:endParaRPr sz="900">
                  <a:solidFill>
                    <a:srgbClr val="292929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grpSp>
            <p:nvGrpSpPr>
              <p:cNvPr id="103" name="Google Shape;103;p13"/>
              <p:cNvGrpSpPr/>
              <p:nvPr/>
            </p:nvGrpSpPr>
            <p:grpSpPr>
              <a:xfrm>
                <a:off x="360000" y="8911275"/>
                <a:ext cx="4479053" cy="457200"/>
                <a:chOff x="360000" y="4225475"/>
                <a:chExt cx="4479053" cy="457200"/>
              </a:xfrm>
            </p:grpSpPr>
            <p:sp>
              <p:nvSpPr>
                <p:cNvPr id="104" name="Google Shape;104;p13"/>
                <p:cNvSpPr txBox="1"/>
                <p:nvPr/>
              </p:nvSpPr>
              <p:spPr>
                <a:xfrm>
                  <a:off x="519053" y="4225475"/>
                  <a:ext cx="43200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Led a team to design and implement a solar power optimization system for 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a commercial client, resulting in a 25% increase in energy output. Utilized   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advanced data analytics to monitor and improve system performance.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  <p:sp>
              <p:nvSpPr>
                <p:cNvPr id="105" name="Google Shape;105;p13"/>
                <p:cNvSpPr/>
                <p:nvPr/>
              </p:nvSpPr>
              <p:spPr>
                <a:xfrm>
                  <a:off x="360000" y="4257000"/>
                  <a:ext cx="82800" cy="390600"/>
                </a:xfrm>
                <a:prstGeom prst="roundRect">
                  <a:avLst>
                    <a:gd fmla="val 25302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6" name="Google Shape;106;p13"/>
            <p:cNvGrpSpPr/>
            <p:nvPr/>
          </p:nvGrpSpPr>
          <p:grpSpPr>
            <a:xfrm>
              <a:off x="359992" y="9621710"/>
              <a:ext cx="4479061" cy="656250"/>
              <a:chOff x="359992" y="8712225"/>
              <a:chExt cx="4479061" cy="656250"/>
            </a:xfrm>
          </p:grpSpPr>
          <p:sp>
            <p:nvSpPr>
              <p:cNvPr id="107" name="Google Shape;107;p13"/>
              <p:cNvSpPr txBox="1"/>
              <p:nvPr/>
            </p:nvSpPr>
            <p:spPr>
              <a:xfrm>
                <a:off x="359992" y="8712225"/>
                <a:ext cx="4389000" cy="13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900">
                    <a:solidFill>
                      <a:srgbClr val="292929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Smart Grid Development</a:t>
                </a:r>
                <a:endParaRPr sz="900">
                  <a:solidFill>
                    <a:srgbClr val="292929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grpSp>
            <p:nvGrpSpPr>
              <p:cNvPr id="108" name="Google Shape;108;p13"/>
              <p:cNvGrpSpPr/>
              <p:nvPr/>
            </p:nvGrpSpPr>
            <p:grpSpPr>
              <a:xfrm>
                <a:off x="360000" y="8911275"/>
                <a:ext cx="4479053" cy="457200"/>
                <a:chOff x="360000" y="4225475"/>
                <a:chExt cx="4479053" cy="457200"/>
              </a:xfrm>
            </p:grpSpPr>
            <p:sp>
              <p:nvSpPr>
                <p:cNvPr id="109" name="Google Shape;109;p13"/>
                <p:cNvSpPr txBox="1"/>
                <p:nvPr/>
              </p:nvSpPr>
              <p:spPr>
                <a:xfrm>
                  <a:off x="519053" y="4225475"/>
                  <a:ext cx="4320000" cy="4572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Worked on the development of a smart grid system, integrating renewable   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100"/>
                    <a:buFont typeface="Arial"/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energy sources with traditional power grids. The project improved grid 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  <a:p>
                  <a:pPr indent="0" lvl="0" marL="0" rtl="0" algn="l">
                    <a:lnSpc>
                      <a:spcPct val="11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stability and reduced energy costs for end users.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  <p:sp>
              <p:nvSpPr>
                <p:cNvPr id="110" name="Google Shape;110;p13"/>
                <p:cNvSpPr/>
                <p:nvPr/>
              </p:nvSpPr>
              <p:spPr>
                <a:xfrm>
                  <a:off x="360000" y="4257000"/>
                  <a:ext cx="82800" cy="390600"/>
                </a:xfrm>
                <a:prstGeom prst="roundRect">
                  <a:avLst>
                    <a:gd fmla="val 25302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11" name="Google Shape;111;p13"/>
          <p:cNvGrpSpPr/>
          <p:nvPr/>
        </p:nvGrpSpPr>
        <p:grpSpPr>
          <a:xfrm>
            <a:off x="5031550" y="3006750"/>
            <a:ext cx="2170602" cy="7309500"/>
            <a:chOff x="5031550" y="3006750"/>
            <a:chExt cx="2170602" cy="7309500"/>
          </a:xfrm>
        </p:grpSpPr>
        <p:cxnSp>
          <p:nvCxnSpPr>
            <p:cNvPr id="112" name="Google Shape;112;p13"/>
            <p:cNvCxnSpPr/>
            <p:nvPr/>
          </p:nvCxnSpPr>
          <p:spPr>
            <a:xfrm>
              <a:off x="5032150" y="3006750"/>
              <a:ext cx="0" cy="7309500"/>
            </a:xfrm>
            <a:prstGeom prst="straightConnector1">
              <a:avLst/>
            </a:prstGeom>
            <a:noFill/>
            <a:ln cap="flat" cmpd="sng" w="19050">
              <a:solidFill>
                <a:srgbClr val="DADADA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13" name="Google Shape;113;p13"/>
            <p:cNvGrpSpPr/>
            <p:nvPr/>
          </p:nvGrpSpPr>
          <p:grpSpPr>
            <a:xfrm>
              <a:off x="5031550" y="3006750"/>
              <a:ext cx="2074606" cy="1510825"/>
              <a:chOff x="5031550" y="3006750"/>
              <a:chExt cx="2074606" cy="1510825"/>
            </a:xfrm>
          </p:grpSpPr>
          <p:grpSp>
            <p:nvGrpSpPr>
              <p:cNvPr id="114" name="Google Shape;114;p13"/>
              <p:cNvGrpSpPr/>
              <p:nvPr/>
            </p:nvGrpSpPr>
            <p:grpSpPr>
              <a:xfrm>
                <a:off x="5031550" y="3006750"/>
                <a:ext cx="801900" cy="221400"/>
                <a:chOff x="5031550" y="3006750"/>
                <a:chExt cx="801900" cy="221400"/>
              </a:xfrm>
            </p:grpSpPr>
            <p:sp>
              <p:nvSpPr>
                <p:cNvPr id="115" name="Google Shape;115;p13"/>
                <p:cNvSpPr/>
                <p:nvPr/>
              </p:nvSpPr>
              <p:spPr>
                <a:xfrm>
                  <a:off x="5031550" y="3006750"/>
                  <a:ext cx="801900" cy="221400"/>
                </a:xfrm>
                <a:prstGeom prst="roundRect">
                  <a:avLst>
                    <a:gd fmla="val 3455" name="adj"/>
                  </a:avLst>
                </a:prstGeom>
                <a:solidFill>
                  <a:srgbClr val="DADADA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6" name="Google Shape;116;p13"/>
                <p:cNvSpPr txBox="1"/>
                <p:nvPr/>
              </p:nvSpPr>
              <p:spPr>
                <a:xfrm>
                  <a:off x="5301100" y="3040509"/>
                  <a:ext cx="497100" cy="153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1000">
                      <a:solidFill>
                        <a:srgbClr val="292929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SKILLS</a:t>
                  </a:r>
                  <a:endParaRPr sz="1000">
                    <a:solidFill>
                      <a:srgbClr val="292929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endParaRPr>
                </a:p>
              </p:txBody>
            </p:sp>
          </p:grpSp>
          <p:grpSp>
            <p:nvGrpSpPr>
              <p:cNvPr id="117" name="Google Shape;117;p13"/>
              <p:cNvGrpSpPr/>
              <p:nvPr/>
            </p:nvGrpSpPr>
            <p:grpSpPr>
              <a:xfrm>
                <a:off x="5306525" y="3423025"/>
                <a:ext cx="655500" cy="221400"/>
                <a:chOff x="5400325" y="3423025"/>
                <a:chExt cx="655500" cy="221400"/>
              </a:xfrm>
            </p:grpSpPr>
            <p:sp>
              <p:nvSpPr>
                <p:cNvPr id="118" name="Google Shape;118;p13"/>
                <p:cNvSpPr/>
                <p:nvPr/>
              </p:nvSpPr>
              <p:spPr>
                <a:xfrm>
                  <a:off x="5400325" y="3423025"/>
                  <a:ext cx="655500" cy="221400"/>
                </a:xfrm>
                <a:prstGeom prst="roundRect">
                  <a:avLst>
                    <a:gd fmla="val 3455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" name="Google Shape;119;p13"/>
                <p:cNvSpPr txBox="1"/>
                <p:nvPr/>
              </p:nvSpPr>
              <p:spPr>
                <a:xfrm>
                  <a:off x="5430350" y="3464425"/>
                  <a:ext cx="5955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AutoCAD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</p:grpSp>
          <p:grpSp>
            <p:nvGrpSpPr>
              <p:cNvPr id="120" name="Google Shape;120;p13"/>
              <p:cNvGrpSpPr/>
              <p:nvPr/>
            </p:nvGrpSpPr>
            <p:grpSpPr>
              <a:xfrm>
                <a:off x="6023825" y="3423025"/>
                <a:ext cx="555900" cy="221400"/>
                <a:chOff x="5400325" y="3423025"/>
                <a:chExt cx="555900" cy="221400"/>
              </a:xfrm>
            </p:grpSpPr>
            <p:sp>
              <p:nvSpPr>
                <p:cNvPr id="121" name="Google Shape;121;p13"/>
                <p:cNvSpPr/>
                <p:nvPr/>
              </p:nvSpPr>
              <p:spPr>
                <a:xfrm>
                  <a:off x="5400325" y="3423025"/>
                  <a:ext cx="555900" cy="221400"/>
                </a:xfrm>
                <a:prstGeom prst="roundRect">
                  <a:avLst>
                    <a:gd fmla="val 3455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3"/>
                <p:cNvSpPr txBox="1"/>
                <p:nvPr/>
              </p:nvSpPr>
              <p:spPr>
                <a:xfrm>
                  <a:off x="5430350" y="3464425"/>
                  <a:ext cx="4932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MATLAB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</p:grpSp>
          <p:grpSp>
            <p:nvGrpSpPr>
              <p:cNvPr id="123" name="Google Shape;123;p13"/>
              <p:cNvGrpSpPr/>
              <p:nvPr/>
            </p:nvGrpSpPr>
            <p:grpSpPr>
              <a:xfrm>
                <a:off x="6641757" y="3423025"/>
                <a:ext cx="464399" cy="221400"/>
                <a:chOff x="5400325" y="3423025"/>
                <a:chExt cx="555900" cy="221400"/>
              </a:xfrm>
            </p:grpSpPr>
            <p:sp>
              <p:nvSpPr>
                <p:cNvPr id="124" name="Google Shape;124;p13"/>
                <p:cNvSpPr/>
                <p:nvPr/>
              </p:nvSpPr>
              <p:spPr>
                <a:xfrm>
                  <a:off x="5400325" y="3423025"/>
                  <a:ext cx="555900" cy="221400"/>
                </a:xfrm>
                <a:prstGeom prst="roundRect">
                  <a:avLst>
                    <a:gd fmla="val 3455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" name="Google Shape;125;p13"/>
                <p:cNvSpPr txBox="1"/>
                <p:nvPr/>
              </p:nvSpPr>
              <p:spPr>
                <a:xfrm>
                  <a:off x="5430362" y="3464425"/>
                  <a:ext cx="4941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Power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</p:grpSp>
          <p:grpSp>
            <p:nvGrpSpPr>
              <p:cNvPr id="126" name="Google Shape;126;p13"/>
              <p:cNvGrpSpPr/>
              <p:nvPr/>
            </p:nvGrpSpPr>
            <p:grpSpPr>
              <a:xfrm>
                <a:off x="5306512" y="3714075"/>
                <a:ext cx="523023" cy="221400"/>
                <a:chOff x="5400325" y="3423025"/>
                <a:chExt cx="655500" cy="221400"/>
              </a:xfrm>
            </p:grpSpPr>
            <p:sp>
              <p:nvSpPr>
                <p:cNvPr id="127" name="Google Shape;127;p13"/>
                <p:cNvSpPr/>
                <p:nvPr/>
              </p:nvSpPr>
              <p:spPr>
                <a:xfrm>
                  <a:off x="5400325" y="3423025"/>
                  <a:ext cx="655500" cy="221400"/>
                </a:xfrm>
                <a:prstGeom prst="roundRect">
                  <a:avLst>
                    <a:gd fmla="val 3455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8" name="Google Shape;128;p13"/>
                <p:cNvSpPr txBox="1"/>
                <p:nvPr/>
              </p:nvSpPr>
              <p:spPr>
                <a:xfrm>
                  <a:off x="5430357" y="3464425"/>
                  <a:ext cx="5634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PSpice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</p:grpSp>
          <p:grpSp>
            <p:nvGrpSpPr>
              <p:cNvPr id="129" name="Google Shape;129;p13"/>
              <p:cNvGrpSpPr/>
              <p:nvPr/>
            </p:nvGrpSpPr>
            <p:grpSpPr>
              <a:xfrm>
                <a:off x="5901657" y="3714075"/>
                <a:ext cx="523046" cy="221400"/>
                <a:chOff x="5400325" y="3423025"/>
                <a:chExt cx="555900" cy="221400"/>
              </a:xfrm>
            </p:grpSpPr>
            <p:sp>
              <p:nvSpPr>
                <p:cNvPr id="130" name="Google Shape;130;p13"/>
                <p:cNvSpPr/>
                <p:nvPr/>
              </p:nvSpPr>
              <p:spPr>
                <a:xfrm>
                  <a:off x="5400325" y="3423025"/>
                  <a:ext cx="555900" cy="221400"/>
                </a:xfrm>
                <a:prstGeom prst="roundRect">
                  <a:avLst>
                    <a:gd fmla="val 3455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1" name="Google Shape;131;p13"/>
                <p:cNvSpPr txBox="1"/>
                <p:nvPr/>
              </p:nvSpPr>
              <p:spPr>
                <a:xfrm>
                  <a:off x="5430350" y="3464425"/>
                  <a:ext cx="4932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Project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</p:grpSp>
          <p:grpSp>
            <p:nvGrpSpPr>
              <p:cNvPr id="132" name="Google Shape;132;p13"/>
              <p:cNvGrpSpPr/>
              <p:nvPr/>
            </p:nvGrpSpPr>
            <p:grpSpPr>
              <a:xfrm>
                <a:off x="6489370" y="3714075"/>
                <a:ext cx="383349" cy="221400"/>
                <a:chOff x="5400325" y="3423025"/>
                <a:chExt cx="555900" cy="221400"/>
              </a:xfrm>
            </p:grpSpPr>
            <p:sp>
              <p:nvSpPr>
                <p:cNvPr id="133" name="Google Shape;133;p13"/>
                <p:cNvSpPr/>
                <p:nvPr/>
              </p:nvSpPr>
              <p:spPr>
                <a:xfrm>
                  <a:off x="5400325" y="3423025"/>
                  <a:ext cx="555900" cy="221400"/>
                </a:xfrm>
                <a:prstGeom prst="roundRect">
                  <a:avLst>
                    <a:gd fmla="val 3455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" name="Google Shape;134;p13"/>
                <p:cNvSpPr txBox="1"/>
                <p:nvPr/>
              </p:nvSpPr>
              <p:spPr>
                <a:xfrm>
                  <a:off x="5430362" y="3464425"/>
                  <a:ext cx="4941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ETAP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</p:grpSp>
          <p:grpSp>
            <p:nvGrpSpPr>
              <p:cNvPr id="135" name="Google Shape;135;p13"/>
              <p:cNvGrpSpPr/>
              <p:nvPr/>
            </p:nvGrpSpPr>
            <p:grpSpPr>
              <a:xfrm>
                <a:off x="5306457" y="4005125"/>
                <a:ext cx="507095" cy="221400"/>
                <a:chOff x="5400325" y="3423025"/>
                <a:chExt cx="655500" cy="221400"/>
              </a:xfrm>
            </p:grpSpPr>
            <p:sp>
              <p:nvSpPr>
                <p:cNvPr id="136" name="Google Shape;136;p13"/>
                <p:cNvSpPr/>
                <p:nvPr/>
              </p:nvSpPr>
              <p:spPr>
                <a:xfrm>
                  <a:off x="5400325" y="3423025"/>
                  <a:ext cx="655500" cy="221400"/>
                </a:xfrm>
                <a:prstGeom prst="roundRect">
                  <a:avLst>
                    <a:gd fmla="val 3455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7" name="Google Shape;137;p13"/>
                <p:cNvSpPr txBox="1"/>
                <p:nvPr/>
              </p:nvSpPr>
              <p:spPr>
                <a:xfrm>
                  <a:off x="5430357" y="3464425"/>
                  <a:ext cx="5634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Circuit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</p:grpSp>
          <p:grpSp>
            <p:nvGrpSpPr>
              <p:cNvPr id="138" name="Google Shape;138;p13"/>
              <p:cNvGrpSpPr/>
              <p:nvPr/>
            </p:nvGrpSpPr>
            <p:grpSpPr>
              <a:xfrm>
                <a:off x="5868636" y="4005125"/>
                <a:ext cx="757358" cy="221400"/>
                <a:chOff x="5400325" y="3423025"/>
                <a:chExt cx="555900" cy="221400"/>
              </a:xfrm>
            </p:grpSpPr>
            <p:sp>
              <p:nvSpPr>
                <p:cNvPr id="139" name="Google Shape;139;p13"/>
                <p:cNvSpPr/>
                <p:nvPr/>
              </p:nvSpPr>
              <p:spPr>
                <a:xfrm>
                  <a:off x="5400325" y="3423025"/>
                  <a:ext cx="555900" cy="221400"/>
                </a:xfrm>
                <a:prstGeom prst="roundRect">
                  <a:avLst>
                    <a:gd fmla="val 3455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" name="Google Shape;140;p13"/>
                <p:cNvSpPr txBox="1"/>
                <p:nvPr/>
              </p:nvSpPr>
              <p:spPr>
                <a:xfrm>
                  <a:off x="5430350" y="3464425"/>
                  <a:ext cx="4932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Leadership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</p:grpSp>
          <p:grpSp>
            <p:nvGrpSpPr>
              <p:cNvPr id="141" name="Google Shape;141;p13"/>
              <p:cNvGrpSpPr/>
              <p:nvPr/>
            </p:nvGrpSpPr>
            <p:grpSpPr>
              <a:xfrm>
                <a:off x="5306577" y="4296175"/>
                <a:ext cx="728785" cy="221400"/>
                <a:chOff x="5400325" y="3423025"/>
                <a:chExt cx="655500" cy="221400"/>
              </a:xfrm>
            </p:grpSpPr>
            <p:sp>
              <p:nvSpPr>
                <p:cNvPr id="142" name="Google Shape;142;p13"/>
                <p:cNvSpPr/>
                <p:nvPr/>
              </p:nvSpPr>
              <p:spPr>
                <a:xfrm>
                  <a:off x="5400325" y="3423025"/>
                  <a:ext cx="655500" cy="221400"/>
                </a:xfrm>
                <a:prstGeom prst="roundRect">
                  <a:avLst>
                    <a:gd fmla="val 3455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3" name="Google Shape;143;p13"/>
                <p:cNvSpPr txBox="1"/>
                <p:nvPr/>
              </p:nvSpPr>
              <p:spPr>
                <a:xfrm>
                  <a:off x="5430357" y="3464425"/>
                  <a:ext cx="5634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Teamwork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</p:grpSp>
          <p:grpSp>
            <p:nvGrpSpPr>
              <p:cNvPr id="144" name="Google Shape;144;p13"/>
              <p:cNvGrpSpPr/>
              <p:nvPr/>
            </p:nvGrpSpPr>
            <p:grpSpPr>
              <a:xfrm>
                <a:off x="6093597" y="4296175"/>
                <a:ext cx="603263" cy="221400"/>
                <a:chOff x="5400325" y="3423025"/>
                <a:chExt cx="555900" cy="221400"/>
              </a:xfrm>
            </p:grpSpPr>
            <p:sp>
              <p:nvSpPr>
                <p:cNvPr id="145" name="Google Shape;145;p13"/>
                <p:cNvSpPr/>
                <p:nvPr/>
              </p:nvSpPr>
              <p:spPr>
                <a:xfrm>
                  <a:off x="5400325" y="3423025"/>
                  <a:ext cx="555900" cy="221400"/>
                </a:xfrm>
                <a:prstGeom prst="roundRect">
                  <a:avLst>
                    <a:gd fmla="val 3455" name="adj"/>
                  </a:avLst>
                </a:prstGeom>
                <a:noFill/>
                <a:ln cap="flat" cmpd="sng" w="9525">
                  <a:solidFill>
                    <a:srgbClr val="DADADA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6" name="Google Shape;146;p13"/>
                <p:cNvSpPr txBox="1"/>
                <p:nvPr/>
              </p:nvSpPr>
              <p:spPr>
                <a:xfrm>
                  <a:off x="5430350" y="3464425"/>
                  <a:ext cx="4932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Light"/>
                      <a:ea typeface="Poppins Light"/>
                      <a:cs typeface="Poppins Light"/>
                      <a:sym typeface="Poppins Light"/>
                    </a:rPr>
                    <a:t>Analysis</a:t>
                  </a:r>
                  <a:endParaRPr sz="900">
                    <a:solidFill>
                      <a:srgbClr val="292929"/>
                    </a:solidFill>
                    <a:latin typeface="Poppins Light"/>
                    <a:ea typeface="Poppins Light"/>
                    <a:cs typeface="Poppins Light"/>
                    <a:sym typeface="Poppins Light"/>
                  </a:endParaRPr>
                </a:p>
              </p:txBody>
            </p:sp>
          </p:grpSp>
        </p:grpSp>
        <p:grpSp>
          <p:nvGrpSpPr>
            <p:cNvPr id="147" name="Google Shape;147;p13"/>
            <p:cNvGrpSpPr/>
            <p:nvPr/>
          </p:nvGrpSpPr>
          <p:grpSpPr>
            <a:xfrm>
              <a:off x="5031753" y="4878275"/>
              <a:ext cx="2170399" cy="2165037"/>
              <a:chOff x="5031753" y="4878275"/>
              <a:chExt cx="2170399" cy="2165037"/>
            </a:xfrm>
          </p:grpSpPr>
          <p:sp>
            <p:nvSpPr>
              <p:cNvPr id="148" name="Google Shape;148;p13"/>
              <p:cNvSpPr/>
              <p:nvPr/>
            </p:nvSpPr>
            <p:spPr>
              <a:xfrm>
                <a:off x="5031753" y="4878275"/>
                <a:ext cx="1161632" cy="221400"/>
              </a:xfrm>
              <a:prstGeom prst="roundRect">
                <a:avLst>
                  <a:gd fmla="val 3455" name="adj"/>
                </a:avLst>
              </a:pr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13"/>
              <p:cNvSpPr txBox="1"/>
              <p:nvPr/>
            </p:nvSpPr>
            <p:spPr>
              <a:xfrm>
                <a:off x="5306450" y="4912025"/>
                <a:ext cx="830400" cy="15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1000">
                    <a:solidFill>
                      <a:srgbClr val="292929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EDUCATION</a:t>
                </a:r>
                <a:endParaRPr sz="1000">
                  <a:solidFill>
                    <a:srgbClr val="292929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grpSp>
            <p:nvGrpSpPr>
              <p:cNvPr id="150" name="Google Shape;150;p13"/>
              <p:cNvGrpSpPr/>
              <p:nvPr/>
            </p:nvGrpSpPr>
            <p:grpSpPr>
              <a:xfrm>
                <a:off x="5306452" y="5284507"/>
                <a:ext cx="1895700" cy="1758804"/>
                <a:chOff x="5306452" y="5284507"/>
                <a:chExt cx="1895700" cy="1758804"/>
              </a:xfrm>
            </p:grpSpPr>
            <p:grpSp>
              <p:nvGrpSpPr>
                <p:cNvPr id="151" name="Google Shape;151;p13"/>
                <p:cNvGrpSpPr/>
                <p:nvPr/>
              </p:nvGrpSpPr>
              <p:grpSpPr>
                <a:xfrm>
                  <a:off x="5306452" y="5284507"/>
                  <a:ext cx="1895700" cy="694250"/>
                  <a:chOff x="5306452" y="5284507"/>
                  <a:chExt cx="1895700" cy="694250"/>
                </a:xfrm>
              </p:grpSpPr>
              <p:sp>
                <p:nvSpPr>
                  <p:cNvPr id="152" name="Google Shape;152;p13"/>
                  <p:cNvSpPr txBox="1"/>
                  <p:nvPr/>
                </p:nvSpPr>
                <p:spPr>
                  <a:xfrm>
                    <a:off x="5306452" y="5284507"/>
                    <a:ext cx="1895700" cy="311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rtl="0" algn="l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uk" sz="900">
                        <a:solidFill>
                          <a:srgbClr val="292929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rPr>
                      <a:t>Bachelor of Science in Electrical Engineering</a:t>
                    </a:r>
                    <a:endParaRPr sz="900">
                      <a:solidFill>
                        <a:srgbClr val="292929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endParaRPr>
                  </a:p>
                </p:txBody>
              </p:sp>
              <p:sp>
                <p:nvSpPr>
                  <p:cNvPr id="153" name="Google Shape;153;p13"/>
                  <p:cNvSpPr txBox="1"/>
                  <p:nvPr/>
                </p:nvSpPr>
                <p:spPr>
                  <a:xfrm>
                    <a:off x="5306452" y="5667057"/>
                    <a:ext cx="1895700" cy="311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rtl="0" algn="l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100"/>
                      <a:buFont typeface="Arial"/>
                      <a:buNone/>
                    </a:pPr>
                    <a:r>
                      <a:rPr lang="uk" sz="900">
                        <a:solidFill>
                          <a:srgbClr val="292929"/>
                        </a:solidFill>
                        <a:latin typeface="Poppins ExtraLight"/>
                        <a:ea typeface="Poppins ExtraLight"/>
                        <a:cs typeface="Poppins ExtraLight"/>
                        <a:sym typeface="Poppins ExtraLight"/>
                      </a:rPr>
                      <a:t>Texas Tech University, Lubbock, TX</a:t>
                    </a:r>
                    <a:endParaRPr sz="900">
                      <a:solidFill>
                        <a:srgbClr val="292929"/>
                      </a:solidFill>
                      <a:latin typeface="Poppins ExtraLight"/>
                      <a:ea typeface="Poppins ExtraLight"/>
                      <a:cs typeface="Poppins ExtraLight"/>
                      <a:sym typeface="Poppins ExtraLight"/>
                    </a:endParaRPr>
                  </a:p>
                  <a:p>
                    <a:pPr indent="0" lvl="0" marL="0" rtl="0" algn="l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uk" sz="900">
                        <a:solidFill>
                          <a:srgbClr val="292929"/>
                        </a:solidFill>
                        <a:latin typeface="Poppins ExtraLight"/>
                        <a:ea typeface="Poppins ExtraLight"/>
                        <a:cs typeface="Poppins ExtraLight"/>
                        <a:sym typeface="Poppins ExtraLight"/>
                      </a:rPr>
                      <a:t>Graduation Date: May 2015</a:t>
                    </a:r>
                    <a:endParaRPr sz="900">
                      <a:solidFill>
                        <a:srgbClr val="292929"/>
                      </a:solidFill>
                      <a:latin typeface="Poppins ExtraLight"/>
                      <a:ea typeface="Poppins ExtraLight"/>
                      <a:cs typeface="Poppins ExtraLight"/>
                      <a:sym typeface="Poppins ExtraLight"/>
                    </a:endParaRPr>
                  </a:p>
                </p:txBody>
              </p:sp>
            </p:grpSp>
            <p:grpSp>
              <p:nvGrpSpPr>
                <p:cNvPr id="154" name="Google Shape;154;p13"/>
                <p:cNvGrpSpPr/>
                <p:nvPr/>
              </p:nvGrpSpPr>
              <p:grpSpPr>
                <a:xfrm>
                  <a:off x="5306452" y="6164875"/>
                  <a:ext cx="1895700" cy="514676"/>
                  <a:chOff x="5306452" y="5264989"/>
                  <a:chExt cx="1895700" cy="514676"/>
                </a:xfrm>
              </p:grpSpPr>
              <p:sp>
                <p:nvSpPr>
                  <p:cNvPr id="155" name="Google Shape;155;p13"/>
                  <p:cNvSpPr txBox="1"/>
                  <p:nvPr/>
                </p:nvSpPr>
                <p:spPr>
                  <a:xfrm>
                    <a:off x="5306452" y="5264989"/>
                    <a:ext cx="1895700" cy="138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rtl="0" algn="l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uk" sz="900">
                        <a:solidFill>
                          <a:srgbClr val="292929"/>
                        </a:solidFill>
                        <a:latin typeface="Poppins Medium"/>
                        <a:ea typeface="Poppins Medium"/>
                        <a:cs typeface="Poppins Medium"/>
                        <a:sym typeface="Poppins Medium"/>
                      </a:rPr>
                      <a:t>Relevant coursework: </a:t>
                    </a:r>
                    <a:endParaRPr sz="900">
                      <a:solidFill>
                        <a:srgbClr val="292929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endParaRPr>
                  </a:p>
                </p:txBody>
              </p:sp>
              <p:sp>
                <p:nvSpPr>
                  <p:cNvPr id="156" name="Google Shape;156;p13"/>
                  <p:cNvSpPr txBox="1"/>
                  <p:nvPr/>
                </p:nvSpPr>
                <p:spPr>
                  <a:xfrm>
                    <a:off x="5306452" y="5467965"/>
                    <a:ext cx="1895700" cy="311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0" lIns="0" spcFirstLastPara="1" rIns="0" wrap="square" tIns="0">
                    <a:spAutoFit/>
                  </a:bodyPr>
                  <a:lstStyle/>
                  <a:p>
                    <a:pPr indent="0" lvl="0" marL="0" rtl="0" algn="l">
                      <a:lnSpc>
                        <a:spcPct val="125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uk" sz="900">
                        <a:solidFill>
                          <a:srgbClr val="292929"/>
                        </a:solidFill>
                        <a:latin typeface="Poppins ExtraLight"/>
                        <a:ea typeface="Poppins ExtraLight"/>
                        <a:cs typeface="Poppins ExtraLight"/>
                        <a:sym typeface="Poppins ExtraLight"/>
                      </a:rPr>
                      <a:t>Power Systems, Circuit Design, Renewable Energy Systems</a:t>
                    </a:r>
                    <a:endParaRPr sz="900">
                      <a:solidFill>
                        <a:srgbClr val="292929"/>
                      </a:solidFill>
                      <a:latin typeface="Poppins ExtraLight"/>
                      <a:ea typeface="Poppins ExtraLight"/>
                      <a:cs typeface="Poppins ExtraLight"/>
                      <a:sym typeface="Poppins ExtraLight"/>
                    </a:endParaRPr>
                  </a:p>
                </p:txBody>
              </p:sp>
            </p:grpSp>
            <p:sp>
              <p:nvSpPr>
                <p:cNvPr id="157" name="Google Shape;157;p13"/>
                <p:cNvSpPr txBox="1"/>
                <p:nvPr/>
              </p:nvSpPr>
              <p:spPr>
                <a:xfrm>
                  <a:off x="5306452" y="6904712"/>
                  <a:ext cx="18957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Honors: </a:t>
                  </a:r>
                  <a:r>
                    <a:rPr lang="uk" sz="900">
                      <a:solidFill>
                        <a:srgbClr val="292929"/>
                      </a:solidFill>
                      <a:latin typeface="Poppins ExtraLight"/>
                      <a:ea typeface="Poppins ExtraLight"/>
                      <a:cs typeface="Poppins ExtraLight"/>
                      <a:sym typeface="Poppins ExtraLight"/>
                    </a:rPr>
                    <a:t>Cum Laude</a:t>
                  </a:r>
                  <a:endParaRPr sz="900">
                    <a:solidFill>
                      <a:srgbClr val="292929"/>
                    </a:solidFill>
                    <a:latin typeface="Poppins ExtraLight"/>
                    <a:ea typeface="Poppins ExtraLight"/>
                    <a:cs typeface="Poppins ExtraLight"/>
                    <a:sym typeface="Poppins ExtraLight"/>
                  </a:endParaRPr>
                </a:p>
              </p:txBody>
            </p:sp>
          </p:grpSp>
        </p:grpSp>
        <p:grpSp>
          <p:nvGrpSpPr>
            <p:cNvPr id="158" name="Google Shape;158;p13"/>
            <p:cNvGrpSpPr/>
            <p:nvPr/>
          </p:nvGrpSpPr>
          <p:grpSpPr>
            <a:xfrm>
              <a:off x="5031750" y="7395905"/>
              <a:ext cx="2170402" cy="1610555"/>
              <a:chOff x="5031750" y="7414400"/>
              <a:chExt cx="2170402" cy="1610555"/>
            </a:xfrm>
          </p:grpSpPr>
          <p:sp>
            <p:nvSpPr>
              <p:cNvPr id="159" name="Google Shape;159;p13"/>
              <p:cNvSpPr/>
              <p:nvPr/>
            </p:nvSpPr>
            <p:spPr>
              <a:xfrm>
                <a:off x="5031750" y="7414400"/>
                <a:ext cx="1393200" cy="221400"/>
              </a:xfrm>
              <a:prstGeom prst="roundRect">
                <a:avLst>
                  <a:gd fmla="val 3455" name="adj"/>
                </a:avLst>
              </a:pr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13"/>
              <p:cNvSpPr txBox="1"/>
              <p:nvPr/>
            </p:nvSpPr>
            <p:spPr>
              <a:xfrm>
                <a:off x="5306450" y="7448150"/>
                <a:ext cx="1118400" cy="15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1000">
                    <a:solidFill>
                      <a:srgbClr val="292929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CERTIFICATIONS</a:t>
                </a:r>
                <a:endParaRPr sz="1000">
                  <a:solidFill>
                    <a:srgbClr val="292929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grpSp>
            <p:nvGrpSpPr>
              <p:cNvPr id="161" name="Google Shape;161;p13"/>
              <p:cNvGrpSpPr/>
              <p:nvPr/>
            </p:nvGrpSpPr>
            <p:grpSpPr>
              <a:xfrm>
                <a:off x="5306452" y="7820642"/>
                <a:ext cx="1895700" cy="501663"/>
                <a:chOff x="5306452" y="7820642"/>
                <a:chExt cx="1895700" cy="501663"/>
              </a:xfrm>
            </p:grpSpPr>
            <p:sp>
              <p:nvSpPr>
                <p:cNvPr id="162" name="Google Shape;162;p13"/>
                <p:cNvSpPr txBox="1"/>
                <p:nvPr/>
              </p:nvSpPr>
              <p:spPr>
                <a:xfrm>
                  <a:off x="5306452" y="7820642"/>
                  <a:ext cx="18957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Professional Engineer (PE),</a:t>
                  </a:r>
                  <a:endParaRPr sz="900">
                    <a:solidFill>
                      <a:srgbClr val="292929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endParaRPr>
                </a:p>
              </p:txBody>
            </p:sp>
            <p:sp>
              <p:nvSpPr>
                <p:cNvPr id="163" name="Google Shape;163;p13"/>
                <p:cNvSpPr txBox="1"/>
                <p:nvPr/>
              </p:nvSpPr>
              <p:spPr>
                <a:xfrm>
                  <a:off x="5306452" y="8002173"/>
                  <a:ext cx="18957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ExtraLight"/>
                      <a:ea typeface="Poppins ExtraLight"/>
                      <a:cs typeface="Poppins ExtraLight"/>
                      <a:sym typeface="Poppins ExtraLight"/>
                    </a:rPr>
                    <a:t>Texas Board of Professional </a:t>
                  </a:r>
                  <a:endParaRPr sz="900">
                    <a:solidFill>
                      <a:srgbClr val="292929"/>
                    </a:solidFill>
                    <a:latin typeface="Poppins ExtraLight"/>
                    <a:ea typeface="Poppins ExtraLight"/>
                    <a:cs typeface="Poppins ExtraLight"/>
                    <a:sym typeface="Poppins ExtraLight"/>
                  </a:endParaRPr>
                </a:p>
              </p:txBody>
            </p:sp>
            <p:sp>
              <p:nvSpPr>
                <p:cNvPr id="164" name="Google Shape;164;p13"/>
                <p:cNvSpPr txBox="1"/>
                <p:nvPr/>
              </p:nvSpPr>
              <p:spPr>
                <a:xfrm>
                  <a:off x="5306452" y="8183705"/>
                  <a:ext cx="18957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ExtraLight"/>
                      <a:ea typeface="Poppins ExtraLight"/>
                      <a:cs typeface="Poppins ExtraLight"/>
                      <a:sym typeface="Poppins ExtraLight"/>
                    </a:rPr>
                    <a:t>Engineers, 2019</a:t>
                  </a:r>
                  <a:endParaRPr sz="900">
                    <a:solidFill>
                      <a:srgbClr val="292929"/>
                    </a:solidFill>
                    <a:latin typeface="Poppins ExtraLight"/>
                    <a:ea typeface="Poppins ExtraLight"/>
                    <a:cs typeface="Poppins ExtraLight"/>
                    <a:sym typeface="Poppins ExtraLight"/>
                  </a:endParaRPr>
                </a:p>
              </p:txBody>
            </p:sp>
          </p:grpSp>
          <p:grpSp>
            <p:nvGrpSpPr>
              <p:cNvPr id="165" name="Google Shape;165;p13"/>
              <p:cNvGrpSpPr/>
              <p:nvPr/>
            </p:nvGrpSpPr>
            <p:grpSpPr>
              <a:xfrm>
                <a:off x="5306452" y="8523292"/>
                <a:ext cx="1895700" cy="501663"/>
                <a:chOff x="5306452" y="8523292"/>
                <a:chExt cx="1895700" cy="501663"/>
              </a:xfrm>
            </p:grpSpPr>
            <p:sp>
              <p:nvSpPr>
                <p:cNvPr id="166" name="Google Shape;166;p13"/>
                <p:cNvSpPr txBox="1"/>
                <p:nvPr/>
              </p:nvSpPr>
              <p:spPr>
                <a:xfrm>
                  <a:off x="5306452" y="8523292"/>
                  <a:ext cx="18957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Certified Energy Manager (CEM),</a:t>
                  </a:r>
                  <a:endParaRPr sz="900">
                    <a:solidFill>
                      <a:srgbClr val="292929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endParaRPr>
                </a:p>
              </p:txBody>
            </p:sp>
            <p:sp>
              <p:nvSpPr>
                <p:cNvPr id="167" name="Google Shape;167;p13"/>
                <p:cNvSpPr txBox="1"/>
                <p:nvPr/>
              </p:nvSpPr>
              <p:spPr>
                <a:xfrm>
                  <a:off x="5306452" y="8704823"/>
                  <a:ext cx="18957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ExtraLight"/>
                      <a:ea typeface="Poppins ExtraLight"/>
                      <a:cs typeface="Poppins ExtraLight"/>
                      <a:sym typeface="Poppins ExtraLight"/>
                    </a:rPr>
                    <a:t>Association of Energy </a:t>
                  </a:r>
                  <a:endParaRPr sz="900">
                    <a:solidFill>
                      <a:srgbClr val="292929"/>
                    </a:solidFill>
                    <a:latin typeface="Poppins ExtraLight"/>
                    <a:ea typeface="Poppins ExtraLight"/>
                    <a:cs typeface="Poppins ExtraLight"/>
                    <a:sym typeface="Poppins ExtraLight"/>
                  </a:endParaRPr>
                </a:p>
              </p:txBody>
            </p:sp>
            <p:sp>
              <p:nvSpPr>
                <p:cNvPr id="168" name="Google Shape;168;p13"/>
                <p:cNvSpPr txBox="1"/>
                <p:nvPr/>
              </p:nvSpPr>
              <p:spPr>
                <a:xfrm>
                  <a:off x="5306452" y="8886355"/>
                  <a:ext cx="18957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ExtraLight"/>
                      <a:ea typeface="Poppins ExtraLight"/>
                      <a:cs typeface="Poppins ExtraLight"/>
                      <a:sym typeface="Poppins ExtraLight"/>
                    </a:rPr>
                    <a:t>Engineers, 2018</a:t>
                  </a:r>
                  <a:endParaRPr sz="900">
                    <a:solidFill>
                      <a:srgbClr val="292929"/>
                    </a:solidFill>
                    <a:latin typeface="Poppins ExtraLight"/>
                    <a:ea typeface="Poppins ExtraLight"/>
                    <a:cs typeface="Poppins ExtraLight"/>
                    <a:sym typeface="Poppins ExtraLight"/>
                  </a:endParaRPr>
                </a:p>
              </p:txBody>
            </p:sp>
          </p:grpSp>
        </p:grpSp>
        <p:grpSp>
          <p:nvGrpSpPr>
            <p:cNvPr id="169" name="Google Shape;169;p13"/>
            <p:cNvGrpSpPr/>
            <p:nvPr/>
          </p:nvGrpSpPr>
          <p:grpSpPr>
            <a:xfrm>
              <a:off x="5031750" y="9375734"/>
              <a:ext cx="2170402" cy="907905"/>
              <a:chOff x="5031750" y="7414400"/>
              <a:chExt cx="2170402" cy="907905"/>
            </a:xfrm>
          </p:grpSpPr>
          <p:sp>
            <p:nvSpPr>
              <p:cNvPr id="170" name="Google Shape;170;p13"/>
              <p:cNvSpPr/>
              <p:nvPr/>
            </p:nvSpPr>
            <p:spPr>
              <a:xfrm>
                <a:off x="5031750" y="7414400"/>
                <a:ext cx="1393200" cy="221400"/>
              </a:xfrm>
              <a:prstGeom prst="roundRect">
                <a:avLst>
                  <a:gd fmla="val 3455" name="adj"/>
                </a:avLst>
              </a:prstGeom>
              <a:solidFill>
                <a:srgbClr val="DADADA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3"/>
              <p:cNvSpPr txBox="1"/>
              <p:nvPr/>
            </p:nvSpPr>
            <p:spPr>
              <a:xfrm>
                <a:off x="5306450" y="7448150"/>
                <a:ext cx="1118400" cy="153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0" lIns="0" spcFirstLastPara="1" rIns="0" wrap="square" tIns="0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uk" sz="1000">
                    <a:solidFill>
                      <a:srgbClr val="292929"/>
                    </a:solidFill>
                    <a:latin typeface="Poppins Medium"/>
                    <a:ea typeface="Poppins Medium"/>
                    <a:cs typeface="Poppins Medium"/>
                    <a:sym typeface="Poppins Medium"/>
                  </a:rPr>
                  <a:t>LANGUAGES</a:t>
                </a:r>
                <a:endParaRPr sz="1000">
                  <a:solidFill>
                    <a:srgbClr val="292929"/>
                  </a:solidFill>
                  <a:latin typeface="Poppins Medium"/>
                  <a:ea typeface="Poppins Medium"/>
                  <a:cs typeface="Poppins Medium"/>
                  <a:sym typeface="Poppins Medium"/>
                </a:endParaRPr>
              </a:p>
            </p:txBody>
          </p:sp>
          <p:grpSp>
            <p:nvGrpSpPr>
              <p:cNvPr id="172" name="Google Shape;172;p13"/>
              <p:cNvGrpSpPr/>
              <p:nvPr/>
            </p:nvGrpSpPr>
            <p:grpSpPr>
              <a:xfrm>
                <a:off x="5306452" y="7820642"/>
                <a:ext cx="1895700" cy="501663"/>
                <a:chOff x="5306452" y="7820642"/>
                <a:chExt cx="1895700" cy="501663"/>
              </a:xfrm>
            </p:grpSpPr>
            <p:sp>
              <p:nvSpPr>
                <p:cNvPr id="173" name="Google Shape;173;p13"/>
                <p:cNvSpPr txBox="1"/>
                <p:nvPr/>
              </p:nvSpPr>
              <p:spPr>
                <a:xfrm>
                  <a:off x="5306452" y="7820642"/>
                  <a:ext cx="18957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English </a:t>
                  </a:r>
                  <a:r>
                    <a:rPr lang="uk" sz="900">
                      <a:solidFill>
                        <a:srgbClr val="292929"/>
                      </a:solidFill>
                      <a:latin typeface="Poppins ExtraLight"/>
                      <a:ea typeface="Poppins ExtraLight"/>
                      <a:cs typeface="Poppins ExtraLight"/>
                      <a:sym typeface="Poppins ExtraLight"/>
                    </a:rPr>
                    <a:t>(Fluent)</a:t>
                  </a:r>
                  <a:endParaRPr sz="900">
                    <a:solidFill>
                      <a:srgbClr val="292929"/>
                    </a:solidFill>
                    <a:latin typeface="Poppins ExtraLight"/>
                    <a:ea typeface="Poppins ExtraLight"/>
                    <a:cs typeface="Poppins ExtraLight"/>
                    <a:sym typeface="Poppins ExtraLight"/>
                  </a:endParaRPr>
                </a:p>
              </p:txBody>
            </p:sp>
            <p:sp>
              <p:nvSpPr>
                <p:cNvPr id="174" name="Google Shape;174;p13"/>
                <p:cNvSpPr txBox="1"/>
                <p:nvPr/>
              </p:nvSpPr>
              <p:spPr>
                <a:xfrm>
                  <a:off x="5306452" y="8002173"/>
                  <a:ext cx="18957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Spanish</a:t>
                  </a:r>
                  <a:r>
                    <a:rPr lang="uk" sz="900">
                      <a:solidFill>
                        <a:srgbClr val="292929"/>
                      </a:solidFill>
                      <a:latin typeface="Poppins ExtraLight"/>
                      <a:ea typeface="Poppins ExtraLight"/>
                      <a:cs typeface="Poppins ExtraLight"/>
                      <a:sym typeface="Poppins ExtraLight"/>
                    </a:rPr>
                    <a:t> (Conversational)</a:t>
                  </a:r>
                  <a:endParaRPr sz="900">
                    <a:solidFill>
                      <a:srgbClr val="292929"/>
                    </a:solidFill>
                    <a:latin typeface="Poppins ExtraLight"/>
                    <a:ea typeface="Poppins ExtraLight"/>
                    <a:cs typeface="Poppins ExtraLight"/>
                    <a:sym typeface="Poppins ExtraLight"/>
                  </a:endParaRPr>
                </a:p>
              </p:txBody>
            </p:sp>
            <p:sp>
              <p:nvSpPr>
                <p:cNvPr id="175" name="Google Shape;175;p13"/>
                <p:cNvSpPr txBox="1"/>
                <p:nvPr/>
              </p:nvSpPr>
              <p:spPr>
                <a:xfrm>
                  <a:off x="5306452" y="8183705"/>
                  <a:ext cx="1895700" cy="138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0" lIns="0" spcFirstLastPara="1" rIns="0" wrap="square" tIns="0">
                  <a:spAutoFit/>
                </a:bodyPr>
                <a:lstStyle/>
                <a:p>
                  <a:pPr indent="0" lvl="0" marL="0" rtl="0" algn="l">
                    <a:lnSpc>
                      <a:spcPct val="125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uk" sz="900">
                      <a:solidFill>
                        <a:srgbClr val="292929"/>
                      </a:solidFill>
                      <a:latin typeface="Poppins Medium"/>
                      <a:ea typeface="Poppins Medium"/>
                      <a:cs typeface="Poppins Medium"/>
                      <a:sym typeface="Poppins Medium"/>
                    </a:rPr>
                    <a:t>German</a:t>
                  </a:r>
                  <a:r>
                    <a:rPr lang="uk" sz="900">
                      <a:solidFill>
                        <a:srgbClr val="292929"/>
                      </a:solidFill>
                      <a:latin typeface="Poppins ExtraLight"/>
                      <a:ea typeface="Poppins ExtraLight"/>
                      <a:cs typeface="Poppins ExtraLight"/>
                      <a:sym typeface="Poppins ExtraLight"/>
                    </a:rPr>
                    <a:t> (Basic)</a:t>
                  </a:r>
                  <a:endParaRPr sz="900">
                    <a:solidFill>
                      <a:srgbClr val="292929"/>
                    </a:solidFill>
                    <a:latin typeface="Poppins ExtraLight"/>
                    <a:ea typeface="Poppins ExtraLight"/>
                    <a:cs typeface="Poppins ExtraLight"/>
                    <a:sym typeface="Poppins ExtraLight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