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varScale="1">
        <p:scale>
          <a:sx n="68" d="100"/>
          <a:sy n="68"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2014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vind@cyberelectronics.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Hp3241@gmail.com" TargetMode="External"/><Relationship Id="rId4" Type="http://schemas.openxmlformats.org/officeDocument/2006/relationships/hyperlink" Target="mailto:brajankit1996@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281918"/>
            <a:ext cx="5511800" cy="369332"/>
          </a:xfrm>
        </p:spPr>
        <p:txBody>
          <a:bodyPr>
            <a:spAutoFit/>
          </a:bodyPr>
          <a:lstStyle/>
          <a:p>
            <a:r>
              <a:rPr lang="en-US" sz="2400" dirty="0" err="1">
                <a:latin typeface="Arial" charset="0"/>
                <a:cs typeface="Arial" charset="0"/>
              </a:rPr>
              <a:t>Hackathon</a:t>
            </a:r>
            <a:r>
              <a:rPr lang="en-US" sz="2400" dirty="0">
                <a:latin typeface="Arial" charset="0"/>
                <a:cs typeface="Arial" charset="0"/>
              </a:rPr>
              <a:t> </a:t>
            </a:r>
            <a:endParaRPr sz="2400" dirty="0">
              <a:latin typeface="Arial" charset="0"/>
              <a:cs typeface="Arial" charset="0"/>
            </a:endParaRPr>
          </a:p>
        </p:txBody>
      </p:sp>
      <p:sp>
        <p:nvSpPr>
          <p:cNvPr id="11267" name="Title 2"/>
          <p:cNvSpPr>
            <a:spLocks noGrp="1"/>
          </p:cNvSpPr>
          <p:nvPr>
            <p:ph type="title"/>
          </p:nvPr>
        </p:nvSpPr>
        <p:spPr>
          <a:xfrm>
            <a:off x="1547813" y="2443610"/>
            <a:ext cx="6680200" cy="614362"/>
          </a:xfrm>
        </p:spPr>
        <p:txBody>
          <a:bodyPr/>
          <a:lstStyle/>
          <a:p>
            <a:r>
              <a:rPr dirty="0">
                <a:solidFill>
                  <a:srgbClr val="E31837"/>
                </a:solidFill>
                <a:latin typeface="Arial" charset="0"/>
                <a:cs typeface="Arial" charset="0"/>
              </a:rPr>
              <a:t>Mission Innovation 16</a:t>
            </a:r>
            <a:endParaRPr dirty="0">
              <a:latin typeface="Arial" charset="0"/>
              <a:cs typeface="Arial" charset="0"/>
            </a:endParaRPr>
          </a:p>
        </p:txBody>
      </p:sp>
      <p:sp>
        <p:nvSpPr>
          <p:cNvPr id="2" name="TextBox 1"/>
          <p:cNvSpPr txBox="1"/>
          <p:nvPr/>
        </p:nvSpPr>
        <p:spPr>
          <a:xfrm>
            <a:off x="4200525" y="3281918"/>
            <a:ext cx="4219575" cy="129266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Solution Name : </a:t>
            </a:r>
            <a:r>
              <a:rPr lang="en-US" sz="1200" dirty="0" err="1">
                <a:latin typeface="+mj-lt"/>
              </a:rPr>
              <a:t>OpenConnected</a:t>
            </a:r>
            <a:r>
              <a:rPr lang="en-US" sz="1200" dirty="0">
                <a:latin typeface="+mj-lt"/>
              </a:rPr>
              <a:t> Home</a:t>
            </a:r>
          </a:p>
          <a:p>
            <a:pPr fontAlgn="base">
              <a:buClr>
                <a:schemeClr val="tx2"/>
              </a:buClr>
            </a:pPr>
            <a:r>
              <a:rPr lang="en-US" sz="1200" dirty="0">
                <a:latin typeface="+mj-lt"/>
              </a:rPr>
              <a:t>Location : Tech </a:t>
            </a:r>
            <a:r>
              <a:rPr lang="en-US" sz="1200" dirty="0" err="1">
                <a:latin typeface="+mj-lt"/>
              </a:rPr>
              <a:t>Manindra</a:t>
            </a:r>
            <a:r>
              <a:rPr lang="en-US" sz="1200" dirty="0">
                <a:latin typeface="+mj-lt"/>
              </a:rPr>
              <a:t>, Noida</a:t>
            </a:r>
          </a:p>
          <a:p>
            <a:pPr fontAlgn="base">
              <a:buClr>
                <a:schemeClr val="tx2"/>
              </a:buClr>
            </a:pPr>
            <a:r>
              <a:rPr lang="en-US" sz="1200" dirty="0">
                <a:latin typeface="+mj-lt"/>
              </a:rPr>
              <a:t>Team Name : Tech Geeks</a:t>
            </a:r>
          </a:p>
          <a:p>
            <a:pPr fontAlgn="base">
              <a:buClr>
                <a:schemeClr val="tx2"/>
              </a:buClr>
            </a:pPr>
            <a:r>
              <a:rPr lang="en-US" sz="1200" dirty="0">
                <a:latin typeface="+mj-lt"/>
              </a:rPr>
              <a:t>Team lead Name : Aditya Pandey</a:t>
            </a:r>
          </a:p>
          <a:p>
            <a:pPr fontAlgn="base">
              <a:buClr>
                <a:schemeClr val="tx2"/>
              </a:buClr>
            </a:pPr>
            <a:endParaRPr lang="en-US" sz="1200" dirty="0">
              <a:latin typeface="+mj-lt"/>
            </a:endParaRPr>
          </a:p>
          <a:p>
            <a:pPr fontAlgn="base">
              <a:buClr>
                <a:schemeClr val="tx2"/>
              </a:buClr>
            </a:pPr>
            <a:r>
              <a:rPr lang="en-US" sz="1200" i="1" dirty="0">
                <a:latin typeface="+mj-lt"/>
              </a:rPr>
              <a:t>&lt;Add each participant </a:t>
            </a:r>
            <a:r>
              <a:rPr lang="en-US" sz="1200" i="1" dirty="0" err="1">
                <a:latin typeface="+mj-lt"/>
              </a:rPr>
              <a:t>emp</a:t>
            </a:r>
            <a:r>
              <a:rPr lang="en-US" sz="1200" i="1" dirty="0">
                <a:latin typeface="+mj-lt"/>
              </a:rPr>
              <a:t> id, </a:t>
            </a:r>
            <a:r>
              <a:rPr lang="en-US" sz="1200" i="1" dirty="0" err="1">
                <a:latin typeface="+mj-lt"/>
              </a:rPr>
              <a:t>emp</a:t>
            </a:r>
            <a:r>
              <a:rPr lang="en-US" sz="1200" i="1" dirty="0">
                <a:latin typeface="+mj-lt"/>
              </a:rPr>
              <a:t> name and email in the tabular form &gt;</a:t>
            </a:r>
          </a:p>
        </p:txBody>
      </p:sp>
      <p:graphicFrame>
        <p:nvGraphicFramePr>
          <p:cNvPr id="3" name="Table 2"/>
          <p:cNvGraphicFramePr>
            <a:graphicFrameLocks noGrp="1"/>
          </p:cNvGraphicFramePr>
          <p:nvPr>
            <p:extLst>
              <p:ext uri="{D42A27DB-BD31-4B8C-83A1-F6EECF244321}">
                <p14:modId xmlns:p14="http://schemas.microsoft.com/office/powerpoint/2010/main" val="1312015765"/>
              </p:ext>
            </p:extLst>
          </p:nvPr>
        </p:nvGraphicFramePr>
        <p:xfrm>
          <a:off x="2982350" y="4152541"/>
          <a:ext cx="5977182" cy="2377440"/>
        </p:xfrm>
        <a:graphic>
          <a:graphicData uri="http://schemas.openxmlformats.org/drawingml/2006/table">
            <a:tbl>
              <a:tblPr firstRow="1" bandRow="1">
                <a:tableStyleId>{5C22544A-7EE6-4342-B048-85BDC9FD1C3A}</a:tableStyleId>
              </a:tblPr>
              <a:tblGrid>
                <a:gridCol w="1741349">
                  <a:extLst>
                    <a:ext uri="{9D8B030D-6E8A-4147-A177-3AD203B41FA5}">
                      <a16:colId xmlns:a16="http://schemas.microsoft.com/office/drawing/2014/main" val="747979696"/>
                    </a:ext>
                  </a:extLst>
                </a:gridCol>
                <a:gridCol w="1775930">
                  <a:extLst>
                    <a:ext uri="{9D8B030D-6E8A-4147-A177-3AD203B41FA5}">
                      <a16:colId xmlns:a16="http://schemas.microsoft.com/office/drawing/2014/main" val="3511478159"/>
                    </a:ext>
                  </a:extLst>
                </a:gridCol>
                <a:gridCol w="2459903">
                  <a:extLst>
                    <a:ext uri="{9D8B030D-6E8A-4147-A177-3AD203B41FA5}">
                      <a16:colId xmlns:a16="http://schemas.microsoft.com/office/drawing/2014/main" val="4102778443"/>
                    </a:ext>
                  </a:extLst>
                </a:gridCol>
              </a:tblGrid>
              <a:tr h="297544">
                <a:tc>
                  <a:txBody>
                    <a:bodyPr/>
                    <a:lstStyle/>
                    <a:p>
                      <a:r>
                        <a:rPr lang="en-IN" dirty="0"/>
                        <a:t>Student</a:t>
                      </a:r>
                      <a:r>
                        <a:rPr lang="en-IN" baseline="0" dirty="0"/>
                        <a:t> Name</a:t>
                      </a:r>
                      <a:endParaRPr lang="en-IN" dirty="0"/>
                    </a:p>
                  </a:txBody>
                  <a:tcPr/>
                </a:tc>
                <a:tc>
                  <a:txBody>
                    <a:bodyPr/>
                    <a:lstStyle/>
                    <a:p>
                      <a:r>
                        <a:rPr lang="en-IN" dirty="0"/>
                        <a:t>Student Id</a:t>
                      </a:r>
                    </a:p>
                  </a:txBody>
                  <a:tcPr/>
                </a:tc>
                <a:tc>
                  <a:txBody>
                    <a:bodyPr/>
                    <a:lstStyle/>
                    <a:p>
                      <a:r>
                        <a:rPr lang="en-IN" dirty="0"/>
                        <a:t>Email ID</a:t>
                      </a:r>
                    </a:p>
                  </a:txBody>
                  <a:tcPr/>
                </a:tc>
                <a:extLst>
                  <a:ext uri="{0D108BD9-81ED-4DB2-BD59-A6C34878D82A}">
                    <a16:rowId xmlns:a16="http://schemas.microsoft.com/office/drawing/2014/main" val="1806434314"/>
                  </a:ext>
                </a:extLst>
              </a:tr>
              <a:tr h="360549">
                <a:tc>
                  <a:txBody>
                    <a:bodyPr/>
                    <a:lstStyle/>
                    <a:p>
                      <a:r>
                        <a:rPr lang="en-IN" dirty="0"/>
                        <a:t>Aditya Pandey</a:t>
                      </a:r>
                    </a:p>
                  </a:txBody>
                  <a:tcPr/>
                </a:tc>
                <a:tc>
                  <a:txBody>
                    <a:bodyPr/>
                    <a:lstStyle/>
                    <a:p>
                      <a:r>
                        <a:rPr lang="en-IN" dirty="0"/>
                        <a:t>01303CSE034</a:t>
                      </a:r>
                    </a:p>
                  </a:txBody>
                  <a:tcPr/>
                </a:tc>
                <a:tc>
                  <a:txBody>
                    <a:bodyPr/>
                    <a:lstStyle/>
                    <a:p>
                      <a:r>
                        <a:rPr lang="en-IN" dirty="0"/>
                        <a:t>aditya@autospace.co</a:t>
                      </a:r>
                    </a:p>
                  </a:txBody>
                  <a:tcPr/>
                </a:tc>
                <a:extLst>
                  <a:ext uri="{0D108BD9-81ED-4DB2-BD59-A6C34878D82A}">
                    <a16:rowId xmlns:a16="http://schemas.microsoft.com/office/drawing/2014/main" val="3659681723"/>
                  </a:ext>
                </a:extLst>
              </a:tr>
              <a:tr h="520702">
                <a:tc>
                  <a:txBody>
                    <a:bodyPr/>
                    <a:lstStyle/>
                    <a:p>
                      <a:r>
                        <a:rPr lang="en-IN" dirty="0"/>
                        <a:t>Arvind Verma</a:t>
                      </a:r>
                    </a:p>
                  </a:txBody>
                  <a:tcPr/>
                </a:tc>
                <a:tc>
                  <a:txBody>
                    <a:bodyPr/>
                    <a:lstStyle/>
                    <a:p>
                      <a:r>
                        <a:rPr lang="en-IN" dirty="0"/>
                        <a:t>01303CSE023</a:t>
                      </a:r>
                    </a:p>
                  </a:txBody>
                  <a:tcPr/>
                </a:tc>
                <a:tc>
                  <a:txBody>
                    <a:bodyPr/>
                    <a:lstStyle/>
                    <a:p>
                      <a:r>
                        <a:rPr lang="en-IN" dirty="0">
                          <a:hlinkClick r:id="rId3"/>
                        </a:rPr>
                        <a:t>arvind@cyberelectronics.in</a:t>
                      </a:r>
                      <a:endParaRPr lang="en-IN" dirty="0"/>
                    </a:p>
                  </a:txBody>
                  <a:tcPr/>
                </a:tc>
                <a:extLst>
                  <a:ext uri="{0D108BD9-81ED-4DB2-BD59-A6C34878D82A}">
                    <a16:rowId xmlns:a16="http://schemas.microsoft.com/office/drawing/2014/main" val="4112869149"/>
                  </a:ext>
                </a:extLst>
              </a:tr>
              <a:tr h="520702">
                <a:tc>
                  <a:txBody>
                    <a:bodyPr/>
                    <a:lstStyle/>
                    <a:p>
                      <a:r>
                        <a:rPr lang="en-IN" dirty="0" err="1"/>
                        <a:t>Braj</a:t>
                      </a:r>
                      <a:r>
                        <a:rPr lang="en-IN" dirty="0"/>
                        <a:t> Ankit</a:t>
                      </a:r>
                    </a:p>
                  </a:txBody>
                  <a:tcPr/>
                </a:tc>
                <a:tc>
                  <a:txBody>
                    <a:bodyPr/>
                    <a:lstStyle/>
                    <a:p>
                      <a:r>
                        <a:rPr lang="en-IN" dirty="0"/>
                        <a:t>01303CSE111</a:t>
                      </a:r>
                    </a:p>
                  </a:txBody>
                  <a:tcPr/>
                </a:tc>
                <a:tc>
                  <a:txBody>
                    <a:bodyPr/>
                    <a:lstStyle/>
                    <a:p>
                      <a:r>
                        <a:rPr lang="en-IN" dirty="0">
                          <a:hlinkClick r:id="rId4"/>
                        </a:rPr>
                        <a:t>brajankit1996@gmail.com</a:t>
                      </a:r>
                      <a:endParaRPr lang="en-IN" dirty="0"/>
                    </a:p>
                  </a:txBody>
                  <a:tcPr/>
                </a:tc>
                <a:extLst>
                  <a:ext uri="{0D108BD9-81ED-4DB2-BD59-A6C34878D82A}">
                    <a16:rowId xmlns:a16="http://schemas.microsoft.com/office/drawing/2014/main" val="3685584414"/>
                  </a:ext>
                </a:extLst>
              </a:tr>
              <a:tr h="360549">
                <a:tc>
                  <a:txBody>
                    <a:bodyPr/>
                    <a:lstStyle/>
                    <a:p>
                      <a:r>
                        <a:rPr lang="en-IN" dirty="0" err="1"/>
                        <a:t>Harshit</a:t>
                      </a:r>
                      <a:r>
                        <a:rPr lang="en-IN" dirty="0"/>
                        <a:t> Pathak</a:t>
                      </a:r>
                    </a:p>
                  </a:txBody>
                  <a:tcPr/>
                </a:tc>
                <a:tc>
                  <a:txBody>
                    <a:bodyPr/>
                    <a:lstStyle/>
                    <a:p>
                      <a:r>
                        <a:rPr lang="en-IN" dirty="0"/>
                        <a:t>01303CSE013</a:t>
                      </a:r>
                    </a:p>
                  </a:txBody>
                  <a:tcPr/>
                </a:tc>
                <a:tc>
                  <a:txBody>
                    <a:bodyPr/>
                    <a:lstStyle/>
                    <a:p>
                      <a:r>
                        <a:rPr lang="en-IN" dirty="0">
                          <a:hlinkClick r:id="rId5"/>
                        </a:rPr>
                        <a:t>hp3241@gmail.com</a:t>
                      </a:r>
                      <a:endParaRPr lang="en-IN" dirty="0"/>
                    </a:p>
                  </a:txBody>
                  <a:tcPr/>
                </a:tc>
                <a:extLst>
                  <a:ext uri="{0D108BD9-81ED-4DB2-BD59-A6C34878D82A}">
                    <a16:rowId xmlns:a16="http://schemas.microsoft.com/office/drawing/2014/main" val="108432048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Summary</a:t>
            </a:r>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a:latin typeface="+mj-lt"/>
              </a:rPr>
              <a:t>What is unique about </a:t>
            </a:r>
            <a:r>
              <a:rPr lang="en-US" sz="1200">
                <a:latin typeface="+mj-lt"/>
              </a:rPr>
              <a:t>my solution?</a:t>
            </a:r>
            <a:endParaRPr lang="en-US" sz="1200" dirty="0">
              <a:latin typeface="+mj-lt"/>
            </a:endParaRPr>
          </a:p>
        </p:txBody>
      </p:sp>
      <p:sp>
        <p:nvSpPr>
          <p:cNvPr id="3" name="TextBox 2"/>
          <p:cNvSpPr txBox="1"/>
          <p:nvPr/>
        </p:nvSpPr>
        <p:spPr>
          <a:xfrm>
            <a:off x="481012" y="1537216"/>
            <a:ext cx="7967659"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a:latin typeface="+mj-lt"/>
              </a:rPr>
              <a:t>As the environment of connected home is getting popular among manufacturers as well as users, problem of system isolation is started to rise. Giving an example, we want to setup a connected home and purchase different products (such as AC, Fan, Lights) from different manufacturers, there is no common place to manage all the products and additional overhead for end user.</a:t>
            </a:r>
          </a:p>
        </p:txBody>
      </p:sp>
      <p:sp>
        <p:nvSpPr>
          <p:cNvPr id="9" name="TextBox 8"/>
          <p:cNvSpPr txBox="1"/>
          <p:nvPr/>
        </p:nvSpPr>
        <p:spPr>
          <a:xfrm>
            <a:off x="533396" y="2518291"/>
            <a:ext cx="7915275"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a:latin typeface="+mj-lt"/>
              </a:rPr>
              <a:t>Our solution is to provide two way solution. </a:t>
            </a:r>
            <a:br>
              <a:rPr lang="en-IN" sz="1200" dirty="0">
                <a:latin typeface="+mj-lt"/>
              </a:rPr>
            </a:br>
            <a:r>
              <a:rPr lang="en-IN" sz="1200" dirty="0">
                <a:latin typeface="+mj-lt"/>
              </a:rPr>
              <a:t>An API for manufacturer and front-end application for end user. API is made in such a way that provides powerful solution for device manufacturers and reduces overhead for them to develop their device control solution.</a:t>
            </a:r>
            <a:br>
              <a:rPr lang="en-IN" sz="1200" dirty="0">
                <a:latin typeface="+mj-lt"/>
              </a:rPr>
            </a:br>
            <a:r>
              <a:rPr lang="en-IN" sz="1200" dirty="0">
                <a:latin typeface="+mj-lt"/>
              </a:rPr>
              <a:t>An Android application that works on other end of API to manage all the devices implemented on this Open API for connected home. Hence, provides a central, smart place to control/monitor device for user.</a:t>
            </a:r>
          </a:p>
        </p:txBody>
      </p:sp>
      <p:sp>
        <p:nvSpPr>
          <p:cNvPr id="10" name="TextBox 9"/>
          <p:cNvSpPr txBox="1"/>
          <p:nvPr/>
        </p:nvSpPr>
        <p:spPr>
          <a:xfrm>
            <a:off x="533396" y="3794641"/>
            <a:ext cx="7915275"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a:latin typeface="+mj-lt"/>
              </a:rPr>
              <a:t>Problem of manufacturer isolated environment is rising and there is no such open system made to tackle this problem.</a:t>
            </a:r>
            <a:br>
              <a:rPr lang="en-IN" sz="1200" dirty="0">
                <a:latin typeface="+mj-lt"/>
              </a:rPr>
            </a:br>
            <a:r>
              <a:rPr lang="en-IN" sz="1200" dirty="0">
                <a:latin typeface="+mj-lt"/>
              </a:rPr>
              <a:t>Our solution targets interests for both manufacturers and users, therefore working on efficient way to handle this problem. </a:t>
            </a:r>
          </a:p>
        </p:txBody>
      </p:sp>
      <p:sp>
        <p:nvSpPr>
          <p:cNvPr id="11" name="TextBox 10"/>
          <p:cNvSpPr txBox="1"/>
          <p:nvPr/>
        </p:nvSpPr>
        <p:spPr>
          <a:xfrm>
            <a:off x="533396" y="4975741"/>
            <a:ext cx="3957639"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a:latin typeface="+mj-lt"/>
              </a:rPr>
              <a:t>Java (Android)</a:t>
            </a:r>
          </a:p>
          <a:p>
            <a:pPr fontAlgn="base">
              <a:buClr>
                <a:schemeClr val="tx2"/>
              </a:buClr>
            </a:pPr>
            <a:r>
              <a:rPr lang="en-IN" sz="1200" dirty="0">
                <a:latin typeface="+mj-lt"/>
              </a:rPr>
              <a:t>JavaScript</a:t>
            </a:r>
            <a:br>
              <a:rPr lang="en-IN" sz="1200" dirty="0">
                <a:latin typeface="+mj-lt"/>
              </a:rPr>
            </a:br>
            <a:r>
              <a:rPr lang="en-IN" sz="1200" dirty="0">
                <a:latin typeface="+mj-lt"/>
              </a:rPr>
              <a:t>Node.js </a:t>
            </a:r>
            <a:br>
              <a:rPr lang="en-IN" sz="1200" dirty="0">
                <a:latin typeface="+mj-lt"/>
              </a:rPr>
            </a:br>
            <a:r>
              <a:rPr lang="en-IN" sz="1200" dirty="0">
                <a:latin typeface="+mj-lt"/>
              </a:rPr>
              <a:t>MongoDB</a:t>
            </a:r>
          </a:p>
        </p:txBody>
      </p:sp>
      <p:sp>
        <p:nvSpPr>
          <p:cNvPr id="12" name="TextBox 11"/>
          <p:cNvSpPr txBox="1"/>
          <p:nvPr/>
        </p:nvSpPr>
        <p:spPr>
          <a:xfrm>
            <a:off x="4524375" y="4975741"/>
            <a:ext cx="2931502"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a:latin typeface="+mj-lt"/>
              </a:rPr>
              <a:t>From small homes to area scale area, our solution works on all range of products where connected home is in demand. </a:t>
            </a:r>
          </a:p>
        </p:txBody>
      </p:sp>
    </p:spTree>
    <p:extLst>
      <p:ext uri="{BB962C8B-B14F-4D97-AF65-F5344CB8AC3E}">
        <p14:creationId xmlns:p14="http://schemas.microsoft.com/office/powerpoint/2010/main"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 </a:t>
            </a:r>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D2C2B-F850-49D1-A5D2-72A070BA6982}">
  <ds:schemaRefs>
    <ds:schemaRef ds:uri="fa210cbd-4d31-45da-a168-5b5ddf486e72"/>
    <ds:schemaRef ds:uri="http://purl.org/dc/elements/1.1/"/>
    <ds:schemaRef ds:uri="http://schemas.microsoft.com/office/2006/documentManagement/types"/>
    <ds:schemaRef ds:uri="http://schemas.microsoft.com/sharepoint/v3"/>
    <ds:schemaRef ds:uri="http://purl.org/dc/terms/"/>
    <ds:schemaRef ds:uri="b6ae8028-3361-4878-ad09-deb2e128b95c"/>
    <ds:schemaRef ds:uri="http://purl.org/dc/dcmitype/"/>
    <ds:schemaRef ds:uri="fcfb129d-2c4d-4bcd-afb5-a92980dfa96d"/>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215</Words>
  <Application>Microsoft Office PowerPoint</Application>
  <PresentationFormat>On-screen Show (4:3)</PresentationFormat>
  <Paragraphs>37</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Tech Mahindra Powerpoint Template</vt:lpstr>
      <vt:lpstr>Mission Innovation 16</vt:lpstr>
      <vt:lpstr>Solution Summary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2016-06-05T11:22:44Z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