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9990" r:id="rId3"/>
    <p:sldId id="2053" r:id="rId4"/>
    <p:sldId id="9983" r:id="rId5"/>
    <p:sldId id="9986" r:id="rId6"/>
    <p:sldId id="2058" r:id="rId7"/>
    <p:sldId id="2059" r:id="rId8"/>
    <p:sldId id="2060" r:id="rId9"/>
    <p:sldId id="2061" r:id="rId10"/>
    <p:sldId id="2062" r:id="rId11"/>
    <p:sldId id="9987" r:id="rId12"/>
    <p:sldId id="9972" r:id="rId13"/>
    <p:sldId id="9975" r:id="rId14"/>
    <p:sldId id="9976" r:id="rId15"/>
    <p:sldId id="9979" r:id="rId16"/>
    <p:sldId id="9980" r:id="rId17"/>
    <p:sldId id="99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E70C9-B2FC-416A-A918-C8D1299C71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0B3F-1817-4577-BC65-0392F733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4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3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4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11/28/2023 9:57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0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62A4-09C8-C520-0496-30C3A490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CFA72-E067-81FB-E6D2-E21D94FAF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717B1-A69B-B6B1-BC6B-0082C4CA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F992-CB30-2CD1-DC90-3B092289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66D2-04F5-384D-154F-42895020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885-429D-6252-8B22-F2C2621A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AA046-A547-CB2D-24B9-B8A53538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77CB-09B8-468C-6F0F-39A921AA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315F-56ED-6745-4C2C-FD1D283E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DBCD-B119-E2CF-F954-251787F6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78098-ED1E-150B-DFA7-22A6F8828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26C3-CE28-F70C-6A6F-A266FA86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979F-E43A-8D27-357E-6A668B43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E71D-538D-BB59-8973-544929E6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8AA-64E0-4A3C-F9DA-60DBB778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3959226"/>
          </a:xfrm>
        </p:spPr>
        <p:txBody>
          <a:bodyPr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456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0325E-4E70-4338-BF4C-7AFCB34D09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797524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9ED1A-9FCE-462D-B16F-2A263C5EA46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558622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2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08925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588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9D6-C30C-90DC-87C5-DA410F98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75D8-CAE7-0922-D04B-A0EA7FA3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398F-0E1E-DDA5-A06F-ACDD5127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FCD3-22D9-D8D9-BDB5-770F0E6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59CC-56F0-15FE-184D-3FE1E1D6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86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933C-0010-1F74-26A1-B0AF6EB8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E48D3-869E-29FF-20B0-B9995D4E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3C4B-A014-5361-095D-BFFB9411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AE43-6ED9-616E-1333-AF2D9C0F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175D-DB66-5D88-037E-2A697E9D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C007-393D-21F4-0512-A4CC95D1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E5DC-287C-ED32-F323-8E63853D3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EA8E4-3049-AC72-8FC7-88BCE9AC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6C1EA-E142-BD84-FC0A-DF68105B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8552-C777-028D-2A07-9021B1FD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C1086-DE07-8F21-CF3A-C63E3A93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0213-D8CB-01DD-CC0C-BD54E42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04E4-629A-2B12-5D73-796E814F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8A16C-F756-EBBC-0D15-57264538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E8A4B-3BEF-9543-1B54-DDD609C1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03F87-F48C-110C-6689-F3DDF3AA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D5C0B-7CFD-5EC9-E5F1-50B0B6B0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1E4DC-A60D-957D-B142-C71E6832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04986-5789-B9A5-180F-3963A73E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F0BA-8661-9A7C-687C-0690738D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48FD0-FA47-1A71-EC59-7D2C473F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22B4F-AB1A-767E-60B8-66F34550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16BB8-6D7F-EB77-1961-A6E2F44F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9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242F3-3027-14B9-7EEE-B822ED6F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4FF98-6BAC-B670-81B2-A22752F5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88557-2E0A-E1C4-9197-44BCF1FB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0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1137-D8BB-25BB-C475-95606355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B712-491F-3E47-0BA3-4A8557D5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FB504-B127-397F-54DE-4B0DA1CD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41EC-9643-73E0-D43B-C07AE292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F64B6-7D43-3A94-D246-B8C789A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78AB-2E4F-65A2-FF68-DEC0FF3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5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B038-DB30-7902-445B-25C4F59D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72FEF-C844-FF87-B2B3-66C4894B5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E4BB-FB37-C30F-AE9D-CA8E107E9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ED4E-9C28-642C-064E-E6CD38D2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4D9BE-8241-72FC-B56C-A3AD4CEB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CA52-0D5A-2FA7-9738-738347CF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E53E7-DA90-3E9C-D61A-22F3ADEC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A88F-BB8C-D494-8568-B99DA916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DF41-0101-4D8D-9195-6C5DD5E83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796A2-AF4F-E7B0-0494-52F77C1B8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CACD-4E3C-7550-C0AC-1F6B06BE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backup/" TargetMode="External"/><Relationship Id="rId3" Type="http://schemas.openxmlformats.org/officeDocument/2006/relationships/hyperlink" Target="https://azure.microsoft.com/en-us/resources/resilience-in-azure-whitepaper/" TargetMode="External"/><Relationship Id="rId7" Type="http://schemas.openxmlformats.org/officeDocument/2006/relationships/hyperlink" Target="https://docs.microsoft.com/en-us/azure/site-recovery/site-recovery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ocs.microsoft.com/en-us/azure/architecture/guide/" TargetMode="External"/><Relationship Id="rId5" Type="http://schemas.openxmlformats.org/officeDocument/2006/relationships/hyperlink" Target="https://docs.microsoft.com/en-us/azure/architecture/framework/resiliency/overview" TargetMode="External"/><Relationship Id="rId4" Type="http://schemas.openxmlformats.org/officeDocument/2006/relationships/hyperlink" Target="https://docs.microsoft.com/en-us/azure/cloud-adoption-framework/ready/enterprise-scale/" TargetMode="External"/><Relationship Id="rId9" Type="http://schemas.openxmlformats.org/officeDocument/2006/relationships/hyperlink" Target="https://azure.microsoft.com/en-us/support/legal/sl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690F-B385-5D4E-903E-B7E3F532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133" y="2171350"/>
            <a:ext cx="8629403" cy="1153741"/>
          </a:xfrm>
        </p:spPr>
        <p:txBody>
          <a:bodyPr/>
          <a:lstStyle/>
          <a:p>
            <a:r>
              <a:rPr lang="en-US" dirty="0"/>
              <a:t>GASSCO BC/DR Strategy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9C47-387C-62D5-B470-42F2F1457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9666" y="3674004"/>
            <a:ext cx="5554133" cy="521229"/>
          </a:xfrm>
        </p:spPr>
        <p:txBody>
          <a:bodyPr/>
          <a:lstStyle/>
          <a:p>
            <a:r>
              <a:rPr lang="en-US" dirty="0"/>
              <a:t>Business Continuity / Disaster Recovery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42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983929C-0B85-45CE-98D0-FAF61F6904B3}"/>
              </a:ext>
            </a:extLst>
          </p:cNvPr>
          <p:cNvSpPr/>
          <p:nvPr/>
        </p:nvSpPr>
        <p:spPr bwMode="auto">
          <a:xfrm>
            <a:off x="7116235" y="2025651"/>
            <a:ext cx="1617862" cy="2451756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RTO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Near 0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 hour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 hours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8 hours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 hour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72 hours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Resilience Tiers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1FAEC-89C1-45D3-A2B7-137DC701529F}"/>
              </a:ext>
            </a:extLst>
          </p:cNvPr>
          <p:cNvSpPr/>
          <p:nvPr/>
        </p:nvSpPr>
        <p:spPr bwMode="auto">
          <a:xfrm>
            <a:off x="3973534" y="2025650"/>
            <a:ext cx="1466140" cy="2451761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Tier 0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Tier 1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Tier 2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Tier 3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Tier 4</a:t>
            </a: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ASR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Tier</a:t>
            </a:r>
            <a:r>
              <a:rPr kumimoji="0" lang="en-US" sz="1400" b="0" i="0" u="none" strike="noStrike" kern="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 4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4D32E-7F1A-4751-8147-6D509D4B03B4}"/>
              </a:ext>
            </a:extLst>
          </p:cNvPr>
          <p:cNvSpPr/>
          <p:nvPr/>
        </p:nvSpPr>
        <p:spPr bwMode="auto">
          <a:xfrm>
            <a:off x="4986781" y="2025650"/>
            <a:ext cx="1466139" cy="2451760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SLA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99.995 %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99.99 %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99.99 %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99.95 %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99 %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99 %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6EC5D-C90C-4FC8-81CA-35DC316C3916}"/>
              </a:ext>
            </a:extLst>
          </p:cNvPr>
          <p:cNvSpPr/>
          <p:nvPr/>
        </p:nvSpPr>
        <p:spPr bwMode="auto">
          <a:xfrm>
            <a:off x="6203731" y="2025649"/>
            <a:ext cx="1190297" cy="2451762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RPO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Near 0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 minutes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30 minutes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 hours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 minutes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24 hours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A1704A-AB76-47B5-B53A-835B6C32DA91}"/>
              </a:ext>
            </a:extLst>
          </p:cNvPr>
          <p:cNvCxnSpPr>
            <a:cxnSpLocks/>
          </p:cNvCxnSpPr>
          <p:nvPr/>
        </p:nvCxnSpPr>
        <p:spPr>
          <a:xfrm>
            <a:off x="3973535" y="2408078"/>
            <a:ext cx="6454327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78597A-C024-4C5A-B65F-FF897127E1FE}"/>
              </a:ext>
            </a:extLst>
          </p:cNvPr>
          <p:cNvCxnSpPr>
            <a:cxnSpLocks/>
          </p:cNvCxnSpPr>
          <p:nvPr/>
        </p:nvCxnSpPr>
        <p:spPr>
          <a:xfrm>
            <a:off x="3749166" y="3344275"/>
            <a:ext cx="6925327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C3E9C-239B-4F70-AE7C-DEAA0505F6E5}"/>
              </a:ext>
            </a:extLst>
          </p:cNvPr>
          <p:cNvCxnSpPr>
            <a:cxnSpLocks/>
          </p:cNvCxnSpPr>
          <p:nvPr/>
        </p:nvCxnSpPr>
        <p:spPr>
          <a:xfrm>
            <a:off x="3741514" y="3036339"/>
            <a:ext cx="6936603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A0847E-0E1E-4EF0-92C8-A398CB468E3B}"/>
              </a:ext>
            </a:extLst>
          </p:cNvPr>
          <p:cNvCxnSpPr>
            <a:cxnSpLocks/>
          </p:cNvCxnSpPr>
          <p:nvPr/>
        </p:nvCxnSpPr>
        <p:spPr>
          <a:xfrm>
            <a:off x="3973534" y="3684831"/>
            <a:ext cx="6454329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CA74DF-A621-464C-AD20-093951E1CF43}"/>
              </a:ext>
            </a:extLst>
          </p:cNvPr>
          <p:cNvCxnSpPr>
            <a:cxnSpLocks/>
          </p:cNvCxnSpPr>
          <p:nvPr/>
        </p:nvCxnSpPr>
        <p:spPr>
          <a:xfrm>
            <a:off x="3973534" y="2731530"/>
            <a:ext cx="6249033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D27356-F5A2-41D6-BD0C-A99AB0C3F2A5}"/>
              </a:ext>
            </a:extLst>
          </p:cNvPr>
          <p:cNvCxnSpPr>
            <a:cxnSpLocks/>
          </p:cNvCxnSpPr>
          <p:nvPr/>
        </p:nvCxnSpPr>
        <p:spPr>
          <a:xfrm>
            <a:off x="3893914" y="4006958"/>
            <a:ext cx="6810276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15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5DB84A-6EF5-CAC6-89B8-50BCAA6167D1}"/>
              </a:ext>
            </a:extLst>
          </p:cNvPr>
          <p:cNvCxnSpPr>
            <a:cxnSpLocks/>
          </p:cNvCxnSpPr>
          <p:nvPr/>
        </p:nvCxnSpPr>
        <p:spPr>
          <a:xfrm>
            <a:off x="5318466" y="184053"/>
            <a:ext cx="0" cy="500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240905-5FBE-0E6C-F582-5EFBF1CB0FED}"/>
              </a:ext>
            </a:extLst>
          </p:cNvPr>
          <p:cNvSpPr txBox="1"/>
          <p:nvPr/>
        </p:nvSpPr>
        <p:spPr>
          <a:xfrm>
            <a:off x="8235588" y="4587577"/>
            <a:ext cx="2216100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Entire region failure</a:t>
            </a:r>
            <a:b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e.g. natural disaster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65C1-5AA7-1EF7-5656-A02A99A8399B}"/>
              </a:ext>
            </a:extLst>
          </p:cNvPr>
          <p:cNvSpPr txBox="1"/>
          <p:nvPr/>
        </p:nvSpPr>
        <p:spPr>
          <a:xfrm>
            <a:off x="3047573" y="4587577"/>
            <a:ext cx="2271706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Hardware failure</a:t>
            </a:r>
            <a:b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e.g. server rack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8FD1-E781-AC74-CAF5-46472369CCB7}"/>
              </a:ext>
            </a:extLst>
          </p:cNvPr>
          <p:cNvSpPr txBox="1"/>
          <p:nvPr/>
        </p:nvSpPr>
        <p:spPr>
          <a:xfrm>
            <a:off x="5319279" y="4587577"/>
            <a:ext cx="2643258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Entire datacenter failure</a:t>
            </a:r>
            <a:b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e.g. power/network issue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B82847-8AAC-EABC-E816-E1A012220435}"/>
              </a:ext>
            </a:extLst>
          </p:cNvPr>
          <p:cNvGrpSpPr/>
          <p:nvPr/>
        </p:nvGrpSpPr>
        <p:grpSpPr>
          <a:xfrm>
            <a:off x="144168" y="1732722"/>
            <a:ext cx="722120" cy="3455894"/>
            <a:chOff x="472678" y="1739135"/>
            <a:chExt cx="309989" cy="1677588"/>
          </a:xfrm>
          <a:solidFill>
            <a:srgbClr val="000000"/>
          </a:solidFill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D927EF41-CDFB-91D1-F271-1704F46B854A}"/>
                </a:ext>
              </a:extLst>
            </p:cNvPr>
            <p:cNvSpPr/>
            <p:nvPr/>
          </p:nvSpPr>
          <p:spPr>
            <a:xfrm>
              <a:off x="581537" y="1739135"/>
              <a:ext cx="201130" cy="1677588"/>
            </a:xfrm>
            <a:prstGeom prst="leftBracket">
              <a:avLst>
                <a:gd name="adj" fmla="val 0"/>
              </a:avLst>
            </a:prstGeom>
            <a:grpFill/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0394" tIns="25195" rIns="50394" bIns="25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8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92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8E60E2-7754-A9C6-81BF-41515605D5B1}"/>
                </a:ext>
              </a:extLst>
            </p:cNvPr>
            <p:cNvSpPr txBox="1"/>
            <p:nvPr/>
          </p:nvSpPr>
          <p:spPr>
            <a:xfrm rot="16200000">
              <a:off x="-116350" y="2429555"/>
              <a:ext cx="1455593" cy="27753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350">
                  <a:latin typeface="+mj-lt"/>
                </a:defRPr>
              </a:lvl1pPr>
            </a:lstStyle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Infrastructure</a:t>
              </a:r>
            </a:p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(a</a:t>
              </a:r>
              <a:r>
                <a:rPr kumimoji="0" lang="en-US" sz="1371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pplications and data)</a:t>
              </a:r>
            </a:p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1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2BCCD2-A2A3-E3A9-873E-100D1EF3024C}"/>
              </a:ext>
            </a:extLst>
          </p:cNvPr>
          <p:cNvSpPr txBox="1"/>
          <p:nvPr/>
        </p:nvSpPr>
        <p:spPr>
          <a:xfrm>
            <a:off x="5395499" y="5458537"/>
            <a:ext cx="1734848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corruption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28324-299F-374C-F574-A306395F88AA}"/>
              </a:ext>
            </a:extLst>
          </p:cNvPr>
          <p:cNvSpPr/>
          <p:nvPr/>
        </p:nvSpPr>
        <p:spPr>
          <a:xfrm>
            <a:off x="7514724" y="5458537"/>
            <a:ext cx="1498293" cy="32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Ransomware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836A90-4896-9CAC-934B-42D8D05934A5}"/>
              </a:ext>
            </a:extLst>
          </p:cNvPr>
          <p:cNvSpPr/>
          <p:nvPr/>
        </p:nvSpPr>
        <p:spPr>
          <a:xfrm>
            <a:off x="2890017" y="5458437"/>
            <a:ext cx="2116211" cy="32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Accidental data loss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45C87-85C8-583F-29B2-7E370ACDD744}"/>
              </a:ext>
            </a:extLst>
          </p:cNvPr>
          <p:cNvSpPr/>
          <p:nvPr/>
        </p:nvSpPr>
        <p:spPr>
          <a:xfrm>
            <a:off x="9456366" y="5458537"/>
            <a:ext cx="2026453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Rogue administrator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C4257B-E8AD-6AD9-23A9-1E1294DF34E3}"/>
              </a:ext>
            </a:extLst>
          </p:cNvPr>
          <p:cNvSpPr/>
          <p:nvPr/>
        </p:nvSpPr>
        <p:spPr bwMode="auto">
          <a:xfrm>
            <a:off x="5316879" y="1085615"/>
            <a:ext cx="2644827" cy="450093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0" tIns="25710" rIns="0" bIns="2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Availability Zones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17151-A50B-8501-3E84-A03BDDA41387}"/>
              </a:ext>
            </a:extLst>
          </p:cNvPr>
          <p:cNvSpPr/>
          <p:nvPr/>
        </p:nvSpPr>
        <p:spPr bwMode="auto">
          <a:xfrm>
            <a:off x="3053730" y="1085615"/>
            <a:ext cx="2264727" cy="450093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0" tIns="25710" rIns="0" bIns="2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Availability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CF1202-97DE-50BF-A9A9-77BA9844CD25}"/>
              </a:ext>
            </a:extLst>
          </p:cNvPr>
          <p:cNvSpPr/>
          <p:nvPr/>
        </p:nvSpPr>
        <p:spPr bwMode="auto">
          <a:xfrm>
            <a:off x="1055533" y="1085615"/>
            <a:ext cx="1998197" cy="450093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0" tIns="25710" rIns="0" bIns="2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Premium 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F7B256-BFF4-9EB7-4C54-6EDA0AD2820C}"/>
              </a:ext>
            </a:extLst>
          </p:cNvPr>
          <p:cNvSpPr/>
          <p:nvPr/>
        </p:nvSpPr>
        <p:spPr>
          <a:xfrm>
            <a:off x="3224122" y="343956"/>
            <a:ext cx="4330998" cy="520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28336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Build and run </a:t>
            </a:r>
            <a:r>
              <a:rPr kumimoji="0" lang="en-US" sz="154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highly-available</a:t>
            </a:r>
            <a:br>
              <a:rPr kumimoji="0" 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applications with near-zero RPO/RTO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30B229-AE08-F957-B35C-3B2016DE4E25}"/>
              </a:ext>
            </a:extLst>
          </p:cNvPr>
          <p:cNvSpPr/>
          <p:nvPr/>
        </p:nvSpPr>
        <p:spPr>
          <a:xfrm>
            <a:off x="7960913" y="347380"/>
            <a:ext cx="4114193" cy="520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28336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Implement </a:t>
            </a:r>
            <a:r>
              <a:rPr kumimoji="0" lang="en-US" sz="1544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disaster recovery plans </a:t>
            </a: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with</a:t>
            </a:r>
            <a:b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data residency and minimal RPO/RTO</a:t>
            </a:r>
            <a:endParaRPr kumimoji="0" lang="en-US" sz="1544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 Semibold"/>
              <a:ea typeface="+mn-ea"/>
            </a:endParaRP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BE56FE70-DD8C-F8B8-926E-644C6550991A}"/>
              </a:ext>
            </a:extLst>
          </p:cNvPr>
          <p:cNvSpPr/>
          <p:nvPr/>
        </p:nvSpPr>
        <p:spPr>
          <a:xfrm>
            <a:off x="2365834" y="5864845"/>
            <a:ext cx="9826116" cy="44805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179283" tIns="25710" rIns="0" bIns="2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Backup</a:t>
            </a:r>
            <a:endParaRPr kumimoji="0" lang="en-US" sz="176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76A9F2-ED91-C6F8-8D36-03688A497722}"/>
              </a:ext>
            </a:extLst>
          </p:cNvPr>
          <p:cNvSpPr/>
          <p:nvPr/>
        </p:nvSpPr>
        <p:spPr>
          <a:xfrm>
            <a:off x="969328" y="6399706"/>
            <a:ext cx="11105778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28336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Go back to </a:t>
            </a:r>
            <a:r>
              <a:rPr kumimoji="0" lang="en-US" sz="1544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restore</a:t>
            </a: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a healthy version of the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B2C9FF-CA8B-F029-96F4-C9F9C48702B7}"/>
              </a:ext>
            </a:extLst>
          </p:cNvPr>
          <p:cNvGrpSpPr/>
          <p:nvPr/>
        </p:nvGrpSpPr>
        <p:grpSpPr>
          <a:xfrm>
            <a:off x="201037" y="225749"/>
            <a:ext cx="651192" cy="1242286"/>
            <a:chOff x="493987" y="1739135"/>
            <a:chExt cx="288680" cy="1677588"/>
          </a:xfrm>
          <a:solidFill>
            <a:srgbClr val="000000"/>
          </a:solidFill>
        </p:grpSpPr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B704050B-95AF-23EA-DFCF-65399A6288D7}"/>
                </a:ext>
              </a:extLst>
            </p:cNvPr>
            <p:cNvSpPr/>
            <p:nvPr/>
          </p:nvSpPr>
          <p:spPr>
            <a:xfrm>
              <a:off x="581537" y="1739135"/>
              <a:ext cx="201130" cy="1677588"/>
            </a:xfrm>
            <a:prstGeom prst="leftBracket">
              <a:avLst>
                <a:gd name="adj" fmla="val 0"/>
              </a:avLst>
            </a:prstGeom>
            <a:grpFill/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0394" tIns="25195" rIns="50394" bIns="25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8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92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4F2013-2AE4-BEC7-872E-22EDC9B0945F}"/>
                </a:ext>
              </a:extLst>
            </p:cNvPr>
            <p:cNvSpPr txBox="1"/>
            <p:nvPr/>
          </p:nvSpPr>
          <p:spPr>
            <a:xfrm rot="16200000">
              <a:off x="35199" y="2498276"/>
              <a:ext cx="1102964" cy="1853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350">
                  <a:latin typeface="+mj-lt"/>
                </a:defRPr>
              </a:lvl1pPr>
            </a:lstStyle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Customer</a:t>
              </a:r>
            </a:p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need 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85A872A-FCAE-7449-FC83-7E8EC567FF8C}"/>
              </a:ext>
            </a:extLst>
          </p:cNvPr>
          <p:cNvSpPr/>
          <p:nvPr/>
        </p:nvSpPr>
        <p:spPr>
          <a:xfrm>
            <a:off x="1017091" y="320759"/>
            <a:ext cx="1878092" cy="520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28336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Improved availability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C916-866A-5094-18FF-A466245357A9}"/>
              </a:ext>
            </a:extLst>
          </p:cNvPr>
          <p:cNvSpPr txBox="1"/>
          <p:nvPr/>
        </p:nvSpPr>
        <p:spPr>
          <a:xfrm>
            <a:off x="8089672" y="4148078"/>
            <a:ext cx="2502608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Industry-leading RPO/RTO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54475C-0CEB-FC99-4204-FDE3EAB0294A}"/>
              </a:ext>
            </a:extLst>
          </p:cNvPr>
          <p:cNvSpPr txBox="1"/>
          <p:nvPr/>
        </p:nvSpPr>
        <p:spPr>
          <a:xfrm>
            <a:off x="6035103" y="4148078"/>
            <a:ext cx="1209178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SLA 99.99%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1D2627-55B3-D04B-0A83-506189E7C873}"/>
              </a:ext>
            </a:extLst>
          </p:cNvPr>
          <p:cNvSpPr txBox="1"/>
          <p:nvPr/>
        </p:nvSpPr>
        <p:spPr>
          <a:xfrm>
            <a:off x="3575059" y="4148012"/>
            <a:ext cx="1209178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SLA 99.95%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137E43-7201-AA86-C1BE-E8DA286775CD}"/>
              </a:ext>
            </a:extLst>
          </p:cNvPr>
          <p:cNvSpPr txBox="1"/>
          <p:nvPr/>
        </p:nvSpPr>
        <p:spPr>
          <a:xfrm>
            <a:off x="1448615" y="4148078"/>
            <a:ext cx="1101775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SLA 99.9%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85C02C-DEE7-706F-08D5-FD203371CFDE}"/>
              </a:ext>
            </a:extLst>
          </p:cNvPr>
          <p:cNvSpPr txBox="1"/>
          <p:nvPr/>
        </p:nvSpPr>
        <p:spPr>
          <a:xfrm>
            <a:off x="949244" y="4585860"/>
            <a:ext cx="209832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/>
              </a:rPr>
              <a:t>Isolated VM failure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/>
              </a:rPr>
              <a:t>e.g. OS disk HDD issue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DBA661-9F5A-163D-9AC9-5D488E8D268A}"/>
              </a:ext>
            </a:extLst>
          </p:cNvPr>
          <p:cNvGrpSpPr/>
          <p:nvPr/>
        </p:nvGrpSpPr>
        <p:grpSpPr>
          <a:xfrm>
            <a:off x="1454407" y="2491172"/>
            <a:ext cx="1317414" cy="539496"/>
            <a:chOff x="1454407" y="2624522"/>
            <a:chExt cx="1317414" cy="5394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BC0F59-81F7-C53F-F66C-1CDB696915B4}"/>
                </a:ext>
              </a:extLst>
            </p:cNvPr>
            <p:cNvSpPr txBox="1"/>
            <p:nvPr/>
          </p:nvSpPr>
          <p:spPr>
            <a:xfrm>
              <a:off x="1982722" y="2752443"/>
              <a:ext cx="789099" cy="1423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Single VM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7255659-4C5A-38BF-7458-95C3AB98E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4407" y="2624522"/>
              <a:ext cx="539496" cy="53949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4076C3-18BD-D481-87DA-6CEDEC8A5E85}"/>
              </a:ext>
            </a:extLst>
          </p:cNvPr>
          <p:cNvGrpSpPr/>
          <p:nvPr/>
        </p:nvGrpSpPr>
        <p:grpSpPr>
          <a:xfrm>
            <a:off x="1876506" y="2381346"/>
            <a:ext cx="228600" cy="228600"/>
            <a:chOff x="1529358" y="2507698"/>
            <a:chExt cx="228600" cy="228600"/>
          </a:xfrm>
        </p:grpSpPr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E1EA1B5D-1D42-688B-22A0-69442FA8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358" y="2507698"/>
              <a:ext cx="228600" cy="228600"/>
            </a:xfrm>
            <a:prstGeom prst="ellipse">
              <a:avLst/>
            </a:prstGeom>
            <a:solidFill>
              <a:srgbClr val="C00000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49394" tIns="24696" rIns="49394" bIns="24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03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LightningBolt_E945" title="Icon of a lightning bolt">
              <a:extLst>
                <a:ext uri="{FF2B5EF4-FFF2-40B4-BE49-F238E27FC236}">
                  <a16:creationId xmlns:a16="http://schemas.microsoft.com/office/drawing/2014/main" id="{D6086A8A-CA0D-10C5-85A9-41D085F319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5504" y="2550057"/>
              <a:ext cx="105856" cy="14838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solidFill>
              <a:schemeClr val="bg2"/>
            </a:solidFill>
            <a:ln w="190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49394" tIns="24696" rIns="49394" bIns="24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03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036A55-8612-1485-3738-0CBCC4960655}"/>
              </a:ext>
            </a:extLst>
          </p:cNvPr>
          <p:cNvGrpSpPr/>
          <p:nvPr/>
        </p:nvGrpSpPr>
        <p:grpSpPr>
          <a:xfrm>
            <a:off x="3414057" y="2317573"/>
            <a:ext cx="1540516" cy="701425"/>
            <a:chOff x="3414057" y="2459469"/>
            <a:chExt cx="1540516" cy="70142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2CD9C9-F89D-00C8-1A9D-7E4F41F7B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57" y="2533752"/>
              <a:ext cx="1540516" cy="627142"/>
            </a:xfrm>
            <a:custGeom>
              <a:avLst/>
              <a:gdLst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534606 w 958033"/>
                <a:gd name="connsiteY6" fmla="*/ 501949 h 705777"/>
                <a:gd name="connsiteX7" fmla="*/ 424166 w 958033"/>
                <a:gd name="connsiteY7" fmla="*/ 501949 h 705777"/>
                <a:gd name="connsiteX8" fmla="*/ 424166 w 958033"/>
                <a:gd name="connsiteY8" fmla="*/ 705777 h 705777"/>
                <a:gd name="connsiteX9" fmla="*/ 0 w 958033"/>
                <a:gd name="connsiteY9" fmla="*/ 705777 h 705777"/>
                <a:gd name="connsiteX10" fmla="*/ 0 w 958033"/>
                <a:gd name="connsiteY10" fmla="*/ 102267 h 705777"/>
                <a:gd name="connsiteX11" fmla="*/ 200205 w 958033"/>
                <a:gd name="connsiteY11" fmla="*/ 102267 h 705777"/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424166 w 958033"/>
                <a:gd name="connsiteY6" fmla="*/ 501949 h 705777"/>
                <a:gd name="connsiteX7" fmla="*/ 424166 w 958033"/>
                <a:gd name="connsiteY7" fmla="*/ 705777 h 705777"/>
                <a:gd name="connsiteX8" fmla="*/ 0 w 958033"/>
                <a:gd name="connsiteY8" fmla="*/ 705777 h 705777"/>
                <a:gd name="connsiteX9" fmla="*/ 0 w 958033"/>
                <a:gd name="connsiteY9" fmla="*/ 102267 h 705777"/>
                <a:gd name="connsiteX10" fmla="*/ 200205 w 958033"/>
                <a:gd name="connsiteY10" fmla="*/ 102267 h 705777"/>
                <a:gd name="connsiteX11" fmla="*/ 200205 w 958033"/>
                <a:gd name="connsiteY11" fmla="*/ 0 h 705777"/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424166 w 958033"/>
                <a:gd name="connsiteY6" fmla="*/ 705777 h 705777"/>
                <a:gd name="connsiteX7" fmla="*/ 0 w 958033"/>
                <a:gd name="connsiteY7" fmla="*/ 705777 h 705777"/>
                <a:gd name="connsiteX8" fmla="*/ 0 w 958033"/>
                <a:gd name="connsiteY8" fmla="*/ 102267 h 705777"/>
                <a:gd name="connsiteX9" fmla="*/ 200205 w 958033"/>
                <a:gd name="connsiteY9" fmla="*/ 102267 h 705777"/>
                <a:gd name="connsiteX10" fmla="*/ 200205 w 958033"/>
                <a:gd name="connsiteY10" fmla="*/ 0 h 7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8033" h="705777">
                  <a:moveTo>
                    <a:pt x="200205" y="0"/>
                  </a:moveTo>
                  <a:lnTo>
                    <a:pt x="757828" y="0"/>
                  </a:lnTo>
                  <a:lnTo>
                    <a:pt x="757828" y="102267"/>
                  </a:lnTo>
                  <a:lnTo>
                    <a:pt x="958033" y="102267"/>
                  </a:lnTo>
                  <a:lnTo>
                    <a:pt x="958033" y="705777"/>
                  </a:lnTo>
                  <a:lnTo>
                    <a:pt x="534606" y="705777"/>
                  </a:lnTo>
                  <a:lnTo>
                    <a:pt x="424166" y="705777"/>
                  </a:lnTo>
                  <a:lnTo>
                    <a:pt x="0" y="705777"/>
                  </a:lnTo>
                  <a:lnTo>
                    <a:pt x="0" y="102267"/>
                  </a:lnTo>
                  <a:lnTo>
                    <a:pt x="200205" y="102267"/>
                  </a:lnTo>
                  <a:lnTo>
                    <a:pt x="200205" y="0"/>
                  </a:lnTo>
                  <a:close/>
                </a:path>
              </a:pathLst>
            </a:custGeom>
            <a:noFill/>
            <a:ln w="1905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62460" tIns="81227" rIns="162460" bIns="81227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656663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7C26BAB-0262-F220-20FC-D8FB68B98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3715" y="2744353"/>
              <a:ext cx="341284" cy="31167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7963E-B303-091F-8045-8FCFE639B912}"/>
                </a:ext>
              </a:extLst>
            </p:cNvPr>
            <p:cNvSpPr txBox="1"/>
            <p:nvPr/>
          </p:nvSpPr>
          <p:spPr>
            <a:xfrm>
              <a:off x="3843885" y="2459469"/>
              <a:ext cx="678658" cy="142347"/>
            </a:xfrm>
            <a:prstGeom prst="rect">
              <a:avLst/>
            </a:prstGeom>
            <a:solidFill>
              <a:srgbClr val="2F2F2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Datacenter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38678A5-A19D-BA40-D41A-165CE6B98B04}"/>
                </a:ext>
              </a:extLst>
            </p:cNvPr>
            <p:cNvGrpSpPr/>
            <p:nvPr/>
          </p:nvGrpSpPr>
          <p:grpSpPr>
            <a:xfrm>
              <a:off x="4236958" y="2630491"/>
              <a:ext cx="228600" cy="228600"/>
              <a:chOff x="1529358" y="2507698"/>
              <a:chExt cx="228600" cy="228600"/>
            </a:xfrm>
          </p:grpSpPr>
          <p:sp>
            <p:nvSpPr>
              <p:cNvPr id="42" name="Oval 5">
                <a:extLst>
                  <a:ext uri="{FF2B5EF4-FFF2-40B4-BE49-F238E27FC236}">
                    <a16:creationId xmlns:a16="http://schemas.microsoft.com/office/drawing/2014/main" id="{A3D343F2-CA9E-2555-8301-FAA40642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LightningBolt_E945" title="Icon of a lightning bolt">
                <a:extLst>
                  <a:ext uri="{FF2B5EF4-FFF2-40B4-BE49-F238E27FC236}">
                    <a16:creationId xmlns:a16="http://schemas.microsoft.com/office/drawing/2014/main" id="{9CDD5176-D361-922B-9154-4029605F1A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10FF02-85E7-A098-3D1F-8DBA1D59F8E2}"/>
              </a:ext>
            </a:extLst>
          </p:cNvPr>
          <p:cNvGrpSpPr/>
          <p:nvPr/>
        </p:nvGrpSpPr>
        <p:grpSpPr>
          <a:xfrm>
            <a:off x="3414230" y="2315509"/>
            <a:ext cx="1540516" cy="701425"/>
            <a:chOff x="3216579" y="7680201"/>
            <a:chExt cx="1540516" cy="701425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4E90C63-5CF2-E7E3-92C5-63DF8B9E4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0995" y="7990886"/>
              <a:ext cx="341284" cy="3116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73F4120-3F7F-B65B-288B-D19C2771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427" y="7990886"/>
              <a:ext cx="341284" cy="31167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C1AFCE-A5F8-1658-FAF5-336E3B3AACC9}"/>
                </a:ext>
              </a:extLst>
            </p:cNvPr>
            <p:cNvCxnSpPr>
              <a:cxnSpLocks/>
            </p:cNvCxnSpPr>
            <p:nvPr/>
          </p:nvCxnSpPr>
          <p:spPr>
            <a:xfrm>
              <a:off x="3829735" y="8146594"/>
              <a:ext cx="310149" cy="0"/>
            </a:xfrm>
            <a:prstGeom prst="line">
              <a:avLst/>
            </a:prstGeom>
            <a:ln w="19050">
              <a:solidFill>
                <a:schemeClr val="tx2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502C6A-F268-459E-723F-CC4DC6612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579" y="7754484"/>
              <a:ext cx="1540516" cy="627142"/>
            </a:xfrm>
            <a:custGeom>
              <a:avLst/>
              <a:gdLst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534606 w 958033"/>
                <a:gd name="connsiteY6" fmla="*/ 501949 h 705777"/>
                <a:gd name="connsiteX7" fmla="*/ 424166 w 958033"/>
                <a:gd name="connsiteY7" fmla="*/ 501949 h 705777"/>
                <a:gd name="connsiteX8" fmla="*/ 424166 w 958033"/>
                <a:gd name="connsiteY8" fmla="*/ 705777 h 705777"/>
                <a:gd name="connsiteX9" fmla="*/ 0 w 958033"/>
                <a:gd name="connsiteY9" fmla="*/ 705777 h 705777"/>
                <a:gd name="connsiteX10" fmla="*/ 0 w 958033"/>
                <a:gd name="connsiteY10" fmla="*/ 102267 h 705777"/>
                <a:gd name="connsiteX11" fmla="*/ 200205 w 958033"/>
                <a:gd name="connsiteY11" fmla="*/ 102267 h 705777"/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424166 w 958033"/>
                <a:gd name="connsiteY6" fmla="*/ 501949 h 705777"/>
                <a:gd name="connsiteX7" fmla="*/ 424166 w 958033"/>
                <a:gd name="connsiteY7" fmla="*/ 705777 h 705777"/>
                <a:gd name="connsiteX8" fmla="*/ 0 w 958033"/>
                <a:gd name="connsiteY8" fmla="*/ 705777 h 705777"/>
                <a:gd name="connsiteX9" fmla="*/ 0 w 958033"/>
                <a:gd name="connsiteY9" fmla="*/ 102267 h 705777"/>
                <a:gd name="connsiteX10" fmla="*/ 200205 w 958033"/>
                <a:gd name="connsiteY10" fmla="*/ 102267 h 705777"/>
                <a:gd name="connsiteX11" fmla="*/ 200205 w 958033"/>
                <a:gd name="connsiteY11" fmla="*/ 0 h 705777"/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424166 w 958033"/>
                <a:gd name="connsiteY6" fmla="*/ 705777 h 705777"/>
                <a:gd name="connsiteX7" fmla="*/ 0 w 958033"/>
                <a:gd name="connsiteY7" fmla="*/ 705777 h 705777"/>
                <a:gd name="connsiteX8" fmla="*/ 0 w 958033"/>
                <a:gd name="connsiteY8" fmla="*/ 102267 h 705777"/>
                <a:gd name="connsiteX9" fmla="*/ 200205 w 958033"/>
                <a:gd name="connsiteY9" fmla="*/ 102267 h 705777"/>
                <a:gd name="connsiteX10" fmla="*/ 200205 w 958033"/>
                <a:gd name="connsiteY10" fmla="*/ 0 h 7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8033" h="705777">
                  <a:moveTo>
                    <a:pt x="200205" y="0"/>
                  </a:moveTo>
                  <a:lnTo>
                    <a:pt x="757828" y="0"/>
                  </a:lnTo>
                  <a:lnTo>
                    <a:pt x="757828" y="102267"/>
                  </a:lnTo>
                  <a:lnTo>
                    <a:pt x="958033" y="102267"/>
                  </a:lnTo>
                  <a:lnTo>
                    <a:pt x="958033" y="705777"/>
                  </a:lnTo>
                  <a:lnTo>
                    <a:pt x="534606" y="705777"/>
                  </a:lnTo>
                  <a:lnTo>
                    <a:pt x="424166" y="705777"/>
                  </a:lnTo>
                  <a:lnTo>
                    <a:pt x="0" y="705777"/>
                  </a:lnTo>
                  <a:lnTo>
                    <a:pt x="0" y="102267"/>
                  </a:lnTo>
                  <a:lnTo>
                    <a:pt x="200205" y="102267"/>
                  </a:lnTo>
                  <a:lnTo>
                    <a:pt x="200205" y="0"/>
                  </a:lnTo>
                  <a:close/>
                </a:path>
              </a:pathLst>
            </a:custGeom>
            <a:noFill/>
            <a:ln w="1905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62460" tIns="81227" rIns="162460" bIns="81227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656663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0B049FC-8D00-F838-D402-FC560D6667A9}"/>
                </a:ext>
              </a:extLst>
            </p:cNvPr>
            <p:cNvSpPr txBox="1"/>
            <p:nvPr/>
          </p:nvSpPr>
          <p:spPr>
            <a:xfrm>
              <a:off x="3646407" y="7680201"/>
              <a:ext cx="678658" cy="142347"/>
            </a:xfrm>
            <a:prstGeom prst="rect">
              <a:avLst/>
            </a:prstGeom>
            <a:solidFill>
              <a:srgbClr val="2F2F2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Datacenter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00F09F7-B890-831C-81B6-EB48CBA0EE76}"/>
                </a:ext>
              </a:extLst>
            </p:cNvPr>
            <p:cNvGrpSpPr/>
            <p:nvPr/>
          </p:nvGrpSpPr>
          <p:grpSpPr>
            <a:xfrm>
              <a:off x="3704369" y="7881065"/>
              <a:ext cx="228600" cy="228600"/>
              <a:chOff x="1529358" y="2507698"/>
              <a:chExt cx="228600" cy="228600"/>
            </a:xfrm>
          </p:grpSpPr>
          <p:sp>
            <p:nvSpPr>
              <p:cNvPr id="51" name="Oval 5">
                <a:extLst>
                  <a:ext uri="{FF2B5EF4-FFF2-40B4-BE49-F238E27FC236}">
                    <a16:creationId xmlns:a16="http://schemas.microsoft.com/office/drawing/2014/main" id="{A7254C3B-C33F-704A-4055-366BA11E6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LightningBolt_E945" title="Icon of a lightning bolt">
                <a:extLst>
                  <a:ext uri="{FF2B5EF4-FFF2-40B4-BE49-F238E27FC236}">
                    <a16:creationId xmlns:a16="http://schemas.microsoft.com/office/drawing/2014/main" id="{01E2D646-D0FE-1C8D-9BD9-BACC182B5C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5D695D-E1D2-B321-BFC9-9CDA706E4F91}"/>
              </a:ext>
            </a:extLst>
          </p:cNvPr>
          <p:cNvGrpSpPr/>
          <p:nvPr/>
        </p:nvGrpSpPr>
        <p:grpSpPr>
          <a:xfrm>
            <a:off x="5862880" y="2255601"/>
            <a:ext cx="1692240" cy="789159"/>
            <a:chOff x="5902919" y="2384402"/>
            <a:chExt cx="1692240" cy="78915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7E04266-E889-791C-FDD8-55DA1F449FDF}"/>
                </a:ext>
              </a:extLst>
            </p:cNvPr>
            <p:cNvGrpSpPr/>
            <p:nvPr/>
          </p:nvGrpSpPr>
          <p:grpSpPr>
            <a:xfrm>
              <a:off x="6015341" y="2656881"/>
              <a:ext cx="1351201" cy="407077"/>
              <a:chOff x="3316265" y="4628710"/>
              <a:chExt cx="1090080" cy="27985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2C505D8-73D1-4C97-2898-4107C8BDD98B}"/>
                  </a:ext>
                </a:extLst>
              </p:cNvPr>
              <p:cNvGrpSpPr/>
              <p:nvPr/>
            </p:nvGrpSpPr>
            <p:grpSpPr>
              <a:xfrm>
                <a:off x="3316265" y="4628710"/>
                <a:ext cx="404860" cy="279854"/>
                <a:chOff x="1543272" y="4740617"/>
                <a:chExt cx="824865" cy="570180"/>
              </a:xfrm>
            </p:grpSpPr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F117B232-99A6-14D5-A5E3-CD0E64564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9014" y="4883442"/>
                  <a:ext cx="373380" cy="350544"/>
                </a:xfrm>
                <a:prstGeom prst="rect">
                  <a:avLst/>
                </a:prstGeom>
              </p:spPr>
            </p:pic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6C5B7DA-3A68-EE91-E03B-ED22E1EB527A}"/>
                    </a:ext>
                  </a:extLst>
                </p:cNvPr>
                <p:cNvGrpSpPr/>
                <p:nvPr/>
              </p:nvGrpSpPr>
              <p:grpSpPr>
                <a:xfrm>
                  <a:off x="1543272" y="4740617"/>
                  <a:ext cx="824865" cy="570180"/>
                  <a:chOff x="1487917" y="4740617"/>
                  <a:chExt cx="920385" cy="570180"/>
                </a:xfrm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F90B3CDD-F5BD-81AD-ED96-D65658386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1125" y="4740617"/>
                    <a:ext cx="773969" cy="570179"/>
                  </a:xfrm>
                  <a:custGeom>
                    <a:avLst/>
                    <a:gdLst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534606 w 958033"/>
                      <a:gd name="connsiteY6" fmla="*/ 501949 h 705777"/>
                      <a:gd name="connsiteX7" fmla="*/ 424166 w 958033"/>
                      <a:gd name="connsiteY7" fmla="*/ 501949 h 705777"/>
                      <a:gd name="connsiteX8" fmla="*/ 424166 w 958033"/>
                      <a:gd name="connsiteY8" fmla="*/ 705777 h 705777"/>
                      <a:gd name="connsiteX9" fmla="*/ 0 w 958033"/>
                      <a:gd name="connsiteY9" fmla="*/ 705777 h 705777"/>
                      <a:gd name="connsiteX10" fmla="*/ 0 w 958033"/>
                      <a:gd name="connsiteY10" fmla="*/ 102267 h 705777"/>
                      <a:gd name="connsiteX11" fmla="*/ 200205 w 958033"/>
                      <a:gd name="connsiteY11" fmla="*/ 102267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501949 h 705777"/>
                      <a:gd name="connsiteX7" fmla="*/ 424166 w 958033"/>
                      <a:gd name="connsiteY7" fmla="*/ 705777 h 705777"/>
                      <a:gd name="connsiteX8" fmla="*/ 0 w 958033"/>
                      <a:gd name="connsiteY8" fmla="*/ 705777 h 705777"/>
                      <a:gd name="connsiteX9" fmla="*/ 0 w 958033"/>
                      <a:gd name="connsiteY9" fmla="*/ 102267 h 705777"/>
                      <a:gd name="connsiteX10" fmla="*/ 200205 w 958033"/>
                      <a:gd name="connsiteY10" fmla="*/ 102267 h 705777"/>
                      <a:gd name="connsiteX11" fmla="*/ 200205 w 958033"/>
                      <a:gd name="connsiteY11" fmla="*/ 0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705777 h 705777"/>
                      <a:gd name="connsiteX7" fmla="*/ 0 w 958033"/>
                      <a:gd name="connsiteY7" fmla="*/ 705777 h 705777"/>
                      <a:gd name="connsiteX8" fmla="*/ 0 w 958033"/>
                      <a:gd name="connsiteY8" fmla="*/ 102267 h 705777"/>
                      <a:gd name="connsiteX9" fmla="*/ 200205 w 958033"/>
                      <a:gd name="connsiteY9" fmla="*/ 102267 h 705777"/>
                      <a:gd name="connsiteX10" fmla="*/ 200205 w 958033"/>
                      <a:gd name="connsiteY10" fmla="*/ 0 h 70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8033" h="705777">
                        <a:moveTo>
                          <a:pt x="200205" y="0"/>
                        </a:moveTo>
                        <a:lnTo>
                          <a:pt x="757828" y="0"/>
                        </a:lnTo>
                        <a:lnTo>
                          <a:pt x="757828" y="102267"/>
                        </a:lnTo>
                        <a:lnTo>
                          <a:pt x="958033" y="102267"/>
                        </a:lnTo>
                        <a:lnTo>
                          <a:pt x="958033" y="705777"/>
                        </a:lnTo>
                        <a:lnTo>
                          <a:pt x="534606" y="705777"/>
                        </a:lnTo>
                        <a:lnTo>
                          <a:pt x="424166" y="705777"/>
                        </a:lnTo>
                        <a:lnTo>
                          <a:pt x="0" y="705777"/>
                        </a:lnTo>
                        <a:lnTo>
                          <a:pt x="0" y="102267"/>
                        </a:lnTo>
                        <a:lnTo>
                          <a:pt x="200205" y="102267"/>
                        </a:lnTo>
                        <a:lnTo>
                          <a:pt x="200205" y="0"/>
                        </a:ln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0078D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162460" tIns="81227" rIns="162460" bIns="81227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1656663" rtl="0" eaLnBrk="1" fontAlgn="auto" latinLnBrk="0" hangingPunct="1">
                      <a:lnSpc>
                        <a:spcPct val="90000"/>
                      </a:lnSpc>
                      <a:spcBef>
                        <a:spcPts val="1065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1A1A1A"/>
                          </a:gs>
                          <a:gs pos="100000">
                            <a:srgbClr val="1A1A1A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BB4E81B-5749-DDF5-2E33-17C7ABD5CF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7917" y="5310797"/>
                    <a:ext cx="92038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BAE810B-18A1-9FFC-D88C-BE2D71079268}"/>
                  </a:ext>
                </a:extLst>
              </p:cNvPr>
              <p:cNvGrpSpPr/>
              <p:nvPr/>
            </p:nvGrpSpPr>
            <p:grpSpPr>
              <a:xfrm>
                <a:off x="4001485" y="4628710"/>
                <a:ext cx="404860" cy="279854"/>
                <a:chOff x="1543272" y="4740617"/>
                <a:chExt cx="824865" cy="570180"/>
              </a:xfrm>
            </p:grpSpPr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2A86E5E-0434-7E0D-AFDC-4939650078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9014" y="4883442"/>
                  <a:ext cx="373380" cy="350544"/>
                </a:xfrm>
                <a:prstGeom prst="rect">
                  <a:avLst/>
                </a:prstGeom>
              </p:spPr>
            </p:pic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1D8EC66E-7561-7C11-7314-D9BE7362FB3F}"/>
                    </a:ext>
                  </a:extLst>
                </p:cNvPr>
                <p:cNvGrpSpPr/>
                <p:nvPr/>
              </p:nvGrpSpPr>
              <p:grpSpPr>
                <a:xfrm>
                  <a:off x="1543272" y="4740617"/>
                  <a:ext cx="824865" cy="570180"/>
                  <a:chOff x="1487917" y="4740617"/>
                  <a:chExt cx="920385" cy="570180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62AD26E5-2967-8B4C-C636-891A1A81F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1125" y="4740617"/>
                    <a:ext cx="773969" cy="570179"/>
                  </a:xfrm>
                  <a:custGeom>
                    <a:avLst/>
                    <a:gdLst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534606 w 958033"/>
                      <a:gd name="connsiteY6" fmla="*/ 501949 h 705777"/>
                      <a:gd name="connsiteX7" fmla="*/ 424166 w 958033"/>
                      <a:gd name="connsiteY7" fmla="*/ 501949 h 705777"/>
                      <a:gd name="connsiteX8" fmla="*/ 424166 w 958033"/>
                      <a:gd name="connsiteY8" fmla="*/ 705777 h 705777"/>
                      <a:gd name="connsiteX9" fmla="*/ 0 w 958033"/>
                      <a:gd name="connsiteY9" fmla="*/ 705777 h 705777"/>
                      <a:gd name="connsiteX10" fmla="*/ 0 w 958033"/>
                      <a:gd name="connsiteY10" fmla="*/ 102267 h 705777"/>
                      <a:gd name="connsiteX11" fmla="*/ 200205 w 958033"/>
                      <a:gd name="connsiteY11" fmla="*/ 102267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501949 h 705777"/>
                      <a:gd name="connsiteX7" fmla="*/ 424166 w 958033"/>
                      <a:gd name="connsiteY7" fmla="*/ 705777 h 705777"/>
                      <a:gd name="connsiteX8" fmla="*/ 0 w 958033"/>
                      <a:gd name="connsiteY8" fmla="*/ 705777 h 705777"/>
                      <a:gd name="connsiteX9" fmla="*/ 0 w 958033"/>
                      <a:gd name="connsiteY9" fmla="*/ 102267 h 705777"/>
                      <a:gd name="connsiteX10" fmla="*/ 200205 w 958033"/>
                      <a:gd name="connsiteY10" fmla="*/ 102267 h 705777"/>
                      <a:gd name="connsiteX11" fmla="*/ 200205 w 958033"/>
                      <a:gd name="connsiteY11" fmla="*/ 0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705777 h 705777"/>
                      <a:gd name="connsiteX7" fmla="*/ 0 w 958033"/>
                      <a:gd name="connsiteY7" fmla="*/ 705777 h 705777"/>
                      <a:gd name="connsiteX8" fmla="*/ 0 w 958033"/>
                      <a:gd name="connsiteY8" fmla="*/ 102267 h 705777"/>
                      <a:gd name="connsiteX9" fmla="*/ 200205 w 958033"/>
                      <a:gd name="connsiteY9" fmla="*/ 102267 h 705777"/>
                      <a:gd name="connsiteX10" fmla="*/ 200205 w 958033"/>
                      <a:gd name="connsiteY10" fmla="*/ 0 h 70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8033" h="705777">
                        <a:moveTo>
                          <a:pt x="200205" y="0"/>
                        </a:moveTo>
                        <a:lnTo>
                          <a:pt x="757828" y="0"/>
                        </a:lnTo>
                        <a:lnTo>
                          <a:pt x="757828" y="102267"/>
                        </a:lnTo>
                        <a:lnTo>
                          <a:pt x="958033" y="102267"/>
                        </a:lnTo>
                        <a:lnTo>
                          <a:pt x="958033" y="705777"/>
                        </a:lnTo>
                        <a:lnTo>
                          <a:pt x="534606" y="705777"/>
                        </a:lnTo>
                        <a:lnTo>
                          <a:pt x="424166" y="705777"/>
                        </a:lnTo>
                        <a:lnTo>
                          <a:pt x="0" y="705777"/>
                        </a:lnTo>
                        <a:lnTo>
                          <a:pt x="0" y="102267"/>
                        </a:lnTo>
                        <a:lnTo>
                          <a:pt x="200205" y="102267"/>
                        </a:lnTo>
                        <a:lnTo>
                          <a:pt x="200205" y="0"/>
                        </a:ln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0078D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162460" tIns="81227" rIns="162460" bIns="81227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1656663" rtl="0" eaLnBrk="1" fontAlgn="auto" latinLnBrk="0" hangingPunct="1">
                      <a:lnSpc>
                        <a:spcPct val="90000"/>
                      </a:lnSpc>
                      <a:spcBef>
                        <a:spcPts val="1065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1A1A1A"/>
                          </a:gs>
                          <a:gs pos="100000">
                            <a:srgbClr val="1A1A1A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EE7FA72-DE3C-631D-A177-96BFD64C0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7917" y="5310797"/>
                    <a:ext cx="92038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F73E8EF-1369-6EEC-65F6-A9C24BB5F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4152" y="4782822"/>
                <a:ext cx="349536" cy="0"/>
              </a:xfrm>
              <a:prstGeom prst="line">
                <a:avLst/>
              </a:prstGeom>
              <a:ln w="19050">
                <a:solidFill>
                  <a:schemeClr val="tx2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BCF9D32-D966-350F-709E-2C7F0086DE09}"/>
                </a:ext>
              </a:extLst>
            </p:cNvPr>
            <p:cNvSpPr/>
            <p:nvPr/>
          </p:nvSpPr>
          <p:spPr bwMode="auto">
            <a:xfrm>
              <a:off x="5902919" y="2497900"/>
              <a:ext cx="1576045" cy="675661"/>
            </a:xfrm>
            <a:prstGeom prst="roundRect">
              <a:avLst/>
            </a:prstGeom>
            <a:noFill/>
            <a:ln w="19050" cap="flat" cmpd="sng" algn="ctr">
              <a:solidFill>
                <a:srgbClr val="50E6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2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F9C11C-2FFE-1B87-EC79-FE2B39B9B290}"/>
                </a:ext>
              </a:extLst>
            </p:cNvPr>
            <p:cNvSpPr txBox="1"/>
            <p:nvPr/>
          </p:nvSpPr>
          <p:spPr>
            <a:xfrm>
              <a:off x="6517182" y="2423668"/>
              <a:ext cx="347520" cy="142346"/>
            </a:xfrm>
            <a:prstGeom prst="rect">
              <a:avLst/>
            </a:prstGeom>
            <a:solidFill>
              <a:srgbClr val="2F2F2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Zone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9525E0-9D87-9F4A-2B9F-909FB2C78B19}"/>
                </a:ext>
              </a:extLst>
            </p:cNvPr>
            <p:cNvGrpSpPr/>
            <p:nvPr/>
          </p:nvGrpSpPr>
          <p:grpSpPr>
            <a:xfrm>
              <a:off x="7366559" y="2384402"/>
              <a:ext cx="228600" cy="228600"/>
              <a:chOff x="1529358" y="2507698"/>
              <a:chExt cx="228600" cy="228600"/>
            </a:xfrm>
          </p:grpSpPr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F16A76FD-A9BF-FE9F-3D9D-412A48D14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LightningBolt_E945" title="Icon of a lightning bolt">
                <a:extLst>
                  <a:ext uri="{FF2B5EF4-FFF2-40B4-BE49-F238E27FC236}">
                    <a16:creationId xmlns:a16="http://schemas.microsoft.com/office/drawing/2014/main" id="{D6D4150F-BA52-805A-DF89-32D79124B3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E39C28-199D-A4ED-6C01-F860C6797D26}"/>
              </a:ext>
            </a:extLst>
          </p:cNvPr>
          <p:cNvGrpSpPr/>
          <p:nvPr/>
        </p:nvGrpSpPr>
        <p:grpSpPr>
          <a:xfrm>
            <a:off x="5574463" y="1984197"/>
            <a:ext cx="2142525" cy="1426000"/>
            <a:chOff x="5321611" y="7359908"/>
            <a:chExt cx="2142525" cy="1426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33BB7FF-E294-C5DA-C0F7-EC45AB75635B}"/>
                </a:ext>
              </a:extLst>
            </p:cNvPr>
            <p:cNvGrpSpPr/>
            <p:nvPr/>
          </p:nvGrpSpPr>
          <p:grpSpPr>
            <a:xfrm>
              <a:off x="5321611" y="7359908"/>
              <a:ext cx="2142525" cy="1426000"/>
              <a:chOff x="8102470" y="7194684"/>
              <a:chExt cx="2142525" cy="1426000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EFB3366-C4CE-E256-3E78-87D251A4DD8E}"/>
                  </a:ext>
                </a:extLst>
              </p:cNvPr>
              <p:cNvSpPr/>
              <p:nvPr/>
            </p:nvSpPr>
            <p:spPr bwMode="auto">
              <a:xfrm>
                <a:off x="8102470" y="7275795"/>
                <a:ext cx="2142525" cy="1344889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27" tIns="143381" rIns="179227" bIns="1433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0EBEF89-71DF-EEC4-FF49-DCB2BADA2DEB}"/>
                  </a:ext>
                </a:extLst>
              </p:cNvPr>
              <p:cNvGrpSpPr/>
              <p:nvPr/>
            </p:nvGrpSpPr>
            <p:grpSpPr>
              <a:xfrm>
                <a:off x="8739927" y="7865690"/>
                <a:ext cx="867609" cy="216018"/>
                <a:chOff x="9669274" y="2735571"/>
                <a:chExt cx="1187783" cy="295735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3BD49AE-AF9B-8782-00AB-CA7D482EB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9274" y="2735571"/>
                  <a:ext cx="344801" cy="295735"/>
                </a:xfrm>
                <a:prstGeom prst="line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224D1BE-269E-5186-D07D-7FEB63161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12256" y="2735571"/>
                  <a:ext cx="344801" cy="295735"/>
                </a:xfrm>
                <a:prstGeom prst="line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E54774E-7E3A-5FDD-3C2F-B8B135FD6D77}"/>
                  </a:ext>
                </a:extLst>
              </p:cNvPr>
              <p:cNvGrpSpPr/>
              <p:nvPr/>
            </p:nvGrpSpPr>
            <p:grpSpPr>
              <a:xfrm>
                <a:off x="8181006" y="8104536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C6DC7CC6-FFCE-DB01-1BC9-975C7B543D95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FBFAC253-41BC-5130-8EB1-1EABF605CFE0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21" name="Picture 120">
                      <a:extLst>
                        <a:ext uri="{FF2B5EF4-FFF2-40B4-BE49-F238E27FC236}">
                          <a16:creationId xmlns:a16="http://schemas.microsoft.com/office/drawing/2014/main" id="{A17871E6-A7C1-2144-A574-C8748AE6FC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A64014EF-716B-6BE5-6FD7-956D82A394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23" name="Freeform: Shape 122">
                        <a:extLst>
                          <a:ext uri="{FF2B5EF4-FFF2-40B4-BE49-F238E27FC236}">
                            <a16:creationId xmlns:a16="http://schemas.microsoft.com/office/drawing/2014/main" id="{4C231BE8-3A14-5167-5CD9-B30AF5CA8B9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24" name="Straight Connector 123">
                        <a:extLst>
                          <a:ext uri="{FF2B5EF4-FFF2-40B4-BE49-F238E27FC236}">
                            <a16:creationId xmlns:a16="http://schemas.microsoft.com/office/drawing/2014/main" id="{3C9257C9-4F60-5817-E252-8EECE82D94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3F407AA-0A78-5E49-7913-E30AA8F6811C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17" name="Picture 116">
                      <a:extLst>
                        <a:ext uri="{FF2B5EF4-FFF2-40B4-BE49-F238E27FC236}">
                          <a16:creationId xmlns:a16="http://schemas.microsoft.com/office/drawing/2014/main" id="{A97994E8-F17F-B6F1-207C-7EF2266175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13E5973E-1789-2238-DF8C-9919F19D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19" name="Freeform: Shape 118">
                        <a:extLst>
                          <a:ext uri="{FF2B5EF4-FFF2-40B4-BE49-F238E27FC236}">
                            <a16:creationId xmlns:a16="http://schemas.microsoft.com/office/drawing/2014/main" id="{7AFFE232-D15F-3219-3DAC-68902294610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id="{2852F2CD-D76C-1E97-A863-B5B10C39B7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976FA3A6-E8B4-EC48-1AD9-051600D6AF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DCAC0B53-37A4-893F-0AAA-D436F3CCE06B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FDFDCAB5-DC3C-7B3C-9FB6-44C1AF086650}"/>
                    </a:ext>
                  </a:extLst>
                </p:cNvPr>
                <p:cNvSpPr txBox="1"/>
                <p:nvPr/>
              </p:nvSpPr>
              <p:spPr>
                <a:xfrm>
                  <a:off x="9996264" y="2029077"/>
                  <a:ext cx="596604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2</a:t>
                  </a:r>
                  <a:endParaRPr kumimoji="0" lang="en-US" sz="1800" b="1" i="1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043D61B-1792-B027-25DB-2E9FA84A0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285" y="8336347"/>
                <a:ext cx="348893" cy="0"/>
              </a:xfrm>
              <a:prstGeom prst="straightConnector1">
                <a:avLst/>
              </a:prstGeom>
              <a:ln w="19050">
                <a:solidFill>
                  <a:srgbClr val="50E6FF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8D96C99-63C6-5E12-BBC0-7F7B5EB8E30B}"/>
                  </a:ext>
                </a:extLst>
              </p:cNvPr>
              <p:cNvGrpSpPr/>
              <p:nvPr/>
            </p:nvGrpSpPr>
            <p:grpSpPr>
              <a:xfrm>
                <a:off x="9356308" y="8104536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6BE392FE-64DE-4959-1919-FEE0766E6CB1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8522CD55-90CD-947C-234E-3753BF633E6C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9D8ECBD7-1123-A99B-7D1F-E0D0EDE6D4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F3885F00-8479-A725-F029-CE93CCBD1F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09" name="Freeform: Shape 108">
                        <a:extLst>
                          <a:ext uri="{FF2B5EF4-FFF2-40B4-BE49-F238E27FC236}">
                            <a16:creationId xmlns:a16="http://schemas.microsoft.com/office/drawing/2014/main" id="{D34EEA42-A0E2-CC78-747D-6486F45A57D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464D9B58-A55E-1E89-B5B4-416F9F52B4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7AF6339-AE8E-626D-C9C3-B2E25107A7F8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03" name="Picture 102">
                      <a:extLst>
                        <a:ext uri="{FF2B5EF4-FFF2-40B4-BE49-F238E27FC236}">
                          <a16:creationId xmlns:a16="http://schemas.microsoft.com/office/drawing/2014/main" id="{078A88C9-B082-DF78-9B3F-62589A025C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E6D90B32-56D4-9839-138A-639737C444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05" name="Freeform: Shape 104">
                        <a:extLst>
                          <a:ext uri="{FF2B5EF4-FFF2-40B4-BE49-F238E27FC236}">
                            <a16:creationId xmlns:a16="http://schemas.microsoft.com/office/drawing/2014/main" id="{438FEF63-44C1-8AF5-66C2-A3EB9055A2B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ADD9DD0E-16B5-22D9-7A65-76174BF382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D236EDDB-D27F-0528-B0ED-EAB2D71E0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1B0664CF-4103-CF4E-4149-86F97BB8C9DF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3BA7CD9-EBE3-A2B2-8560-46006C325CCE}"/>
                    </a:ext>
                  </a:extLst>
                </p:cNvPr>
                <p:cNvSpPr txBox="1"/>
                <p:nvPr/>
              </p:nvSpPr>
              <p:spPr>
                <a:xfrm>
                  <a:off x="9996386" y="2029077"/>
                  <a:ext cx="596360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3</a:t>
                  </a:r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9C7A988-285B-7AFA-61ED-52CA450F0FD7}"/>
                  </a:ext>
                </a:extLst>
              </p:cNvPr>
              <p:cNvGrpSpPr/>
              <p:nvPr/>
            </p:nvGrpSpPr>
            <p:grpSpPr>
              <a:xfrm>
                <a:off x="8766670" y="7440937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34757D7B-C541-3CFB-2CEF-98E1ACCA92A1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A81B69-DB11-DFBB-5E38-57FB90994DB2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93" name="Picture 92">
                      <a:extLst>
                        <a:ext uri="{FF2B5EF4-FFF2-40B4-BE49-F238E27FC236}">
                          <a16:creationId xmlns:a16="http://schemas.microsoft.com/office/drawing/2014/main" id="{7A969352-4103-4AA9-6EA8-2CB76F0553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BA2BD3A7-BDF2-56A5-9633-43FE6D8D8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95" name="Freeform: Shape 94">
                        <a:extLst>
                          <a:ext uri="{FF2B5EF4-FFF2-40B4-BE49-F238E27FC236}">
                            <a16:creationId xmlns:a16="http://schemas.microsoft.com/office/drawing/2014/main" id="{163CE017-3EAA-7046-CD37-76DEFB95B41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6" name="Straight Connector 95">
                        <a:extLst>
                          <a:ext uri="{FF2B5EF4-FFF2-40B4-BE49-F238E27FC236}">
                            <a16:creationId xmlns:a16="http://schemas.microsoft.com/office/drawing/2014/main" id="{017CDBE1-799C-5348-7461-34457C0DEA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AEAA53E9-3E24-C649-8766-5E33C3A357AB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563853D3-1B48-B611-BCEA-33B11CEFE0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084D157E-37E6-40E5-A99D-54A9858096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91" name="Freeform: Shape 90">
                        <a:extLst>
                          <a:ext uri="{FF2B5EF4-FFF2-40B4-BE49-F238E27FC236}">
                            <a16:creationId xmlns:a16="http://schemas.microsoft.com/office/drawing/2014/main" id="{C010C689-2780-A85A-5602-D4D0D3BBCFD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2" name="Straight Connector 91">
                        <a:extLst>
                          <a:ext uri="{FF2B5EF4-FFF2-40B4-BE49-F238E27FC236}">
                            <a16:creationId xmlns:a16="http://schemas.microsoft.com/office/drawing/2014/main" id="{6C508B7B-F06C-633F-DFE4-1D56C20A76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BAE2D91-529F-37C8-9010-45895803E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CD23CF40-3878-7CA5-D45A-DD8DD8FCDB29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0A2150-065A-9374-33D0-C8DBB63E590A}"/>
                    </a:ext>
                  </a:extLst>
                </p:cNvPr>
                <p:cNvSpPr txBox="1"/>
                <p:nvPr/>
              </p:nvSpPr>
              <p:spPr>
                <a:xfrm>
                  <a:off x="10009960" y="2029077"/>
                  <a:ext cx="569213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1</a:t>
                  </a:r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DA0BFC-8FB8-4551-5514-1E9492500661}"/>
                  </a:ext>
                </a:extLst>
              </p:cNvPr>
              <p:cNvSpPr txBox="1"/>
              <p:nvPr/>
            </p:nvSpPr>
            <p:spPr>
              <a:xfrm>
                <a:off x="8851459" y="7194684"/>
                <a:ext cx="555896" cy="162865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Region</a:t>
                </a:r>
                <a:endParaRPr kumimoji="0" lang="en-US" sz="2353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A3FC98-1D9A-2174-EBB4-25EC5EB2D2A1}"/>
                </a:ext>
              </a:extLst>
            </p:cNvPr>
            <p:cNvGrpSpPr/>
            <p:nvPr/>
          </p:nvGrpSpPr>
          <p:grpSpPr>
            <a:xfrm>
              <a:off x="6690123" y="7559349"/>
              <a:ext cx="228600" cy="228600"/>
              <a:chOff x="1529358" y="2507698"/>
              <a:chExt cx="228600" cy="228600"/>
            </a:xfrm>
          </p:grpSpPr>
          <p:sp>
            <p:nvSpPr>
              <p:cNvPr id="74" name="Oval 5">
                <a:extLst>
                  <a:ext uri="{FF2B5EF4-FFF2-40B4-BE49-F238E27FC236}">
                    <a16:creationId xmlns:a16="http://schemas.microsoft.com/office/drawing/2014/main" id="{1F80EB20-5E24-C00D-664A-BDCAEF52A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" name="LightningBolt_E945" title="Icon of a lightning bolt">
                <a:extLst>
                  <a:ext uri="{FF2B5EF4-FFF2-40B4-BE49-F238E27FC236}">
                    <a16:creationId xmlns:a16="http://schemas.microsoft.com/office/drawing/2014/main" id="{F6CE1609-7B91-CDEE-20EF-BEAE3143BF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6AF8F2A-44AF-69F9-1F86-75E9B8FAEE82}"/>
              </a:ext>
            </a:extLst>
          </p:cNvPr>
          <p:cNvGrpSpPr/>
          <p:nvPr/>
        </p:nvGrpSpPr>
        <p:grpSpPr>
          <a:xfrm>
            <a:off x="9045979" y="1898055"/>
            <a:ext cx="2255370" cy="1693610"/>
            <a:chOff x="8984657" y="1992511"/>
            <a:chExt cx="2255370" cy="169361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AB5F134-A16A-9E2F-B8C2-3A88A877BDDB}"/>
                </a:ext>
              </a:extLst>
            </p:cNvPr>
            <p:cNvGrpSpPr/>
            <p:nvPr/>
          </p:nvGrpSpPr>
          <p:grpSpPr>
            <a:xfrm>
              <a:off x="8984657" y="2027023"/>
              <a:ext cx="2142525" cy="1659098"/>
              <a:chOff x="8102470" y="7112930"/>
              <a:chExt cx="2142525" cy="1659098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1B844915-C4B9-AAF0-5DD1-EA041ABCEE90}"/>
                  </a:ext>
                </a:extLst>
              </p:cNvPr>
              <p:cNvSpPr/>
              <p:nvPr/>
            </p:nvSpPr>
            <p:spPr bwMode="auto">
              <a:xfrm>
                <a:off x="8102470" y="7193621"/>
                <a:ext cx="2142525" cy="1578407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27" tIns="143381" rIns="179227" bIns="1433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1B72AF2-B113-684D-9808-2CA4D5B1FA70}"/>
                  </a:ext>
                </a:extLst>
              </p:cNvPr>
              <p:cNvGrpSpPr/>
              <p:nvPr/>
            </p:nvGrpSpPr>
            <p:grpSpPr>
              <a:xfrm>
                <a:off x="8739927" y="7865690"/>
                <a:ext cx="867609" cy="216018"/>
                <a:chOff x="9669274" y="2735571"/>
                <a:chExt cx="1187783" cy="295735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2995910-60ED-F5B7-F56C-E0DFDD907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9274" y="2735571"/>
                  <a:ext cx="344801" cy="295735"/>
                </a:xfrm>
                <a:prstGeom prst="line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8B419EE1-A39B-7C41-AE42-E6C84A6F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12256" y="2735571"/>
                  <a:ext cx="344801" cy="295735"/>
                </a:xfrm>
                <a:prstGeom prst="line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4C9565E-AE80-0D66-A4AB-F1259173286A}"/>
                  </a:ext>
                </a:extLst>
              </p:cNvPr>
              <p:cNvGrpSpPr/>
              <p:nvPr/>
            </p:nvGrpSpPr>
            <p:grpSpPr>
              <a:xfrm>
                <a:off x="8181006" y="8104536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C137DF27-9DD8-8AFC-8CA8-17301BC76F50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B6B75B47-5412-B5BF-B667-3CF8560C1BEF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77" name="Picture 176">
                      <a:extLst>
                        <a:ext uri="{FF2B5EF4-FFF2-40B4-BE49-F238E27FC236}">
                          <a16:creationId xmlns:a16="http://schemas.microsoft.com/office/drawing/2014/main" id="{D6FA36DA-A3A8-04C5-7A10-B9E6640F61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B4BC707B-49D2-01BC-4C26-4CF17E8420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79" name="Freeform: Shape 178">
                        <a:extLst>
                          <a:ext uri="{FF2B5EF4-FFF2-40B4-BE49-F238E27FC236}">
                            <a16:creationId xmlns:a16="http://schemas.microsoft.com/office/drawing/2014/main" id="{FA0E7817-06E9-4063-5E6A-218F7B26438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0DBFC28E-951C-F131-3AC5-EC00FEB5DD4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D51B9CDE-56CC-1109-AC10-DB0B58299FD8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73" name="Picture 172">
                      <a:extLst>
                        <a:ext uri="{FF2B5EF4-FFF2-40B4-BE49-F238E27FC236}">
                          <a16:creationId xmlns:a16="http://schemas.microsoft.com/office/drawing/2014/main" id="{13FA4D6A-BDBB-7923-8AE2-2FCEB28F58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E3CDD33C-6AB2-4001-6675-39A04BF54C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75" name="Freeform: Shape 174">
                        <a:extLst>
                          <a:ext uri="{FF2B5EF4-FFF2-40B4-BE49-F238E27FC236}">
                            <a16:creationId xmlns:a16="http://schemas.microsoft.com/office/drawing/2014/main" id="{DAB606D1-5C4B-D6A1-8D9E-32C87BF2639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76" name="Straight Connector 175">
                        <a:extLst>
                          <a:ext uri="{FF2B5EF4-FFF2-40B4-BE49-F238E27FC236}">
                            <a16:creationId xmlns:a16="http://schemas.microsoft.com/office/drawing/2014/main" id="{A9AB4CF5-4C20-22D3-FF84-9C429632A6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F575A2F0-391D-605F-3D47-E16A733DC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B4490845-3A31-B398-FF68-65A2EE38461C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816229ED-CB96-A5A3-E264-99D94D517464}"/>
                    </a:ext>
                  </a:extLst>
                </p:cNvPr>
                <p:cNvSpPr txBox="1"/>
                <p:nvPr/>
              </p:nvSpPr>
              <p:spPr>
                <a:xfrm>
                  <a:off x="9996264" y="2029077"/>
                  <a:ext cx="596604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2</a:t>
                  </a:r>
                  <a:endParaRPr kumimoji="0" lang="en-US" sz="1800" b="1" i="1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E4FD9ADA-C12C-3152-375E-116A97C04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285" y="8336347"/>
                <a:ext cx="348893" cy="0"/>
              </a:xfrm>
              <a:prstGeom prst="straightConnector1">
                <a:avLst/>
              </a:prstGeom>
              <a:ln w="19050">
                <a:solidFill>
                  <a:srgbClr val="50E6FF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7CC0B57-69D4-DFE1-B840-5634FE946D23}"/>
                  </a:ext>
                </a:extLst>
              </p:cNvPr>
              <p:cNvGrpSpPr/>
              <p:nvPr/>
            </p:nvGrpSpPr>
            <p:grpSpPr>
              <a:xfrm>
                <a:off x="9356308" y="8104536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ECD2C26A-4E8B-6A0B-199D-8301CB8B56D2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012ED979-9546-B9B1-6FA4-F7C57E9FC987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63" name="Picture 162">
                      <a:extLst>
                        <a:ext uri="{FF2B5EF4-FFF2-40B4-BE49-F238E27FC236}">
                          <a16:creationId xmlns:a16="http://schemas.microsoft.com/office/drawing/2014/main" id="{7197C7CE-13D4-2A00-DAE4-9A025D484A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12FB833C-328F-EEEA-7040-B1F01A2856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65" name="Freeform: Shape 164">
                        <a:extLst>
                          <a:ext uri="{FF2B5EF4-FFF2-40B4-BE49-F238E27FC236}">
                            <a16:creationId xmlns:a16="http://schemas.microsoft.com/office/drawing/2014/main" id="{DE3A650D-6612-5415-BB16-F2A95874365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66" name="Straight Connector 165">
                        <a:extLst>
                          <a:ext uri="{FF2B5EF4-FFF2-40B4-BE49-F238E27FC236}">
                            <a16:creationId xmlns:a16="http://schemas.microsoft.com/office/drawing/2014/main" id="{8DC20B86-A2E7-6ADC-B596-4ED7719B9B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77BBAF1B-516F-AB96-3DEB-7D3CE6106E80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59" name="Picture 158">
                      <a:extLst>
                        <a:ext uri="{FF2B5EF4-FFF2-40B4-BE49-F238E27FC236}">
                          <a16:creationId xmlns:a16="http://schemas.microsoft.com/office/drawing/2014/main" id="{2F8547C7-F836-0BA7-BE5F-89771B8EF5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87E4DBBF-3759-2BFF-4041-F1BDCA01A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61" name="Freeform: Shape 160">
                        <a:extLst>
                          <a:ext uri="{FF2B5EF4-FFF2-40B4-BE49-F238E27FC236}">
                            <a16:creationId xmlns:a16="http://schemas.microsoft.com/office/drawing/2014/main" id="{D2C821FB-5EEE-9B75-85F7-23F9534A166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62" name="Straight Connector 161">
                        <a:extLst>
                          <a:ext uri="{FF2B5EF4-FFF2-40B4-BE49-F238E27FC236}">
                            <a16:creationId xmlns:a16="http://schemas.microsoft.com/office/drawing/2014/main" id="{55447123-9B66-4395-FF1D-C9AD4E72C1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4FD5AE70-4970-8DEE-402D-E03604BB1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3CA72429-BFB0-51AB-614C-658499E7D61F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D9DFF1B-4AE4-F28A-C6C2-0A0FB13C0C4E}"/>
                    </a:ext>
                  </a:extLst>
                </p:cNvPr>
                <p:cNvSpPr txBox="1"/>
                <p:nvPr/>
              </p:nvSpPr>
              <p:spPr>
                <a:xfrm>
                  <a:off x="9996386" y="2029077"/>
                  <a:ext cx="596360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3</a:t>
                  </a:r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5DDC404-0A83-E4DE-BA09-8E77BBF9C63B}"/>
                  </a:ext>
                </a:extLst>
              </p:cNvPr>
              <p:cNvGrpSpPr/>
              <p:nvPr/>
            </p:nvGrpSpPr>
            <p:grpSpPr>
              <a:xfrm>
                <a:off x="8766670" y="7440937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83E14460-BCDD-C73E-5DBC-8C34512BFF9F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C0AC1B3D-39E2-B886-5C07-BDC5B289FEC4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49" name="Picture 148">
                      <a:extLst>
                        <a:ext uri="{FF2B5EF4-FFF2-40B4-BE49-F238E27FC236}">
                          <a16:creationId xmlns:a16="http://schemas.microsoft.com/office/drawing/2014/main" id="{B5668CDC-3F96-086F-EBAB-264936BDD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50" name="Group 149">
                      <a:extLst>
                        <a:ext uri="{FF2B5EF4-FFF2-40B4-BE49-F238E27FC236}">
                          <a16:creationId xmlns:a16="http://schemas.microsoft.com/office/drawing/2014/main" id="{ADEBC642-6BF3-7EAC-D1BC-3C1695253C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B40FEA3E-687E-99D0-241A-C0788FBE1F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52" name="Straight Connector 151">
                        <a:extLst>
                          <a:ext uri="{FF2B5EF4-FFF2-40B4-BE49-F238E27FC236}">
                            <a16:creationId xmlns:a16="http://schemas.microsoft.com/office/drawing/2014/main" id="{5792F6A2-3B6F-121B-BA22-822DA67C86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08EF71DB-22AD-5692-22DD-DBEE85D2A029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45" name="Picture 144">
                      <a:extLst>
                        <a:ext uri="{FF2B5EF4-FFF2-40B4-BE49-F238E27FC236}">
                          <a16:creationId xmlns:a16="http://schemas.microsoft.com/office/drawing/2014/main" id="{FE4C6782-F752-AF5A-127E-3E2E7E69F5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98AF5B3E-C15A-A699-2CF2-8AF1045CC0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16896631-C705-D6E0-DFF9-CBB3AE6582C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48" name="Straight Connector 147">
                        <a:extLst>
                          <a:ext uri="{FF2B5EF4-FFF2-40B4-BE49-F238E27FC236}">
                            <a16:creationId xmlns:a16="http://schemas.microsoft.com/office/drawing/2014/main" id="{209823A4-7E83-0C5F-8D38-6A5153FB37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9D6DED90-42F0-4D09-DF00-8E7EC02EC0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ABE544DC-6042-4FAB-56BC-C30F7F3C8578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E9D2959-ABDF-AF65-DD71-4EC7B3F0E461}"/>
                    </a:ext>
                  </a:extLst>
                </p:cNvPr>
                <p:cNvSpPr txBox="1"/>
                <p:nvPr/>
              </p:nvSpPr>
              <p:spPr>
                <a:xfrm>
                  <a:off x="10009960" y="2029077"/>
                  <a:ext cx="569213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1</a:t>
                  </a:r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601DD8-351E-9DD2-7DFA-DFF85F6F33B2}"/>
                  </a:ext>
                </a:extLst>
              </p:cNvPr>
              <p:cNvSpPr txBox="1"/>
              <p:nvPr/>
            </p:nvSpPr>
            <p:spPr>
              <a:xfrm>
                <a:off x="8851459" y="7112930"/>
                <a:ext cx="555896" cy="162865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Region</a:t>
                </a:r>
                <a:endParaRPr kumimoji="0" lang="en-US" sz="2353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CB91872-07CD-EFE2-D23D-56E70D963B2D}"/>
                </a:ext>
              </a:extLst>
            </p:cNvPr>
            <p:cNvGrpSpPr/>
            <p:nvPr/>
          </p:nvGrpSpPr>
          <p:grpSpPr>
            <a:xfrm>
              <a:off x="11011427" y="1992511"/>
              <a:ext cx="228600" cy="228600"/>
              <a:chOff x="1529358" y="2507698"/>
              <a:chExt cx="228600" cy="228600"/>
            </a:xfrm>
          </p:grpSpPr>
          <p:sp>
            <p:nvSpPr>
              <p:cNvPr id="130" name="Oval 5">
                <a:extLst>
                  <a:ext uri="{FF2B5EF4-FFF2-40B4-BE49-F238E27FC236}">
                    <a16:creationId xmlns:a16="http://schemas.microsoft.com/office/drawing/2014/main" id="{D04B026D-EBDA-F8D0-3700-B5AD166C6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LightningBolt_E945" title="Icon of a lightning bolt">
                <a:extLst>
                  <a:ext uri="{FF2B5EF4-FFF2-40B4-BE49-F238E27FC236}">
                    <a16:creationId xmlns:a16="http://schemas.microsoft.com/office/drawing/2014/main" id="{707571E1-5D84-891D-8881-4F0E50FD9B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AEDCB7D-498F-8BC1-D904-47CEBB909ECF}"/>
              </a:ext>
            </a:extLst>
          </p:cNvPr>
          <p:cNvGrpSpPr/>
          <p:nvPr/>
        </p:nvGrpSpPr>
        <p:grpSpPr>
          <a:xfrm>
            <a:off x="8298829" y="1914463"/>
            <a:ext cx="3660547" cy="1691783"/>
            <a:chOff x="8102470" y="7080245"/>
            <a:chExt cx="3660547" cy="1691783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23B46ED-1EBB-8174-40AB-C4989BB25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61175" y="8014510"/>
              <a:ext cx="347408" cy="0"/>
            </a:xfrm>
            <a:prstGeom prst="line">
              <a:avLst/>
            </a:prstGeom>
            <a:noFill/>
            <a:ln w="19050" cap="flat" cmpd="sng" algn="ctr">
              <a:solidFill>
                <a:srgbClr val="50E6FF"/>
              </a:solidFill>
              <a:prstDash val="solid"/>
              <a:headEnd type="arrow" w="sm" len="sm"/>
              <a:tailEnd type="arrow" w="sm" len="sm"/>
            </a:ln>
            <a:effectLst/>
          </p:spPr>
        </p:cxn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35E790A-6679-43DF-C7C4-262333C90093}"/>
                </a:ext>
              </a:extLst>
            </p:cNvPr>
            <p:cNvGrpSpPr/>
            <p:nvPr/>
          </p:nvGrpSpPr>
          <p:grpSpPr>
            <a:xfrm>
              <a:off x="10623817" y="7096777"/>
              <a:ext cx="1139200" cy="1675248"/>
              <a:chOff x="10623817" y="7096777"/>
              <a:chExt cx="1139200" cy="1675248"/>
            </a:xfrm>
          </p:grpSpPr>
          <p:sp>
            <p:nvSpPr>
              <p:cNvPr id="242" name="Rectangle: Rounded Corners 241">
                <a:extLst>
                  <a:ext uri="{FF2B5EF4-FFF2-40B4-BE49-F238E27FC236}">
                    <a16:creationId xmlns:a16="http://schemas.microsoft.com/office/drawing/2014/main" id="{BA02BDE4-E4FD-4AE9-DC52-5EF74B77CC83}"/>
                  </a:ext>
                </a:extLst>
              </p:cNvPr>
              <p:cNvSpPr/>
              <p:nvPr/>
            </p:nvSpPr>
            <p:spPr bwMode="auto">
              <a:xfrm>
                <a:off x="10623817" y="7182501"/>
                <a:ext cx="1139200" cy="1589524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29" tIns="143383" rIns="179229" bIns="1433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9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2ACDD6C2-331E-E9AB-D64A-5362E6D58FE5}"/>
                  </a:ext>
                </a:extLst>
              </p:cNvPr>
              <p:cNvGrpSpPr/>
              <p:nvPr/>
            </p:nvGrpSpPr>
            <p:grpSpPr>
              <a:xfrm>
                <a:off x="10938338" y="7562759"/>
                <a:ext cx="504565" cy="348778"/>
                <a:chOff x="1730130" y="4294233"/>
                <a:chExt cx="824865" cy="570181"/>
              </a:xfrm>
            </p:grpSpPr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0BDD49C9-3AE0-1FFD-0C9C-96A71F66E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55874" y="4437060"/>
                  <a:ext cx="373379" cy="350541"/>
                </a:xfrm>
                <a:prstGeom prst="rect">
                  <a:avLst/>
                </a:prstGeom>
              </p:spPr>
            </p:pic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82616693-76D1-A030-C17F-57CD041EB675}"/>
                    </a:ext>
                  </a:extLst>
                </p:cNvPr>
                <p:cNvGrpSpPr/>
                <p:nvPr/>
              </p:nvGrpSpPr>
              <p:grpSpPr>
                <a:xfrm>
                  <a:off x="1730130" y="4294233"/>
                  <a:ext cx="824865" cy="570181"/>
                  <a:chOff x="1696411" y="4294233"/>
                  <a:chExt cx="920385" cy="570181"/>
                </a:xfrm>
              </p:grpSpPr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E1BAC6A4-0E4E-2B8C-AE7E-9DC66D0176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9620" y="4294233"/>
                    <a:ext cx="773969" cy="570178"/>
                  </a:xfrm>
                  <a:custGeom>
                    <a:avLst/>
                    <a:gdLst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534606 w 958033"/>
                      <a:gd name="connsiteY6" fmla="*/ 501949 h 705777"/>
                      <a:gd name="connsiteX7" fmla="*/ 424166 w 958033"/>
                      <a:gd name="connsiteY7" fmla="*/ 501949 h 705777"/>
                      <a:gd name="connsiteX8" fmla="*/ 424166 w 958033"/>
                      <a:gd name="connsiteY8" fmla="*/ 705777 h 705777"/>
                      <a:gd name="connsiteX9" fmla="*/ 0 w 958033"/>
                      <a:gd name="connsiteY9" fmla="*/ 705777 h 705777"/>
                      <a:gd name="connsiteX10" fmla="*/ 0 w 958033"/>
                      <a:gd name="connsiteY10" fmla="*/ 102267 h 705777"/>
                      <a:gd name="connsiteX11" fmla="*/ 200205 w 958033"/>
                      <a:gd name="connsiteY11" fmla="*/ 102267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501949 h 705777"/>
                      <a:gd name="connsiteX7" fmla="*/ 424166 w 958033"/>
                      <a:gd name="connsiteY7" fmla="*/ 705777 h 705777"/>
                      <a:gd name="connsiteX8" fmla="*/ 0 w 958033"/>
                      <a:gd name="connsiteY8" fmla="*/ 705777 h 705777"/>
                      <a:gd name="connsiteX9" fmla="*/ 0 w 958033"/>
                      <a:gd name="connsiteY9" fmla="*/ 102267 h 705777"/>
                      <a:gd name="connsiteX10" fmla="*/ 200205 w 958033"/>
                      <a:gd name="connsiteY10" fmla="*/ 102267 h 705777"/>
                      <a:gd name="connsiteX11" fmla="*/ 200205 w 958033"/>
                      <a:gd name="connsiteY11" fmla="*/ 0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705777 h 705777"/>
                      <a:gd name="connsiteX7" fmla="*/ 0 w 958033"/>
                      <a:gd name="connsiteY7" fmla="*/ 705777 h 705777"/>
                      <a:gd name="connsiteX8" fmla="*/ 0 w 958033"/>
                      <a:gd name="connsiteY8" fmla="*/ 102267 h 705777"/>
                      <a:gd name="connsiteX9" fmla="*/ 200205 w 958033"/>
                      <a:gd name="connsiteY9" fmla="*/ 102267 h 705777"/>
                      <a:gd name="connsiteX10" fmla="*/ 200205 w 958033"/>
                      <a:gd name="connsiteY10" fmla="*/ 0 h 70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8033" h="705777">
                        <a:moveTo>
                          <a:pt x="200205" y="0"/>
                        </a:moveTo>
                        <a:lnTo>
                          <a:pt x="757828" y="0"/>
                        </a:lnTo>
                        <a:lnTo>
                          <a:pt x="757828" y="102267"/>
                        </a:lnTo>
                        <a:lnTo>
                          <a:pt x="958033" y="102267"/>
                        </a:lnTo>
                        <a:lnTo>
                          <a:pt x="958033" y="705777"/>
                        </a:lnTo>
                        <a:lnTo>
                          <a:pt x="534606" y="705777"/>
                        </a:lnTo>
                        <a:lnTo>
                          <a:pt x="424166" y="705777"/>
                        </a:lnTo>
                        <a:lnTo>
                          <a:pt x="0" y="705777"/>
                        </a:lnTo>
                        <a:lnTo>
                          <a:pt x="0" y="102267"/>
                        </a:lnTo>
                        <a:lnTo>
                          <a:pt x="200205" y="102267"/>
                        </a:lnTo>
                        <a:lnTo>
                          <a:pt x="200205" y="0"/>
                        </a:ln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0078D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162462" tIns="81230" rIns="162462" bIns="8123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1656814" rtl="0" eaLnBrk="1" fontAlgn="auto" latinLnBrk="0" hangingPunct="1">
                      <a:lnSpc>
                        <a:spcPct val="90000"/>
                      </a:lnSpc>
                      <a:spcBef>
                        <a:spcPts val="1066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1A1A1A"/>
                          </a:gs>
                          <a:gs pos="100000">
                            <a:srgbClr val="1A1A1A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5FAD1EE1-A416-CF0F-6491-75182950B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96411" y="4864414"/>
                    <a:ext cx="92038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80A3A353-78E2-316C-8FC1-44C4D60F5A59}"/>
                  </a:ext>
                </a:extLst>
              </p:cNvPr>
              <p:cNvGrpSpPr/>
              <p:nvPr/>
            </p:nvGrpSpPr>
            <p:grpSpPr>
              <a:xfrm>
                <a:off x="10947842" y="8182850"/>
                <a:ext cx="504565" cy="348778"/>
                <a:chOff x="1543272" y="4740617"/>
                <a:chExt cx="824865" cy="570180"/>
              </a:xfrm>
            </p:grpSpPr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A8BF64EF-BDC4-024F-0701-CAEE3385F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9014" y="4883442"/>
                  <a:ext cx="373380" cy="350544"/>
                </a:xfrm>
                <a:prstGeom prst="rect">
                  <a:avLst/>
                </a:prstGeom>
              </p:spPr>
            </p:pic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9F3B55F-6A14-B3F3-C7A5-24AD29B1491B}"/>
                    </a:ext>
                  </a:extLst>
                </p:cNvPr>
                <p:cNvGrpSpPr/>
                <p:nvPr/>
              </p:nvGrpSpPr>
              <p:grpSpPr>
                <a:xfrm>
                  <a:off x="1543272" y="4740617"/>
                  <a:ext cx="824865" cy="570180"/>
                  <a:chOff x="1487917" y="4740617"/>
                  <a:chExt cx="920385" cy="570180"/>
                </a:xfrm>
              </p:grpSpPr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7FF78F61-2EE6-6DF5-4C71-D38E27D3DF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1125" y="4740617"/>
                    <a:ext cx="773969" cy="570179"/>
                  </a:xfrm>
                  <a:custGeom>
                    <a:avLst/>
                    <a:gdLst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534606 w 958033"/>
                      <a:gd name="connsiteY6" fmla="*/ 501949 h 705777"/>
                      <a:gd name="connsiteX7" fmla="*/ 424166 w 958033"/>
                      <a:gd name="connsiteY7" fmla="*/ 501949 h 705777"/>
                      <a:gd name="connsiteX8" fmla="*/ 424166 w 958033"/>
                      <a:gd name="connsiteY8" fmla="*/ 705777 h 705777"/>
                      <a:gd name="connsiteX9" fmla="*/ 0 w 958033"/>
                      <a:gd name="connsiteY9" fmla="*/ 705777 h 705777"/>
                      <a:gd name="connsiteX10" fmla="*/ 0 w 958033"/>
                      <a:gd name="connsiteY10" fmla="*/ 102267 h 705777"/>
                      <a:gd name="connsiteX11" fmla="*/ 200205 w 958033"/>
                      <a:gd name="connsiteY11" fmla="*/ 102267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501949 h 705777"/>
                      <a:gd name="connsiteX7" fmla="*/ 424166 w 958033"/>
                      <a:gd name="connsiteY7" fmla="*/ 705777 h 705777"/>
                      <a:gd name="connsiteX8" fmla="*/ 0 w 958033"/>
                      <a:gd name="connsiteY8" fmla="*/ 705777 h 705777"/>
                      <a:gd name="connsiteX9" fmla="*/ 0 w 958033"/>
                      <a:gd name="connsiteY9" fmla="*/ 102267 h 705777"/>
                      <a:gd name="connsiteX10" fmla="*/ 200205 w 958033"/>
                      <a:gd name="connsiteY10" fmla="*/ 102267 h 705777"/>
                      <a:gd name="connsiteX11" fmla="*/ 200205 w 958033"/>
                      <a:gd name="connsiteY11" fmla="*/ 0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705777 h 705777"/>
                      <a:gd name="connsiteX7" fmla="*/ 0 w 958033"/>
                      <a:gd name="connsiteY7" fmla="*/ 705777 h 705777"/>
                      <a:gd name="connsiteX8" fmla="*/ 0 w 958033"/>
                      <a:gd name="connsiteY8" fmla="*/ 102267 h 705777"/>
                      <a:gd name="connsiteX9" fmla="*/ 200205 w 958033"/>
                      <a:gd name="connsiteY9" fmla="*/ 102267 h 705777"/>
                      <a:gd name="connsiteX10" fmla="*/ 200205 w 958033"/>
                      <a:gd name="connsiteY10" fmla="*/ 0 h 70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8033" h="705777">
                        <a:moveTo>
                          <a:pt x="200205" y="0"/>
                        </a:moveTo>
                        <a:lnTo>
                          <a:pt x="757828" y="0"/>
                        </a:lnTo>
                        <a:lnTo>
                          <a:pt x="757828" y="102267"/>
                        </a:lnTo>
                        <a:lnTo>
                          <a:pt x="958033" y="102267"/>
                        </a:lnTo>
                        <a:lnTo>
                          <a:pt x="958033" y="705777"/>
                        </a:lnTo>
                        <a:lnTo>
                          <a:pt x="534606" y="705777"/>
                        </a:lnTo>
                        <a:lnTo>
                          <a:pt x="424166" y="705777"/>
                        </a:lnTo>
                        <a:lnTo>
                          <a:pt x="0" y="705777"/>
                        </a:lnTo>
                        <a:lnTo>
                          <a:pt x="0" y="102267"/>
                        </a:lnTo>
                        <a:lnTo>
                          <a:pt x="200205" y="102267"/>
                        </a:lnTo>
                        <a:lnTo>
                          <a:pt x="200205" y="0"/>
                        </a:ln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0078D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162462" tIns="81230" rIns="162462" bIns="8123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1656814" rtl="0" eaLnBrk="1" fontAlgn="auto" latinLnBrk="0" hangingPunct="1">
                      <a:lnSpc>
                        <a:spcPct val="90000"/>
                      </a:lnSpc>
                      <a:spcBef>
                        <a:spcPts val="1066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1A1A1A"/>
                          </a:gs>
                          <a:gs pos="100000">
                            <a:srgbClr val="1A1A1A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D988C137-95BF-F63A-32EB-802804DC65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7917" y="5310797"/>
                    <a:ext cx="92038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</p:grp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CDFCE7FB-C988-B89A-4C2E-205059372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90511" y="7927591"/>
                <a:ext cx="1" cy="234550"/>
              </a:xfrm>
              <a:prstGeom prst="line">
                <a:avLst/>
              </a:prstGeom>
              <a:ln w="19050">
                <a:solidFill>
                  <a:schemeClr val="tx2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599E5C0-7080-CECE-E038-DC0560E8FECF}"/>
                  </a:ext>
                </a:extLst>
              </p:cNvPr>
              <p:cNvSpPr txBox="1"/>
              <p:nvPr/>
            </p:nvSpPr>
            <p:spPr>
              <a:xfrm>
                <a:off x="10812593" y="7395298"/>
                <a:ext cx="772847" cy="142540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9" b="0" i="1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Datacenter 1</a:t>
                </a:r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7D562FA-D458-739D-7A8E-13CC57423CC3}"/>
                  </a:ext>
                </a:extLst>
              </p:cNvPr>
              <p:cNvSpPr txBox="1"/>
              <p:nvPr/>
            </p:nvSpPr>
            <p:spPr>
              <a:xfrm>
                <a:off x="10785588" y="8547722"/>
                <a:ext cx="785602" cy="142541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9" b="0" i="1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Datacenter 2</a:t>
                </a:r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77DBD28-91E8-3613-7207-D60EF441B989}"/>
                  </a:ext>
                </a:extLst>
              </p:cNvPr>
              <p:cNvSpPr txBox="1"/>
              <p:nvPr/>
            </p:nvSpPr>
            <p:spPr>
              <a:xfrm>
                <a:off x="10878594" y="7096777"/>
                <a:ext cx="660940" cy="162865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Region 2</a:t>
                </a:r>
                <a:endParaRPr kumimoji="0" lang="en-US" sz="2353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EFB92BC-65F8-A671-EDC9-95B0CDD6039D}"/>
                </a:ext>
              </a:extLst>
            </p:cNvPr>
            <p:cNvGrpSpPr/>
            <p:nvPr/>
          </p:nvGrpSpPr>
          <p:grpSpPr>
            <a:xfrm>
              <a:off x="8102470" y="7080245"/>
              <a:ext cx="2254293" cy="1691783"/>
              <a:chOff x="8102470" y="7080245"/>
              <a:chExt cx="2254293" cy="169178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762D08A-1013-EE8C-0A19-87B8FB904AAA}"/>
                  </a:ext>
                </a:extLst>
              </p:cNvPr>
              <p:cNvGrpSpPr/>
              <p:nvPr/>
            </p:nvGrpSpPr>
            <p:grpSpPr>
              <a:xfrm>
                <a:off x="8102470" y="7112930"/>
                <a:ext cx="2142525" cy="1659098"/>
                <a:chOff x="8102470" y="7112930"/>
                <a:chExt cx="2142525" cy="1659098"/>
              </a:xfrm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7F80F812-C6C7-AE4A-B9FD-C0719FDDDF4F}"/>
                    </a:ext>
                  </a:extLst>
                </p:cNvPr>
                <p:cNvSpPr/>
                <p:nvPr/>
              </p:nvSpPr>
              <p:spPr bwMode="auto">
                <a:xfrm>
                  <a:off x="8102470" y="7193621"/>
                  <a:ext cx="2142525" cy="1578407"/>
                </a:xfrm>
                <a:prstGeom prst="roundRect">
                  <a:avLst>
                    <a:gd name="adj" fmla="val 0"/>
                  </a:avLst>
                </a:prstGeom>
                <a:noFill/>
                <a:ln w="19050" cap="flat" cmpd="sng" algn="ctr">
                  <a:solidFill>
                    <a:schemeClr val="bg1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79227" tIns="143381" rIns="179227" bIns="14338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14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AE5B7953-46E0-6EFF-49D6-D9480D955647}"/>
                    </a:ext>
                  </a:extLst>
                </p:cNvPr>
                <p:cNvGrpSpPr/>
                <p:nvPr/>
              </p:nvGrpSpPr>
              <p:grpSpPr>
                <a:xfrm>
                  <a:off x="8739927" y="7865690"/>
                  <a:ext cx="867609" cy="216018"/>
                  <a:chOff x="9669274" y="2735571"/>
                  <a:chExt cx="1187783" cy="295735"/>
                </a:xfrm>
              </p:grpSpPr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20936BD6-DA1A-F5E4-1F22-1B32C36CCB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669274" y="2735571"/>
                    <a:ext cx="344801" cy="295735"/>
                  </a:xfrm>
                  <a:prstGeom prst="line">
                    <a:avLst/>
                  </a:prstGeom>
                  <a:ln w="19050">
                    <a:solidFill>
                      <a:srgbClr val="50E6FF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E87F30B0-02F2-0019-18D7-C72BFE7FF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512256" y="2735571"/>
                    <a:ext cx="344801" cy="295735"/>
                  </a:xfrm>
                  <a:prstGeom prst="line">
                    <a:avLst/>
                  </a:prstGeom>
                  <a:ln w="19050">
                    <a:solidFill>
                      <a:srgbClr val="50E6FF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9A129B4C-6CFD-A35F-7AC2-93CA6713EB04}"/>
                    </a:ext>
                  </a:extLst>
                </p:cNvPr>
                <p:cNvGrpSpPr/>
                <p:nvPr/>
              </p:nvGrpSpPr>
              <p:grpSpPr>
                <a:xfrm>
                  <a:off x="8181006" y="8104536"/>
                  <a:ext cx="818280" cy="391727"/>
                  <a:chOff x="9734441" y="2029077"/>
                  <a:chExt cx="1120250" cy="536286"/>
                </a:xfrm>
              </p:grpSpPr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8D35955F-94B4-9A70-5489-01F236E33E45}"/>
                      </a:ext>
                    </a:extLst>
                  </p:cNvPr>
                  <p:cNvGrpSpPr/>
                  <p:nvPr/>
                </p:nvGrpSpPr>
                <p:grpSpPr>
                  <a:xfrm>
                    <a:off x="9818293" y="2253328"/>
                    <a:ext cx="972173" cy="243489"/>
                    <a:chOff x="3291539" y="4628710"/>
                    <a:chExt cx="1006833" cy="279854"/>
                  </a:xfrm>
                </p:grpSpPr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288FA1C3-FCE3-AB56-0657-B4EE7F37EA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1539" y="4628710"/>
                      <a:ext cx="404860" cy="279854"/>
                      <a:chOff x="1492896" y="4740617"/>
                      <a:chExt cx="824865" cy="570180"/>
                    </a:xfrm>
                  </p:grpSpPr>
                  <p:pic>
                    <p:nvPicPr>
                      <p:cNvPr id="236" name="Picture 235">
                        <a:extLst>
                          <a:ext uri="{FF2B5EF4-FFF2-40B4-BE49-F238E27FC236}">
                            <a16:creationId xmlns:a16="http://schemas.microsoft.com/office/drawing/2014/main" id="{BA4D472E-A5FF-39BA-31EF-2B08BDD692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659" y="4883442"/>
                        <a:ext cx="373379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2228E7D9-12EA-4C96-2BD4-5897976888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2896" y="4740617"/>
                        <a:ext cx="824865" cy="570180"/>
                        <a:chOff x="1431708" y="4740617"/>
                        <a:chExt cx="920385" cy="570180"/>
                      </a:xfrm>
                    </p:grpSpPr>
                    <p:sp>
                      <p:nvSpPr>
                        <p:cNvPr id="238" name="Freeform: Shape 237">
                          <a:extLst>
                            <a:ext uri="{FF2B5EF4-FFF2-40B4-BE49-F238E27FC236}">
                              <a16:creationId xmlns:a16="http://schemas.microsoft.com/office/drawing/2014/main" id="{660911CD-CDAB-E790-3726-A2F4AADD5C1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4937" y="4740617"/>
                          <a:ext cx="773970" cy="570180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39" name="Straight Connector 238">
                          <a:extLst>
                            <a:ext uri="{FF2B5EF4-FFF2-40B4-BE49-F238E27FC236}">
                              <a16:creationId xmlns:a16="http://schemas.microsoft.com/office/drawing/2014/main" id="{FF0ABD5E-8FC4-356C-3064-F4A3CFAB438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31708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grpSp>
                  <p:nvGrpSpPr>
                    <p:cNvPr id="230" name="Group 229">
                      <a:extLst>
                        <a:ext uri="{FF2B5EF4-FFF2-40B4-BE49-F238E27FC236}">
                          <a16:creationId xmlns:a16="http://schemas.microsoft.com/office/drawing/2014/main" id="{53574F23-84E7-D73A-D8EE-97B39F6F3E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3512" y="4628710"/>
                      <a:ext cx="404860" cy="279854"/>
                      <a:chOff x="1323280" y="4740617"/>
                      <a:chExt cx="824865" cy="570180"/>
                    </a:xfrm>
                  </p:grpSpPr>
                  <p:pic>
                    <p:nvPicPr>
                      <p:cNvPr id="232" name="Picture 231">
                        <a:extLst>
                          <a:ext uri="{FF2B5EF4-FFF2-40B4-BE49-F238E27FC236}">
                            <a16:creationId xmlns:a16="http://schemas.microsoft.com/office/drawing/2014/main" id="{491D1774-3885-6950-2338-FD8078959D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986" y="4883442"/>
                        <a:ext cx="373382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33" name="Group 232">
                        <a:extLst>
                          <a:ext uri="{FF2B5EF4-FFF2-40B4-BE49-F238E27FC236}">
                            <a16:creationId xmlns:a16="http://schemas.microsoft.com/office/drawing/2014/main" id="{772980DD-F497-EA63-1B82-B1FC96FA28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23280" y="4740617"/>
                        <a:ext cx="824865" cy="570180"/>
                        <a:chOff x="1242450" y="4740617"/>
                        <a:chExt cx="920385" cy="570180"/>
                      </a:xfrm>
                    </p:grpSpPr>
                    <p:sp>
                      <p:nvSpPr>
                        <p:cNvPr id="234" name="Freeform: Shape 233">
                          <a:extLst>
                            <a:ext uri="{FF2B5EF4-FFF2-40B4-BE49-F238E27FC236}">
                              <a16:creationId xmlns:a16="http://schemas.microsoft.com/office/drawing/2014/main" id="{C6D01B43-3135-D64D-11B4-3380A9E8413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5616" y="4740617"/>
                          <a:ext cx="773970" cy="570177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35" name="Straight Connector 234">
                          <a:extLst>
                            <a:ext uri="{FF2B5EF4-FFF2-40B4-BE49-F238E27FC236}">
                              <a16:creationId xmlns:a16="http://schemas.microsoft.com/office/drawing/2014/main" id="{528F98D0-DA4B-86F1-CCC8-1DCB9415EBC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42450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cxnSp>
                  <p:nvCxnSpPr>
                    <p:cNvPr id="231" name="Straight Connector 230">
                      <a:extLst>
                        <a:ext uri="{FF2B5EF4-FFF2-40B4-BE49-F238E27FC236}">
                          <a16:creationId xmlns:a16="http://schemas.microsoft.com/office/drawing/2014/main" id="{38175FB8-681C-E06C-E2A0-FD73F27761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9424" y="4782822"/>
                      <a:ext cx="274143" cy="0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  <a:prstDash val="solid"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7" name="Rectangle: Rounded Corners 226">
                    <a:extLst>
                      <a:ext uri="{FF2B5EF4-FFF2-40B4-BE49-F238E27FC236}">
                        <a16:creationId xmlns:a16="http://schemas.microsoft.com/office/drawing/2014/main" id="{957AF0C9-46FF-9B57-DB3B-14CF00108E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34441" y="2118464"/>
                    <a:ext cx="1120250" cy="446899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rgbClr val="50E6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192B7541-64CA-DC1E-D2D2-6F9E704BB3F9}"/>
                      </a:ext>
                    </a:extLst>
                  </p:cNvPr>
                  <p:cNvSpPr txBox="1"/>
                  <p:nvPr/>
                </p:nvSpPr>
                <p:spPr>
                  <a:xfrm>
                    <a:off x="9996264" y="2029077"/>
                    <a:ext cx="596604" cy="194877"/>
                  </a:xfrm>
                  <a:prstGeom prst="rect">
                    <a:avLst/>
                  </a:prstGeom>
                  <a:solidFill>
                    <a:srgbClr val="2F2F2F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588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28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Semibold"/>
                        <a:ea typeface="+mn-ea"/>
                        <a:cs typeface="+mn-cs"/>
                      </a:rPr>
                      <a:t>Zone 2</a:t>
                    </a:r>
                    <a:endParaRPr kumimoji="0" lang="en-US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3480C0CA-104A-7891-94AF-F7A2DE499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9285" y="8336347"/>
                  <a:ext cx="348893" cy="0"/>
                </a:xfrm>
                <a:prstGeom prst="straightConnector1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C039737D-2981-4411-5851-E9E00924DA3E}"/>
                    </a:ext>
                  </a:extLst>
                </p:cNvPr>
                <p:cNvGrpSpPr/>
                <p:nvPr/>
              </p:nvGrpSpPr>
              <p:grpSpPr>
                <a:xfrm>
                  <a:off x="9356308" y="8104536"/>
                  <a:ext cx="818280" cy="391727"/>
                  <a:chOff x="9734441" y="2029077"/>
                  <a:chExt cx="1120250" cy="536286"/>
                </a:xfrm>
              </p:grpSpPr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7BD30532-43F1-8205-5EFE-E990F6E08A5B}"/>
                      </a:ext>
                    </a:extLst>
                  </p:cNvPr>
                  <p:cNvGrpSpPr/>
                  <p:nvPr/>
                </p:nvGrpSpPr>
                <p:grpSpPr>
                  <a:xfrm>
                    <a:off x="9818293" y="2253328"/>
                    <a:ext cx="972173" cy="243489"/>
                    <a:chOff x="3291539" y="4628710"/>
                    <a:chExt cx="1006833" cy="279854"/>
                  </a:xfrm>
                </p:grpSpPr>
                <p:grpSp>
                  <p:nvGrpSpPr>
                    <p:cNvPr id="215" name="Group 214">
                      <a:extLst>
                        <a:ext uri="{FF2B5EF4-FFF2-40B4-BE49-F238E27FC236}">
                          <a16:creationId xmlns:a16="http://schemas.microsoft.com/office/drawing/2014/main" id="{9B1909B6-8924-E306-BBEC-F9C09155EC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1539" y="4628710"/>
                      <a:ext cx="404860" cy="279854"/>
                      <a:chOff x="1492896" y="4740617"/>
                      <a:chExt cx="824865" cy="570180"/>
                    </a:xfrm>
                  </p:grpSpPr>
                  <p:pic>
                    <p:nvPicPr>
                      <p:cNvPr id="222" name="Picture 221">
                        <a:extLst>
                          <a:ext uri="{FF2B5EF4-FFF2-40B4-BE49-F238E27FC236}">
                            <a16:creationId xmlns:a16="http://schemas.microsoft.com/office/drawing/2014/main" id="{7FBCA952-AEB3-E331-81AD-171183A502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659" y="4883442"/>
                        <a:ext cx="373379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23" name="Group 222">
                        <a:extLst>
                          <a:ext uri="{FF2B5EF4-FFF2-40B4-BE49-F238E27FC236}">
                            <a16:creationId xmlns:a16="http://schemas.microsoft.com/office/drawing/2014/main" id="{F88E0735-F3F9-CF1A-9464-FC52898028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2896" y="4740617"/>
                        <a:ext cx="824865" cy="570180"/>
                        <a:chOff x="1431708" y="4740617"/>
                        <a:chExt cx="920385" cy="570180"/>
                      </a:xfrm>
                    </p:grpSpPr>
                    <p:sp>
                      <p:nvSpPr>
                        <p:cNvPr id="224" name="Freeform: Shape 223">
                          <a:extLst>
                            <a:ext uri="{FF2B5EF4-FFF2-40B4-BE49-F238E27FC236}">
                              <a16:creationId xmlns:a16="http://schemas.microsoft.com/office/drawing/2014/main" id="{6595DFC5-FF99-D57D-B0B4-7A4BECE935C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4937" y="4740617"/>
                          <a:ext cx="773970" cy="570180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25" name="Straight Connector 224">
                          <a:extLst>
                            <a:ext uri="{FF2B5EF4-FFF2-40B4-BE49-F238E27FC236}">
                              <a16:creationId xmlns:a16="http://schemas.microsoft.com/office/drawing/2014/main" id="{F902DAD0-0C05-6C38-B7D3-86D2CCDC41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31708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grpSp>
                  <p:nvGrpSpPr>
                    <p:cNvPr id="216" name="Group 215">
                      <a:extLst>
                        <a:ext uri="{FF2B5EF4-FFF2-40B4-BE49-F238E27FC236}">
                          <a16:creationId xmlns:a16="http://schemas.microsoft.com/office/drawing/2014/main" id="{95A2A336-DF19-17C1-0BCF-7065AA873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3512" y="4628710"/>
                      <a:ext cx="404860" cy="279854"/>
                      <a:chOff x="1323280" y="4740617"/>
                      <a:chExt cx="824865" cy="570180"/>
                    </a:xfrm>
                  </p:grpSpPr>
                  <p:pic>
                    <p:nvPicPr>
                      <p:cNvPr id="218" name="Picture 217">
                        <a:extLst>
                          <a:ext uri="{FF2B5EF4-FFF2-40B4-BE49-F238E27FC236}">
                            <a16:creationId xmlns:a16="http://schemas.microsoft.com/office/drawing/2014/main" id="{0A9F2AC5-E3A0-CAE9-2978-081FBC8EE53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986" y="4883442"/>
                        <a:ext cx="373382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19" name="Group 218">
                        <a:extLst>
                          <a:ext uri="{FF2B5EF4-FFF2-40B4-BE49-F238E27FC236}">
                            <a16:creationId xmlns:a16="http://schemas.microsoft.com/office/drawing/2014/main" id="{67346236-2853-DC39-ACCE-AAFDC8EF8E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23280" y="4740617"/>
                        <a:ext cx="824865" cy="570180"/>
                        <a:chOff x="1242450" y="4740617"/>
                        <a:chExt cx="920385" cy="570180"/>
                      </a:xfrm>
                    </p:grpSpPr>
                    <p:sp>
                      <p:nvSpPr>
                        <p:cNvPr id="220" name="Freeform: Shape 219">
                          <a:extLst>
                            <a:ext uri="{FF2B5EF4-FFF2-40B4-BE49-F238E27FC236}">
                              <a16:creationId xmlns:a16="http://schemas.microsoft.com/office/drawing/2014/main" id="{CDC7EE56-0E50-AA81-F96C-9E60B49F25B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5616" y="4740617"/>
                          <a:ext cx="773970" cy="570177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21" name="Straight Connector 220">
                          <a:extLst>
                            <a:ext uri="{FF2B5EF4-FFF2-40B4-BE49-F238E27FC236}">
                              <a16:creationId xmlns:a16="http://schemas.microsoft.com/office/drawing/2014/main" id="{A3FD4FFA-7B6C-820D-F359-E5832C30F3D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42450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cxnSp>
                  <p:nvCxnSpPr>
                    <p:cNvPr id="217" name="Straight Connector 216">
                      <a:extLst>
                        <a:ext uri="{FF2B5EF4-FFF2-40B4-BE49-F238E27FC236}">
                          <a16:creationId xmlns:a16="http://schemas.microsoft.com/office/drawing/2014/main" id="{23ACAAF6-36EC-DC33-99B7-4A413F6FB6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9424" y="4782822"/>
                      <a:ext cx="274143" cy="0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  <a:prstDash val="solid"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3" name="Rectangle: Rounded Corners 212">
                    <a:extLst>
                      <a:ext uri="{FF2B5EF4-FFF2-40B4-BE49-F238E27FC236}">
                        <a16:creationId xmlns:a16="http://schemas.microsoft.com/office/drawing/2014/main" id="{72F0A064-A9DE-9367-46FE-082D3F212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34441" y="2118464"/>
                    <a:ext cx="1120250" cy="446899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rgbClr val="50E6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E52F443D-BCD1-A568-19BF-70EC3D4C9502}"/>
                      </a:ext>
                    </a:extLst>
                  </p:cNvPr>
                  <p:cNvSpPr txBox="1"/>
                  <p:nvPr/>
                </p:nvSpPr>
                <p:spPr>
                  <a:xfrm>
                    <a:off x="9996386" y="2029077"/>
                    <a:ext cx="596360" cy="194877"/>
                  </a:xfrm>
                  <a:prstGeom prst="rect">
                    <a:avLst/>
                  </a:prstGeom>
                  <a:solidFill>
                    <a:srgbClr val="2F2F2F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588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28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Semibold"/>
                        <a:ea typeface="+mn-ea"/>
                        <a:cs typeface="+mn-cs"/>
                      </a:rPr>
                      <a:t>Zone 3</a:t>
                    </a:r>
                    <a:endParaRPr kumimoji="0" lang="en-US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2CB3C7EB-B2FF-C5CD-7231-45A92324A10C}"/>
                    </a:ext>
                  </a:extLst>
                </p:cNvPr>
                <p:cNvGrpSpPr/>
                <p:nvPr/>
              </p:nvGrpSpPr>
              <p:grpSpPr>
                <a:xfrm>
                  <a:off x="8766670" y="7440937"/>
                  <a:ext cx="818280" cy="391727"/>
                  <a:chOff x="9734441" y="2029077"/>
                  <a:chExt cx="1120250" cy="536286"/>
                </a:xfrm>
              </p:grpSpPr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C9DCE419-027A-BB61-831A-3D7EB0B8F49B}"/>
                      </a:ext>
                    </a:extLst>
                  </p:cNvPr>
                  <p:cNvGrpSpPr/>
                  <p:nvPr/>
                </p:nvGrpSpPr>
                <p:grpSpPr>
                  <a:xfrm>
                    <a:off x="9818293" y="2253328"/>
                    <a:ext cx="972173" cy="243489"/>
                    <a:chOff x="3291539" y="4628710"/>
                    <a:chExt cx="1006833" cy="279854"/>
                  </a:xfrm>
                </p:grpSpPr>
                <p:grpSp>
                  <p:nvGrpSpPr>
                    <p:cNvPr id="201" name="Group 200">
                      <a:extLst>
                        <a:ext uri="{FF2B5EF4-FFF2-40B4-BE49-F238E27FC236}">
                          <a16:creationId xmlns:a16="http://schemas.microsoft.com/office/drawing/2014/main" id="{17899889-8905-120D-5330-84819A1BDB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1539" y="4628710"/>
                      <a:ext cx="404860" cy="279854"/>
                      <a:chOff x="1492896" y="4740617"/>
                      <a:chExt cx="824865" cy="570180"/>
                    </a:xfrm>
                  </p:grpSpPr>
                  <p:pic>
                    <p:nvPicPr>
                      <p:cNvPr id="208" name="Picture 207">
                        <a:extLst>
                          <a:ext uri="{FF2B5EF4-FFF2-40B4-BE49-F238E27FC236}">
                            <a16:creationId xmlns:a16="http://schemas.microsoft.com/office/drawing/2014/main" id="{00B41405-5223-F5DF-61E9-E9C28B32080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659" y="4883442"/>
                        <a:ext cx="373379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09" name="Group 208">
                        <a:extLst>
                          <a:ext uri="{FF2B5EF4-FFF2-40B4-BE49-F238E27FC236}">
                            <a16:creationId xmlns:a16="http://schemas.microsoft.com/office/drawing/2014/main" id="{F614DE59-ED03-2094-6160-BED2657C0B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2896" y="4740617"/>
                        <a:ext cx="824865" cy="570180"/>
                        <a:chOff x="1431708" y="4740617"/>
                        <a:chExt cx="920385" cy="570180"/>
                      </a:xfrm>
                    </p:grpSpPr>
                    <p:sp>
                      <p:nvSpPr>
                        <p:cNvPr id="210" name="Freeform: Shape 209">
                          <a:extLst>
                            <a:ext uri="{FF2B5EF4-FFF2-40B4-BE49-F238E27FC236}">
                              <a16:creationId xmlns:a16="http://schemas.microsoft.com/office/drawing/2014/main" id="{4BB3E112-E557-F297-7BA6-76333346016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4937" y="4740617"/>
                          <a:ext cx="773970" cy="570180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11" name="Straight Connector 210">
                          <a:extLst>
                            <a:ext uri="{FF2B5EF4-FFF2-40B4-BE49-F238E27FC236}">
                              <a16:creationId xmlns:a16="http://schemas.microsoft.com/office/drawing/2014/main" id="{7FBC0DE3-A75C-E04D-F81B-ECA52C43383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31708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A94B51A0-79CD-A4C2-0C52-18F12E7E13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3512" y="4628710"/>
                      <a:ext cx="404860" cy="279854"/>
                      <a:chOff x="1323280" y="4740617"/>
                      <a:chExt cx="824865" cy="570180"/>
                    </a:xfrm>
                  </p:grpSpPr>
                  <p:pic>
                    <p:nvPicPr>
                      <p:cNvPr id="204" name="Picture 203">
                        <a:extLst>
                          <a:ext uri="{FF2B5EF4-FFF2-40B4-BE49-F238E27FC236}">
                            <a16:creationId xmlns:a16="http://schemas.microsoft.com/office/drawing/2014/main" id="{13439D71-31DC-2EB9-019F-5BB766A3971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986" y="4883442"/>
                        <a:ext cx="373382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05" name="Group 204">
                        <a:extLst>
                          <a:ext uri="{FF2B5EF4-FFF2-40B4-BE49-F238E27FC236}">
                            <a16:creationId xmlns:a16="http://schemas.microsoft.com/office/drawing/2014/main" id="{B906105F-2B81-B534-B50D-3643827717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23280" y="4740617"/>
                        <a:ext cx="824865" cy="570180"/>
                        <a:chOff x="1242450" y="4740617"/>
                        <a:chExt cx="920385" cy="570180"/>
                      </a:xfrm>
                    </p:grpSpPr>
                    <p:sp>
                      <p:nvSpPr>
                        <p:cNvPr id="206" name="Freeform: Shape 205">
                          <a:extLst>
                            <a:ext uri="{FF2B5EF4-FFF2-40B4-BE49-F238E27FC236}">
                              <a16:creationId xmlns:a16="http://schemas.microsoft.com/office/drawing/2014/main" id="{7EDB6976-9848-976F-A5EE-CAD3C6635EA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5616" y="4740617"/>
                          <a:ext cx="773970" cy="570177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07" name="Straight Connector 206">
                          <a:extLst>
                            <a:ext uri="{FF2B5EF4-FFF2-40B4-BE49-F238E27FC236}">
                              <a16:creationId xmlns:a16="http://schemas.microsoft.com/office/drawing/2014/main" id="{50A07A0B-8EA4-CEF3-1ABC-A37A8A4CC52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42450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DDDE8C11-37F7-FC16-4EFB-FC513B62B4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9424" y="4782822"/>
                      <a:ext cx="274143" cy="0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  <a:prstDash val="solid"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9" name="Rectangle: Rounded Corners 198">
                    <a:extLst>
                      <a:ext uri="{FF2B5EF4-FFF2-40B4-BE49-F238E27FC236}">
                        <a16:creationId xmlns:a16="http://schemas.microsoft.com/office/drawing/2014/main" id="{7B7E97F1-C571-B5CA-D419-7BA17D502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34441" y="2118464"/>
                    <a:ext cx="1120250" cy="446899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rgbClr val="50E6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521758E5-21D3-66E0-3272-53B66A5E9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9960" y="2029077"/>
                    <a:ext cx="569213" cy="194877"/>
                  </a:xfrm>
                  <a:prstGeom prst="rect">
                    <a:avLst/>
                  </a:prstGeom>
                  <a:solidFill>
                    <a:srgbClr val="2F2F2F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588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28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Semibold"/>
                        <a:ea typeface="+mn-ea"/>
                        <a:cs typeface="+mn-cs"/>
                      </a:rPr>
                      <a:t>Zone 1</a:t>
                    </a:r>
                    <a:endParaRPr kumimoji="0" lang="en-US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FF671D47-1C34-1ECC-E0CE-B049FD0C369A}"/>
                    </a:ext>
                  </a:extLst>
                </p:cNvPr>
                <p:cNvSpPr txBox="1"/>
                <p:nvPr/>
              </p:nvSpPr>
              <p:spPr>
                <a:xfrm>
                  <a:off x="8798937" y="7112930"/>
                  <a:ext cx="660940" cy="162865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962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Region 1</a:t>
                  </a:r>
                  <a:endParaRPr kumimoji="0" lang="en-US" sz="2353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872142F-3FDF-551D-F3F1-C2EDE1FDF28F}"/>
                  </a:ext>
                </a:extLst>
              </p:cNvPr>
              <p:cNvGrpSpPr/>
              <p:nvPr/>
            </p:nvGrpSpPr>
            <p:grpSpPr>
              <a:xfrm>
                <a:off x="10128163" y="7080245"/>
                <a:ext cx="228600" cy="228600"/>
                <a:chOff x="1529358" y="2507698"/>
                <a:chExt cx="228600" cy="228600"/>
              </a:xfrm>
            </p:grpSpPr>
            <p:sp>
              <p:nvSpPr>
                <p:cNvPr id="189" name="Oval 5">
                  <a:extLst>
                    <a:ext uri="{FF2B5EF4-FFF2-40B4-BE49-F238E27FC236}">
                      <a16:creationId xmlns:a16="http://schemas.microsoft.com/office/drawing/2014/main" id="{E15EDC97-0D4C-C206-DF70-6614FFD40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9358" y="2507698"/>
                  <a:ext cx="228600" cy="228600"/>
                </a:xfrm>
                <a:prstGeom prst="ellipse">
                  <a:avLst/>
                </a:prstGeom>
                <a:solidFill>
                  <a:srgbClr val="C00000"/>
                </a:solidFill>
                <a:ln w="190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9394" tIns="24696" rIns="49394" bIns="2469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370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76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LightningBolt_E945" title="Icon of a lightning bolt">
                  <a:extLst>
                    <a:ext uri="{FF2B5EF4-FFF2-40B4-BE49-F238E27FC236}">
                      <a16:creationId xmlns:a16="http://schemas.microsoft.com/office/drawing/2014/main" id="{D65F7604-28E3-E688-69D9-50671A498B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595504" y="2550057"/>
                  <a:ext cx="105856" cy="148380"/>
                </a:xfrm>
                <a:custGeom>
                  <a:avLst/>
                  <a:gdLst>
                    <a:gd name="T0" fmla="*/ 481 w 2961"/>
                    <a:gd name="T1" fmla="*/ 4132 h 4132"/>
                    <a:gd name="T2" fmla="*/ 2961 w 2961"/>
                    <a:gd name="T3" fmla="*/ 1653 h 4132"/>
                    <a:gd name="T4" fmla="*/ 1652 w 2961"/>
                    <a:gd name="T5" fmla="*/ 1653 h 4132"/>
                    <a:gd name="T6" fmla="*/ 2479 w 2961"/>
                    <a:gd name="T7" fmla="*/ 0 h 4132"/>
                    <a:gd name="T8" fmla="*/ 1239 w 2961"/>
                    <a:gd name="T9" fmla="*/ 0 h 4132"/>
                    <a:gd name="T10" fmla="*/ 0 w 2961"/>
                    <a:gd name="T11" fmla="*/ 2479 h 4132"/>
                    <a:gd name="T12" fmla="*/ 964 w 2961"/>
                    <a:gd name="T13" fmla="*/ 2479 h 4132"/>
                    <a:gd name="T14" fmla="*/ 137 w 2961"/>
                    <a:gd name="T15" fmla="*/ 4132 h 4132"/>
                    <a:gd name="T16" fmla="*/ 481 w 2961"/>
                    <a:gd name="T17" fmla="*/ 4132 h 4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1" h="4132">
                      <a:moveTo>
                        <a:pt x="481" y="4132"/>
                      </a:moveTo>
                      <a:lnTo>
                        <a:pt x="2961" y="1653"/>
                      </a:lnTo>
                      <a:lnTo>
                        <a:pt x="1652" y="1653"/>
                      </a:lnTo>
                      <a:lnTo>
                        <a:pt x="2479" y="0"/>
                      </a:lnTo>
                      <a:lnTo>
                        <a:pt x="1239" y="0"/>
                      </a:lnTo>
                      <a:lnTo>
                        <a:pt x="0" y="2479"/>
                      </a:lnTo>
                      <a:lnTo>
                        <a:pt x="964" y="2479"/>
                      </a:lnTo>
                      <a:lnTo>
                        <a:pt x="137" y="4132"/>
                      </a:lnTo>
                      <a:lnTo>
                        <a:pt x="481" y="4132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90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9394" tIns="24696" rIns="49394" bIns="2469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370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94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57" name="Graphic 256">
            <a:extLst>
              <a:ext uri="{FF2B5EF4-FFF2-40B4-BE49-F238E27FC236}">
                <a16:creationId xmlns:a16="http://schemas.microsoft.com/office/drawing/2014/main" id="{6F48C6AC-283B-CE5E-9017-F8DCA940B7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36" r="36411"/>
          <a:stretch/>
        </p:blipFill>
        <p:spPr>
          <a:xfrm>
            <a:off x="1457086" y="5688473"/>
            <a:ext cx="456920" cy="744746"/>
          </a:xfrm>
          <a:prstGeom prst="rect">
            <a:avLst/>
          </a:prstGeom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B9A9702-1525-DAB3-B2D7-5C786D2FCDD8}"/>
              </a:ext>
            </a:extLst>
          </p:cNvPr>
          <p:cNvGrpSpPr/>
          <p:nvPr/>
        </p:nvGrpSpPr>
        <p:grpSpPr>
          <a:xfrm>
            <a:off x="1798001" y="5968874"/>
            <a:ext cx="228600" cy="228600"/>
            <a:chOff x="1513658" y="6067698"/>
            <a:chExt cx="228600" cy="228600"/>
          </a:xfrm>
        </p:grpSpPr>
        <p:sp>
          <p:nvSpPr>
            <p:cNvPr id="259" name="Oval 5">
              <a:extLst>
                <a:ext uri="{FF2B5EF4-FFF2-40B4-BE49-F238E27FC236}">
                  <a16:creationId xmlns:a16="http://schemas.microsoft.com/office/drawing/2014/main" id="{23E87E88-DE3E-40B5-5B94-B46CD71C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658" y="6067698"/>
              <a:ext cx="228600" cy="228600"/>
            </a:xfrm>
            <a:prstGeom prst="ellipse">
              <a:avLst/>
            </a:prstGeom>
            <a:solidFill>
              <a:srgbClr val="C00000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49394" tIns="24696" rIns="49394" bIns="24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03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LightningBolt_E945" title="Icon of a lightning bolt">
              <a:extLst>
                <a:ext uri="{FF2B5EF4-FFF2-40B4-BE49-F238E27FC236}">
                  <a16:creationId xmlns:a16="http://schemas.microsoft.com/office/drawing/2014/main" id="{B134FF7D-C255-16A6-00CF-10CB4CCEC6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804" y="6110057"/>
              <a:ext cx="105856" cy="14838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solidFill>
              <a:schemeClr val="bg2"/>
            </a:solidFill>
            <a:ln w="190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49394" tIns="24696" rIns="49394" bIns="24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03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9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8" grpId="0"/>
      <p:bldP spid="19" grpId="0"/>
      <p:bldP spid="20" grpId="0" animBg="1"/>
      <p:bldP spid="21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4</a:t>
            </a:r>
            <a:br>
              <a:rPr lang="en-US" dirty="0"/>
            </a:br>
            <a:r>
              <a:rPr lang="en-US" sz="2000" dirty="0"/>
              <a:t>SLA 99% | RPO 24h | RTO 72h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560C1-49BD-42EF-BD14-9E44173F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" y="718500"/>
            <a:ext cx="11901311" cy="35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8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3</a:t>
            </a:r>
            <a:br>
              <a:rPr lang="en-US" dirty="0"/>
            </a:br>
            <a:r>
              <a:rPr lang="en-US" sz="2000" dirty="0"/>
              <a:t>SLA 99.95% | RPO 4h | RTO 8h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BBE8-217D-4ED0-B29E-44C9A82B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6" y="352878"/>
            <a:ext cx="11888346" cy="43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3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2</a:t>
            </a:r>
            <a:br>
              <a:rPr lang="en-US" dirty="0"/>
            </a:br>
            <a:r>
              <a:rPr lang="en-US" sz="2000" dirty="0"/>
              <a:t>SLA 99.99% | RPO 30min | RTO 4h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8B905-5ED6-42FE-B68F-E3B150D2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30"/>
            <a:ext cx="11991975" cy="44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06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Cost Estimates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150F6D-5921-0F57-91D9-E6C3DDE99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59330"/>
              </p:ext>
            </p:extLst>
          </p:nvPr>
        </p:nvGraphicFramePr>
        <p:xfrm>
          <a:off x="1337001" y="1714523"/>
          <a:ext cx="8715789" cy="317181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22454">
                  <a:extLst>
                    <a:ext uri="{9D8B030D-6E8A-4147-A177-3AD203B41FA5}">
                      <a16:colId xmlns:a16="http://schemas.microsoft.com/office/drawing/2014/main" val="3281392125"/>
                    </a:ext>
                  </a:extLst>
                </a:gridCol>
                <a:gridCol w="1406885">
                  <a:extLst>
                    <a:ext uri="{9D8B030D-6E8A-4147-A177-3AD203B41FA5}">
                      <a16:colId xmlns:a16="http://schemas.microsoft.com/office/drawing/2014/main" val="3386280532"/>
                    </a:ext>
                  </a:extLst>
                </a:gridCol>
                <a:gridCol w="1182940">
                  <a:extLst>
                    <a:ext uri="{9D8B030D-6E8A-4147-A177-3AD203B41FA5}">
                      <a16:colId xmlns:a16="http://schemas.microsoft.com/office/drawing/2014/main" val="933726796"/>
                    </a:ext>
                  </a:extLst>
                </a:gridCol>
                <a:gridCol w="1550735">
                  <a:extLst>
                    <a:ext uri="{9D8B030D-6E8A-4147-A177-3AD203B41FA5}">
                      <a16:colId xmlns:a16="http://schemas.microsoft.com/office/drawing/2014/main" val="127970412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90865355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844468514"/>
                    </a:ext>
                  </a:extLst>
                </a:gridCol>
              </a:tblGrid>
              <a:tr h="320489">
                <a:tc rowSpan="2">
                  <a:txBody>
                    <a:bodyPr/>
                    <a:lstStyle/>
                    <a:p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95395"/>
                  </a:ext>
                </a:extLst>
              </a:tr>
              <a:tr h="5505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 USD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 NOK**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With </a:t>
                      </a:r>
                      <a:r>
                        <a:rPr lang="da-DK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Gassco</a:t>
                      </a: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discount NOK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 increase to next tier NOK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Increase in % to next tier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52455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3068"/>
                  </a:ext>
                </a:extLst>
              </a:tr>
              <a:tr h="351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3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86904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2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43546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1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7195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403831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 with ASR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85414"/>
                  </a:ext>
                </a:extLst>
              </a:tr>
              <a:tr h="34707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**Exchange rate USD to NOK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1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7212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Cost Estimates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1A4183-0E97-BADF-E963-AA15F48B4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21799"/>
              </p:ext>
            </p:extLst>
          </p:nvPr>
        </p:nvGraphicFramePr>
        <p:xfrm>
          <a:off x="873937" y="1640372"/>
          <a:ext cx="10603613" cy="30694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86808">
                  <a:extLst>
                    <a:ext uri="{9D8B030D-6E8A-4147-A177-3AD203B41FA5}">
                      <a16:colId xmlns:a16="http://schemas.microsoft.com/office/drawing/2014/main" val="536495710"/>
                    </a:ext>
                  </a:extLst>
                </a:gridCol>
                <a:gridCol w="1064863">
                  <a:extLst>
                    <a:ext uri="{9D8B030D-6E8A-4147-A177-3AD203B41FA5}">
                      <a16:colId xmlns:a16="http://schemas.microsoft.com/office/drawing/2014/main" val="2973622835"/>
                    </a:ext>
                  </a:extLst>
                </a:gridCol>
                <a:gridCol w="1886808">
                  <a:extLst>
                    <a:ext uri="{9D8B030D-6E8A-4147-A177-3AD203B41FA5}">
                      <a16:colId xmlns:a16="http://schemas.microsoft.com/office/drawing/2014/main" val="3093875527"/>
                    </a:ext>
                  </a:extLst>
                </a:gridCol>
                <a:gridCol w="963298">
                  <a:extLst>
                    <a:ext uri="{9D8B030D-6E8A-4147-A177-3AD203B41FA5}">
                      <a16:colId xmlns:a16="http://schemas.microsoft.com/office/drawing/2014/main" val="1215125672"/>
                    </a:ext>
                  </a:extLst>
                </a:gridCol>
                <a:gridCol w="963298">
                  <a:extLst>
                    <a:ext uri="{9D8B030D-6E8A-4147-A177-3AD203B41FA5}">
                      <a16:colId xmlns:a16="http://schemas.microsoft.com/office/drawing/2014/main" val="3541641859"/>
                    </a:ext>
                  </a:extLst>
                </a:gridCol>
                <a:gridCol w="1919269">
                  <a:extLst>
                    <a:ext uri="{9D8B030D-6E8A-4147-A177-3AD203B41FA5}">
                      <a16:colId xmlns:a16="http://schemas.microsoft.com/office/drawing/2014/main" val="1667653305"/>
                    </a:ext>
                  </a:extLst>
                </a:gridCol>
                <a:gridCol w="1919269">
                  <a:extLst>
                    <a:ext uri="{9D8B030D-6E8A-4147-A177-3AD203B41FA5}">
                      <a16:colId xmlns:a16="http://schemas.microsoft.com/office/drawing/2014/main" val="3344700240"/>
                    </a:ext>
                  </a:extLst>
                </a:gridCol>
              </a:tblGrid>
              <a:tr h="26833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82028"/>
                  </a:ext>
                </a:extLst>
              </a:tr>
              <a:tr h="32220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 ASR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3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2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1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0420"/>
                  </a:ext>
                </a:extLst>
              </a:tr>
              <a:tr h="268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26242"/>
                  </a:ext>
                </a:extLst>
              </a:tr>
              <a:tr h="557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 ASR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36%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0441"/>
                  </a:ext>
                </a:extLst>
              </a:tr>
              <a:tr h="268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3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80%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33%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26176"/>
                  </a:ext>
                </a:extLst>
              </a:tr>
              <a:tr h="268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2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80%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33%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960109"/>
                  </a:ext>
                </a:extLst>
              </a:tr>
              <a:tr h="557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1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128%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203967"/>
                  </a:ext>
                </a:extLst>
              </a:tr>
              <a:tr h="557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220%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136%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78%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78%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40%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476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050340"/>
          </a:xfrm>
        </p:spPr>
        <p:txBody>
          <a:bodyPr/>
          <a:lstStyle/>
          <a:p>
            <a:r>
              <a:rPr lang="en-US" dirty="0"/>
              <a:t>Resiliency in Azure whitepaper </a:t>
            </a:r>
            <a:r>
              <a:rPr lang="en-US" dirty="0">
                <a:hlinkClick r:id="rId3"/>
              </a:rPr>
              <a:t>azure.microsoft.com</a:t>
            </a:r>
            <a:endParaRPr lang="en-US" dirty="0"/>
          </a:p>
          <a:p>
            <a:r>
              <a:rPr lang="en-US" dirty="0"/>
              <a:t>Cloud Adoption Framework </a:t>
            </a:r>
            <a:r>
              <a:rPr lang="en-US" dirty="0">
                <a:hlinkClick r:id="rId4"/>
              </a:rPr>
              <a:t>docs.microsoft.com</a:t>
            </a:r>
            <a:endParaRPr lang="en-US" dirty="0"/>
          </a:p>
          <a:p>
            <a:r>
              <a:rPr lang="en-US" dirty="0"/>
              <a:t>Azure Well-Architected Framework </a:t>
            </a:r>
            <a:r>
              <a:rPr lang="en-US" dirty="0">
                <a:hlinkClick r:id="rId5"/>
              </a:rPr>
              <a:t>docs.microsoft.com</a:t>
            </a:r>
            <a:endParaRPr lang="en-US" dirty="0"/>
          </a:p>
          <a:p>
            <a:r>
              <a:rPr lang="en-US" dirty="0"/>
              <a:t>Azure Application Architecture Guide </a:t>
            </a:r>
            <a:r>
              <a:rPr lang="en-US" dirty="0">
                <a:hlinkClick r:id="rId6"/>
              </a:rPr>
              <a:t>docs.microsoft.com</a:t>
            </a:r>
            <a:endParaRPr lang="en-US" dirty="0"/>
          </a:p>
          <a:p>
            <a:r>
              <a:rPr lang="en-US" dirty="0"/>
              <a:t>Azure Site Recovery </a:t>
            </a:r>
            <a:r>
              <a:rPr lang="en-US" dirty="0">
                <a:hlinkClick r:id="rId7"/>
              </a:rPr>
              <a:t>docs.microsoft.com</a:t>
            </a:r>
            <a:endParaRPr lang="en-US" dirty="0"/>
          </a:p>
          <a:p>
            <a:r>
              <a:rPr lang="en-US" dirty="0"/>
              <a:t>Azure Backup </a:t>
            </a:r>
            <a:r>
              <a:rPr lang="en-US" dirty="0">
                <a:hlinkClick r:id="rId8"/>
              </a:rPr>
              <a:t>docs.microsoft.com</a:t>
            </a:r>
            <a:endParaRPr lang="en-US" dirty="0"/>
          </a:p>
          <a:p>
            <a:r>
              <a:rPr lang="en-US" dirty="0"/>
              <a:t>Azure Service Level Agreements </a:t>
            </a:r>
            <a:r>
              <a:rPr lang="en-US" dirty="0">
                <a:hlinkClick r:id="rId9"/>
              </a:rPr>
              <a:t>azure.microsoft.com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5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4E9C47-387C-62D5-B470-42F2F1457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21" y="3866581"/>
            <a:ext cx="3319379" cy="508904"/>
          </a:xfrm>
        </p:spPr>
        <p:txBody>
          <a:bodyPr/>
          <a:lstStyle/>
          <a:p>
            <a:r>
              <a:rPr lang="en-US" dirty="0"/>
              <a:t>Bidyendu Dey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9AB71A-C12B-6B47-D12A-511B5D3E738F}"/>
              </a:ext>
            </a:extLst>
          </p:cNvPr>
          <p:cNvSpPr txBox="1">
            <a:spLocks/>
          </p:cNvSpPr>
          <p:nvPr/>
        </p:nvSpPr>
        <p:spPr>
          <a:xfrm>
            <a:off x="564500" y="1945257"/>
            <a:ext cx="8588126" cy="1483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BCDR Scenarios, Tiers and Patterns</a:t>
            </a:r>
          </a:p>
        </p:txBody>
      </p:sp>
    </p:spTree>
    <p:extLst>
      <p:ext uri="{BB962C8B-B14F-4D97-AF65-F5344CB8AC3E}">
        <p14:creationId xmlns:p14="http://schemas.microsoft.com/office/powerpoint/2010/main" val="19024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309812"/>
            <a:ext cx="3182027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BCDR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2860270"/>
          </a:xfrm>
        </p:spPr>
        <p:txBody>
          <a:bodyPr/>
          <a:lstStyle/>
          <a:p>
            <a:r>
              <a:rPr lang="en-US" sz="1600" u="sng" dirty="0"/>
              <a:t>Business Continuity (BC)</a:t>
            </a:r>
            <a:br>
              <a:rPr lang="en-US" sz="1600" dirty="0"/>
            </a:br>
            <a:r>
              <a:rPr lang="en-US" sz="1600" dirty="0"/>
              <a:t>BC deals with the business operations side of BCDR. It involves designing and creating policies and procedures that ensure that essential business functions/processes are available during and after a disaster. BC can include the replacement of staff, service availability issues, business impact analysis and change management.</a:t>
            </a:r>
          </a:p>
          <a:p>
            <a:r>
              <a:rPr lang="en-US" sz="1600" u="sng" dirty="0"/>
              <a:t>Disaster Recovery (DR)</a:t>
            </a:r>
            <a:br>
              <a:rPr lang="en-US" sz="1600" dirty="0"/>
            </a:br>
            <a:r>
              <a:rPr lang="en-US" sz="1600" dirty="0"/>
              <a:t>DR is primarily focused on the IT side of BCDR. It defines how an organization’s IT department will recover from a natural or artificial disaster. The processes within this phase can include server and network restoration, copying backup data and provisioning backup systems.</a:t>
            </a:r>
          </a:p>
        </p:txBody>
      </p:sp>
    </p:spTree>
    <p:extLst>
      <p:ext uri="{BB962C8B-B14F-4D97-AF65-F5344CB8AC3E}">
        <p14:creationId xmlns:p14="http://schemas.microsoft.com/office/powerpoint/2010/main" val="4335646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309812"/>
            <a:ext cx="3182027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SLA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984885"/>
          </a:xfrm>
        </p:spPr>
        <p:txBody>
          <a:bodyPr/>
          <a:lstStyle/>
          <a:p>
            <a:r>
              <a:rPr lang="en-US" sz="1600" u="sng" dirty="0"/>
              <a:t>Service Level Agreement</a:t>
            </a:r>
            <a:br>
              <a:rPr lang="en-US" sz="1600" u="sng" dirty="0"/>
            </a:br>
            <a:r>
              <a:rPr lang="en-US" sz="1600" dirty="0"/>
              <a:t>A service-level agreement (SLA) is a commitment between a service provider and a client. Particular aspects of the service – quality, availability, responsibilities – are agreed between the service provider and the service user.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48487B3C-5EC3-4C23-90D9-269A79AB5368}"/>
              </a:ext>
            </a:extLst>
          </p:cNvPr>
          <p:cNvSpPr txBox="1">
            <a:spLocks/>
          </p:cNvSpPr>
          <p:nvPr/>
        </p:nvSpPr>
        <p:spPr>
          <a:xfrm>
            <a:off x="585215" y="3429000"/>
            <a:ext cx="318202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nb-NO" dirty="0"/>
              <a:t>RPO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DAB99F-390F-45F5-AA44-FE6D5D7030FF}"/>
              </a:ext>
            </a:extLst>
          </p:cNvPr>
          <p:cNvSpPr txBox="1">
            <a:spLocks/>
          </p:cNvSpPr>
          <p:nvPr/>
        </p:nvSpPr>
        <p:spPr>
          <a:xfrm>
            <a:off x="4354523" y="3429000"/>
            <a:ext cx="7254865" cy="9848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/>
              <a:t>Recovery Point Objective</a:t>
            </a:r>
            <a:br>
              <a:rPr lang="en-US" sz="1600" u="sng" dirty="0"/>
            </a:br>
            <a:r>
              <a:rPr lang="en-US" sz="1600" dirty="0"/>
              <a:t>Generally, refers to the amount of data that can be lost within a period most relevant to a business, before significant harm occurs, from the point of a critical event to the most preceding backup.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06ACE23-25E9-4FE2-A741-19A15D99DB3A}"/>
              </a:ext>
            </a:extLst>
          </p:cNvPr>
          <p:cNvSpPr txBox="1">
            <a:spLocks/>
          </p:cNvSpPr>
          <p:nvPr/>
        </p:nvSpPr>
        <p:spPr>
          <a:xfrm>
            <a:off x="4351920" y="4566285"/>
            <a:ext cx="7254865" cy="9848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/>
              <a:t>Recovery Time Objective</a:t>
            </a:r>
            <a:br>
              <a:rPr lang="en-US" sz="1600" u="sng" dirty="0"/>
            </a:br>
            <a:r>
              <a:rPr lang="en-US" sz="1600" dirty="0"/>
              <a:t>The recovery time objective (RTO) is the maximum tolerable length of time that a computer, system, network, or application can be down after a failure or disaster occurs.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96871518-012B-426F-93A7-B81C84C9D927}"/>
              </a:ext>
            </a:extLst>
          </p:cNvPr>
          <p:cNvSpPr txBox="1">
            <a:spLocks/>
          </p:cNvSpPr>
          <p:nvPr/>
        </p:nvSpPr>
        <p:spPr>
          <a:xfrm>
            <a:off x="585215" y="4566285"/>
            <a:ext cx="318202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nb-NO" dirty="0"/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557195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152001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Think about BCDR from the start!</a:t>
            </a:r>
          </a:p>
        </p:txBody>
      </p:sp>
    </p:spTree>
    <p:extLst>
      <p:ext uri="{BB962C8B-B14F-4D97-AF65-F5344CB8AC3E}">
        <p14:creationId xmlns:p14="http://schemas.microsoft.com/office/powerpoint/2010/main" val="33478531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reeform 34">
            <a:extLst>
              <a:ext uri="{FF2B5EF4-FFF2-40B4-BE49-F238E27FC236}">
                <a16:creationId xmlns:a16="http://schemas.microsoft.com/office/drawing/2014/main" id="{F6CC8654-3156-4231-9003-21DEA70E4A71}"/>
              </a:ext>
            </a:extLst>
          </p:cNvPr>
          <p:cNvSpPr>
            <a:spLocks/>
          </p:cNvSpPr>
          <p:nvPr/>
        </p:nvSpPr>
        <p:spPr bwMode="auto">
          <a:xfrm rot="16200000">
            <a:off x="4630357" y="-2586420"/>
            <a:ext cx="3175762" cy="10972802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  <a:gd name="connsiteX0" fmla="*/ 0 w 10000"/>
              <a:gd name="connsiteY0" fmla="*/ 6349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3339 h 10000"/>
              <a:gd name="connsiteX0" fmla="*/ 0 w 10000"/>
              <a:gd name="connsiteY0" fmla="*/ 6349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373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6349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lnTo>
                  <a:pt x="0" y="0"/>
                </a:lnTo>
                <a:lnTo>
                  <a:pt x="0" y="373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4BFEAB3-76ED-484C-AFE6-D2E007FAAA4B}"/>
              </a:ext>
            </a:extLst>
          </p:cNvPr>
          <p:cNvGrpSpPr/>
          <p:nvPr/>
        </p:nvGrpSpPr>
        <p:grpSpPr>
          <a:xfrm>
            <a:off x="6502272" y="4599141"/>
            <a:ext cx="3291438" cy="1647157"/>
            <a:chOff x="2580725" y="4732517"/>
            <a:chExt cx="3291438" cy="1647157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EDDCE47-74A2-40D9-A858-B23474C684CA}"/>
                </a:ext>
              </a:extLst>
            </p:cNvPr>
            <p:cNvSpPr txBox="1"/>
            <p:nvPr/>
          </p:nvSpPr>
          <p:spPr>
            <a:xfrm>
              <a:off x="2580725" y="5342467"/>
              <a:ext cx="3291438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Simple and reliable cloud-integrated backup as a service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5A03FA2-80FF-4DA8-B0B7-505115B31217}"/>
                </a:ext>
              </a:extLst>
            </p:cNvPr>
            <p:cNvSpPr txBox="1"/>
            <p:nvPr/>
          </p:nvSpPr>
          <p:spPr>
            <a:xfrm>
              <a:off x="3013119" y="4732517"/>
              <a:ext cx="253519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Backup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194CEC71-5E5B-447C-A68E-41D4A558D8FD}"/>
              </a:ext>
            </a:extLst>
          </p:cNvPr>
          <p:cNvGrpSpPr/>
          <p:nvPr/>
        </p:nvGrpSpPr>
        <p:grpSpPr>
          <a:xfrm>
            <a:off x="1843683" y="4599141"/>
            <a:ext cx="4019082" cy="1643501"/>
            <a:chOff x="6534618" y="4732517"/>
            <a:chExt cx="4019082" cy="1643501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50CEC7F-26E4-4772-B0B8-ECB7D0CFC754}"/>
                </a:ext>
              </a:extLst>
            </p:cNvPr>
            <p:cNvSpPr txBox="1"/>
            <p:nvPr/>
          </p:nvSpPr>
          <p:spPr>
            <a:xfrm>
              <a:off x="6534618" y="5338811"/>
              <a:ext cx="4019082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 simple and compliant service for orchestrating your disaster recovery plan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237A2AF-85C2-4F0A-B6AB-5D6CA756C3A5}"/>
                </a:ext>
              </a:extLst>
            </p:cNvPr>
            <p:cNvSpPr txBox="1"/>
            <p:nvPr/>
          </p:nvSpPr>
          <p:spPr>
            <a:xfrm>
              <a:off x="6836112" y="4732517"/>
              <a:ext cx="34290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Site Recovery</a:t>
              </a:r>
            </a:p>
          </p:txBody>
        </p:sp>
      </p:grpSp>
      <p:sp>
        <p:nvSpPr>
          <p:cNvPr id="3" name="Title 6">
            <a:extLst>
              <a:ext uri="{FF2B5EF4-FFF2-40B4-BE49-F238E27FC236}">
                <a16:creationId xmlns:a16="http://schemas.microsoft.com/office/drawing/2014/main" id="{1E4F902C-2628-88F2-8E08-48979D48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Disaster Recovery Concepts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085C77B-9A92-A351-3A17-DCB589F29ECF}"/>
              </a:ext>
            </a:extLst>
          </p:cNvPr>
          <p:cNvSpPr>
            <a:spLocks noEditPoints="1"/>
          </p:cNvSpPr>
          <p:nvPr/>
        </p:nvSpPr>
        <p:spPr bwMode="auto">
          <a:xfrm>
            <a:off x="8637709" y="2212625"/>
            <a:ext cx="511312" cy="677049"/>
          </a:xfrm>
          <a:custGeom>
            <a:avLst/>
            <a:gdLst>
              <a:gd name="T0" fmla="*/ 611 w 1224"/>
              <a:gd name="T1" fmla="*/ 1620 h 1620"/>
              <a:gd name="T2" fmla="*/ 0 w 1224"/>
              <a:gd name="T3" fmla="*/ 1333 h 1620"/>
              <a:gd name="T4" fmla="*/ 0 w 1224"/>
              <a:gd name="T5" fmla="*/ 345 h 1620"/>
              <a:gd name="T6" fmla="*/ 4 w 1224"/>
              <a:gd name="T7" fmla="*/ 324 h 1620"/>
              <a:gd name="T8" fmla="*/ 0 w 1224"/>
              <a:gd name="T9" fmla="*/ 287 h 1620"/>
              <a:gd name="T10" fmla="*/ 611 w 1224"/>
              <a:gd name="T11" fmla="*/ 0 h 1620"/>
              <a:gd name="T12" fmla="*/ 1224 w 1224"/>
              <a:gd name="T13" fmla="*/ 287 h 1620"/>
              <a:gd name="T14" fmla="*/ 1219 w 1224"/>
              <a:gd name="T15" fmla="*/ 324 h 1620"/>
              <a:gd name="T16" fmla="*/ 1224 w 1224"/>
              <a:gd name="T17" fmla="*/ 345 h 1620"/>
              <a:gd name="T18" fmla="*/ 1224 w 1224"/>
              <a:gd name="T19" fmla="*/ 1333 h 1620"/>
              <a:gd name="T20" fmla="*/ 611 w 1224"/>
              <a:gd name="T21" fmla="*/ 1620 h 1620"/>
              <a:gd name="T22" fmla="*/ 109 w 1224"/>
              <a:gd name="T23" fmla="*/ 456 h 1620"/>
              <a:gd name="T24" fmla="*/ 109 w 1224"/>
              <a:gd name="T25" fmla="*/ 1333 h 1620"/>
              <a:gd name="T26" fmla="*/ 611 w 1224"/>
              <a:gd name="T27" fmla="*/ 1511 h 1620"/>
              <a:gd name="T28" fmla="*/ 1114 w 1224"/>
              <a:gd name="T29" fmla="*/ 1333 h 1620"/>
              <a:gd name="T30" fmla="*/ 1114 w 1224"/>
              <a:gd name="T31" fmla="*/ 456 h 1620"/>
              <a:gd name="T32" fmla="*/ 992 w 1224"/>
              <a:gd name="T33" fmla="*/ 515 h 1620"/>
              <a:gd name="T34" fmla="*/ 612 w 1224"/>
              <a:gd name="T35" fmla="*/ 574 h 1620"/>
              <a:gd name="T36" fmla="*/ 612 w 1224"/>
              <a:gd name="T37" fmla="*/ 574 h 1620"/>
              <a:gd name="T38" fmla="*/ 611 w 1224"/>
              <a:gd name="T39" fmla="*/ 574 h 1620"/>
              <a:gd name="T40" fmla="*/ 611 w 1224"/>
              <a:gd name="T41" fmla="*/ 574 h 1620"/>
              <a:gd name="T42" fmla="*/ 216 w 1224"/>
              <a:gd name="T43" fmla="*/ 509 h 1620"/>
              <a:gd name="T44" fmla="*/ 109 w 1224"/>
              <a:gd name="T45" fmla="*/ 456 h 1620"/>
              <a:gd name="T46" fmla="*/ 611 w 1224"/>
              <a:gd name="T47" fmla="*/ 464 h 1620"/>
              <a:gd name="T48" fmla="*/ 612 w 1224"/>
              <a:gd name="T49" fmla="*/ 464 h 1620"/>
              <a:gd name="T50" fmla="*/ 612 w 1224"/>
              <a:gd name="T51" fmla="*/ 464 h 1620"/>
              <a:gd name="T52" fmla="*/ 613 w 1224"/>
              <a:gd name="T53" fmla="*/ 464 h 1620"/>
              <a:gd name="T54" fmla="*/ 613 w 1224"/>
              <a:gd name="T55" fmla="*/ 464 h 1620"/>
              <a:gd name="T56" fmla="*/ 915 w 1224"/>
              <a:gd name="T57" fmla="*/ 425 h 1620"/>
              <a:gd name="T58" fmla="*/ 1029 w 1224"/>
              <a:gd name="T59" fmla="*/ 379 h 1620"/>
              <a:gd name="T60" fmla="*/ 1104 w 1224"/>
              <a:gd name="T61" fmla="*/ 316 h 1620"/>
              <a:gd name="T62" fmla="*/ 1107 w 1224"/>
              <a:gd name="T63" fmla="*/ 311 h 1620"/>
              <a:gd name="T64" fmla="*/ 1114 w 1224"/>
              <a:gd name="T65" fmla="*/ 287 h 1620"/>
              <a:gd name="T66" fmla="*/ 611 w 1224"/>
              <a:gd name="T67" fmla="*/ 109 h 1620"/>
              <a:gd name="T68" fmla="*/ 109 w 1224"/>
              <a:gd name="T69" fmla="*/ 287 h 1620"/>
              <a:gd name="T70" fmla="*/ 116 w 1224"/>
              <a:gd name="T71" fmla="*/ 311 h 1620"/>
              <a:gd name="T72" fmla="*/ 119 w 1224"/>
              <a:gd name="T73" fmla="*/ 316 h 1620"/>
              <a:gd name="T74" fmla="*/ 161 w 1224"/>
              <a:gd name="T75" fmla="*/ 358 h 1620"/>
              <a:gd name="T76" fmla="*/ 424 w 1224"/>
              <a:gd name="T77" fmla="*/ 450 h 1620"/>
              <a:gd name="T78" fmla="*/ 609 w 1224"/>
              <a:gd name="T79" fmla="*/ 464 h 1620"/>
              <a:gd name="T80" fmla="*/ 610 w 1224"/>
              <a:gd name="T81" fmla="*/ 464 h 1620"/>
              <a:gd name="T82" fmla="*/ 610 w 1224"/>
              <a:gd name="T83" fmla="*/ 464 h 1620"/>
              <a:gd name="T84" fmla="*/ 611 w 1224"/>
              <a:gd name="T85" fmla="*/ 464 h 1620"/>
              <a:gd name="T86" fmla="*/ 611 w 1224"/>
              <a:gd name="T87" fmla="*/ 46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4" h="1620">
                <a:moveTo>
                  <a:pt x="611" y="1620"/>
                </a:moveTo>
                <a:cubicBezTo>
                  <a:pt x="315" y="1620"/>
                  <a:pt x="0" y="1520"/>
                  <a:pt x="0" y="133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37"/>
                  <a:pt x="1" y="330"/>
                  <a:pt x="4" y="324"/>
                </a:cubicBezTo>
                <a:cubicBezTo>
                  <a:pt x="1" y="312"/>
                  <a:pt x="0" y="300"/>
                  <a:pt x="0" y="287"/>
                </a:cubicBezTo>
                <a:cubicBezTo>
                  <a:pt x="0" y="100"/>
                  <a:pt x="315" y="0"/>
                  <a:pt x="611" y="0"/>
                </a:cubicBezTo>
                <a:cubicBezTo>
                  <a:pt x="908" y="0"/>
                  <a:pt x="1224" y="100"/>
                  <a:pt x="1224" y="287"/>
                </a:cubicBezTo>
                <a:cubicBezTo>
                  <a:pt x="1224" y="300"/>
                  <a:pt x="1222" y="312"/>
                  <a:pt x="1219" y="324"/>
                </a:cubicBezTo>
                <a:cubicBezTo>
                  <a:pt x="1222" y="330"/>
                  <a:pt x="1224" y="337"/>
                  <a:pt x="1224" y="345"/>
                </a:cubicBezTo>
                <a:cubicBezTo>
                  <a:pt x="1224" y="1333"/>
                  <a:pt x="1224" y="1333"/>
                  <a:pt x="1224" y="1333"/>
                </a:cubicBezTo>
                <a:cubicBezTo>
                  <a:pt x="1224" y="1520"/>
                  <a:pt x="908" y="1620"/>
                  <a:pt x="611" y="1620"/>
                </a:cubicBezTo>
                <a:close/>
                <a:moveTo>
                  <a:pt x="109" y="456"/>
                </a:moveTo>
                <a:cubicBezTo>
                  <a:pt x="109" y="1333"/>
                  <a:pt x="109" y="1333"/>
                  <a:pt x="109" y="1333"/>
                </a:cubicBezTo>
                <a:cubicBezTo>
                  <a:pt x="109" y="1406"/>
                  <a:pt x="305" y="1511"/>
                  <a:pt x="611" y="1511"/>
                </a:cubicBezTo>
                <a:cubicBezTo>
                  <a:pt x="918" y="1511"/>
                  <a:pt x="1114" y="1406"/>
                  <a:pt x="1114" y="1333"/>
                </a:cubicBezTo>
                <a:cubicBezTo>
                  <a:pt x="1114" y="456"/>
                  <a:pt x="1114" y="456"/>
                  <a:pt x="1114" y="456"/>
                </a:cubicBezTo>
                <a:cubicBezTo>
                  <a:pt x="1079" y="479"/>
                  <a:pt x="1038" y="498"/>
                  <a:pt x="992" y="515"/>
                </a:cubicBezTo>
                <a:cubicBezTo>
                  <a:pt x="888" y="552"/>
                  <a:pt x="755" y="574"/>
                  <a:pt x="612" y="574"/>
                </a:cubicBezTo>
                <a:cubicBezTo>
                  <a:pt x="612" y="574"/>
                  <a:pt x="612" y="574"/>
                  <a:pt x="612" y="574"/>
                </a:cubicBezTo>
                <a:cubicBezTo>
                  <a:pt x="612" y="574"/>
                  <a:pt x="611" y="574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461" y="574"/>
                  <a:pt x="323" y="550"/>
                  <a:pt x="216" y="509"/>
                </a:cubicBezTo>
                <a:cubicBezTo>
                  <a:pt x="176" y="494"/>
                  <a:pt x="140" y="476"/>
                  <a:pt x="109" y="456"/>
                </a:cubicBezTo>
                <a:close/>
                <a:moveTo>
                  <a:pt x="611" y="464"/>
                </a:moveTo>
                <a:cubicBezTo>
                  <a:pt x="611" y="464"/>
                  <a:pt x="612" y="464"/>
                  <a:pt x="612" y="464"/>
                </a:cubicBezTo>
                <a:cubicBezTo>
                  <a:pt x="612" y="464"/>
                  <a:pt x="612" y="464"/>
                  <a:pt x="612" y="464"/>
                </a:cubicBezTo>
                <a:cubicBezTo>
                  <a:pt x="612" y="464"/>
                  <a:pt x="613" y="464"/>
                  <a:pt x="613" y="464"/>
                </a:cubicBezTo>
                <a:cubicBezTo>
                  <a:pt x="613" y="464"/>
                  <a:pt x="613" y="464"/>
                  <a:pt x="613" y="464"/>
                </a:cubicBezTo>
                <a:cubicBezTo>
                  <a:pt x="731" y="464"/>
                  <a:pt x="834" y="449"/>
                  <a:pt x="915" y="425"/>
                </a:cubicBezTo>
                <a:cubicBezTo>
                  <a:pt x="960" y="411"/>
                  <a:pt x="998" y="396"/>
                  <a:pt x="1029" y="379"/>
                </a:cubicBezTo>
                <a:cubicBezTo>
                  <a:pt x="1065" y="359"/>
                  <a:pt x="1091" y="337"/>
                  <a:pt x="1104" y="316"/>
                </a:cubicBezTo>
                <a:cubicBezTo>
                  <a:pt x="1105" y="314"/>
                  <a:pt x="1106" y="313"/>
                  <a:pt x="1107" y="311"/>
                </a:cubicBezTo>
                <a:cubicBezTo>
                  <a:pt x="1112" y="303"/>
                  <a:pt x="1114" y="295"/>
                  <a:pt x="1114" y="287"/>
                </a:cubicBezTo>
                <a:cubicBezTo>
                  <a:pt x="1114" y="214"/>
                  <a:pt x="918" y="109"/>
                  <a:pt x="611" y="109"/>
                </a:cubicBezTo>
                <a:cubicBezTo>
                  <a:pt x="305" y="109"/>
                  <a:pt x="109" y="214"/>
                  <a:pt x="109" y="287"/>
                </a:cubicBezTo>
                <a:cubicBezTo>
                  <a:pt x="109" y="295"/>
                  <a:pt x="111" y="303"/>
                  <a:pt x="116" y="311"/>
                </a:cubicBezTo>
                <a:cubicBezTo>
                  <a:pt x="117" y="313"/>
                  <a:pt x="118" y="314"/>
                  <a:pt x="119" y="316"/>
                </a:cubicBezTo>
                <a:cubicBezTo>
                  <a:pt x="128" y="330"/>
                  <a:pt x="142" y="344"/>
                  <a:pt x="161" y="358"/>
                </a:cubicBezTo>
                <a:cubicBezTo>
                  <a:pt x="213" y="396"/>
                  <a:pt x="304" y="431"/>
                  <a:pt x="424" y="450"/>
                </a:cubicBezTo>
                <a:cubicBezTo>
                  <a:pt x="480" y="459"/>
                  <a:pt x="542" y="464"/>
                  <a:pt x="609" y="464"/>
                </a:cubicBezTo>
                <a:cubicBezTo>
                  <a:pt x="610" y="464"/>
                  <a:pt x="610" y="464"/>
                  <a:pt x="610" y="464"/>
                </a:cubicBezTo>
                <a:cubicBezTo>
                  <a:pt x="610" y="464"/>
                  <a:pt x="610" y="464"/>
                  <a:pt x="610" y="464"/>
                </a:cubicBezTo>
                <a:cubicBezTo>
                  <a:pt x="610" y="464"/>
                  <a:pt x="610" y="464"/>
                  <a:pt x="611" y="464"/>
                </a:cubicBezTo>
                <a:cubicBezTo>
                  <a:pt x="611" y="464"/>
                  <a:pt x="611" y="464"/>
                  <a:pt x="611" y="464"/>
                </a:cubicBezTo>
                <a:close/>
              </a:path>
            </a:pathLst>
          </a:custGeom>
          <a:solidFill>
            <a:srgbClr val="50E6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F1723-B467-E307-F37F-F074FE757E6D}"/>
              </a:ext>
            </a:extLst>
          </p:cNvPr>
          <p:cNvSpPr txBox="1"/>
          <p:nvPr/>
        </p:nvSpPr>
        <p:spPr>
          <a:xfrm>
            <a:off x="8167809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Original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8D3389-8D67-0802-3BC5-AEDF8078F013}"/>
              </a:ext>
            </a:extLst>
          </p:cNvPr>
          <p:cNvGrpSpPr/>
          <p:nvPr/>
        </p:nvGrpSpPr>
        <p:grpSpPr>
          <a:xfrm>
            <a:off x="10277657" y="3045912"/>
            <a:ext cx="376238" cy="375906"/>
            <a:chOff x="1279457" y="5677744"/>
            <a:chExt cx="376238" cy="375906"/>
          </a:xfrm>
          <a:solidFill>
            <a:srgbClr val="50E6FF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64A3EF72-3822-9318-CF23-1BDE9C1D9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457" y="5677744"/>
              <a:ext cx="376238" cy="375906"/>
            </a:xfrm>
            <a:custGeom>
              <a:avLst/>
              <a:gdLst>
                <a:gd name="T0" fmla="*/ 277 w 555"/>
                <a:gd name="T1" fmla="*/ 0 h 554"/>
                <a:gd name="T2" fmla="*/ 0 w 555"/>
                <a:gd name="T3" fmla="*/ 277 h 554"/>
                <a:gd name="T4" fmla="*/ 277 w 555"/>
                <a:gd name="T5" fmla="*/ 554 h 554"/>
                <a:gd name="T6" fmla="*/ 555 w 555"/>
                <a:gd name="T7" fmla="*/ 277 h 554"/>
                <a:gd name="T8" fmla="*/ 277 w 555"/>
                <a:gd name="T9" fmla="*/ 0 h 554"/>
                <a:gd name="T10" fmla="*/ 277 w 555"/>
                <a:gd name="T11" fmla="*/ 497 h 554"/>
                <a:gd name="T12" fmla="*/ 57 w 555"/>
                <a:gd name="T13" fmla="*/ 277 h 554"/>
                <a:gd name="T14" fmla="*/ 277 w 555"/>
                <a:gd name="T15" fmla="*/ 57 h 554"/>
                <a:gd name="T16" fmla="*/ 498 w 555"/>
                <a:gd name="T17" fmla="*/ 277 h 554"/>
                <a:gd name="T18" fmla="*/ 277 w 555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5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5" y="430"/>
                    <a:pt x="555" y="277"/>
                  </a:cubicBezTo>
                  <a:cubicBezTo>
                    <a:pt x="555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6" y="497"/>
                    <a:pt x="57" y="398"/>
                    <a:pt x="57" y="277"/>
                  </a:cubicBezTo>
                  <a:cubicBezTo>
                    <a:pt x="57" y="155"/>
                    <a:pt x="156" y="57"/>
                    <a:pt x="277" y="57"/>
                  </a:cubicBezTo>
                  <a:cubicBezTo>
                    <a:pt x="399" y="57"/>
                    <a:pt x="498" y="155"/>
                    <a:pt x="498" y="277"/>
                  </a:cubicBezTo>
                  <a:cubicBezTo>
                    <a:pt x="498" y="398"/>
                    <a:pt x="399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AA3E147-E375-E7B9-9515-B16D3A845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355" y="5790217"/>
              <a:ext cx="190441" cy="149964"/>
            </a:xfrm>
            <a:custGeom>
              <a:avLst/>
              <a:gdLst>
                <a:gd name="T0" fmla="*/ 574 w 574"/>
                <a:gd name="T1" fmla="*/ 84 h 452"/>
                <a:gd name="T2" fmla="*/ 491 w 574"/>
                <a:gd name="T3" fmla="*/ 0 h 452"/>
                <a:gd name="T4" fmla="*/ 204 w 574"/>
                <a:gd name="T5" fmla="*/ 287 h 452"/>
                <a:gd name="T6" fmla="*/ 84 w 574"/>
                <a:gd name="T7" fmla="*/ 166 h 452"/>
                <a:gd name="T8" fmla="*/ 0 w 574"/>
                <a:gd name="T9" fmla="*/ 248 h 452"/>
                <a:gd name="T10" fmla="*/ 204 w 574"/>
                <a:gd name="T11" fmla="*/ 452 h 452"/>
                <a:gd name="T12" fmla="*/ 204 w 574"/>
                <a:gd name="T13" fmla="*/ 452 h 452"/>
                <a:gd name="T14" fmla="*/ 204 w 574"/>
                <a:gd name="T15" fmla="*/ 452 h 452"/>
                <a:gd name="T16" fmla="*/ 574 w 574"/>
                <a:gd name="T17" fmla="*/ 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452">
                  <a:moveTo>
                    <a:pt x="574" y="84"/>
                  </a:moveTo>
                  <a:lnTo>
                    <a:pt x="491" y="0"/>
                  </a:lnTo>
                  <a:lnTo>
                    <a:pt x="204" y="287"/>
                  </a:lnTo>
                  <a:lnTo>
                    <a:pt x="84" y="166"/>
                  </a:lnTo>
                  <a:lnTo>
                    <a:pt x="0" y="248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57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596450-023F-5699-EE28-26E9969D2D0D}"/>
              </a:ext>
            </a:extLst>
          </p:cNvPr>
          <p:cNvGrpSpPr/>
          <p:nvPr/>
        </p:nvGrpSpPr>
        <p:grpSpPr>
          <a:xfrm>
            <a:off x="8703922" y="3045414"/>
            <a:ext cx="375574" cy="375906"/>
            <a:chOff x="1866043" y="5097462"/>
            <a:chExt cx="375574" cy="375906"/>
          </a:xfrm>
          <a:solidFill>
            <a:srgbClr val="50E6FF"/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882FAE8-00B0-49CF-04FE-D81B35C22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097462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9"/>
                    <a:pt x="57" y="277"/>
                  </a:cubicBezTo>
                  <a:cubicBezTo>
                    <a:pt x="57" y="156"/>
                    <a:pt x="155" y="57"/>
                    <a:pt x="277" y="57"/>
                  </a:cubicBezTo>
                  <a:cubicBezTo>
                    <a:pt x="398" y="57"/>
                    <a:pt x="497" y="156"/>
                    <a:pt x="497" y="277"/>
                  </a:cubicBezTo>
                  <a:cubicBezTo>
                    <a:pt x="497" y="399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C2B5DB5-CE62-CFD2-CA4B-A5C7A6EE5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152" y="5217566"/>
              <a:ext cx="136361" cy="136361"/>
            </a:xfrm>
            <a:custGeom>
              <a:avLst/>
              <a:gdLst>
                <a:gd name="T0" fmla="*/ 334 w 411"/>
                <a:gd name="T1" fmla="*/ 0 h 411"/>
                <a:gd name="T2" fmla="*/ 207 w 411"/>
                <a:gd name="T3" fmla="*/ 127 h 411"/>
                <a:gd name="T4" fmla="*/ 80 w 411"/>
                <a:gd name="T5" fmla="*/ 0 h 411"/>
                <a:gd name="T6" fmla="*/ 0 w 411"/>
                <a:gd name="T7" fmla="*/ 80 h 411"/>
                <a:gd name="T8" fmla="*/ 127 w 411"/>
                <a:gd name="T9" fmla="*/ 205 h 411"/>
                <a:gd name="T10" fmla="*/ 0 w 411"/>
                <a:gd name="T11" fmla="*/ 331 h 411"/>
                <a:gd name="T12" fmla="*/ 80 w 411"/>
                <a:gd name="T13" fmla="*/ 411 h 411"/>
                <a:gd name="T14" fmla="*/ 207 w 411"/>
                <a:gd name="T15" fmla="*/ 284 h 411"/>
                <a:gd name="T16" fmla="*/ 334 w 411"/>
                <a:gd name="T17" fmla="*/ 411 h 411"/>
                <a:gd name="T18" fmla="*/ 411 w 411"/>
                <a:gd name="T19" fmla="*/ 331 h 411"/>
                <a:gd name="T20" fmla="*/ 287 w 411"/>
                <a:gd name="T21" fmla="*/ 205 h 411"/>
                <a:gd name="T22" fmla="*/ 411 w 411"/>
                <a:gd name="T23" fmla="*/ 80 h 411"/>
                <a:gd name="T24" fmla="*/ 334 w 41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1" h="411">
                  <a:moveTo>
                    <a:pt x="334" y="0"/>
                  </a:moveTo>
                  <a:lnTo>
                    <a:pt x="207" y="127"/>
                  </a:lnTo>
                  <a:lnTo>
                    <a:pt x="80" y="0"/>
                  </a:lnTo>
                  <a:lnTo>
                    <a:pt x="0" y="80"/>
                  </a:lnTo>
                  <a:lnTo>
                    <a:pt x="127" y="205"/>
                  </a:lnTo>
                  <a:lnTo>
                    <a:pt x="0" y="331"/>
                  </a:lnTo>
                  <a:lnTo>
                    <a:pt x="80" y="411"/>
                  </a:lnTo>
                  <a:lnTo>
                    <a:pt x="207" y="284"/>
                  </a:lnTo>
                  <a:lnTo>
                    <a:pt x="334" y="411"/>
                  </a:lnTo>
                  <a:lnTo>
                    <a:pt x="411" y="331"/>
                  </a:lnTo>
                  <a:lnTo>
                    <a:pt x="287" y="205"/>
                  </a:lnTo>
                  <a:lnTo>
                    <a:pt x="411" y="8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D94230-B696-74A9-AC28-7CB17FBCCC27}"/>
              </a:ext>
            </a:extLst>
          </p:cNvPr>
          <p:cNvGrpSpPr/>
          <p:nvPr/>
        </p:nvGrpSpPr>
        <p:grpSpPr>
          <a:xfrm>
            <a:off x="8074347" y="2563924"/>
            <a:ext cx="375574" cy="375906"/>
            <a:chOff x="1866043" y="5677744"/>
            <a:chExt cx="375574" cy="375906"/>
          </a:xfrm>
          <a:solidFill>
            <a:srgbClr val="50E6FF"/>
          </a:solidFill>
        </p:grpSpPr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204801AF-B238-3B0B-375C-8F99B498C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677744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8"/>
                    <a:pt x="57" y="277"/>
                  </a:cubicBezTo>
                  <a:cubicBezTo>
                    <a:pt x="57" y="155"/>
                    <a:pt x="155" y="57"/>
                    <a:pt x="277" y="57"/>
                  </a:cubicBezTo>
                  <a:cubicBezTo>
                    <a:pt x="398" y="57"/>
                    <a:pt x="497" y="155"/>
                    <a:pt x="497" y="277"/>
                  </a:cubicBezTo>
                  <a:cubicBezTo>
                    <a:pt x="497" y="398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995D46E-0CC9-608B-0E0C-58901018E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138" y="5765334"/>
              <a:ext cx="145651" cy="209021"/>
            </a:xfrm>
            <a:custGeom>
              <a:avLst/>
              <a:gdLst>
                <a:gd name="T0" fmla="*/ 192 w 439"/>
                <a:gd name="T1" fmla="*/ 0 h 630"/>
                <a:gd name="T2" fmla="*/ 370 w 439"/>
                <a:gd name="T3" fmla="*/ 0 h 630"/>
                <a:gd name="T4" fmla="*/ 241 w 439"/>
                <a:gd name="T5" fmla="*/ 233 h 630"/>
                <a:gd name="T6" fmla="*/ 439 w 439"/>
                <a:gd name="T7" fmla="*/ 233 h 630"/>
                <a:gd name="T8" fmla="*/ 20 w 439"/>
                <a:gd name="T9" fmla="*/ 630 h 630"/>
                <a:gd name="T10" fmla="*/ 153 w 439"/>
                <a:gd name="T11" fmla="*/ 362 h 630"/>
                <a:gd name="T12" fmla="*/ 0 w 439"/>
                <a:gd name="T13" fmla="*/ 362 h 630"/>
                <a:gd name="T14" fmla="*/ 192 w 439"/>
                <a:gd name="T15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9" h="630">
                  <a:moveTo>
                    <a:pt x="192" y="0"/>
                  </a:moveTo>
                  <a:lnTo>
                    <a:pt x="370" y="0"/>
                  </a:lnTo>
                  <a:lnTo>
                    <a:pt x="241" y="233"/>
                  </a:lnTo>
                  <a:lnTo>
                    <a:pt x="439" y="233"/>
                  </a:lnTo>
                  <a:lnTo>
                    <a:pt x="20" y="630"/>
                  </a:lnTo>
                  <a:lnTo>
                    <a:pt x="153" y="362"/>
                  </a:lnTo>
                  <a:lnTo>
                    <a:pt x="0" y="36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6888C3C-A9C3-66B3-D1FC-2B318F972B40}"/>
              </a:ext>
            </a:extLst>
          </p:cNvPr>
          <p:cNvSpPr>
            <a:spLocks noEditPoints="1"/>
          </p:cNvSpPr>
          <p:nvPr/>
        </p:nvSpPr>
        <p:spPr bwMode="auto">
          <a:xfrm>
            <a:off x="10193337" y="2212625"/>
            <a:ext cx="511312" cy="677049"/>
          </a:xfrm>
          <a:custGeom>
            <a:avLst/>
            <a:gdLst>
              <a:gd name="T0" fmla="*/ 611 w 1224"/>
              <a:gd name="T1" fmla="*/ 1620 h 1620"/>
              <a:gd name="T2" fmla="*/ 0 w 1224"/>
              <a:gd name="T3" fmla="*/ 1333 h 1620"/>
              <a:gd name="T4" fmla="*/ 0 w 1224"/>
              <a:gd name="T5" fmla="*/ 345 h 1620"/>
              <a:gd name="T6" fmla="*/ 4 w 1224"/>
              <a:gd name="T7" fmla="*/ 324 h 1620"/>
              <a:gd name="T8" fmla="*/ 0 w 1224"/>
              <a:gd name="T9" fmla="*/ 287 h 1620"/>
              <a:gd name="T10" fmla="*/ 611 w 1224"/>
              <a:gd name="T11" fmla="*/ 0 h 1620"/>
              <a:gd name="T12" fmla="*/ 1224 w 1224"/>
              <a:gd name="T13" fmla="*/ 287 h 1620"/>
              <a:gd name="T14" fmla="*/ 1219 w 1224"/>
              <a:gd name="T15" fmla="*/ 324 h 1620"/>
              <a:gd name="T16" fmla="*/ 1224 w 1224"/>
              <a:gd name="T17" fmla="*/ 345 h 1620"/>
              <a:gd name="T18" fmla="*/ 1224 w 1224"/>
              <a:gd name="T19" fmla="*/ 1333 h 1620"/>
              <a:gd name="T20" fmla="*/ 611 w 1224"/>
              <a:gd name="T21" fmla="*/ 1620 h 1620"/>
              <a:gd name="T22" fmla="*/ 109 w 1224"/>
              <a:gd name="T23" fmla="*/ 456 h 1620"/>
              <a:gd name="T24" fmla="*/ 109 w 1224"/>
              <a:gd name="T25" fmla="*/ 1333 h 1620"/>
              <a:gd name="T26" fmla="*/ 611 w 1224"/>
              <a:gd name="T27" fmla="*/ 1511 h 1620"/>
              <a:gd name="T28" fmla="*/ 1114 w 1224"/>
              <a:gd name="T29" fmla="*/ 1333 h 1620"/>
              <a:gd name="T30" fmla="*/ 1114 w 1224"/>
              <a:gd name="T31" fmla="*/ 456 h 1620"/>
              <a:gd name="T32" fmla="*/ 992 w 1224"/>
              <a:gd name="T33" fmla="*/ 515 h 1620"/>
              <a:gd name="T34" fmla="*/ 612 w 1224"/>
              <a:gd name="T35" fmla="*/ 574 h 1620"/>
              <a:gd name="T36" fmla="*/ 612 w 1224"/>
              <a:gd name="T37" fmla="*/ 574 h 1620"/>
              <a:gd name="T38" fmla="*/ 611 w 1224"/>
              <a:gd name="T39" fmla="*/ 574 h 1620"/>
              <a:gd name="T40" fmla="*/ 611 w 1224"/>
              <a:gd name="T41" fmla="*/ 574 h 1620"/>
              <a:gd name="T42" fmla="*/ 216 w 1224"/>
              <a:gd name="T43" fmla="*/ 509 h 1620"/>
              <a:gd name="T44" fmla="*/ 109 w 1224"/>
              <a:gd name="T45" fmla="*/ 456 h 1620"/>
              <a:gd name="T46" fmla="*/ 611 w 1224"/>
              <a:gd name="T47" fmla="*/ 464 h 1620"/>
              <a:gd name="T48" fmla="*/ 612 w 1224"/>
              <a:gd name="T49" fmla="*/ 464 h 1620"/>
              <a:gd name="T50" fmla="*/ 612 w 1224"/>
              <a:gd name="T51" fmla="*/ 464 h 1620"/>
              <a:gd name="T52" fmla="*/ 613 w 1224"/>
              <a:gd name="T53" fmla="*/ 464 h 1620"/>
              <a:gd name="T54" fmla="*/ 613 w 1224"/>
              <a:gd name="T55" fmla="*/ 464 h 1620"/>
              <a:gd name="T56" fmla="*/ 915 w 1224"/>
              <a:gd name="T57" fmla="*/ 425 h 1620"/>
              <a:gd name="T58" fmla="*/ 1029 w 1224"/>
              <a:gd name="T59" fmla="*/ 379 h 1620"/>
              <a:gd name="T60" fmla="*/ 1104 w 1224"/>
              <a:gd name="T61" fmla="*/ 316 h 1620"/>
              <a:gd name="T62" fmla="*/ 1107 w 1224"/>
              <a:gd name="T63" fmla="*/ 311 h 1620"/>
              <a:gd name="T64" fmla="*/ 1114 w 1224"/>
              <a:gd name="T65" fmla="*/ 287 h 1620"/>
              <a:gd name="T66" fmla="*/ 611 w 1224"/>
              <a:gd name="T67" fmla="*/ 109 h 1620"/>
              <a:gd name="T68" fmla="*/ 109 w 1224"/>
              <a:gd name="T69" fmla="*/ 287 h 1620"/>
              <a:gd name="T70" fmla="*/ 116 w 1224"/>
              <a:gd name="T71" fmla="*/ 311 h 1620"/>
              <a:gd name="T72" fmla="*/ 119 w 1224"/>
              <a:gd name="T73" fmla="*/ 316 h 1620"/>
              <a:gd name="T74" fmla="*/ 161 w 1224"/>
              <a:gd name="T75" fmla="*/ 358 h 1620"/>
              <a:gd name="T76" fmla="*/ 424 w 1224"/>
              <a:gd name="T77" fmla="*/ 450 h 1620"/>
              <a:gd name="T78" fmla="*/ 609 w 1224"/>
              <a:gd name="T79" fmla="*/ 464 h 1620"/>
              <a:gd name="T80" fmla="*/ 610 w 1224"/>
              <a:gd name="T81" fmla="*/ 464 h 1620"/>
              <a:gd name="T82" fmla="*/ 610 w 1224"/>
              <a:gd name="T83" fmla="*/ 464 h 1620"/>
              <a:gd name="T84" fmla="*/ 611 w 1224"/>
              <a:gd name="T85" fmla="*/ 464 h 1620"/>
              <a:gd name="T86" fmla="*/ 611 w 1224"/>
              <a:gd name="T87" fmla="*/ 46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4" h="1620">
                <a:moveTo>
                  <a:pt x="611" y="1620"/>
                </a:moveTo>
                <a:cubicBezTo>
                  <a:pt x="315" y="1620"/>
                  <a:pt x="0" y="1520"/>
                  <a:pt x="0" y="133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37"/>
                  <a:pt x="1" y="330"/>
                  <a:pt x="4" y="324"/>
                </a:cubicBezTo>
                <a:cubicBezTo>
                  <a:pt x="1" y="312"/>
                  <a:pt x="0" y="300"/>
                  <a:pt x="0" y="287"/>
                </a:cubicBezTo>
                <a:cubicBezTo>
                  <a:pt x="0" y="100"/>
                  <a:pt x="315" y="0"/>
                  <a:pt x="611" y="0"/>
                </a:cubicBezTo>
                <a:cubicBezTo>
                  <a:pt x="908" y="0"/>
                  <a:pt x="1224" y="100"/>
                  <a:pt x="1224" y="287"/>
                </a:cubicBezTo>
                <a:cubicBezTo>
                  <a:pt x="1224" y="300"/>
                  <a:pt x="1222" y="312"/>
                  <a:pt x="1219" y="324"/>
                </a:cubicBezTo>
                <a:cubicBezTo>
                  <a:pt x="1222" y="330"/>
                  <a:pt x="1224" y="337"/>
                  <a:pt x="1224" y="345"/>
                </a:cubicBezTo>
                <a:cubicBezTo>
                  <a:pt x="1224" y="1333"/>
                  <a:pt x="1224" y="1333"/>
                  <a:pt x="1224" y="1333"/>
                </a:cubicBezTo>
                <a:cubicBezTo>
                  <a:pt x="1224" y="1520"/>
                  <a:pt x="908" y="1620"/>
                  <a:pt x="611" y="1620"/>
                </a:cubicBezTo>
                <a:close/>
                <a:moveTo>
                  <a:pt x="109" y="456"/>
                </a:moveTo>
                <a:cubicBezTo>
                  <a:pt x="109" y="1333"/>
                  <a:pt x="109" y="1333"/>
                  <a:pt x="109" y="1333"/>
                </a:cubicBezTo>
                <a:cubicBezTo>
                  <a:pt x="109" y="1406"/>
                  <a:pt x="305" y="1511"/>
                  <a:pt x="611" y="1511"/>
                </a:cubicBezTo>
                <a:cubicBezTo>
                  <a:pt x="918" y="1511"/>
                  <a:pt x="1114" y="1406"/>
                  <a:pt x="1114" y="1333"/>
                </a:cubicBezTo>
                <a:cubicBezTo>
                  <a:pt x="1114" y="456"/>
                  <a:pt x="1114" y="456"/>
                  <a:pt x="1114" y="456"/>
                </a:cubicBezTo>
                <a:cubicBezTo>
                  <a:pt x="1079" y="479"/>
                  <a:pt x="1038" y="498"/>
                  <a:pt x="992" y="515"/>
                </a:cubicBezTo>
                <a:cubicBezTo>
                  <a:pt x="888" y="552"/>
                  <a:pt x="755" y="574"/>
                  <a:pt x="612" y="574"/>
                </a:cubicBezTo>
                <a:cubicBezTo>
                  <a:pt x="612" y="574"/>
                  <a:pt x="612" y="574"/>
                  <a:pt x="612" y="574"/>
                </a:cubicBezTo>
                <a:cubicBezTo>
                  <a:pt x="612" y="574"/>
                  <a:pt x="611" y="574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461" y="574"/>
                  <a:pt x="323" y="550"/>
                  <a:pt x="216" y="509"/>
                </a:cubicBezTo>
                <a:cubicBezTo>
                  <a:pt x="176" y="494"/>
                  <a:pt x="140" y="476"/>
                  <a:pt x="109" y="456"/>
                </a:cubicBezTo>
                <a:close/>
                <a:moveTo>
                  <a:pt x="611" y="464"/>
                </a:moveTo>
                <a:cubicBezTo>
                  <a:pt x="611" y="464"/>
                  <a:pt x="612" y="464"/>
                  <a:pt x="612" y="464"/>
                </a:cubicBezTo>
                <a:cubicBezTo>
                  <a:pt x="612" y="464"/>
                  <a:pt x="612" y="464"/>
                  <a:pt x="612" y="464"/>
                </a:cubicBezTo>
                <a:cubicBezTo>
                  <a:pt x="612" y="464"/>
                  <a:pt x="613" y="464"/>
                  <a:pt x="613" y="464"/>
                </a:cubicBezTo>
                <a:cubicBezTo>
                  <a:pt x="613" y="464"/>
                  <a:pt x="613" y="464"/>
                  <a:pt x="613" y="464"/>
                </a:cubicBezTo>
                <a:cubicBezTo>
                  <a:pt x="731" y="464"/>
                  <a:pt x="834" y="449"/>
                  <a:pt x="915" y="425"/>
                </a:cubicBezTo>
                <a:cubicBezTo>
                  <a:pt x="960" y="411"/>
                  <a:pt x="998" y="396"/>
                  <a:pt x="1029" y="379"/>
                </a:cubicBezTo>
                <a:cubicBezTo>
                  <a:pt x="1065" y="359"/>
                  <a:pt x="1091" y="337"/>
                  <a:pt x="1104" y="316"/>
                </a:cubicBezTo>
                <a:cubicBezTo>
                  <a:pt x="1105" y="314"/>
                  <a:pt x="1106" y="313"/>
                  <a:pt x="1107" y="311"/>
                </a:cubicBezTo>
                <a:cubicBezTo>
                  <a:pt x="1112" y="303"/>
                  <a:pt x="1114" y="295"/>
                  <a:pt x="1114" y="287"/>
                </a:cubicBezTo>
                <a:cubicBezTo>
                  <a:pt x="1114" y="214"/>
                  <a:pt x="918" y="109"/>
                  <a:pt x="611" y="109"/>
                </a:cubicBezTo>
                <a:cubicBezTo>
                  <a:pt x="305" y="109"/>
                  <a:pt x="109" y="214"/>
                  <a:pt x="109" y="287"/>
                </a:cubicBezTo>
                <a:cubicBezTo>
                  <a:pt x="109" y="295"/>
                  <a:pt x="111" y="303"/>
                  <a:pt x="116" y="311"/>
                </a:cubicBezTo>
                <a:cubicBezTo>
                  <a:pt x="117" y="313"/>
                  <a:pt x="118" y="314"/>
                  <a:pt x="119" y="316"/>
                </a:cubicBezTo>
                <a:cubicBezTo>
                  <a:pt x="128" y="330"/>
                  <a:pt x="142" y="344"/>
                  <a:pt x="161" y="358"/>
                </a:cubicBezTo>
                <a:cubicBezTo>
                  <a:pt x="213" y="396"/>
                  <a:pt x="304" y="431"/>
                  <a:pt x="424" y="450"/>
                </a:cubicBezTo>
                <a:cubicBezTo>
                  <a:pt x="480" y="459"/>
                  <a:pt x="542" y="464"/>
                  <a:pt x="609" y="464"/>
                </a:cubicBezTo>
                <a:cubicBezTo>
                  <a:pt x="610" y="464"/>
                  <a:pt x="610" y="464"/>
                  <a:pt x="610" y="464"/>
                </a:cubicBezTo>
                <a:cubicBezTo>
                  <a:pt x="610" y="464"/>
                  <a:pt x="610" y="464"/>
                  <a:pt x="610" y="464"/>
                </a:cubicBezTo>
                <a:cubicBezTo>
                  <a:pt x="610" y="464"/>
                  <a:pt x="610" y="464"/>
                  <a:pt x="611" y="464"/>
                </a:cubicBezTo>
                <a:cubicBezTo>
                  <a:pt x="611" y="464"/>
                  <a:pt x="611" y="464"/>
                  <a:pt x="611" y="464"/>
                </a:cubicBezTo>
                <a:close/>
              </a:path>
            </a:pathLst>
          </a:custGeom>
          <a:solidFill>
            <a:srgbClr val="50E6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92F3D-BBC7-DFA0-37B3-4AC738C4F7B9}"/>
              </a:ext>
            </a:extLst>
          </p:cNvPr>
          <p:cNvSpPr txBox="1"/>
          <p:nvPr/>
        </p:nvSpPr>
        <p:spPr>
          <a:xfrm>
            <a:off x="9723438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Backup</a:t>
            </a: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EAC3E81C-0C7C-0B61-E3A0-64FA1242AF5B}"/>
              </a:ext>
            </a:extLst>
          </p:cNvPr>
          <p:cNvSpPr>
            <a:spLocks/>
          </p:cNvSpPr>
          <p:nvPr/>
        </p:nvSpPr>
        <p:spPr bwMode="auto">
          <a:xfrm>
            <a:off x="8269267" y="1916895"/>
            <a:ext cx="1260822" cy="1669541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087">
                <a:moveTo>
                  <a:pt x="0" y="724"/>
                </a:moveTo>
                <a:lnTo>
                  <a:pt x="0" y="1087"/>
                </a:lnTo>
                <a:lnTo>
                  <a:pt x="1860" y="1087"/>
                </a:lnTo>
                <a:lnTo>
                  <a:pt x="1860" y="0"/>
                </a:lnTo>
                <a:lnTo>
                  <a:pt x="0" y="0"/>
                </a:lnTo>
                <a:lnTo>
                  <a:pt x="0" y="363"/>
                </a:lnTo>
              </a:path>
            </a:pathLst>
          </a:custGeom>
          <a:ln w="22225" cap="rnd">
            <a:solidFill>
              <a:schemeClr val="tx1"/>
            </a:solidFill>
            <a:prstDash val="sysDot"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4394E2-5DF9-E12D-F47A-CDD5E2FD5F82}"/>
              </a:ext>
            </a:extLst>
          </p:cNvPr>
          <p:cNvSpPr/>
          <p:nvPr/>
        </p:nvSpPr>
        <p:spPr bwMode="auto">
          <a:xfrm>
            <a:off x="9835004" y="1924833"/>
            <a:ext cx="1241426" cy="1654089"/>
          </a:xfrm>
          <a:prstGeom prst="rect">
            <a:avLst/>
          </a:prstGeom>
          <a:ln w="22225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D2E8CB-1E4B-D511-690D-F3AEA49C924E}"/>
              </a:ext>
            </a:extLst>
          </p:cNvPr>
          <p:cNvGrpSpPr/>
          <p:nvPr/>
        </p:nvGrpSpPr>
        <p:grpSpPr>
          <a:xfrm>
            <a:off x="5176086" y="2173877"/>
            <a:ext cx="474079" cy="761022"/>
            <a:chOff x="5857875" y="2914650"/>
            <a:chExt cx="723900" cy="1162050"/>
          </a:xfrm>
          <a:solidFill>
            <a:srgbClr val="50E6FF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A043C80-DB33-8569-74DF-A5CE5764D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875" y="2914650"/>
              <a:ext cx="723900" cy="1162050"/>
            </a:xfrm>
            <a:custGeom>
              <a:avLst/>
              <a:gdLst>
                <a:gd name="T0" fmla="*/ 456 w 456"/>
                <a:gd name="T1" fmla="*/ 732 h 732"/>
                <a:gd name="T2" fmla="*/ 0 w 456"/>
                <a:gd name="T3" fmla="*/ 732 h 732"/>
                <a:gd name="T4" fmla="*/ 0 w 456"/>
                <a:gd name="T5" fmla="*/ 0 h 732"/>
                <a:gd name="T6" fmla="*/ 456 w 456"/>
                <a:gd name="T7" fmla="*/ 0 h 732"/>
                <a:gd name="T8" fmla="*/ 456 w 456"/>
                <a:gd name="T9" fmla="*/ 732 h 732"/>
                <a:gd name="T10" fmla="*/ 41 w 456"/>
                <a:gd name="T11" fmla="*/ 691 h 732"/>
                <a:gd name="T12" fmla="*/ 415 w 456"/>
                <a:gd name="T13" fmla="*/ 691 h 732"/>
                <a:gd name="T14" fmla="*/ 415 w 456"/>
                <a:gd name="T15" fmla="*/ 41 h 732"/>
                <a:gd name="T16" fmla="*/ 41 w 456"/>
                <a:gd name="T17" fmla="*/ 41 h 732"/>
                <a:gd name="T18" fmla="*/ 41 w 456"/>
                <a:gd name="T19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732">
                  <a:moveTo>
                    <a:pt x="456" y="732"/>
                  </a:moveTo>
                  <a:lnTo>
                    <a:pt x="0" y="732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732"/>
                  </a:lnTo>
                  <a:close/>
                  <a:moveTo>
                    <a:pt x="41" y="691"/>
                  </a:moveTo>
                  <a:lnTo>
                    <a:pt x="415" y="691"/>
                  </a:lnTo>
                  <a:lnTo>
                    <a:pt x="415" y="41"/>
                  </a:lnTo>
                  <a:lnTo>
                    <a:pt x="41" y="41"/>
                  </a:lnTo>
                  <a:lnTo>
                    <a:pt x="41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99FA5F-47E4-0B13-99E4-6F4F930F7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103563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26FA31-3D06-8B38-929A-45780D37B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244850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7CB489-8AD7-E08C-E245-E293BF41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387725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B663A8-E0A2-4054-1220-5FA132FF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527425"/>
              <a:ext cx="4349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C92A9A-5898-26F5-7802-2D9635B59FB7}"/>
              </a:ext>
            </a:extLst>
          </p:cNvPr>
          <p:cNvSpPr txBox="1"/>
          <p:nvPr/>
        </p:nvSpPr>
        <p:spPr>
          <a:xfrm>
            <a:off x="4700891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Primary site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184599-FCC4-6758-3494-1CFDF027BA39}"/>
              </a:ext>
            </a:extLst>
          </p:cNvPr>
          <p:cNvGrpSpPr/>
          <p:nvPr/>
        </p:nvGrpSpPr>
        <p:grpSpPr>
          <a:xfrm>
            <a:off x="6804554" y="3045912"/>
            <a:ext cx="376238" cy="375906"/>
            <a:chOff x="1279457" y="5677744"/>
            <a:chExt cx="376238" cy="375906"/>
          </a:xfrm>
          <a:solidFill>
            <a:srgbClr val="50E6FF"/>
          </a:solidFill>
        </p:grpSpPr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95E1866-092E-7826-23B3-06C5E10803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457" y="5677744"/>
              <a:ext cx="376238" cy="375906"/>
            </a:xfrm>
            <a:custGeom>
              <a:avLst/>
              <a:gdLst>
                <a:gd name="T0" fmla="*/ 277 w 555"/>
                <a:gd name="T1" fmla="*/ 0 h 554"/>
                <a:gd name="T2" fmla="*/ 0 w 555"/>
                <a:gd name="T3" fmla="*/ 277 h 554"/>
                <a:gd name="T4" fmla="*/ 277 w 555"/>
                <a:gd name="T5" fmla="*/ 554 h 554"/>
                <a:gd name="T6" fmla="*/ 555 w 555"/>
                <a:gd name="T7" fmla="*/ 277 h 554"/>
                <a:gd name="T8" fmla="*/ 277 w 555"/>
                <a:gd name="T9" fmla="*/ 0 h 554"/>
                <a:gd name="T10" fmla="*/ 277 w 555"/>
                <a:gd name="T11" fmla="*/ 497 h 554"/>
                <a:gd name="T12" fmla="*/ 57 w 555"/>
                <a:gd name="T13" fmla="*/ 277 h 554"/>
                <a:gd name="T14" fmla="*/ 277 w 555"/>
                <a:gd name="T15" fmla="*/ 57 h 554"/>
                <a:gd name="T16" fmla="*/ 498 w 555"/>
                <a:gd name="T17" fmla="*/ 277 h 554"/>
                <a:gd name="T18" fmla="*/ 277 w 555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5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5" y="430"/>
                    <a:pt x="555" y="277"/>
                  </a:cubicBezTo>
                  <a:cubicBezTo>
                    <a:pt x="555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6" y="497"/>
                    <a:pt x="57" y="398"/>
                    <a:pt x="57" y="277"/>
                  </a:cubicBezTo>
                  <a:cubicBezTo>
                    <a:pt x="57" y="155"/>
                    <a:pt x="156" y="57"/>
                    <a:pt x="277" y="57"/>
                  </a:cubicBezTo>
                  <a:cubicBezTo>
                    <a:pt x="399" y="57"/>
                    <a:pt x="498" y="155"/>
                    <a:pt x="498" y="277"/>
                  </a:cubicBezTo>
                  <a:cubicBezTo>
                    <a:pt x="498" y="398"/>
                    <a:pt x="399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E26451F0-A602-9A45-62D9-2B9D0E8AF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355" y="5790217"/>
              <a:ext cx="190441" cy="149964"/>
            </a:xfrm>
            <a:custGeom>
              <a:avLst/>
              <a:gdLst>
                <a:gd name="T0" fmla="*/ 574 w 574"/>
                <a:gd name="T1" fmla="*/ 84 h 452"/>
                <a:gd name="T2" fmla="*/ 491 w 574"/>
                <a:gd name="T3" fmla="*/ 0 h 452"/>
                <a:gd name="T4" fmla="*/ 204 w 574"/>
                <a:gd name="T5" fmla="*/ 287 h 452"/>
                <a:gd name="T6" fmla="*/ 84 w 574"/>
                <a:gd name="T7" fmla="*/ 166 h 452"/>
                <a:gd name="T8" fmla="*/ 0 w 574"/>
                <a:gd name="T9" fmla="*/ 248 h 452"/>
                <a:gd name="T10" fmla="*/ 204 w 574"/>
                <a:gd name="T11" fmla="*/ 452 h 452"/>
                <a:gd name="T12" fmla="*/ 204 w 574"/>
                <a:gd name="T13" fmla="*/ 452 h 452"/>
                <a:gd name="T14" fmla="*/ 204 w 574"/>
                <a:gd name="T15" fmla="*/ 452 h 452"/>
                <a:gd name="T16" fmla="*/ 574 w 574"/>
                <a:gd name="T17" fmla="*/ 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452">
                  <a:moveTo>
                    <a:pt x="574" y="84"/>
                  </a:moveTo>
                  <a:lnTo>
                    <a:pt x="491" y="0"/>
                  </a:lnTo>
                  <a:lnTo>
                    <a:pt x="204" y="287"/>
                  </a:lnTo>
                  <a:lnTo>
                    <a:pt x="84" y="166"/>
                  </a:lnTo>
                  <a:lnTo>
                    <a:pt x="0" y="248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57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853D97-74CD-9325-EC88-DEE9D13B0C50}"/>
              </a:ext>
            </a:extLst>
          </p:cNvPr>
          <p:cNvGrpSpPr/>
          <p:nvPr/>
        </p:nvGrpSpPr>
        <p:grpSpPr>
          <a:xfrm>
            <a:off x="5230819" y="3045414"/>
            <a:ext cx="375574" cy="375906"/>
            <a:chOff x="1866043" y="5097462"/>
            <a:chExt cx="375574" cy="375906"/>
          </a:xfrm>
          <a:solidFill>
            <a:srgbClr val="50E6FF"/>
          </a:solidFill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CE7C381E-0540-C991-4616-A0D09632F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097462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9"/>
                    <a:pt x="57" y="277"/>
                  </a:cubicBezTo>
                  <a:cubicBezTo>
                    <a:pt x="57" y="156"/>
                    <a:pt x="155" y="57"/>
                    <a:pt x="277" y="57"/>
                  </a:cubicBezTo>
                  <a:cubicBezTo>
                    <a:pt x="398" y="57"/>
                    <a:pt x="497" y="156"/>
                    <a:pt x="497" y="277"/>
                  </a:cubicBezTo>
                  <a:cubicBezTo>
                    <a:pt x="497" y="399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835D2560-F20B-7A86-0215-4ABF75433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152" y="5217566"/>
              <a:ext cx="136361" cy="136361"/>
            </a:xfrm>
            <a:custGeom>
              <a:avLst/>
              <a:gdLst>
                <a:gd name="T0" fmla="*/ 334 w 411"/>
                <a:gd name="T1" fmla="*/ 0 h 411"/>
                <a:gd name="T2" fmla="*/ 207 w 411"/>
                <a:gd name="T3" fmla="*/ 127 h 411"/>
                <a:gd name="T4" fmla="*/ 80 w 411"/>
                <a:gd name="T5" fmla="*/ 0 h 411"/>
                <a:gd name="T6" fmla="*/ 0 w 411"/>
                <a:gd name="T7" fmla="*/ 80 h 411"/>
                <a:gd name="T8" fmla="*/ 127 w 411"/>
                <a:gd name="T9" fmla="*/ 205 h 411"/>
                <a:gd name="T10" fmla="*/ 0 w 411"/>
                <a:gd name="T11" fmla="*/ 331 h 411"/>
                <a:gd name="T12" fmla="*/ 80 w 411"/>
                <a:gd name="T13" fmla="*/ 411 h 411"/>
                <a:gd name="T14" fmla="*/ 207 w 411"/>
                <a:gd name="T15" fmla="*/ 284 h 411"/>
                <a:gd name="T16" fmla="*/ 334 w 411"/>
                <a:gd name="T17" fmla="*/ 411 h 411"/>
                <a:gd name="T18" fmla="*/ 411 w 411"/>
                <a:gd name="T19" fmla="*/ 331 h 411"/>
                <a:gd name="T20" fmla="*/ 287 w 411"/>
                <a:gd name="T21" fmla="*/ 205 h 411"/>
                <a:gd name="T22" fmla="*/ 411 w 411"/>
                <a:gd name="T23" fmla="*/ 80 h 411"/>
                <a:gd name="T24" fmla="*/ 334 w 41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1" h="411">
                  <a:moveTo>
                    <a:pt x="334" y="0"/>
                  </a:moveTo>
                  <a:lnTo>
                    <a:pt x="207" y="127"/>
                  </a:lnTo>
                  <a:lnTo>
                    <a:pt x="80" y="0"/>
                  </a:lnTo>
                  <a:lnTo>
                    <a:pt x="0" y="80"/>
                  </a:lnTo>
                  <a:lnTo>
                    <a:pt x="127" y="205"/>
                  </a:lnTo>
                  <a:lnTo>
                    <a:pt x="0" y="331"/>
                  </a:lnTo>
                  <a:lnTo>
                    <a:pt x="80" y="411"/>
                  </a:lnTo>
                  <a:lnTo>
                    <a:pt x="207" y="284"/>
                  </a:lnTo>
                  <a:lnTo>
                    <a:pt x="334" y="411"/>
                  </a:lnTo>
                  <a:lnTo>
                    <a:pt x="411" y="331"/>
                  </a:lnTo>
                  <a:lnTo>
                    <a:pt x="287" y="205"/>
                  </a:lnTo>
                  <a:lnTo>
                    <a:pt x="411" y="8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2FD462-A28C-C580-663C-795F0AFF77C3}"/>
              </a:ext>
            </a:extLst>
          </p:cNvPr>
          <p:cNvGrpSpPr/>
          <p:nvPr/>
        </p:nvGrpSpPr>
        <p:grpSpPr>
          <a:xfrm>
            <a:off x="6748942" y="2173877"/>
            <a:ext cx="474079" cy="761022"/>
            <a:chOff x="5857875" y="2914650"/>
            <a:chExt cx="723900" cy="1162050"/>
          </a:xfrm>
          <a:solidFill>
            <a:srgbClr val="50E6FF"/>
          </a:solidFill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26252CFD-6CCE-D6DB-8396-C411675F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875" y="2914650"/>
              <a:ext cx="723900" cy="1162050"/>
            </a:xfrm>
            <a:custGeom>
              <a:avLst/>
              <a:gdLst>
                <a:gd name="T0" fmla="*/ 456 w 456"/>
                <a:gd name="T1" fmla="*/ 732 h 732"/>
                <a:gd name="T2" fmla="*/ 0 w 456"/>
                <a:gd name="T3" fmla="*/ 732 h 732"/>
                <a:gd name="T4" fmla="*/ 0 w 456"/>
                <a:gd name="T5" fmla="*/ 0 h 732"/>
                <a:gd name="T6" fmla="*/ 456 w 456"/>
                <a:gd name="T7" fmla="*/ 0 h 732"/>
                <a:gd name="T8" fmla="*/ 456 w 456"/>
                <a:gd name="T9" fmla="*/ 732 h 732"/>
                <a:gd name="T10" fmla="*/ 41 w 456"/>
                <a:gd name="T11" fmla="*/ 691 h 732"/>
                <a:gd name="T12" fmla="*/ 415 w 456"/>
                <a:gd name="T13" fmla="*/ 691 h 732"/>
                <a:gd name="T14" fmla="*/ 415 w 456"/>
                <a:gd name="T15" fmla="*/ 41 h 732"/>
                <a:gd name="T16" fmla="*/ 41 w 456"/>
                <a:gd name="T17" fmla="*/ 41 h 732"/>
                <a:gd name="T18" fmla="*/ 41 w 456"/>
                <a:gd name="T19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732">
                  <a:moveTo>
                    <a:pt x="456" y="732"/>
                  </a:moveTo>
                  <a:lnTo>
                    <a:pt x="0" y="732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732"/>
                  </a:lnTo>
                  <a:close/>
                  <a:moveTo>
                    <a:pt x="41" y="691"/>
                  </a:moveTo>
                  <a:lnTo>
                    <a:pt x="415" y="691"/>
                  </a:lnTo>
                  <a:lnTo>
                    <a:pt x="415" y="41"/>
                  </a:lnTo>
                  <a:lnTo>
                    <a:pt x="41" y="41"/>
                  </a:lnTo>
                  <a:lnTo>
                    <a:pt x="41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CDB6DE50-1C54-3A44-B3DF-AEDAABFEF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103563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267F9920-6F77-4E52-E57C-CA92A395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244850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743E90DA-20DB-FEB0-4A8F-617618E67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387725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9D2F4A67-5754-EEFB-49AE-492649F69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527425"/>
              <a:ext cx="4349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4974A-EE45-2BF2-CB86-5D072E2F1578}"/>
              </a:ext>
            </a:extLst>
          </p:cNvPr>
          <p:cNvSpPr/>
          <p:nvPr/>
        </p:nvSpPr>
        <p:spPr bwMode="auto">
          <a:xfrm>
            <a:off x="6376933" y="1924833"/>
            <a:ext cx="1241426" cy="1654089"/>
          </a:xfrm>
          <a:prstGeom prst="rect">
            <a:avLst/>
          </a:prstGeom>
          <a:ln w="22225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4EC2E-3AA4-33FA-4D7B-AA43ADA4ADE1}"/>
              </a:ext>
            </a:extLst>
          </p:cNvPr>
          <p:cNvSpPr txBox="1"/>
          <p:nvPr/>
        </p:nvSpPr>
        <p:spPr>
          <a:xfrm>
            <a:off x="6273746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Secondary site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09812E-538E-CBEB-D969-584E56849B4A}"/>
              </a:ext>
            </a:extLst>
          </p:cNvPr>
          <p:cNvGrpSpPr/>
          <p:nvPr/>
        </p:nvGrpSpPr>
        <p:grpSpPr>
          <a:xfrm>
            <a:off x="4592461" y="2563924"/>
            <a:ext cx="375574" cy="375906"/>
            <a:chOff x="1866043" y="5677744"/>
            <a:chExt cx="375574" cy="375906"/>
          </a:xfrm>
          <a:solidFill>
            <a:srgbClr val="50E6FF"/>
          </a:solidFill>
        </p:grpSpPr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4FC5E6A4-DA75-3C61-8662-6F7303CB41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677744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8"/>
                    <a:pt x="57" y="277"/>
                  </a:cubicBezTo>
                  <a:cubicBezTo>
                    <a:pt x="57" y="155"/>
                    <a:pt x="155" y="57"/>
                    <a:pt x="277" y="57"/>
                  </a:cubicBezTo>
                  <a:cubicBezTo>
                    <a:pt x="398" y="57"/>
                    <a:pt x="497" y="155"/>
                    <a:pt x="497" y="277"/>
                  </a:cubicBezTo>
                  <a:cubicBezTo>
                    <a:pt x="497" y="398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BF86103C-32C0-CA53-2533-97E83914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138" y="5765334"/>
              <a:ext cx="145651" cy="209021"/>
            </a:xfrm>
            <a:custGeom>
              <a:avLst/>
              <a:gdLst>
                <a:gd name="T0" fmla="*/ 192 w 439"/>
                <a:gd name="T1" fmla="*/ 0 h 630"/>
                <a:gd name="T2" fmla="*/ 370 w 439"/>
                <a:gd name="T3" fmla="*/ 0 h 630"/>
                <a:gd name="T4" fmla="*/ 241 w 439"/>
                <a:gd name="T5" fmla="*/ 233 h 630"/>
                <a:gd name="T6" fmla="*/ 439 w 439"/>
                <a:gd name="T7" fmla="*/ 233 h 630"/>
                <a:gd name="T8" fmla="*/ 20 w 439"/>
                <a:gd name="T9" fmla="*/ 630 h 630"/>
                <a:gd name="T10" fmla="*/ 153 w 439"/>
                <a:gd name="T11" fmla="*/ 362 h 630"/>
                <a:gd name="T12" fmla="*/ 0 w 439"/>
                <a:gd name="T13" fmla="*/ 362 h 630"/>
                <a:gd name="T14" fmla="*/ 192 w 439"/>
                <a:gd name="T15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9" h="630">
                  <a:moveTo>
                    <a:pt x="192" y="0"/>
                  </a:moveTo>
                  <a:lnTo>
                    <a:pt x="370" y="0"/>
                  </a:lnTo>
                  <a:lnTo>
                    <a:pt x="241" y="233"/>
                  </a:lnTo>
                  <a:lnTo>
                    <a:pt x="439" y="233"/>
                  </a:lnTo>
                  <a:lnTo>
                    <a:pt x="20" y="630"/>
                  </a:lnTo>
                  <a:lnTo>
                    <a:pt x="153" y="362"/>
                  </a:lnTo>
                  <a:lnTo>
                    <a:pt x="0" y="36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4" name="Freeform 34">
            <a:extLst>
              <a:ext uri="{FF2B5EF4-FFF2-40B4-BE49-F238E27FC236}">
                <a16:creationId xmlns:a16="http://schemas.microsoft.com/office/drawing/2014/main" id="{625ECD6A-B838-AC4F-66F1-3B6A4A03B981}"/>
              </a:ext>
            </a:extLst>
          </p:cNvPr>
          <p:cNvSpPr>
            <a:spLocks/>
          </p:cNvSpPr>
          <p:nvPr/>
        </p:nvSpPr>
        <p:spPr bwMode="auto">
          <a:xfrm>
            <a:off x="4787771" y="1916895"/>
            <a:ext cx="1260822" cy="1669541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087">
                <a:moveTo>
                  <a:pt x="0" y="724"/>
                </a:moveTo>
                <a:lnTo>
                  <a:pt x="0" y="1087"/>
                </a:lnTo>
                <a:lnTo>
                  <a:pt x="1860" y="1087"/>
                </a:lnTo>
                <a:lnTo>
                  <a:pt x="1860" y="0"/>
                </a:lnTo>
                <a:lnTo>
                  <a:pt x="0" y="0"/>
                </a:lnTo>
                <a:lnTo>
                  <a:pt x="0" y="363"/>
                </a:lnTo>
              </a:path>
            </a:pathLst>
          </a:custGeom>
          <a:ln w="22225" cap="rnd">
            <a:solidFill>
              <a:schemeClr val="tx1"/>
            </a:solidFill>
            <a:prstDash val="sysDot"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CB3070-326E-3C07-1888-D8D1DB5D4256}"/>
              </a:ext>
            </a:extLst>
          </p:cNvPr>
          <p:cNvGrpSpPr/>
          <p:nvPr/>
        </p:nvGrpSpPr>
        <p:grpSpPr>
          <a:xfrm>
            <a:off x="2097747" y="2173877"/>
            <a:ext cx="474079" cy="761022"/>
            <a:chOff x="5857875" y="2914650"/>
            <a:chExt cx="723900" cy="1162050"/>
          </a:xfrm>
          <a:solidFill>
            <a:srgbClr val="50E6FF"/>
          </a:solidFill>
        </p:grpSpPr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21B71DCF-B7E3-6E22-EE46-532AC817E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875" y="2914650"/>
              <a:ext cx="723900" cy="1162050"/>
            </a:xfrm>
            <a:custGeom>
              <a:avLst/>
              <a:gdLst>
                <a:gd name="T0" fmla="*/ 456 w 456"/>
                <a:gd name="T1" fmla="*/ 732 h 732"/>
                <a:gd name="T2" fmla="*/ 0 w 456"/>
                <a:gd name="T3" fmla="*/ 732 h 732"/>
                <a:gd name="T4" fmla="*/ 0 w 456"/>
                <a:gd name="T5" fmla="*/ 0 h 732"/>
                <a:gd name="T6" fmla="*/ 456 w 456"/>
                <a:gd name="T7" fmla="*/ 0 h 732"/>
                <a:gd name="T8" fmla="*/ 456 w 456"/>
                <a:gd name="T9" fmla="*/ 732 h 732"/>
                <a:gd name="T10" fmla="*/ 41 w 456"/>
                <a:gd name="T11" fmla="*/ 691 h 732"/>
                <a:gd name="T12" fmla="*/ 415 w 456"/>
                <a:gd name="T13" fmla="*/ 691 h 732"/>
                <a:gd name="T14" fmla="*/ 415 w 456"/>
                <a:gd name="T15" fmla="*/ 41 h 732"/>
                <a:gd name="T16" fmla="*/ 41 w 456"/>
                <a:gd name="T17" fmla="*/ 41 h 732"/>
                <a:gd name="T18" fmla="*/ 41 w 456"/>
                <a:gd name="T19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732">
                  <a:moveTo>
                    <a:pt x="456" y="732"/>
                  </a:moveTo>
                  <a:lnTo>
                    <a:pt x="0" y="732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732"/>
                  </a:lnTo>
                  <a:close/>
                  <a:moveTo>
                    <a:pt x="41" y="691"/>
                  </a:moveTo>
                  <a:lnTo>
                    <a:pt x="415" y="691"/>
                  </a:lnTo>
                  <a:lnTo>
                    <a:pt x="415" y="41"/>
                  </a:lnTo>
                  <a:lnTo>
                    <a:pt x="41" y="41"/>
                  </a:lnTo>
                  <a:lnTo>
                    <a:pt x="41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494DE25E-141B-C34B-0C76-277D07B0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103563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C74D5B94-088C-85B6-E37D-2186D5C47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244850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6B7BA06-F670-55BC-E282-1D20A68A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387725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6CBC679-9EA2-7930-13B3-676B2DA85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527425"/>
              <a:ext cx="4349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E7A52E8-E286-C34B-C9ED-38C38A85CCCA}"/>
              </a:ext>
            </a:extLst>
          </p:cNvPr>
          <p:cNvSpPr txBox="1"/>
          <p:nvPr/>
        </p:nvSpPr>
        <p:spPr>
          <a:xfrm>
            <a:off x="2043748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Primary site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AF1F12-08D8-34C1-498E-A4A326690FDA}"/>
              </a:ext>
            </a:extLst>
          </p:cNvPr>
          <p:cNvGrpSpPr/>
          <p:nvPr/>
        </p:nvGrpSpPr>
        <p:grpSpPr>
          <a:xfrm>
            <a:off x="3020589" y="3045912"/>
            <a:ext cx="376238" cy="375906"/>
            <a:chOff x="1279457" y="5677744"/>
            <a:chExt cx="376238" cy="375906"/>
          </a:xfrm>
          <a:solidFill>
            <a:srgbClr val="50E6FF"/>
          </a:solidFill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161314EA-BA61-F558-C391-0B5E610B2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457" y="5677744"/>
              <a:ext cx="376238" cy="375906"/>
            </a:xfrm>
            <a:custGeom>
              <a:avLst/>
              <a:gdLst>
                <a:gd name="T0" fmla="*/ 277 w 555"/>
                <a:gd name="T1" fmla="*/ 0 h 554"/>
                <a:gd name="T2" fmla="*/ 0 w 555"/>
                <a:gd name="T3" fmla="*/ 277 h 554"/>
                <a:gd name="T4" fmla="*/ 277 w 555"/>
                <a:gd name="T5" fmla="*/ 554 h 554"/>
                <a:gd name="T6" fmla="*/ 555 w 555"/>
                <a:gd name="T7" fmla="*/ 277 h 554"/>
                <a:gd name="T8" fmla="*/ 277 w 555"/>
                <a:gd name="T9" fmla="*/ 0 h 554"/>
                <a:gd name="T10" fmla="*/ 277 w 555"/>
                <a:gd name="T11" fmla="*/ 497 h 554"/>
                <a:gd name="T12" fmla="*/ 57 w 555"/>
                <a:gd name="T13" fmla="*/ 277 h 554"/>
                <a:gd name="T14" fmla="*/ 277 w 555"/>
                <a:gd name="T15" fmla="*/ 57 h 554"/>
                <a:gd name="T16" fmla="*/ 498 w 555"/>
                <a:gd name="T17" fmla="*/ 277 h 554"/>
                <a:gd name="T18" fmla="*/ 277 w 555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5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5" y="430"/>
                    <a:pt x="555" y="277"/>
                  </a:cubicBezTo>
                  <a:cubicBezTo>
                    <a:pt x="555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6" y="497"/>
                    <a:pt x="57" y="398"/>
                    <a:pt x="57" y="277"/>
                  </a:cubicBezTo>
                  <a:cubicBezTo>
                    <a:pt x="57" y="155"/>
                    <a:pt x="156" y="57"/>
                    <a:pt x="277" y="57"/>
                  </a:cubicBezTo>
                  <a:cubicBezTo>
                    <a:pt x="399" y="57"/>
                    <a:pt x="498" y="155"/>
                    <a:pt x="498" y="277"/>
                  </a:cubicBezTo>
                  <a:cubicBezTo>
                    <a:pt x="498" y="398"/>
                    <a:pt x="399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897061DF-0B08-2260-5C96-9D97BA74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355" y="5790217"/>
              <a:ext cx="190441" cy="149964"/>
            </a:xfrm>
            <a:custGeom>
              <a:avLst/>
              <a:gdLst>
                <a:gd name="T0" fmla="*/ 574 w 574"/>
                <a:gd name="T1" fmla="*/ 84 h 452"/>
                <a:gd name="T2" fmla="*/ 491 w 574"/>
                <a:gd name="T3" fmla="*/ 0 h 452"/>
                <a:gd name="T4" fmla="*/ 204 w 574"/>
                <a:gd name="T5" fmla="*/ 287 h 452"/>
                <a:gd name="T6" fmla="*/ 84 w 574"/>
                <a:gd name="T7" fmla="*/ 166 h 452"/>
                <a:gd name="T8" fmla="*/ 0 w 574"/>
                <a:gd name="T9" fmla="*/ 248 h 452"/>
                <a:gd name="T10" fmla="*/ 204 w 574"/>
                <a:gd name="T11" fmla="*/ 452 h 452"/>
                <a:gd name="T12" fmla="*/ 204 w 574"/>
                <a:gd name="T13" fmla="*/ 452 h 452"/>
                <a:gd name="T14" fmla="*/ 204 w 574"/>
                <a:gd name="T15" fmla="*/ 452 h 452"/>
                <a:gd name="T16" fmla="*/ 574 w 574"/>
                <a:gd name="T17" fmla="*/ 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452">
                  <a:moveTo>
                    <a:pt x="574" y="84"/>
                  </a:moveTo>
                  <a:lnTo>
                    <a:pt x="491" y="0"/>
                  </a:lnTo>
                  <a:lnTo>
                    <a:pt x="204" y="287"/>
                  </a:lnTo>
                  <a:lnTo>
                    <a:pt x="84" y="166"/>
                  </a:lnTo>
                  <a:lnTo>
                    <a:pt x="0" y="248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57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E31999-830A-C979-37C3-A98F055BA397}"/>
              </a:ext>
            </a:extLst>
          </p:cNvPr>
          <p:cNvGrpSpPr/>
          <p:nvPr/>
        </p:nvGrpSpPr>
        <p:grpSpPr>
          <a:xfrm>
            <a:off x="2152480" y="3045414"/>
            <a:ext cx="375574" cy="375906"/>
            <a:chOff x="1866043" y="5097462"/>
            <a:chExt cx="375574" cy="375906"/>
          </a:xfrm>
          <a:solidFill>
            <a:srgbClr val="50E6FF"/>
          </a:solidFill>
        </p:grpSpPr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E1A42DBC-D090-F246-0062-4EC540A6D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097462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9"/>
                    <a:pt x="57" y="277"/>
                  </a:cubicBezTo>
                  <a:cubicBezTo>
                    <a:pt x="57" y="156"/>
                    <a:pt x="155" y="57"/>
                    <a:pt x="277" y="57"/>
                  </a:cubicBezTo>
                  <a:cubicBezTo>
                    <a:pt x="398" y="57"/>
                    <a:pt x="497" y="156"/>
                    <a:pt x="497" y="277"/>
                  </a:cubicBezTo>
                  <a:cubicBezTo>
                    <a:pt x="497" y="399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6ED92288-9A0B-3589-C53B-F04A0944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152" y="5217566"/>
              <a:ext cx="136361" cy="136361"/>
            </a:xfrm>
            <a:custGeom>
              <a:avLst/>
              <a:gdLst>
                <a:gd name="T0" fmla="*/ 334 w 411"/>
                <a:gd name="T1" fmla="*/ 0 h 411"/>
                <a:gd name="T2" fmla="*/ 207 w 411"/>
                <a:gd name="T3" fmla="*/ 127 h 411"/>
                <a:gd name="T4" fmla="*/ 80 w 411"/>
                <a:gd name="T5" fmla="*/ 0 h 411"/>
                <a:gd name="T6" fmla="*/ 0 w 411"/>
                <a:gd name="T7" fmla="*/ 80 h 411"/>
                <a:gd name="T8" fmla="*/ 127 w 411"/>
                <a:gd name="T9" fmla="*/ 205 h 411"/>
                <a:gd name="T10" fmla="*/ 0 w 411"/>
                <a:gd name="T11" fmla="*/ 331 h 411"/>
                <a:gd name="T12" fmla="*/ 80 w 411"/>
                <a:gd name="T13" fmla="*/ 411 h 411"/>
                <a:gd name="T14" fmla="*/ 207 w 411"/>
                <a:gd name="T15" fmla="*/ 284 h 411"/>
                <a:gd name="T16" fmla="*/ 334 w 411"/>
                <a:gd name="T17" fmla="*/ 411 h 411"/>
                <a:gd name="T18" fmla="*/ 411 w 411"/>
                <a:gd name="T19" fmla="*/ 331 h 411"/>
                <a:gd name="T20" fmla="*/ 287 w 411"/>
                <a:gd name="T21" fmla="*/ 205 h 411"/>
                <a:gd name="T22" fmla="*/ 411 w 411"/>
                <a:gd name="T23" fmla="*/ 80 h 411"/>
                <a:gd name="T24" fmla="*/ 334 w 41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1" h="411">
                  <a:moveTo>
                    <a:pt x="334" y="0"/>
                  </a:moveTo>
                  <a:lnTo>
                    <a:pt x="207" y="127"/>
                  </a:lnTo>
                  <a:lnTo>
                    <a:pt x="80" y="0"/>
                  </a:lnTo>
                  <a:lnTo>
                    <a:pt x="0" y="80"/>
                  </a:lnTo>
                  <a:lnTo>
                    <a:pt x="127" y="205"/>
                  </a:lnTo>
                  <a:lnTo>
                    <a:pt x="0" y="331"/>
                  </a:lnTo>
                  <a:lnTo>
                    <a:pt x="80" y="411"/>
                  </a:lnTo>
                  <a:lnTo>
                    <a:pt x="207" y="284"/>
                  </a:lnTo>
                  <a:lnTo>
                    <a:pt x="334" y="411"/>
                  </a:lnTo>
                  <a:lnTo>
                    <a:pt x="411" y="331"/>
                  </a:lnTo>
                  <a:lnTo>
                    <a:pt x="287" y="205"/>
                  </a:lnTo>
                  <a:lnTo>
                    <a:pt x="411" y="8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EF7018-D309-5330-FBE4-D6B2F8BDCE49}"/>
              </a:ext>
            </a:extLst>
          </p:cNvPr>
          <p:cNvGrpSpPr/>
          <p:nvPr/>
        </p:nvGrpSpPr>
        <p:grpSpPr>
          <a:xfrm>
            <a:off x="2964976" y="2173877"/>
            <a:ext cx="474079" cy="761022"/>
            <a:chOff x="5857875" y="2914650"/>
            <a:chExt cx="723900" cy="1162050"/>
          </a:xfrm>
          <a:solidFill>
            <a:srgbClr val="50E6FF"/>
          </a:solidFill>
        </p:grpSpPr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11B9E08-7FD3-A6E3-1B42-1C7ED83E5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875" y="2914650"/>
              <a:ext cx="723900" cy="1162050"/>
            </a:xfrm>
            <a:custGeom>
              <a:avLst/>
              <a:gdLst>
                <a:gd name="T0" fmla="*/ 456 w 456"/>
                <a:gd name="T1" fmla="*/ 732 h 732"/>
                <a:gd name="T2" fmla="*/ 0 w 456"/>
                <a:gd name="T3" fmla="*/ 732 h 732"/>
                <a:gd name="T4" fmla="*/ 0 w 456"/>
                <a:gd name="T5" fmla="*/ 0 h 732"/>
                <a:gd name="T6" fmla="*/ 456 w 456"/>
                <a:gd name="T7" fmla="*/ 0 h 732"/>
                <a:gd name="T8" fmla="*/ 456 w 456"/>
                <a:gd name="T9" fmla="*/ 732 h 732"/>
                <a:gd name="T10" fmla="*/ 41 w 456"/>
                <a:gd name="T11" fmla="*/ 691 h 732"/>
                <a:gd name="T12" fmla="*/ 415 w 456"/>
                <a:gd name="T13" fmla="*/ 691 h 732"/>
                <a:gd name="T14" fmla="*/ 415 w 456"/>
                <a:gd name="T15" fmla="*/ 41 h 732"/>
                <a:gd name="T16" fmla="*/ 41 w 456"/>
                <a:gd name="T17" fmla="*/ 41 h 732"/>
                <a:gd name="T18" fmla="*/ 41 w 456"/>
                <a:gd name="T19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732">
                  <a:moveTo>
                    <a:pt x="456" y="732"/>
                  </a:moveTo>
                  <a:lnTo>
                    <a:pt x="0" y="732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732"/>
                  </a:lnTo>
                  <a:close/>
                  <a:moveTo>
                    <a:pt x="41" y="691"/>
                  </a:moveTo>
                  <a:lnTo>
                    <a:pt x="415" y="691"/>
                  </a:lnTo>
                  <a:lnTo>
                    <a:pt x="415" y="41"/>
                  </a:lnTo>
                  <a:lnTo>
                    <a:pt x="41" y="41"/>
                  </a:lnTo>
                  <a:lnTo>
                    <a:pt x="41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BF78BCF7-6EA3-D98D-A456-319974AC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103563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1" name="Rectangle 22">
              <a:extLst>
                <a:ext uri="{FF2B5EF4-FFF2-40B4-BE49-F238E27FC236}">
                  <a16:creationId xmlns:a16="http://schemas.microsoft.com/office/drawing/2014/main" id="{BD8E5142-3753-A78F-58AC-5784D255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244850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46CC84C3-335A-85B6-A599-F7A8D8393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387725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3" name="Rectangle 24">
              <a:extLst>
                <a:ext uri="{FF2B5EF4-FFF2-40B4-BE49-F238E27FC236}">
                  <a16:creationId xmlns:a16="http://schemas.microsoft.com/office/drawing/2014/main" id="{3F063A29-B201-AB84-6B6A-1F16833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527425"/>
              <a:ext cx="4349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2E04539-A84F-0FF8-E51F-347427464CC6}"/>
              </a:ext>
            </a:extLst>
          </p:cNvPr>
          <p:cNvGrpSpPr/>
          <p:nvPr/>
        </p:nvGrpSpPr>
        <p:grpSpPr>
          <a:xfrm>
            <a:off x="1142371" y="2563924"/>
            <a:ext cx="375574" cy="375906"/>
            <a:chOff x="1866043" y="5677744"/>
            <a:chExt cx="375574" cy="375906"/>
          </a:xfrm>
          <a:solidFill>
            <a:srgbClr val="50E6FF"/>
          </a:solidFill>
        </p:grpSpPr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9F6FF2D4-C693-27B5-7707-CF332273AC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677744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8"/>
                    <a:pt x="57" y="277"/>
                  </a:cubicBezTo>
                  <a:cubicBezTo>
                    <a:pt x="57" y="155"/>
                    <a:pt x="155" y="57"/>
                    <a:pt x="277" y="57"/>
                  </a:cubicBezTo>
                  <a:cubicBezTo>
                    <a:pt x="398" y="57"/>
                    <a:pt x="497" y="155"/>
                    <a:pt x="497" y="277"/>
                  </a:cubicBezTo>
                  <a:cubicBezTo>
                    <a:pt x="497" y="398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6B4B5C5A-4718-D85F-6ADB-D4231507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138" y="5765334"/>
              <a:ext cx="145651" cy="209021"/>
            </a:xfrm>
            <a:custGeom>
              <a:avLst/>
              <a:gdLst>
                <a:gd name="T0" fmla="*/ 192 w 439"/>
                <a:gd name="T1" fmla="*/ 0 h 630"/>
                <a:gd name="T2" fmla="*/ 370 w 439"/>
                <a:gd name="T3" fmla="*/ 0 h 630"/>
                <a:gd name="T4" fmla="*/ 241 w 439"/>
                <a:gd name="T5" fmla="*/ 233 h 630"/>
                <a:gd name="T6" fmla="*/ 439 w 439"/>
                <a:gd name="T7" fmla="*/ 233 h 630"/>
                <a:gd name="T8" fmla="*/ 20 w 439"/>
                <a:gd name="T9" fmla="*/ 630 h 630"/>
                <a:gd name="T10" fmla="*/ 153 w 439"/>
                <a:gd name="T11" fmla="*/ 362 h 630"/>
                <a:gd name="T12" fmla="*/ 0 w 439"/>
                <a:gd name="T13" fmla="*/ 362 h 630"/>
                <a:gd name="T14" fmla="*/ 192 w 439"/>
                <a:gd name="T15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9" h="630">
                  <a:moveTo>
                    <a:pt x="192" y="0"/>
                  </a:moveTo>
                  <a:lnTo>
                    <a:pt x="370" y="0"/>
                  </a:lnTo>
                  <a:lnTo>
                    <a:pt x="241" y="233"/>
                  </a:lnTo>
                  <a:lnTo>
                    <a:pt x="439" y="233"/>
                  </a:lnTo>
                  <a:lnTo>
                    <a:pt x="20" y="630"/>
                  </a:lnTo>
                  <a:lnTo>
                    <a:pt x="153" y="362"/>
                  </a:lnTo>
                  <a:lnTo>
                    <a:pt x="0" y="36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95" name="Freeform 34">
            <a:extLst>
              <a:ext uri="{FF2B5EF4-FFF2-40B4-BE49-F238E27FC236}">
                <a16:creationId xmlns:a16="http://schemas.microsoft.com/office/drawing/2014/main" id="{32C55408-BC13-91A4-9A46-B3BA3A4D9A28}"/>
              </a:ext>
            </a:extLst>
          </p:cNvPr>
          <p:cNvSpPr>
            <a:spLocks/>
          </p:cNvSpPr>
          <p:nvPr/>
        </p:nvSpPr>
        <p:spPr bwMode="auto">
          <a:xfrm>
            <a:off x="1322821" y="1916895"/>
            <a:ext cx="2917186" cy="1669541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087">
                <a:moveTo>
                  <a:pt x="0" y="724"/>
                </a:moveTo>
                <a:lnTo>
                  <a:pt x="0" y="1087"/>
                </a:lnTo>
                <a:lnTo>
                  <a:pt x="1860" y="1087"/>
                </a:lnTo>
                <a:lnTo>
                  <a:pt x="1860" y="0"/>
                </a:lnTo>
                <a:lnTo>
                  <a:pt x="0" y="0"/>
                </a:lnTo>
                <a:lnTo>
                  <a:pt x="0" y="363"/>
                </a:lnTo>
              </a:path>
            </a:pathLst>
          </a:custGeom>
          <a:ln w="22225" cap="rnd">
            <a:solidFill>
              <a:schemeClr val="tx1"/>
            </a:solidFill>
            <a:prstDash val="sysDot"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>
        <p:nvSpPr>
          <p:cNvPr id="196" name="Freeform 34">
            <a:extLst>
              <a:ext uri="{FF2B5EF4-FFF2-40B4-BE49-F238E27FC236}">
                <a16:creationId xmlns:a16="http://schemas.microsoft.com/office/drawing/2014/main" id="{1EEFAE51-AE3A-93CC-9C5E-4ABA077AB223}"/>
              </a:ext>
            </a:extLst>
          </p:cNvPr>
          <p:cNvSpPr>
            <a:spLocks/>
          </p:cNvSpPr>
          <p:nvPr/>
        </p:nvSpPr>
        <p:spPr bwMode="auto">
          <a:xfrm rot="16200000">
            <a:off x="4630357" y="-2586420"/>
            <a:ext cx="3175762" cy="10972802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  <a:gd name="connsiteX0" fmla="*/ 0 w 10000"/>
              <a:gd name="connsiteY0" fmla="*/ 6349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3339 h 10000"/>
              <a:gd name="connsiteX0" fmla="*/ 0 w 10000"/>
              <a:gd name="connsiteY0" fmla="*/ 6349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373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6349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lnTo>
                  <a:pt x="0" y="0"/>
                </a:lnTo>
                <a:lnTo>
                  <a:pt x="0" y="373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7214690-7E07-0012-FCD3-2C363924DD80}"/>
              </a:ext>
            </a:extLst>
          </p:cNvPr>
          <p:cNvGrpSpPr/>
          <p:nvPr/>
        </p:nvGrpSpPr>
        <p:grpSpPr>
          <a:xfrm>
            <a:off x="6502272" y="4599141"/>
            <a:ext cx="3291438" cy="1647157"/>
            <a:chOff x="2580725" y="4732517"/>
            <a:chExt cx="3291438" cy="1647157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6EE009C-E688-0780-3684-95A5D31C31D9}"/>
                </a:ext>
              </a:extLst>
            </p:cNvPr>
            <p:cNvSpPr txBox="1"/>
            <p:nvPr/>
          </p:nvSpPr>
          <p:spPr>
            <a:xfrm>
              <a:off x="2580725" y="5342467"/>
              <a:ext cx="3291438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Simple and reliable cloud-integrated backup as a service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D36B9A9-491F-F53E-6570-AB137F35AC84}"/>
                </a:ext>
              </a:extLst>
            </p:cNvPr>
            <p:cNvSpPr txBox="1"/>
            <p:nvPr/>
          </p:nvSpPr>
          <p:spPr>
            <a:xfrm>
              <a:off x="3013119" y="4732517"/>
              <a:ext cx="253519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Backup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B9E164A-4B99-203E-447B-489913C2A059}"/>
              </a:ext>
            </a:extLst>
          </p:cNvPr>
          <p:cNvGrpSpPr/>
          <p:nvPr/>
        </p:nvGrpSpPr>
        <p:grpSpPr>
          <a:xfrm>
            <a:off x="1843683" y="4599141"/>
            <a:ext cx="4019082" cy="1643501"/>
            <a:chOff x="6534618" y="4732517"/>
            <a:chExt cx="4019082" cy="1643501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5A00E7C-EE9F-51E7-1870-C726FDF020E3}"/>
                </a:ext>
              </a:extLst>
            </p:cNvPr>
            <p:cNvSpPr txBox="1"/>
            <p:nvPr/>
          </p:nvSpPr>
          <p:spPr>
            <a:xfrm>
              <a:off x="6534618" y="5338811"/>
              <a:ext cx="4019082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A simple and compliant service for orchestrating your disaster recovery plan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F68272D-F254-D260-45D7-5DAFB56A7A55}"/>
                </a:ext>
              </a:extLst>
            </p:cNvPr>
            <p:cNvSpPr txBox="1"/>
            <p:nvPr/>
          </p:nvSpPr>
          <p:spPr>
            <a:xfrm>
              <a:off x="6836112" y="4732517"/>
              <a:ext cx="34290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Site Recovery</a:t>
              </a:r>
            </a:p>
          </p:txBody>
        </p:sp>
      </p:grpSp>
      <p:sp>
        <p:nvSpPr>
          <p:cNvPr id="203" name="Cross 202">
            <a:extLst>
              <a:ext uri="{FF2B5EF4-FFF2-40B4-BE49-F238E27FC236}">
                <a16:creationId xmlns:a16="http://schemas.microsoft.com/office/drawing/2014/main" id="{25CB9E2C-546D-6C1E-EA1A-605FF9D03A30}"/>
              </a:ext>
            </a:extLst>
          </p:cNvPr>
          <p:cNvSpPr/>
          <p:nvPr/>
        </p:nvSpPr>
        <p:spPr bwMode="auto">
          <a:xfrm>
            <a:off x="6009720" y="4706022"/>
            <a:ext cx="417036" cy="417034"/>
          </a:xfrm>
          <a:prstGeom prst="plus">
            <a:avLst>
              <a:gd name="adj" fmla="val 38591"/>
            </a:avLst>
          </a:prstGeom>
          <a:solidFill>
            <a:srgbClr val="50E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0B7CDA1-5602-B2E6-E84A-92E3E6316F01}"/>
              </a:ext>
            </a:extLst>
          </p:cNvPr>
          <p:cNvSpPr txBox="1"/>
          <p:nvPr/>
        </p:nvSpPr>
        <p:spPr>
          <a:xfrm>
            <a:off x="8950178" y="3893226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Backup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65569B3-DF30-8194-DABA-6B848FFF0EF3}"/>
              </a:ext>
            </a:extLst>
          </p:cNvPr>
          <p:cNvSpPr txBox="1"/>
          <p:nvPr/>
        </p:nvSpPr>
        <p:spPr>
          <a:xfrm>
            <a:off x="5000251" y="3893226"/>
            <a:ext cx="24359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Disaster Recovery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7E16CC6-125B-1292-D3B6-CB145F8B32B0}"/>
              </a:ext>
            </a:extLst>
          </p:cNvPr>
          <p:cNvSpPr txBox="1"/>
          <p:nvPr/>
        </p:nvSpPr>
        <p:spPr>
          <a:xfrm>
            <a:off x="1529038" y="3893226"/>
            <a:ext cx="24359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2265071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animBg="1"/>
      <p:bldP spid="196" grpId="0" animBg="1"/>
      <p:bldP spid="2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48448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Responsibility</a:t>
            </a:r>
            <a:br>
              <a:rPr lang="en-US" dirty="0"/>
            </a:br>
            <a:r>
              <a:rPr lang="en-US" sz="2000" dirty="0"/>
              <a:t>Resiliency is a joint effort between customers and service providers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994831-18FE-1BC6-11CD-C115E175F8A6}"/>
              </a:ext>
            </a:extLst>
          </p:cNvPr>
          <p:cNvSpPr/>
          <p:nvPr/>
        </p:nvSpPr>
        <p:spPr bwMode="auto">
          <a:xfrm>
            <a:off x="815525" y="2130821"/>
            <a:ext cx="1703552" cy="375207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IaaS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63E3A-C5FB-23DD-F1C3-6124223201D3}"/>
              </a:ext>
            </a:extLst>
          </p:cNvPr>
          <p:cNvSpPr/>
          <p:nvPr/>
        </p:nvSpPr>
        <p:spPr bwMode="auto">
          <a:xfrm>
            <a:off x="2762484" y="2130821"/>
            <a:ext cx="1703552" cy="375207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chemeClr val="tx1">
                    <a:lumMod val="95000"/>
                  </a:schemeClr>
                </a:solidFill>
                <a:latin typeface="Segoe UI Semibold"/>
                <a:cs typeface="Segoe UI" pitchFamily="34" charset="0"/>
              </a:rPr>
              <a:t>PaaS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D1809-B995-4BF6-4801-409F0CD0D084}"/>
              </a:ext>
            </a:extLst>
          </p:cNvPr>
          <p:cNvSpPr/>
          <p:nvPr/>
        </p:nvSpPr>
        <p:spPr bwMode="auto">
          <a:xfrm>
            <a:off x="4709444" y="2130821"/>
            <a:ext cx="1703552" cy="375207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>
                <a:solidFill>
                  <a:schemeClr val="tx1">
                    <a:lumMod val="95000"/>
                  </a:schemeClr>
                </a:solidFill>
                <a:latin typeface="Segoe UI Semibold"/>
                <a:cs typeface="Segoe UI" pitchFamily="34" charset="0"/>
              </a:rPr>
              <a:t>SaaS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9C60F2-6D68-3711-EAAD-767C6069925E}"/>
              </a:ext>
            </a:extLst>
          </p:cNvPr>
          <p:cNvSpPr/>
          <p:nvPr/>
        </p:nvSpPr>
        <p:spPr bwMode="auto">
          <a:xfrm>
            <a:off x="673433" y="5378284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Power / facility</a:t>
            </a: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C6F49-C34D-ACEC-8469-E32B53A3ACBA}"/>
              </a:ext>
            </a:extLst>
          </p:cNvPr>
          <p:cNvSpPr/>
          <p:nvPr/>
        </p:nvSpPr>
        <p:spPr bwMode="auto">
          <a:xfrm>
            <a:off x="673433" y="4825127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Networking</a:t>
            </a: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FDF32-5B3F-9D1A-91D9-0CFA9F261901}"/>
              </a:ext>
            </a:extLst>
          </p:cNvPr>
          <p:cNvSpPr/>
          <p:nvPr/>
        </p:nvSpPr>
        <p:spPr bwMode="auto">
          <a:xfrm>
            <a:off x="673433" y="4271972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Storage</a:t>
            </a: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30234-62B7-2D6D-F82C-8508D7019FC7}"/>
              </a:ext>
            </a:extLst>
          </p:cNvPr>
          <p:cNvSpPr/>
          <p:nvPr/>
        </p:nvSpPr>
        <p:spPr bwMode="auto">
          <a:xfrm>
            <a:off x="673433" y="3718817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Virtual Machine / OS </a:t>
            </a: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E5083-BF3C-3EFE-F6BB-BDF0CADF5281}"/>
              </a:ext>
            </a:extLst>
          </p:cNvPr>
          <p:cNvSpPr/>
          <p:nvPr/>
        </p:nvSpPr>
        <p:spPr bwMode="auto">
          <a:xfrm>
            <a:off x="673433" y="3165662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Workload / application</a:t>
            </a: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AC3C6-33EC-4C9B-F5D4-FB9AA57EB578}"/>
              </a:ext>
            </a:extLst>
          </p:cNvPr>
          <p:cNvSpPr/>
          <p:nvPr/>
        </p:nvSpPr>
        <p:spPr bwMode="auto">
          <a:xfrm>
            <a:off x="673433" y="2612507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Database / data</a:t>
            </a: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					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2129E-595C-FF64-07BD-70F09A7BB597}"/>
              </a:ext>
            </a:extLst>
          </p:cNvPr>
          <p:cNvGrpSpPr/>
          <p:nvPr/>
        </p:nvGrpSpPr>
        <p:grpSpPr>
          <a:xfrm>
            <a:off x="588263" y="1622522"/>
            <a:ext cx="6059195" cy="3612955"/>
            <a:chOff x="962729" y="1648596"/>
            <a:chExt cx="6532739" cy="368540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E06069-5453-F162-2F0E-15B9905620F9}"/>
                </a:ext>
              </a:extLst>
            </p:cNvPr>
            <p:cNvSpPr/>
            <p:nvPr/>
          </p:nvSpPr>
          <p:spPr bwMode="auto">
            <a:xfrm rot="10800000" flipH="1">
              <a:off x="962729" y="1889757"/>
              <a:ext cx="6532739" cy="3444241"/>
            </a:xfrm>
            <a:custGeom>
              <a:avLst/>
              <a:gdLst>
                <a:gd name="connsiteX0" fmla="*/ 4 w 6532739"/>
                <a:gd name="connsiteY0" fmla="*/ 3444241 h 3444241"/>
                <a:gd name="connsiteX1" fmla="*/ 6532739 w 6532739"/>
                <a:gd name="connsiteY1" fmla="*/ 3444241 h 3444241"/>
                <a:gd name="connsiteX2" fmla="*/ 6532739 w 6532739"/>
                <a:gd name="connsiteY2" fmla="*/ 2588679 h 3444241"/>
                <a:gd name="connsiteX3" fmla="*/ 6532734 w 6532739"/>
                <a:gd name="connsiteY3" fmla="*/ 2588679 h 3444241"/>
                <a:gd name="connsiteX4" fmla="*/ 1008307 w 6532739"/>
                <a:gd name="connsiteY4" fmla="*/ 0 h 3444241"/>
                <a:gd name="connsiteX5" fmla="*/ 1008307 w 6532739"/>
                <a:gd name="connsiteY5" fmla="*/ 447 h 3444241"/>
                <a:gd name="connsiteX6" fmla="*/ 0 w 6532739"/>
                <a:gd name="connsiteY6" fmla="*/ 447 h 3444241"/>
                <a:gd name="connsiteX7" fmla="*/ 0 w 6532739"/>
                <a:gd name="connsiteY7" fmla="*/ 2589129 h 3444241"/>
                <a:gd name="connsiteX8" fmla="*/ 4 w 6532739"/>
                <a:gd name="connsiteY8" fmla="*/ 2589129 h 344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2739" h="3444241">
                  <a:moveTo>
                    <a:pt x="4" y="3444241"/>
                  </a:moveTo>
                  <a:lnTo>
                    <a:pt x="6532739" y="3444241"/>
                  </a:lnTo>
                  <a:lnTo>
                    <a:pt x="6532739" y="2588679"/>
                  </a:lnTo>
                  <a:lnTo>
                    <a:pt x="6532734" y="2588679"/>
                  </a:lnTo>
                  <a:lnTo>
                    <a:pt x="1008307" y="0"/>
                  </a:lnTo>
                  <a:lnTo>
                    <a:pt x="1008307" y="447"/>
                  </a:lnTo>
                  <a:lnTo>
                    <a:pt x="0" y="447"/>
                  </a:lnTo>
                  <a:lnTo>
                    <a:pt x="0" y="2589129"/>
                  </a:lnTo>
                  <a:lnTo>
                    <a:pt x="4" y="2589129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A72EAF-C524-8CE1-AD47-EA5A646A40E4}"/>
                </a:ext>
              </a:extLst>
            </p:cNvPr>
            <p:cNvSpPr/>
            <p:nvPr/>
          </p:nvSpPr>
          <p:spPr bwMode="auto">
            <a:xfrm>
              <a:off x="1489038" y="1648596"/>
              <a:ext cx="2607272" cy="435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Customer Responsibility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2812E4-BF92-1438-4122-EF00ADE3BFA8}"/>
              </a:ext>
            </a:extLst>
          </p:cNvPr>
          <p:cNvGrpSpPr/>
          <p:nvPr/>
        </p:nvGrpSpPr>
        <p:grpSpPr>
          <a:xfrm>
            <a:off x="588267" y="2815131"/>
            <a:ext cx="6059191" cy="3522009"/>
            <a:chOff x="962733" y="2865119"/>
            <a:chExt cx="6532735" cy="35926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011DCB-F6B2-7020-C997-46033857C576}"/>
                </a:ext>
              </a:extLst>
            </p:cNvPr>
            <p:cNvSpPr/>
            <p:nvPr/>
          </p:nvSpPr>
          <p:spPr bwMode="auto">
            <a:xfrm flipH="1">
              <a:off x="962733" y="2865119"/>
              <a:ext cx="6532735" cy="3371410"/>
            </a:xfrm>
            <a:custGeom>
              <a:avLst/>
              <a:gdLst>
                <a:gd name="connsiteX0" fmla="*/ 0 w 6532735"/>
                <a:gd name="connsiteY0" fmla="*/ 0 h 3371410"/>
                <a:gd name="connsiteX1" fmla="*/ 0 w 6532735"/>
                <a:gd name="connsiteY1" fmla="*/ 2541295 h 3371410"/>
                <a:gd name="connsiteX2" fmla="*/ 0 w 6532735"/>
                <a:gd name="connsiteY2" fmla="*/ 2541657 h 3371410"/>
                <a:gd name="connsiteX3" fmla="*/ 0 w 6532735"/>
                <a:gd name="connsiteY3" fmla="*/ 3371410 h 3371410"/>
                <a:gd name="connsiteX4" fmla="*/ 6532735 w 6532735"/>
                <a:gd name="connsiteY4" fmla="*/ 3371410 h 3371410"/>
                <a:gd name="connsiteX5" fmla="*/ 6532735 w 6532735"/>
                <a:gd name="connsiteY5" fmla="*/ 2541295 h 3371410"/>
                <a:gd name="connsiteX6" fmla="*/ 5377884 w 6532735"/>
                <a:gd name="connsiteY6" fmla="*/ 2541295 h 337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32735" h="3371410">
                  <a:moveTo>
                    <a:pt x="0" y="0"/>
                  </a:moveTo>
                  <a:lnTo>
                    <a:pt x="0" y="2541295"/>
                  </a:lnTo>
                  <a:lnTo>
                    <a:pt x="0" y="2541657"/>
                  </a:lnTo>
                  <a:lnTo>
                    <a:pt x="0" y="3371410"/>
                  </a:lnTo>
                  <a:lnTo>
                    <a:pt x="6532735" y="3371410"/>
                  </a:lnTo>
                  <a:lnTo>
                    <a:pt x="6532735" y="2541295"/>
                  </a:lnTo>
                  <a:lnTo>
                    <a:pt x="5377884" y="2541295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9B5FB9-03C8-2B5E-0896-0869535B2340}"/>
                </a:ext>
              </a:extLst>
            </p:cNvPr>
            <p:cNvSpPr/>
            <p:nvPr/>
          </p:nvSpPr>
          <p:spPr bwMode="auto">
            <a:xfrm>
              <a:off x="4031813" y="6021929"/>
              <a:ext cx="3167584" cy="435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642" tIns="89642" rIns="89642" bIns="89642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Service Provider Responsibility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17B10-AF26-B2D3-2894-05C57A6A325A}"/>
              </a:ext>
            </a:extLst>
          </p:cNvPr>
          <p:cNvSpPr/>
          <p:nvPr/>
        </p:nvSpPr>
        <p:spPr>
          <a:xfrm>
            <a:off x="6884981" y="2638988"/>
            <a:ext cx="2375675" cy="303481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 dirty="0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DR, backup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10D38-21A1-1316-70FC-AE37E00189FC}"/>
              </a:ext>
            </a:extLst>
          </p:cNvPr>
          <p:cNvSpPr/>
          <p:nvPr/>
        </p:nvSpPr>
        <p:spPr>
          <a:xfrm>
            <a:off x="6884981" y="3194825"/>
            <a:ext cx="2375675" cy="303481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DR, backup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728EE-D5ED-04AD-5FF1-A25C8E3A7EFD}"/>
              </a:ext>
            </a:extLst>
          </p:cNvPr>
          <p:cNvSpPr/>
          <p:nvPr/>
        </p:nvSpPr>
        <p:spPr>
          <a:xfrm>
            <a:off x="6884981" y="3747980"/>
            <a:ext cx="2375675" cy="303481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DR, backup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54D474-4DD6-DE08-6496-34B7385812A1}"/>
              </a:ext>
            </a:extLst>
          </p:cNvPr>
          <p:cNvSpPr/>
          <p:nvPr/>
        </p:nvSpPr>
        <p:spPr>
          <a:xfrm>
            <a:off x="6884981" y="4301135"/>
            <a:ext cx="2375675" cy="303481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DR, backup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FACFA-317B-8414-AD64-9F0A9017B916}"/>
              </a:ext>
            </a:extLst>
          </p:cNvPr>
          <p:cNvSpPr/>
          <p:nvPr/>
        </p:nvSpPr>
        <p:spPr>
          <a:xfrm>
            <a:off x="6884981" y="4854292"/>
            <a:ext cx="1718583" cy="301727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 dirty="0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96429C-B475-288A-5E31-AD3D8AF4DC23}"/>
              </a:ext>
            </a:extLst>
          </p:cNvPr>
          <p:cNvSpPr/>
          <p:nvPr/>
        </p:nvSpPr>
        <p:spPr>
          <a:xfrm>
            <a:off x="6884981" y="5404765"/>
            <a:ext cx="1718583" cy="301727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 dirty="0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</a:t>
            </a:r>
          </a:p>
        </p:txBody>
      </p:sp>
    </p:spTree>
    <p:extLst>
      <p:ext uri="{BB962C8B-B14F-4D97-AF65-F5344CB8AC3E}">
        <p14:creationId xmlns:p14="http://schemas.microsoft.com/office/powerpoint/2010/main" val="4038414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1FAEC-89C1-45D3-A2B7-137DC701529F}"/>
              </a:ext>
            </a:extLst>
          </p:cNvPr>
          <p:cNvSpPr/>
          <p:nvPr/>
        </p:nvSpPr>
        <p:spPr bwMode="auto">
          <a:xfrm>
            <a:off x="588263" y="1701612"/>
            <a:ext cx="363795" cy="4269979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D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E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F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G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H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noProof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4D32E-7F1A-4751-8147-6D509D4B03B4}"/>
              </a:ext>
            </a:extLst>
          </p:cNvPr>
          <p:cNvSpPr/>
          <p:nvPr/>
        </p:nvSpPr>
        <p:spPr bwMode="auto">
          <a:xfrm>
            <a:off x="967362" y="1701613"/>
            <a:ext cx="2835517" cy="4269978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Scenario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Hardware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Rack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Transient failure</a:t>
            </a:r>
            <a:b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Datacenter failure</a:t>
            </a:r>
            <a:b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Regional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Accidental data deletion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Intentional data deletion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Ransomware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Compromised subscription owner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6EC5D-C90C-4FC8-81CA-35DC316C3916}"/>
              </a:ext>
            </a:extLst>
          </p:cNvPr>
          <p:cNvSpPr/>
          <p:nvPr/>
        </p:nvSpPr>
        <p:spPr bwMode="auto">
          <a:xfrm>
            <a:off x="3816310" y="1701614"/>
            <a:ext cx="7785554" cy="4269977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Description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A failure of any hardware component including computer, network, or storage hardware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A failure of multiple hardware components, including computer, network, or storage hardware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Requests between various components fail intermittently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An entire datacenter becoming unavailable due to power grid outages, fires or similar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Natural disaster or equivalent affecting multiple datacenters in a region, causing the entire region to go down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GASSCO mistakenly deletes or corrupts data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GASSCO intentionally deletes or corrupts data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Ransomware software automatically spreads to all GASSCO systems in Azure (unless barriers are in place), and if run successfully, encrypts these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Someone (from inside or outside GASSCO) has or obtains full control over the subscription and intentionally deletes subscription and all content.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A1704A-AB76-47B5-B53A-835B6C32DA91}"/>
              </a:ext>
            </a:extLst>
          </p:cNvPr>
          <p:cNvCxnSpPr>
            <a:cxnSpLocks/>
          </p:cNvCxnSpPr>
          <p:nvPr/>
        </p:nvCxnSpPr>
        <p:spPr>
          <a:xfrm>
            <a:off x="588263" y="2084040"/>
            <a:ext cx="11015474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78597A-C024-4C5A-B65F-FF897127E1FE}"/>
              </a:ext>
            </a:extLst>
          </p:cNvPr>
          <p:cNvCxnSpPr>
            <a:cxnSpLocks/>
          </p:cNvCxnSpPr>
          <p:nvPr/>
        </p:nvCxnSpPr>
        <p:spPr>
          <a:xfrm>
            <a:off x="363894" y="3020237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C3E9C-239B-4F70-AE7C-DEAA0505F6E5}"/>
              </a:ext>
            </a:extLst>
          </p:cNvPr>
          <p:cNvCxnSpPr>
            <a:cxnSpLocks/>
          </p:cNvCxnSpPr>
          <p:nvPr/>
        </p:nvCxnSpPr>
        <p:spPr>
          <a:xfrm>
            <a:off x="356242" y="2712301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A0847E-0E1E-4EF0-92C8-A398CB468E3B}"/>
              </a:ext>
            </a:extLst>
          </p:cNvPr>
          <p:cNvCxnSpPr>
            <a:cxnSpLocks/>
          </p:cNvCxnSpPr>
          <p:nvPr/>
        </p:nvCxnSpPr>
        <p:spPr>
          <a:xfrm>
            <a:off x="472252" y="3360793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CA74DF-A621-464C-AD20-093951E1CF43}"/>
              </a:ext>
            </a:extLst>
          </p:cNvPr>
          <p:cNvCxnSpPr>
            <a:cxnSpLocks/>
          </p:cNvCxnSpPr>
          <p:nvPr/>
        </p:nvCxnSpPr>
        <p:spPr>
          <a:xfrm>
            <a:off x="508642" y="2407492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D27356-F5A2-41D6-BD0C-A99AB0C3F2A5}"/>
              </a:ext>
            </a:extLst>
          </p:cNvPr>
          <p:cNvCxnSpPr>
            <a:cxnSpLocks/>
          </p:cNvCxnSpPr>
          <p:nvPr/>
        </p:nvCxnSpPr>
        <p:spPr>
          <a:xfrm>
            <a:off x="508642" y="4009491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C55962-9122-442E-ABF3-11C5762FFD48}"/>
              </a:ext>
            </a:extLst>
          </p:cNvPr>
          <p:cNvCxnSpPr>
            <a:cxnSpLocks/>
          </p:cNvCxnSpPr>
          <p:nvPr/>
        </p:nvCxnSpPr>
        <p:spPr>
          <a:xfrm>
            <a:off x="508642" y="4334287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9A230F-39CC-4802-A5AB-693D3072E7B7}"/>
              </a:ext>
            </a:extLst>
          </p:cNvPr>
          <p:cNvCxnSpPr>
            <a:cxnSpLocks/>
          </p:cNvCxnSpPr>
          <p:nvPr/>
        </p:nvCxnSpPr>
        <p:spPr>
          <a:xfrm>
            <a:off x="588263" y="4651528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AD814-5BFD-41FE-A25B-9EB69A720EFE}"/>
              </a:ext>
            </a:extLst>
          </p:cNvPr>
          <p:cNvCxnSpPr>
            <a:cxnSpLocks/>
          </p:cNvCxnSpPr>
          <p:nvPr/>
        </p:nvCxnSpPr>
        <p:spPr>
          <a:xfrm>
            <a:off x="508642" y="5295340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A6F14-6000-498E-B28A-8EF9C77272EF}"/>
              </a:ext>
            </a:extLst>
          </p:cNvPr>
          <p:cNvSpPr txBox="1"/>
          <p:nvPr/>
        </p:nvSpPr>
        <p:spPr>
          <a:xfrm>
            <a:off x="9539312" y="235678"/>
            <a:ext cx="189590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/>
              <a:t>Scope</a:t>
            </a:r>
          </a:p>
          <a:p>
            <a:pPr algn="l"/>
            <a:r>
              <a:rPr lang="en-US" sz="1600" dirty="0">
                <a:solidFill>
                  <a:srgbClr val="0078D4"/>
                </a:solidFill>
              </a:rPr>
              <a:t>Mandatory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Recommended</a:t>
            </a:r>
          </a:p>
          <a:p>
            <a:pPr algn="l"/>
            <a:r>
              <a:rPr lang="en-US" sz="1600" dirty="0"/>
              <a:t>Out of Scope (for now)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237831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Mitigation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1FAEC-89C1-45D3-A2B7-137DC701529F}"/>
              </a:ext>
            </a:extLst>
          </p:cNvPr>
          <p:cNvSpPr/>
          <p:nvPr/>
        </p:nvSpPr>
        <p:spPr bwMode="auto">
          <a:xfrm>
            <a:off x="588263" y="1701612"/>
            <a:ext cx="363795" cy="4269979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D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E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F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G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H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noProof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4D32E-7F1A-4751-8147-6D509D4B03B4}"/>
              </a:ext>
            </a:extLst>
          </p:cNvPr>
          <p:cNvSpPr/>
          <p:nvPr/>
        </p:nvSpPr>
        <p:spPr bwMode="auto">
          <a:xfrm>
            <a:off x="967362" y="1701613"/>
            <a:ext cx="2835517" cy="4269978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Scenario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Hardware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Rack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Transient failure</a:t>
            </a:r>
            <a:b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Datacenter failure</a:t>
            </a:r>
            <a:b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Regional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Accidental data deletion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Intentional data deletion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Ransomware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Compromised subscription owner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6EC5D-C90C-4FC8-81CA-35DC316C3916}"/>
              </a:ext>
            </a:extLst>
          </p:cNvPr>
          <p:cNvSpPr/>
          <p:nvPr/>
        </p:nvSpPr>
        <p:spPr bwMode="auto">
          <a:xfrm>
            <a:off x="3816310" y="1701614"/>
            <a:ext cx="7785554" cy="4269977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Description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Build redundancy into the application by deploying components across different fault domains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Build redundancy into the application by deploying components across different fault domains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Load balance across instances to handle spikes in usage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Build redundancy into the application with fault isolation zones across datacenters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Replicate the data and components into another region so that applications can be quickly recovered.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Back up data so it can be restored if there’s any deletion or corruption.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Back up data so it can be restored if there’s any deletion or corruption.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Backups kept out-of-band (not accessible by regular operators, users or computer accounts), possibly in other subscription, tenant, local data center etc.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Backups kept out-of-band (not accessible by regular operators, users or computer accounts) possibly in other subscription, tenant, local data center etc.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A1704A-AB76-47B5-B53A-835B6C32DA91}"/>
              </a:ext>
            </a:extLst>
          </p:cNvPr>
          <p:cNvCxnSpPr>
            <a:cxnSpLocks/>
          </p:cNvCxnSpPr>
          <p:nvPr/>
        </p:nvCxnSpPr>
        <p:spPr>
          <a:xfrm>
            <a:off x="588263" y="2084040"/>
            <a:ext cx="11015474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78597A-C024-4C5A-B65F-FF897127E1FE}"/>
              </a:ext>
            </a:extLst>
          </p:cNvPr>
          <p:cNvCxnSpPr>
            <a:cxnSpLocks/>
          </p:cNvCxnSpPr>
          <p:nvPr/>
        </p:nvCxnSpPr>
        <p:spPr>
          <a:xfrm>
            <a:off x="363894" y="3020237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C3E9C-239B-4F70-AE7C-DEAA0505F6E5}"/>
              </a:ext>
            </a:extLst>
          </p:cNvPr>
          <p:cNvCxnSpPr>
            <a:cxnSpLocks/>
          </p:cNvCxnSpPr>
          <p:nvPr/>
        </p:nvCxnSpPr>
        <p:spPr>
          <a:xfrm>
            <a:off x="356242" y="2712301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A0847E-0E1E-4EF0-92C8-A398CB468E3B}"/>
              </a:ext>
            </a:extLst>
          </p:cNvPr>
          <p:cNvCxnSpPr>
            <a:cxnSpLocks/>
          </p:cNvCxnSpPr>
          <p:nvPr/>
        </p:nvCxnSpPr>
        <p:spPr>
          <a:xfrm>
            <a:off x="472252" y="3360793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CA74DF-A621-464C-AD20-093951E1CF43}"/>
              </a:ext>
            </a:extLst>
          </p:cNvPr>
          <p:cNvCxnSpPr>
            <a:cxnSpLocks/>
          </p:cNvCxnSpPr>
          <p:nvPr/>
        </p:nvCxnSpPr>
        <p:spPr>
          <a:xfrm>
            <a:off x="508642" y="2407492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D27356-F5A2-41D6-BD0C-A99AB0C3F2A5}"/>
              </a:ext>
            </a:extLst>
          </p:cNvPr>
          <p:cNvCxnSpPr>
            <a:cxnSpLocks/>
          </p:cNvCxnSpPr>
          <p:nvPr/>
        </p:nvCxnSpPr>
        <p:spPr>
          <a:xfrm>
            <a:off x="508642" y="4009491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C55962-9122-442E-ABF3-11C5762FFD48}"/>
              </a:ext>
            </a:extLst>
          </p:cNvPr>
          <p:cNvCxnSpPr>
            <a:cxnSpLocks/>
          </p:cNvCxnSpPr>
          <p:nvPr/>
        </p:nvCxnSpPr>
        <p:spPr>
          <a:xfrm>
            <a:off x="508642" y="4334287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9A230F-39CC-4802-A5AB-693D3072E7B7}"/>
              </a:ext>
            </a:extLst>
          </p:cNvPr>
          <p:cNvCxnSpPr>
            <a:cxnSpLocks/>
          </p:cNvCxnSpPr>
          <p:nvPr/>
        </p:nvCxnSpPr>
        <p:spPr>
          <a:xfrm>
            <a:off x="588263" y="4651528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AD814-5BFD-41FE-A25B-9EB69A720EFE}"/>
              </a:ext>
            </a:extLst>
          </p:cNvPr>
          <p:cNvCxnSpPr>
            <a:cxnSpLocks/>
          </p:cNvCxnSpPr>
          <p:nvPr/>
        </p:nvCxnSpPr>
        <p:spPr>
          <a:xfrm>
            <a:off x="508642" y="5295340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E1347F-97E9-4221-B03C-C231C02D418C}"/>
              </a:ext>
            </a:extLst>
          </p:cNvPr>
          <p:cNvSpPr txBox="1"/>
          <p:nvPr/>
        </p:nvSpPr>
        <p:spPr>
          <a:xfrm>
            <a:off x="9539312" y="235678"/>
            <a:ext cx="189590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/>
              <a:t>Scope</a:t>
            </a:r>
          </a:p>
          <a:p>
            <a:pPr algn="l"/>
            <a:r>
              <a:rPr lang="en-US" sz="1600" dirty="0">
                <a:solidFill>
                  <a:srgbClr val="0078D4"/>
                </a:solidFill>
              </a:rPr>
              <a:t>Mandatory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Recommended</a:t>
            </a:r>
          </a:p>
          <a:p>
            <a:pPr algn="l"/>
            <a:r>
              <a:rPr lang="en-US" sz="1600" dirty="0"/>
              <a:t>Out of Scope (for now)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886956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Microsoft Office PowerPoint</Application>
  <PresentationFormat>Widescreen</PresentationFormat>
  <Paragraphs>287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Semibold</vt:lpstr>
      <vt:lpstr>Segoe UI Semilight</vt:lpstr>
      <vt:lpstr>Wingdings</vt:lpstr>
      <vt:lpstr>Office Theme</vt:lpstr>
      <vt:lpstr>GASSCO BC/DR Strategy</vt:lpstr>
      <vt:lpstr>PowerPoint Presentation</vt:lpstr>
      <vt:lpstr>BCDR</vt:lpstr>
      <vt:lpstr>SLA</vt:lpstr>
      <vt:lpstr>Think about BCDR from the start!</vt:lpstr>
      <vt:lpstr>Disaster Recovery Concepts</vt:lpstr>
      <vt:lpstr>Service Responsibility Resiliency is a joint effort between customers and service providers </vt:lpstr>
      <vt:lpstr>Scenarios</vt:lpstr>
      <vt:lpstr>Mitigation Strategy</vt:lpstr>
      <vt:lpstr>Resilience Tiers</vt:lpstr>
      <vt:lpstr>PowerPoint Presentation</vt:lpstr>
      <vt:lpstr>Tier 4 SLA 99% | RPO 24h | RTO 72h </vt:lpstr>
      <vt:lpstr>Tier 3 SLA 99.95% | RPO 4h | RTO 8h</vt:lpstr>
      <vt:lpstr>Tier 2 SLA 99.99% | RPO 30min | RTO 4h</vt:lpstr>
      <vt:lpstr>Cost Estimates</vt:lpstr>
      <vt:lpstr>Cost Estimates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GASSCO BC/DR Strategy</dc:title>
  <dc:creator>Bidyendu Dey</dc:creator>
  <cp:lastModifiedBy>Bidyendu Dey</cp:lastModifiedBy>
  <cp:revision>6</cp:revision>
  <dcterms:created xsi:type="dcterms:W3CDTF">2023-10-11T11:24:46Z</dcterms:created>
  <dcterms:modified xsi:type="dcterms:W3CDTF">2023-11-28T13:26:20Z</dcterms:modified>
</cp:coreProperties>
</file>