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ju Das" userId="d4411e19-492d-4921-ac12-c6adc2dc3429" providerId="ADAL" clId="{89302A8E-F161-4BA5-9C56-15A180D0A65E}"/>
    <pc:docChg chg="modSld">
      <pc:chgData name="Raju Das" userId="d4411e19-492d-4921-ac12-c6adc2dc3429" providerId="ADAL" clId="{89302A8E-F161-4BA5-9C56-15A180D0A65E}" dt="2025-03-18T15:14:33.899" v="0" actId="108"/>
      <pc:docMkLst>
        <pc:docMk/>
      </pc:docMkLst>
      <pc:sldChg chg="modSp mod">
        <pc:chgData name="Raju Das" userId="d4411e19-492d-4921-ac12-c6adc2dc3429" providerId="ADAL" clId="{89302A8E-F161-4BA5-9C56-15A180D0A65E}" dt="2025-03-18T15:14:33.899" v="0" actId="108"/>
        <pc:sldMkLst>
          <pc:docMk/>
          <pc:sldMk cId="1941898777" sldId="264"/>
        </pc:sldMkLst>
        <pc:spChg chg="mod">
          <ac:chgData name="Raju Das" userId="d4411e19-492d-4921-ac12-c6adc2dc3429" providerId="ADAL" clId="{89302A8E-F161-4BA5-9C56-15A180D0A65E}" dt="2025-03-18T15:14:33.899" v="0" actId="108"/>
          <ac:spMkLst>
            <pc:docMk/>
            <pc:sldMk cId="1941898777" sldId="264"/>
            <ac:spMk id="2" creationId="{03609571-126B-E8A5-35E9-CA4255123EE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203F7-4431-4301-98B1-0E2464773576}" type="datetimeFigureOut">
              <a:rPr lang="en-IN" smtClean="0"/>
              <a:t>18-03-2025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B9E58-38A5-49D2-8B02-6DE51E3EEC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2935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203F7-4431-4301-98B1-0E2464773576}" type="datetimeFigureOut">
              <a:rPr lang="en-IN" smtClean="0"/>
              <a:t>18-03-2025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B9E58-38A5-49D2-8B02-6DE51E3EEC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9410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203F7-4431-4301-98B1-0E2464773576}" type="datetimeFigureOut">
              <a:rPr lang="en-IN" smtClean="0"/>
              <a:t>18-03-2025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B9E58-38A5-49D2-8B02-6DE51E3EEC7D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975761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203F7-4431-4301-98B1-0E2464773576}" type="datetimeFigureOut">
              <a:rPr lang="en-IN" smtClean="0"/>
              <a:t>18-03-2025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B9E58-38A5-49D2-8B02-6DE51E3EEC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7477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203F7-4431-4301-98B1-0E2464773576}" type="datetimeFigureOut">
              <a:rPr lang="en-IN" smtClean="0"/>
              <a:t>18-03-2025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B9E58-38A5-49D2-8B02-6DE51E3EEC7D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391833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203F7-4431-4301-98B1-0E2464773576}" type="datetimeFigureOut">
              <a:rPr lang="en-IN" smtClean="0"/>
              <a:t>18-03-2025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B9E58-38A5-49D2-8B02-6DE51E3EEC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45661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203F7-4431-4301-98B1-0E2464773576}" type="datetimeFigureOut">
              <a:rPr lang="en-IN" smtClean="0"/>
              <a:t>18-03-2025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B9E58-38A5-49D2-8B02-6DE51E3EEC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52545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203F7-4431-4301-98B1-0E2464773576}" type="datetimeFigureOut">
              <a:rPr lang="en-IN" smtClean="0"/>
              <a:t>18-03-2025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B9E58-38A5-49D2-8B02-6DE51E3EEC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0206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203F7-4431-4301-98B1-0E2464773576}" type="datetimeFigureOut">
              <a:rPr lang="en-IN" smtClean="0"/>
              <a:t>18-03-2025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B9E58-38A5-49D2-8B02-6DE51E3EEC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3474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203F7-4431-4301-98B1-0E2464773576}" type="datetimeFigureOut">
              <a:rPr lang="en-IN" smtClean="0"/>
              <a:t>18-03-2025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B9E58-38A5-49D2-8B02-6DE51E3EEC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6919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203F7-4431-4301-98B1-0E2464773576}" type="datetimeFigureOut">
              <a:rPr lang="en-IN" smtClean="0"/>
              <a:t>18-03-2025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B9E58-38A5-49D2-8B02-6DE51E3EEC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0938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203F7-4431-4301-98B1-0E2464773576}" type="datetimeFigureOut">
              <a:rPr lang="en-IN" smtClean="0"/>
              <a:t>18-03-2025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B9E58-38A5-49D2-8B02-6DE51E3EEC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5279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203F7-4431-4301-98B1-0E2464773576}" type="datetimeFigureOut">
              <a:rPr lang="en-IN" smtClean="0"/>
              <a:t>18-03-2025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B9E58-38A5-49D2-8B02-6DE51E3EEC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6363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203F7-4431-4301-98B1-0E2464773576}" type="datetimeFigureOut">
              <a:rPr lang="en-IN" smtClean="0"/>
              <a:t>18-03-2025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B9E58-38A5-49D2-8B02-6DE51E3EEC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0533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203F7-4431-4301-98B1-0E2464773576}" type="datetimeFigureOut">
              <a:rPr lang="en-IN" smtClean="0"/>
              <a:t>18-03-2025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B9E58-38A5-49D2-8B02-6DE51E3EEC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2349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203F7-4431-4301-98B1-0E2464773576}" type="datetimeFigureOut">
              <a:rPr lang="en-IN" smtClean="0"/>
              <a:t>18-03-2025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B9E58-38A5-49D2-8B02-6DE51E3EEC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3936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9203F7-4431-4301-98B1-0E2464773576}" type="datetimeFigureOut">
              <a:rPr lang="en-IN" smtClean="0"/>
              <a:t>18-03-2025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C6B9E58-38A5-49D2-8B02-6DE51E3EEC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1765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179DE42-5613-4B35-A1E6-6CCBAA13C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B898B32-3891-4C3A-8F58-C5969D2E9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48300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E4806D-B8F9-4679-A68A-9BD21C01A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7175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23">
            <a:extLst>
              <a:ext uri="{FF2B5EF4-FFF2-40B4-BE49-F238E27FC236}">
                <a16:creationId xmlns:a16="http://schemas.microsoft.com/office/drawing/2014/main" id="{52FB45E9-914E-4471-AC87-E475CD5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58764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6" name="Rectangle 25">
            <a:extLst>
              <a:ext uri="{FF2B5EF4-FFF2-40B4-BE49-F238E27FC236}">
                <a16:creationId xmlns:a16="http://schemas.microsoft.com/office/drawing/2014/main" id="{C310626D-5743-49D4-8F7D-88C4F8F05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80730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3C195FC1-B568-4C72-9902-34CB35DDD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9621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0" name="Rectangle 27">
            <a:extLst>
              <a:ext uri="{FF2B5EF4-FFF2-40B4-BE49-F238E27FC236}">
                <a16:creationId xmlns:a16="http://schemas.microsoft.com/office/drawing/2014/main" id="{EF2BDF77-362C-43F0-8CBB-A969EC2AE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1788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4BE96B01-3929-432D-B8C2-ADBCB74C2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48954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2A6FCDE6-CDE2-4C51-B18E-A95CFB67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16287" y="-8467"/>
            <a:ext cx="9175713" cy="6866467"/>
          </a:xfrm>
          <a:custGeom>
            <a:avLst/>
            <a:gdLst>
              <a:gd name="connsiteX0" fmla="*/ 0 w 9175713"/>
              <a:gd name="connsiteY0" fmla="*/ 0 h 6866467"/>
              <a:gd name="connsiteX1" fmla="*/ 1249825 w 9175713"/>
              <a:gd name="connsiteY1" fmla="*/ 0 h 6866467"/>
              <a:gd name="connsiteX2" fmla="*/ 1249825 w 9175713"/>
              <a:gd name="connsiteY2" fmla="*/ 8467 h 6866467"/>
              <a:gd name="connsiteX3" fmla="*/ 9175713 w 9175713"/>
              <a:gd name="connsiteY3" fmla="*/ 8467 h 6866467"/>
              <a:gd name="connsiteX4" fmla="*/ 9175713 w 9175713"/>
              <a:gd name="connsiteY4" fmla="*/ 6866467 h 6866467"/>
              <a:gd name="connsiteX5" fmla="*/ 1249825 w 9175713"/>
              <a:gd name="connsiteY5" fmla="*/ 6866467 h 6866467"/>
              <a:gd name="connsiteX6" fmla="*/ 1109382 w 9175713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75713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9175713" y="8467"/>
                </a:lnTo>
                <a:lnTo>
                  <a:pt x="9175713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84AB87-2FDC-5098-B1FF-F5E03F080B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19136" y="1020871"/>
            <a:ext cx="6960759" cy="2849671"/>
          </a:xfrm>
        </p:spPr>
        <p:txBody>
          <a:bodyPr>
            <a:normAutofit fontScale="90000"/>
          </a:bodyPr>
          <a:lstStyle/>
          <a:p>
            <a:pPr algn="ctr"/>
            <a:r>
              <a:rPr lang="en-IN" sz="3200" dirty="0">
                <a:solidFill>
                  <a:schemeClr val="bg2"/>
                </a:solidFill>
              </a:rPr>
              <a:t>Challenges and Strategies for Design and Maintenance of Computer </a:t>
            </a:r>
            <a:r>
              <a:rPr lang="en-IN" sz="3200" dirty="0" err="1">
                <a:solidFill>
                  <a:schemeClr val="bg2"/>
                </a:solidFill>
              </a:rPr>
              <a:t>Center</a:t>
            </a:r>
            <a:r>
              <a:rPr lang="en-IN" sz="3200" dirty="0">
                <a:solidFill>
                  <a:schemeClr val="bg2"/>
                </a:solidFill>
              </a:rPr>
              <a:t> of a Rapidly Growing Institute</a:t>
            </a:r>
            <a:br>
              <a:rPr lang="en-IN" sz="2000" b="1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</a:br>
            <a:br>
              <a:rPr lang="en-IN" sz="2000" b="1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</a:br>
            <a:endParaRPr lang="en-IN" sz="6000" b="1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8DD759-ADE3-2257-AF34-5A8F5BCD77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48104" y="3048000"/>
            <a:ext cx="6195596" cy="1028918"/>
          </a:xfrm>
        </p:spPr>
        <p:txBody>
          <a:bodyPr>
            <a:normAutofit/>
          </a:bodyPr>
          <a:lstStyle/>
          <a:p>
            <a:pPr algn="ctr"/>
            <a:r>
              <a:rPr lang="en-IN" sz="2000" dirty="0"/>
              <a:t>Addressing the Needs of a Growing Academic Infrastructure</a:t>
            </a:r>
            <a:endParaRPr lang="en-IN" sz="2000" dirty="0">
              <a:solidFill>
                <a:srgbClr val="FFFFFF">
                  <a:alpha val="70000"/>
                </a:srgbClr>
              </a:solidFill>
            </a:endParaRPr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9D2E8756-2465-473A-BA2A-2DB1D6224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062562" y="3271487"/>
            <a:ext cx="220660" cy="186439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1C0F40-C203-7B74-3332-7DF2099D66AF}"/>
              </a:ext>
            </a:extLst>
          </p:cNvPr>
          <p:cNvSpPr txBox="1"/>
          <p:nvPr/>
        </p:nvSpPr>
        <p:spPr>
          <a:xfrm>
            <a:off x="8153400" y="5282793"/>
            <a:ext cx="34181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				</a:t>
            </a:r>
            <a:r>
              <a:rPr lang="en-IN" sz="2800" dirty="0"/>
              <a:t>Raju Das</a:t>
            </a:r>
          </a:p>
        </p:txBody>
      </p:sp>
    </p:spTree>
    <p:extLst>
      <p:ext uri="{BB962C8B-B14F-4D97-AF65-F5344CB8AC3E}">
        <p14:creationId xmlns:p14="http://schemas.microsoft.com/office/powerpoint/2010/main" val="34267721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5CD45-5F81-BBBF-783E-1DA3C931E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FBC59-9F16-1E51-F6E2-9FD16B2A72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b="1" dirty="0"/>
          </a:p>
          <a:p>
            <a:r>
              <a:rPr lang="en-IN" b="1" dirty="0">
                <a:solidFill>
                  <a:srgbClr val="242424"/>
                </a:solidFill>
                <a:latin typeface="Segoe UI" panose="020B0502040204020203" pitchFamily="34" charset="0"/>
              </a:rPr>
              <a:t>Role of Computer </a:t>
            </a:r>
            <a:r>
              <a:rPr lang="en-IN" b="1" dirty="0" err="1">
                <a:solidFill>
                  <a:srgbClr val="242424"/>
                </a:solidFill>
                <a:latin typeface="Segoe UI" panose="020B0502040204020203" pitchFamily="34" charset="0"/>
              </a:rPr>
              <a:t>Centers</a:t>
            </a:r>
            <a:r>
              <a:rPr lang="en-IN" dirty="0"/>
              <a:t>: Vital for academic operations, research, and communication</a:t>
            </a:r>
          </a:p>
          <a:p>
            <a:r>
              <a:rPr lang="en-IN" b="1" dirty="0">
                <a:solidFill>
                  <a:srgbClr val="242424"/>
                </a:solidFill>
                <a:latin typeface="Segoe UI" panose="020B0502040204020203" pitchFamily="34" charset="0"/>
              </a:rPr>
              <a:t>Growing Demands</a:t>
            </a:r>
            <a:r>
              <a:rPr lang="en-IN" dirty="0"/>
              <a:t>: Increased student population, faculty, and new technologies.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54937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AAE24-F70A-812D-75D6-12C8E9959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Key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8E2C6-24D3-D58D-629E-B16E62F4D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>
                <a:solidFill>
                  <a:srgbClr val="242424"/>
                </a:solidFill>
                <a:latin typeface="Segoe UI" panose="020B0502040204020203" pitchFamily="34" charset="0"/>
              </a:rPr>
              <a:t>Space Limitations</a:t>
            </a:r>
            <a:r>
              <a:rPr lang="en-IN" dirty="0"/>
              <a:t>: Increased demand, limited physical space.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b="1" dirty="0">
                <a:solidFill>
                  <a:srgbClr val="242424"/>
                </a:solidFill>
                <a:latin typeface="Segoe UI" panose="020B0502040204020203" pitchFamily="34" charset="0"/>
              </a:rPr>
              <a:t>Rapid Technological Advancements</a:t>
            </a:r>
            <a:r>
              <a:rPr lang="en-IN" dirty="0"/>
              <a:t>: Constantly evolving hardware and software.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b="1" dirty="0">
                <a:solidFill>
                  <a:srgbClr val="242424"/>
                </a:solidFill>
                <a:latin typeface="Segoe UI" panose="020B0502040204020203" pitchFamily="34" charset="0"/>
              </a:rPr>
              <a:t>Power &amp; Cooling</a:t>
            </a:r>
            <a:r>
              <a:rPr lang="en-IN" dirty="0"/>
              <a:t>: High energy consumption and cooling needs.</a:t>
            </a:r>
          </a:p>
          <a:p>
            <a:endParaRPr lang="en-IN" dirty="0"/>
          </a:p>
          <a:p>
            <a:r>
              <a:rPr lang="en-IN" b="1" dirty="0">
                <a:solidFill>
                  <a:srgbClr val="242424"/>
                </a:solidFill>
                <a:latin typeface="Segoe UI" panose="020B0502040204020203" pitchFamily="34" charset="0"/>
              </a:rPr>
              <a:t>Security Risks</a:t>
            </a:r>
            <a:r>
              <a:rPr lang="en-IN" dirty="0"/>
              <a:t>: Cyber threats and data privacy concerns.</a:t>
            </a:r>
          </a:p>
          <a:p>
            <a:endParaRPr lang="en-IN" dirty="0"/>
          </a:p>
          <a:p>
            <a:r>
              <a:rPr lang="en-IN" b="1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Equipment Maintenance</a:t>
            </a:r>
            <a:r>
              <a:rPr lang="en-IN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: Regular upkeep to prevent failures and downtime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89019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F5CAB-ED3D-17AB-EFD7-481DD68B8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Scalability Strategies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07C904-73D4-140B-EE5E-420C0E1145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>
                <a:solidFill>
                  <a:srgbClr val="242424"/>
                </a:solidFill>
                <a:latin typeface="Segoe UI" panose="020B0502040204020203" pitchFamily="34" charset="0"/>
              </a:rPr>
              <a:t>Scalable Design</a:t>
            </a:r>
            <a:r>
              <a:rPr lang="en-IN" dirty="0"/>
              <a:t>: Anticipating growth with scalable infrastructure.</a:t>
            </a:r>
          </a:p>
          <a:p>
            <a:endParaRPr lang="fr-FR" b="1" dirty="0">
              <a:solidFill>
                <a:srgbClr val="242424"/>
              </a:solidFill>
              <a:latin typeface="Segoe UI" panose="020B0502040204020203" pitchFamily="34" charset="0"/>
            </a:endParaRPr>
          </a:p>
          <a:p>
            <a:r>
              <a:rPr lang="en-IN" b="1" dirty="0">
                <a:solidFill>
                  <a:srgbClr val="242424"/>
                </a:solidFill>
                <a:latin typeface="Segoe UI" panose="020B0502040204020203" pitchFamily="34" charset="0"/>
              </a:rPr>
              <a:t>Cloud Solutions</a:t>
            </a:r>
            <a:r>
              <a:rPr lang="en-IN" dirty="0"/>
              <a:t>: Reduced physical hardware requirements.</a:t>
            </a:r>
            <a:endParaRPr lang="fr-FR" dirty="0"/>
          </a:p>
          <a:p>
            <a:endParaRPr lang="fr-FR" b="1" dirty="0">
              <a:solidFill>
                <a:srgbClr val="242424"/>
              </a:solidFill>
              <a:latin typeface="Segoe UI" panose="020B0502040204020203" pitchFamily="34" charset="0"/>
            </a:endParaRPr>
          </a:p>
          <a:p>
            <a:r>
              <a:rPr lang="fr-FR" b="1" dirty="0" err="1">
                <a:solidFill>
                  <a:srgbClr val="242424"/>
                </a:solidFill>
                <a:latin typeface="Segoe UI" panose="020B0502040204020203" pitchFamily="34" charset="0"/>
              </a:rPr>
              <a:t>Hybrid</a:t>
            </a:r>
            <a:r>
              <a:rPr lang="fr-FR" b="1" dirty="0">
                <a:solidFill>
                  <a:srgbClr val="242424"/>
                </a:solidFill>
                <a:latin typeface="Segoe UI" panose="020B0502040204020203" pitchFamily="34" charset="0"/>
              </a:rPr>
              <a:t> </a:t>
            </a:r>
            <a:r>
              <a:rPr lang="fr-FR" b="1" dirty="0" err="1">
                <a:solidFill>
                  <a:srgbClr val="242424"/>
                </a:solidFill>
                <a:latin typeface="Segoe UI" panose="020B0502040204020203" pitchFamily="34" charset="0"/>
              </a:rPr>
              <a:t>models</a:t>
            </a:r>
            <a:r>
              <a:rPr lang="fr-FR" b="1" dirty="0">
                <a:solidFill>
                  <a:srgbClr val="242424"/>
                </a:solidFill>
                <a:latin typeface="Segoe UI" panose="020B0502040204020203" pitchFamily="34" charset="0"/>
              </a:rPr>
              <a:t>: </a:t>
            </a:r>
            <a:r>
              <a:rPr lang="fr-FR" dirty="0"/>
              <a:t>on-site + cloud.</a:t>
            </a:r>
          </a:p>
          <a:p>
            <a:endParaRPr lang="fr-FR" dirty="0"/>
          </a:p>
          <a:p>
            <a:r>
              <a:rPr lang="en-IN" b="1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Future-Proofing</a:t>
            </a:r>
            <a:r>
              <a:rPr lang="en-IN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: Planning for future growth and technology advancements.</a:t>
            </a:r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53683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81EA9-BBFB-EBB7-81AC-40DBB3CF2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Technological Solutions &amp; Upgrades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AC326D-3167-168B-30B1-53FC449825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>
                <a:solidFill>
                  <a:srgbClr val="242424"/>
                </a:solidFill>
                <a:latin typeface="Segoe UI" panose="020B0502040204020203" pitchFamily="34" charset="0"/>
              </a:rPr>
              <a:t>Hardware Upgrades</a:t>
            </a:r>
            <a:r>
              <a:rPr lang="en-IN" dirty="0"/>
              <a:t>: Scheduled updates to maintain performance</a:t>
            </a:r>
          </a:p>
          <a:p>
            <a:endParaRPr lang="en-IN" dirty="0"/>
          </a:p>
          <a:p>
            <a:r>
              <a:rPr lang="en-IN" b="1" dirty="0">
                <a:solidFill>
                  <a:srgbClr val="242424"/>
                </a:solidFill>
                <a:latin typeface="Segoe UI" panose="020B0502040204020203" pitchFamily="34" charset="0"/>
              </a:rPr>
              <a:t>Virtualization &amp; Cloud Server</a:t>
            </a:r>
            <a:r>
              <a:rPr lang="en-IN" dirty="0"/>
              <a:t>: Optimizing resources through virtual &amp; cloud servers</a:t>
            </a:r>
          </a:p>
          <a:p>
            <a:endParaRPr lang="en-IN" dirty="0"/>
          </a:p>
          <a:p>
            <a:r>
              <a:rPr lang="en-IN" b="1" dirty="0">
                <a:solidFill>
                  <a:srgbClr val="242424"/>
                </a:solidFill>
                <a:latin typeface="Segoe UI" panose="020B0502040204020203" pitchFamily="34" charset="0"/>
              </a:rPr>
              <a:t>Software Standardization: </a:t>
            </a:r>
            <a:r>
              <a:rPr lang="en-IN" dirty="0"/>
              <a:t>Uniform software across systems for simplicity</a:t>
            </a:r>
          </a:p>
        </p:txBody>
      </p:sp>
    </p:spTree>
    <p:extLst>
      <p:ext uri="{BB962C8B-B14F-4D97-AF65-F5344CB8AC3E}">
        <p14:creationId xmlns:p14="http://schemas.microsoft.com/office/powerpoint/2010/main" val="825809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8F945-3B92-B9D9-3364-90339A93F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Power, Cooling, and 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A0FD13-3508-7CC6-34DF-11D8322155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>
                <a:solidFill>
                  <a:srgbClr val="242424"/>
                </a:solidFill>
                <a:latin typeface="Segoe UI" panose="020B0502040204020203" pitchFamily="34" charset="0"/>
              </a:rPr>
              <a:t>Energy Efficiency</a:t>
            </a:r>
            <a:r>
              <a:rPr lang="en-IN" dirty="0"/>
              <a:t>: Low-power devices, smart cooling.</a:t>
            </a:r>
          </a:p>
          <a:p>
            <a:endParaRPr lang="en-IN" dirty="0"/>
          </a:p>
          <a:p>
            <a:r>
              <a:rPr lang="en-IN" b="1" dirty="0">
                <a:solidFill>
                  <a:srgbClr val="242424"/>
                </a:solidFill>
                <a:latin typeface="Segoe UI" panose="020B0502040204020203" pitchFamily="34" charset="0"/>
              </a:rPr>
              <a:t>Data Security</a:t>
            </a:r>
            <a:r>
              <a:rPr lang="en-IN" dirty="0"/>
              <a:t>: Robust firewalls, regular backups, MFA for user authentication.</a:t>
            </a:r>
          </a:p>
          <a:p>
            <a:endParaRPr lang="en-IN" dirty="0"/>
          </a:p>
          <a:p>
            <a:r>
              <a:rPr lang="en-IN" b="1" dirty="0">
                <a:solidFill>
                  <a:srgbClr val="242424"/>
                </a:solidFill>
                <a:latin typeface="Segoe UI" panose="020B0502040204020203" pitchFamily="34" charset="0"/>
              </a:rPr>
              <a:t>Backup Power Systems</a:t>
            </a:r>
            <a:r>
              <a:rPr lang="en-IN" dirty="0"/>
              <a:t>: UPS and generators for uninterrupted service.</a:t>
            </a:r>
          </a:p>
        </p:txBody>
      </p:sp>
    </p:spTree>
    <p:extLst>
      <p:ext uri="{BB962C8B-B14F-4D97-AF65-F5344CB8AC3E}">
        <p14:creationId xmlns:p14="http://schemas.microsoft.com/office/powerpoint/2010/main" val="2262614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C0B63-15F1-5FD7-3F0F-837FC9F8A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Security Strategies</a:t>
            </a:r>
            <a:br>
              <a:rPr lang="en-IN" b="1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1882B-63F2-ABD5-C29F-DF03D541EA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Multi-Layered Security</a:t>
            </a:r>
            <a:r>
              <a:rPr lang="en-IN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: Access control, surveillance, and encryption</a:t>
            </a:r>
          </a:p>
          <a:p>
            <a:endParaRPr lang="en-IN" dirty="0"/>
          </a:p>
          <a:p>
            <a:r>
              <a:rPr lang="en-IN" b="1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Regular Audits</a:t>
            </a:r>
            <a:r>
              <a:rPr lang="en-IN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: Conducting security assessments to identify vulnerabilities</a:t>
            </a:r>
          </a:p>
          <a:p>
            <a:endParaRPr lang="en-IN" dirty="0">
              <a:solidFill>
                <a:srgbClr val="242424"/>
              </a:solidFill>
              <a:latin typeface="Segoe UI" panose="020B0502040204020203" pitchFamily="34" charset="0"/>
            </a:endParaRPr>
          </a:p>
          <a:p>
            <a:r>
              <a:rPr lang="en-IN" b="1" dirty="0">
                <a:solidFill>
                  <a:srgbClr val="242424"/>
                </a:solidFill>
                <a:latin typeface="Segoe UI" panose="020B0502040204020203" pitchFamily="34" charset="0"/>
              </a:rPr>
              <a:t>Vulnerability scanning tools for servers and network devices</a:t>
            </a:r>
            <a:r>
              <a:rPr lang="en-IN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: </a:t>
            </a:r>
            <a:r>
              <a:rPr lang="en-IN" b="1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Tenable, Nmap, Wireshark, OpenVAS, OWASP ZAP(</a:t>
            </a:r>
            <a:r>
              <a:rPr lang="en-IN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dynamic application security testing)</a:t>
            </a:r>
            <a:r>
              <a:rPr lang="en-IN" b="1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, Veracode(</a:t>
            </a:r>
            <a:r>
              <a:rPr lang="en-IN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static application security testing)</a:t>
            </a:r>
            <a:r>
              <a:rPr lang="en-IN" b="1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, Aqua Security(</a:t>
            </a:r>
            <a:r>
              <a:rPr lang="en-IN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Container Security)</a:t>
            </a:r>
            <a:r>
              <a:rPr lang="en-IN" b="1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, </a:t>
            </a:r>
            <a:r>
              <a:rPr lang="en-IN" b="1" i="0" dirty="0" err="1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HashiCorp</a:t>
            </a:r>
            <a:r>
              <a:rPr lang="en-IN" b="1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 Vault, SonarQube(</a:t>
            </a:r>
            <a:r>
              <a:rPr lang="en-IN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Code Quality and Security).</a:t>
            </a:r>
          </a:p>
          <a:p>
            <a:pPr marL="0" indent="0">
              <a:buNone/>
            </a:pPr>
            <a:endParaRPr lang="en-IN" b="0" i="0" dirty="0">
              <a:solidFill>
                <a:srgbClr val="242424"/>
              </a:solidFill>
              <a:effectLst/>
              <a:latin typeface="Segoe UI" panose="020B0502040204020203" pitchFamily="34" charset="0"/>
            </a:endParaRPr>
          </a:p>
          <a:p>
            <a:pPr marL="0" indent="0">
              <a:buNone/>
            </a:pPr>
            <a:endParaRPr lang="en-IN" b="0" i="0" dirty="0">
              <a:solidFill>
                <a:srgbClr val="242424"/>
              </a:solidFill>
              <a:effectLst/>
              <a:latin typeface="Segoe UI" panose="020B0502040204020203" pitchFamily="34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30812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09571-126B-E8A5-35E9-CA4255123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Equipment Maintenance Strategies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A90807-5DCC-7390-0E7B-64D527482E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Proactive Maintenance</a:t>
            </a:r>
            <a:r>
              <a:rPr lang="en-IN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: Regular inspections and servicing</a:t>
            </a:r>
          </a:p>
          <a:p>
            <a:endParaRPr lang="en-IN" dirty="0">
              <a:solidFill>
                <a:srgbClr val="242424"/>
              </a:solidFill>
              <a:latin typeface="Segoe UI" panose="020B0502040204020203" pitchFamily="34" charset="0"/>
            </a:endParaRPr>
          </a:p>
          <a:p>
            <a:r>
              <a:rPr lang="en-IN" b="1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Vendor Agreements</a:t>
            </a:r>
            <a:r>
              <a:rPr lang="en-IN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: Establishing SLAs with equipment vendors for timely repairs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418987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2D216-8398-6837-C498-9EAD72081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 &amp; Future Planning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07561CF-29B7-304F-0DBE-422CF14E9E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90"/>
            <a:ext cx="8455780" cy="1921554"/>
          </a:xfrm>
        </p:spPr>
        <p:txBody>
          <a:bodyPr/>
          <a:lstStyle/>
          <a:p>
            <a:r>
              <a:rPr lang="en-IN" b="1" dirty="0">
                <a:solidFill>
                  <a:srgbClr val="242424"/>
                </a:solidFill>
                <a:latin typeface="Segoe UI" panose="020B0502040204020203" pitchFamily="34" charset="0"/>
              </a:rPr>
              <a:t>Adapting to Growth</a:t>
            </a:r>
            <a:r>
              <a:rPr lang="en-IN" dirty="0"/>
              <a:t>: Balancing current needs and future demands.</a:t>
            </a:r>
          </a:p>
          <a:p>
            <a:endParaRPr lang="en-IN" dirty="0"/>
          </a:p>
          <a:p>
            <a:r>
              <a:rPr lang="en-IN" b="1" dirty="0">
                <a:solidFill>
                  <a:srgbClr val="242424"/>
                </a:solidFill>
                <a:latin typeface="Segoe UI" panose="020B0502040204020203" pitchFamily="34" charset="0"/>
              </a:rPr>
              <a:t>Continuous Improvement: </a:t>
            </a:r>
            <a:r>
              <a:rPr lang="en-IN" dirty="0"/>
              <a:t>Periodic upgrades and evaluation for efficiency and security.</a:t>
            </a:r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FA2679-E6E4-F3A3-6A96-28CCC94A40CA}"/>
              </a:ext>
            </a:extLst>
          </p:cNvPr>
          <p:cNvSpPr txBox="1"/>
          <p:nvPr/>
        </p:nvSpPr>
        <p:spPr>
          <a:xfrm>
            <a:off x="1817914" y="4539342"/>
            <a:ext cx="67273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rgbClr val="242424"/>
                </a:solidFill>
                <a:latin typeface="Segoe UI" panose="020B0502040204020203" pitchFamily="34" charset="0"/>
              </a:rPr>
              <a:t>Open for Questions</a:t>
            </a:r>
          </a:p>
        </p:txBody>
      </p:sp>
    </p:spTree>
    <p:extLst>
      <p:ext uri="{BB962C8B-B14F-4D97-AF65-F5344CB8AC3E}">
        <p14:creationId xmlns:p14="http://schemas.microsoft.com/office/powerpoint/2010/main" val="419678818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70</TotalTime>
  <Words>343</Words>
  <Application>Microsoft Office PowerPoint</Application>
  <PresentationFormat>Widescreen</PresentationFormat>
  <Paragraphs>53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Segoe UI</vt:lpstr>
      <vt:lpstr>Trebuchet MS</vt:lpstr>
      <vt:lpstr>Wingdings 3</vt:lpstr>
      <vt:lpstr>Facet</vt:lpstr>
      <vt:lpstr>Challenges and Strategies for Design and Maintenance of Computer Center of a Rapidly Growing Institute  </vt:lpstr>
      <vt:lpstr>Introduction</vt:lpstr>
      <vt:lpstr>Key Challenges</vt:lpstr>
      <vt:lpstr>Scalability Strategies</vt:lpstr>
      <vt:lpstr>Technological Solutions &amp; Upgrades</vt:lpstr>
      <vt:lpstr>Power, Cooling, and Security</vt:lpstr>
      <vt:lpstr>Security Strategies </vt:lpstr>
      <vt:lpstr>Equipment Maintenance Strategies </vt:lpstr>
      <vt:lpstr>Conclusion &amp; Future Planning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Raju Das</dc:creator>
  <cp:lastModifiedBy>Raju Das</cp:lastModifiedBy>
  <cp:revision>1</cp:revision>
  <dcterms:created xsi:type="dcterms:W3CDTF">2025-03-18T13:17:26Z</dcterms:created>
  <dcterms:modified xsi:type="dcterms:W3CDTF">2025-03-18T15:14:37Z</dcterms:modified>
</cp:coreProperties>
</file>