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57" r:id="rId3"/>
    <p:sldId id="269"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2024/2/8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19</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2024/2/8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2024/2/8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2024/2/8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2024/2/8</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2024/2/8</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en-US" altLang="zh-TW" sz="6000" b="1" dirty="0" smtClean="0">
                <a:solidFill>
                  <a:srgbClr val="0070C0"/>
                </a:solidFill>
              </a:rPr>
              <a:t>112</a:t>
            </a:r>
            <a:r>
              <a:rPr lang="zh-TW" altLang="en-US" sz="6000" b="1" dirty="0" smtClean="0">
                <a:solidFill>
                  <a:srgbClr val="0070C0"/>
                </a:solidFill>
              </a:rPr>
              <a:t>年國家</a:t>
            </a:r>
            <a:r>
              <a:rPr lang="zh-TW" altLang="en-US" sz="6000" b="1" dirty="0">
                <a:solidFill>
                  <a:srgbClr val="0070C0"/>
                </a:solidFill>
              </a:rPr>
              <a:t>永續</a:t>
            </a:r>
            <a:r>
              <a:rPr lang="zh-TW" altLang="en-US" sz="6000" b="1" dirty="0" smtClean="0">
                <a:solidFill>
                  <a:srgbClr val="0070C0"/>
                </a:solidFill>
              </a:rPr>
              <a:t>獎</a:t>
            </a:r>
            <a:r>
              <a:rPr lang="en-US" altLang="zh-TW" sz="6000" b="1" dirty="0">
                <a:solidFill>
                  <a:srgbClr val="0070C0"/>
                </a:solidFill>
              </a:rPr>
              <a:t/>
            </a:r>
            <a:br>
              <a:rPr lang="en-US" altLang="zh-TW" sz="6000" b="1" dirty="0">
                <a:solidFill>
                  <a:srgbClr val="0070C0"/>
                </a:solidFill>
              </a:rPr>
            </a:br>
            <a:r>
              <a:rPr lang="zh-TW" altLang="en-US" sz="6000" b="1" dirty="0">
                <a:solidFill>
                  <a:srgbClr val="0070C0"/>
                </a:solidFill>
              </a:rPr>
              <a:t>聯電、台灣</a:t>
            </a:r>
            <a:r>
              <a:rPr lang="zh-TW" altLang="en-US" sz="6000" b="1" dirty="0" smtClean="0">
                <a:solidFill>
                  <a:srgbClr val="0070C0"/>
                </a:solidFill>
              </a:rPr>
              <a:t>大哥大、彰銀、台企銀、信義、一卡通、雲品、微醺農場</a:t>
            </a:r>
            <a:endParaRPr lang="zh-TW" altLang="en-US" sz="6000" b="1" dirty="0">
              <a:solidFill>
                <a:srgbClr val="0070C0"/>
              </a:solidFill>
            </a:endParaRP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臺灣企銀</a:t>
            </a:r>
          </a:p>
        </p:txBody>
      </p:sp>
      <p:sp>
        <p:nvSpPr>
          <p:cNvPr id="3" name="內容版面配置區 2"/>
          <p:cNvSpPr>
            <a:spLocks noGrp="1"/>
          </p:cNvSpPr>
          <p:nvPr>
            <p:ph idx="1"/>
          </p:nvPr>
        </p:nvSpPr>
        <p:spPr/>
        <p:txBody>
          <a:bodyPr>
            <a:normAutofit/>
          </a:bodyPr>
          <a:lstStyle/>
          <a:p>
            <a:r>
              <a:rPr lang="zh-TW" altLang="en-US" dirty="0"/>
              <a:t>鑒於中小企業在執行</a:t>
            </a:r>
            <a:r>
              <a:rPr lang="en-US" altLang="zh-TW" dirty="0"/>
              <a:t>ESG </a:t>
            </a:r>
            <a:r>
              <a:rPr lang="zh-TW" altLang="en-US" dirty="0"/>
              <a:t>永續發展的道路上，相較於大企業更為艱難，除了資金需求之外，</a:t>
            </a:r>
            <a:r>
              <a:rPr lang="zh-TW" altLang="en-US" dirty="0" smtClean="0"/>
              <a:t>在資訊</a:t>
            </a:r>
            <a:r>
              <a:rPr lang="zh-TW" altLang="en-US" dirty="0"/>
              <a:t>及資源取得皆相當不易。臺灣企銀秉持「融資及輔導並重」之精神，於</a:t>
            </a:r>
            <a:r>
              <a:rPr lang="en-US" altLang="zh-TW" dirty="0"/>
              <a:t>2023 </a:t>
            </a:r>
            <a:r>
              <a:rPr lang="zh-TW" altLang="en-US" dirty="0"/>
              <a:t>年</a:t>
            </a:r>
            <a:r>
              <a:rPr lang="en-US" altLang="zh-TW" dirty="0"/>
              <a:t>8 </a:t>
            </a:r>
            <a:r>
              <a:rPr lang="zh-TW" altLang="en-US" dirty="0"/>
              <a:t>月與工業</a:t>
            </a:r>
            <a:r>
              <a:rPr lang="zh-TW" altLang="en-US" dirty="0" smtClean="0"/>
              <a:t>技術研究院</a:t>
            </a:r>
            <a:r>
              <a:rPr lang="zh-TW" altLang="en-US" dirty="0"/>
              <a:t>異業聯盟，共同打造「淨零減碳聯合輔導平臺」，該平臺為全臺金融機構首創之專案項目</a:t>
            </a:r>
            <a:r>
              <a:rPr lang="zh-TW" altLang="en-US" dirty="0" smtClean="0"/>
              <a:t>，透過</a:t>
            </a:r>
            <a:r>
              <a:rPr lang="zh-TW" altLang="en-US" dirty="0"/>
              <a:t>整合行內融資輔導資源，提供中小企業跨領域專業顧問之團隊服務，平臺設有免費專線（</a:t>
            </a:r>
            <a:r>
              <a:rPr lang="en-US" altLang="zh-TW" dirty="0" smtClean="0"/>
              <a:t>0800-037171</a:t>
            </a:r>
            <a:r>
              <a:rPr lang="zh-TW" altLang="en-US" dirty="0"/>
              <a:t>）諮詢淨零減碳議題、經濟部線上碳估算工具使用教學及能源廠商媒合，另合作專案提供</a:t>
            </a:r>
            <a:r>
              <a:rPr lang="zh-TW" altLang="en-US" dirty="0" smtClean="0"/>
              <a:t>顧問</a:t>
            </a:r>
            <a:r>
              <a:rPr lang="zh-TW" altLang="en-US" dirty="0"/>
              <a:t>診斷服務、溫室氣體盤查輔導、溫室氣體查驗等自費服務，有效指引企業邁向淨零轉型，參與</a:t>
            </a:r>
            <a:r>
              <a:rPr lang="zh-TW" altLang="en-US" dirty="0" smtClean="0"/>
              <a:t>輔導</a:t>
            </a:r>
            <a:r>
              <a:rPr lang="zh-TW" altLang="en-US" dirty="0"/>
              <a:t>平臺之企業若有改善機器設備、低碳化等資金需求，臺灣企銀將提供「綠能永續專案貸款」及「</a:t>
            </a:r>
            <a:r>
              <a:rPr lang="zh-TW" altLang="en-US" dirty="0" smtClean="0"/>
              <a:t>機器設備</a:t>
            </a:r>
            <a:r>
              <a:rPr lang="zh-TW" altLang="en-US" dirty="0"/>
              <a:t>升級貸款」等專案融資，協助企業取得綠色轉型所需</a:t>
            </a:r>
            <a:r>
              <a:rPr lang="zh-TW" altLang="en-US" dirty="0" smtClean="0"/>
              <a:t>資金</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10</a:t>
            </a:fld>
            <a:endParaRPr lang="zh-TW" altLang="en-US"/>
          </a:p>
        </p:txBody>
      </p:sp>
    </p:spTree>
    <p:extLst>
      <p:ext uri="{BB962C8B-B14F-4D97-AF65-F5344CB8AC3E}">
        <p14:creationId xmlns:p14="http://schemas.microsoft.com/office/powerpoint/2010/main" val="246732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信義房屋</a:t>
            </a:r>
          </a:p>
        </p:txBody>
      </p:sp>
      <p:sp>
        <p:nvSpPr>
          <p:cNvPr id="3" name="內容版面配置區 2"/>
          <p:cNvSpPr>
            <a:spLocks noGrp="1"/>
          </p:cNvSpPr>
          <p:nvPr>
            <p:ph idx="1"/>
          </p:nvPr>
        </p:nvSpPr>
        <p:spPr/>
        <p:txBody>
          <a:bodyPr>
            <a:normAutofit/>
          </a:bodyPr>
          <a:lstStyle/>
          <a:p>
            <a:r>
              <a:rPr lang="zh-TW" altLang="en-US" dirty="0"/>
              <a:t>長期努力以世界企業公民自許的信義房屋</a:t>
            </a:r>
            <a:r>
              <a:rPr lang="zh-TW" altLang="en-US" dirty="0" smtClean="0"/>
              <a:t>公司積極</a:t>
            </a:r>
            <a:r>
              <a:rPr lang="zh-TW" altLang="en-US" dirty="0"/>
              <a:t>回應聯合國永續</a:t>
            </a:r>
            <a:r>
              <a:rPr lang="zh-TW" altLang="en-US" dirty="0" smtClean="0"/>
              <a:t>發展目標</a:t>
            </a:r>
            <a:r>
              <a:rPr lang="zh-TW" altLang="en-US" dirty="0"/>
              <a:t>（</a:t>
            </a:r>
            <a:r>
              <a:rPr lang="en-US" altLang="zh-TW" dirty="0"/>
              <a:t>SDGs</a:t>
            </a:r>
            <a:r>
              <a:rPr lang="zh-TW" altLang="en-US" dirty="0"/>
              <a:t>），訂下永續原則，以「環境─邁向永續淨零，社會─共好、共生、共創，治理─</a:t>
            </a:r>
            <a:r>
              <a:rPr lang="zh-TW" altLang="en-US" dirty="0" smtClean="0"/>
              <a:t>打造永</a:t>
            </a:r>
            <a:r>
              <a:rPr lang="zh-TW" altLang="en-US" dirty="0"/>
              <a:t>續好生活，供應鏈管理─與企業倫理有約」作為永續願景及發展</a:t>
            </a:r>
            <a:r>
              <a:rPr lang="zh-TW" altLang="en-US" dirty="0" smtClean="0"/>
              <a:t>準則</a:t>
            </a:r>
            <a:endParaRPr lang="en-US" altLang="zh-TW" dirty="0" smtClean="0"/>
          </a:p>
          <a:p>
            <a:r>
              <a:rPr lang="zh-TW" altLang="en-US" dirty="0" smtClean="0"/>
              <a:t>透過</a:t>
            </a:r>
            <a:r>
              <a:rPr lang="zh-TW" altLang="en-US" dirty="0"/>
              <a:t>價值鏈與</a:t>
            </a:r>
            <a:r>
              <a:rPr lang="en-US" altLang="zh-TW" dirty="0"/>
              <a:t>SDGs </a:t>
            </a:r>
            <a:r>
              <a:rPr lang="zh-TW" altLang="en-US" dirty="0"/>
              <a:t>分析，針對可具體貢獻的</a:t>
            </a:r>
            <a:r>
              <a:rPr lang="en-US" altLang="zh-TW" dirty="0"/>
              <a:t>10 </a:t>
            </a:r>
            <a:r>
              <a:rPr lang="zh-TW" altLang="en-US" dirty="0"/>
              <a:t>項核心</a:t>
            </a:r>
            <a:r>
              <a:rPr lang="en-US" altLang="zh-TW" dirty="0"/>
              <a:t>SDGs </a:t>
            </a:r>
            <a:r>
              <a:rPr lang="zh-TW" altLang="en-US" dirty="0"/>
              <a:t>擬定短、中、長期策略，以及</a:t>
            </a:r>
            <a:r>
              <a:rPr lang="zh-TW" altLang="en-US" dirty="0" smtClean="0"/>
              <a:t>每項</a:t>
            </a:r>
            <a:r>
              <a:rPr lang="zh-TW" altLang="en-US" dirty="0"/>
              <a:t>目標之行動方案、關鍵指標與績效，將</a:t>
            </a:r>
            <a:r>
              <a:rPr lang="en-US" altLang="zh-TW" dirty="0"/>
              <a:t>SDGs </a:t>
            </a:r>
            <a:r>
              <a:rPr lang="zh-TW" altLang="en-US" dirty="0"/>
              <a:t>與營運策略相結合，讓各利害關係人都能共</a:t>
            </a:r>
            <a:r>
              <a:rPr lang="zh-TW" altLang="en-US" dirty="0" smtClean="0"/>
              <a:t>好</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11</a:t>
            </a:fld>
            <a:endParaRPr lang="zh-TW" altLang="en-US"/>
          </a:p>
        </p:txBody>
      </p:sp>
    </p:spTree>
    <p:extLst>
      <p:ext uri="{BB962C8B-B14F-4D97-AF65-F5344CB8AC3E}">
        <p14:creationId xmlns:p14="http://schemas.microsoft.com/office/powerpoint/2010/main" val="236474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信義房屋</a:t>
            </a:r>
          </a:p>
        </p:txBody>
      </p:sp>
      <p:sp>
        <p:nvSpPr>
          <p:cNvPr id="3" name="內容版面配置區 2"/>
          <p:cNvSpPr>
            <a:spLocks noGrp="1"/>
          </p:cNvSpPr>
          <p:nvPr>
            <p:ph idx="1"/>
          </p:nvPr>
        </p:nvSpPr>
        <p:spPr/>
        <p:txBody>
          <a:bodyPr>
            <a:normAutofit lnSpcReduction="10000"/>
          </a:bodyPr>
          <a:lstStyle/>
          <a:p>
            <a:r>
              <a:rPr lang="zh-TW" altLang="en-US" dirty="0"/>
              <a:t>一、在環境永續方面：信義房屋承諾</a:t>
            </a:r>
            <a:r>
              <a:rPr lang="en-US" altLang="zh-TW" dirty="0"/>
              <a:t>2030 </a:t>
            </a:r>
            <a:r>
              <a:rPr lang="zh-TW" altLang="en-US" dirty="0"/>
              <a:t>年達成淨零排放，整合內外部資源，以數位轉型發展</a:t>
            </a:r>
            <a:r>
              <a:rPr lang="zh-TW" altLang="en-US" dirty="0" smtClean="0"/>
              <a:t>低碳</a:t>
            </a:r>
            <a:r>
              <a:rPr lang="zh-TW" altLang="en-US" dirty="0"/>
              <a:t>服務，將買賣屋流程所需的文件線上化，達到減碳、減少紙張用量的</a:t>
            </a:r>
            <a:r>
              <a:rPr lang="zh-TW" altLang="en-US" dirty="0" smtClean="0"/>
              <a:t>目的</a:t>
            </a:r>
            <a:endParaRPr lang="zh-TW" altLang="en-US" dirty="0"/>
          </a:p>
          <a:p>
            <a:r>
              <a:rPr lang="zh-TW" altLang="en-US" dirty="0"/>
              <a:t>二、在顧客服務方面：信義房屋以促進房地產交易之安全、迅速與合理為宗旨。首創「不動產</a:t>
            </a:r>
            <a:r>
              <a:rPr lang="zh-TW" altLang="en-US" dirty="0" smtClean="0"/>
              <a:t>說明書</a:t>
            </a:r>
            <a:r>
              <a:rPr lang="zh-TW" altLang="en-US" dirty="0"/>
              <a:t>」， 並領先業界推出凶宅、漏水、海砂屋與蟲蛀等購屋保障服務，不僅保障客戶權益，更</a:t>
            </a:r>
            <a:r>
              <a:rPr lang="zh-TW" altLang="en-US" dirty="0" smtClean="0"/>
              <a:t>促進</a:t>
            </a:r>
            <a:r>
              <a:rPr lang="zh-TW" altLang="en-US" dirty="0"/>
              <a:t>產業升級。近年也以</a:t>
            </a:r>
            <a:r>
              <a:rPr lang="en-US" altLang="zh-TW" dirty="0"/>
              <a:t>AI </a:t>
            </a:r>
            <a:r>
              <a:rPr lang="zh-TW" altLang="en-US" dirty="0"/>
              <a:t>模型等數位技術推出多項智能服務，提升買賣屋服務流程效率與</a:t>
            </a:r>
            <a:r>
              <a:rPr lang="zh-TW" altLang="en-US" dirty="0" smtClean="0"/>
              <a:t>顧客體驗</a:t>
            </a:r>
            <a:endParaRPr lang="zh-TW" altLang="en-US" dirty="0"/>
          </a:p>
          <a:p>
            <a:r>
              <a:rPr lang="zh-TW" altLang="en-US" dirty="0"/>
              <a:t>三、在幸福職場方面：信義房屋提供良好工作環境，使同仁獲得就業之安全與成長，例如推出「</a:t>
            </a:r>
            <a:r>
              <a:rPr lang="zh-TW" altLang="en-US" dirty="0" smtClean="0"/>
              <a:t>信福</a:t>
            </a:r>
            <a:r>
              <a:rPr lang="zh-TW" altLang="en-US" dirty="0"/>
              <a:t>幣」彈性福利制度、生育補助等，讓員工幸福超有</a:t>
            </a:r>
            <a:r>
              <a:rPr lang="zh-TW" altLang="en-US" dirty="0" smtClean="0"/>
              <a:t>感</a:t>
            </a:r>
            <a:endParaRPr lang="zh-TW" altLang="en-US" dirty="0"/>
          </a:p>
          <a:p>
            <a:r>
              <a:rPr lang="zh-TW" altLang="en-US" dirty="0"/>
              <a:t>四、在社會參與方面：信義房屋秉持「先義後利」推動社會共好，從</a:t>
            </a:r>
            <a:r>
              <a:rPr lang="en-US" altLang="zh-TW" dirty="0"/>
              <a:t>2004 </a:t>
            </a:r>
            <a:r>
              <a:rPr lang="zh-TW" altLang="en-US" dirty="0"/>
              <a:t>年起推動的「社區一家計畫」為國內單一企業支持最久、規模最大的社造行動，更因此獲得總統文化獎─在地希望獎</a:t>
            </a:r>
            <a:r>
              <a:rPr lang="zh-TW" altLang="en-US" dirty="0" smtClean="0"/>
              <a:t>。此外</a:t>
            </a:r>
            <a:r>
              <a:rPr lang="zh-TW" altLang="en-US" dirty="0"/>
              <a:t>更進一步成立「台灣地方創生基金會」，協助在地產業共同打造永續共榮生態</a:t>
            </a:r>
            <a:r>
              <a:rPr lang="zh-TW" altLang="en-US" dirty="0" smtClean="0"/>
              <a:t>圈</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12</a:t>
            </a:fld>
            <a:endParaRPr lang="zh-TW" altLang="en-US"/>
          </a:p>
        </p:txBody>
      </p:sp>
    </p:spTree>
    <p:extLst>
      <p:ext uri="{BB962C8B-B14F-4D97-AF65-F5344CB8AC3E}">
        <p14:creationId xmlns:p14="http://schemas.microsoft.com/office/powerpoint/2010/main" val="136569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一卡通</a:t>
            </a:r>
            <a:br>
              <a:rPr lang="zh-TW" altLang="en-US" dirty="0"/>
            </a:b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一卡通票證</a:t>
            </a:r>
            <a:r>
              <a:rPr lang="zh-TW" altLang="en-US" dirty="0" smtClean="0"/>
              <a:t>公司服務</a:t>
            </a:r>
            <a:r>
              <a:rPr lang="zh-TW" altLang="en-US" dirty="0"/>
              <a:t>項目緊扣著聯合國永續發展目標（</a:t>
            </a:r>
            <a:r>
              <a:rPr lang="en-US" altLang="zh-TW" dirty="0"/>
              <a:t>SDGs</a:t>
            </a:r>
            <a:r>
              <a:rPr lang="zh-TW" altLang="en-US" dirty="0"/>
              <a:t>）、</a:t>
            </a:r>
            <a:r>
              <a:rPr lang="zh-TW" altLang="en-US" dirty="0" smtClean="0"/>
              <a:t>臺灣</a:t>
            </a:r>
            <a:r>
              <a:rPr lang="en-US" altLang="zh-TW" dirty="0"/>
              <a:t>SDGs </a:t>
            </a:r>
            <a:r>
              <a:rPr lang="zh-TW" altLang="en-US" dirty="0"/>
              <a:t>並且於淨零排放策略上以十二項關鍵戰略的「淨零綠生活」、「綠色金融」、「公正轉型</a:t>
            </a:r>
            <a:r>
              <a:rPr lang="zh-TW" altLang="en-US" dirty="0" smtClean="0"/>
              <a:t>」來</a:t>
            </a:r>
            <a:r>
              <a:rPr lang="zh-TW" altLang="en-US" dirty="0"/>
              <a:t>規劃或制定行動方案，同時，為建立公司永續組織文化、深植永續思維，並訂有每年年度發展</a:t>
            </a:r>
            <a:r>
              <a:rPr lang="zh-TW" altLang="en-US" dirty="0" smtClean="0"/>
              <a:t>目標</a:t>
            </a:r>
            <a:r>
              <a:rPr lang="zh-TW" altLang="en-US" dirty="0"/>
              <a:t>落實執行。在發展職場性別公平、人才永續面，</a:t>
            </a:r>
            <a:r>
              <a:rPr lang="en-US" altLang="zh-TW" dirty="0" err="1"/>
              <a:t>iPASS</a:t>
            </a:r>
            <a:r>
              <a:rPr lang="en-US" altLang="zh-TW" dirty="0"/>
              <a:t> </a:t>
            </a:r>
            <a:r>
              <a:rPr lang="zh-TW" altLang="en-US" dirty="0"/>
              <a:t>一卡通年度教育訓練時數已逾</a:t>
            </a:r>
            <a:r>
              <a:rPr lang="en-US" altLang="zh-TW" dirty="0"/>
              <a:t>2 </a:t>
            </a:r>
            <a:r>
              <a:rPr lang="zh-TW" altLang="en-US" dirty="0"/>
              <a:t>萬</a:t>
            </a:r>
            <a:r>
              <a:rPr lang="en-US" altLang="zh-TW" dirty="0"/>
              <a:t>2 </a:t>
            </a:r>
            <a:r>
              <a:rPr lang="zh-TW" altLang="en-US" dirty="0" smtClean="0"/>
              <a:t>千多小時</a:t>
            </a:r>
            <a:r>
              <a:rPr lang="zh-TW" altLang="en-US" dirty="0"/>
              <a:t>，女性主管人數比例已達</a:t>
            </a:r>
            <a:r>
              <a:rPr lang="en-US" altLang="zh-TW" dirty="0"/>
              <a:t>33%</a:t>
            </a:r>
            <a:r>
              <a:rPr lang="zh-TW" altLang="en-US" dirty="0"/>
              <a:t>，並於</a:t>
            </a:r>
            <a:r>
              <a:rPr lang="en-US" altLang="zh-TW" dirty="0"/>
              <a:t>2023 </a:t>
            </a:r>
            <a:r>
              <a:rPr lang="zh-TW" altLang="en-US" dirty="0"/>
              <a:t>年獲得最佳</a:t>
            </a:r>
            <a:r>
              <a:rPr lang="en-US" altLang="zh-TW" dirty="0"/>
              <a:t>DEI</a:t>
            </a:r>
            <a:r>
              <a:rPr lang="zh-TW" altLang="en-US" dirty="0"/>
              <a:t>（</a:t>
            </a:r>
            <a:r>
              <a:rPr lang="en-US" altLang="zh-TW" dirty="0"/>
              <a:t>Diversity, Equity and Inclusion</a:t>
            </a:r>
            <a:r>
              <a:rPr lang="zh-TW" altLang="en-US" dirty="0" smtClean="0"/>
              <a:t>）數位</a:t>
            </a:r>
            <a:r>
              <a:rPr lang="zh-TW" altLang="en-US" dirty="0"/>
              <a:t>應用獎，亦連續多年獲得</a:t>
            </a:r>
            <a:r>
              <a:rPr lang="en-US" altLang="zh-TW" dirty="0"/>
              <a:t>1111 </a:t>
            </a:r>
            <a:r>
              <a:rPr lang="zh-TW" altLang="en-US" dirty="0"/>
              <a:t>人力銀行幸福</a:t>
            </a:r>
            <a:r>
              <a:rPr lang="zh-TW" altLang="en-US" dirty="0" smtClean="0"/>
              <a:t>企業</a:t>
            </a:r>
            <a:endParaRPr lang="zh-TW" altLang="en-US" dirty="0"/>
          </a:p>
          <a:p>
            <a:r>
              <a:rPr lang="en-US" altLang="zh-TW" dirty="0" err="1" smtClean="0"/>
              <a:t>iPASS</a:t>
            </a:r>
            <a:r>
              <a:rPr lang="en-US" altLang="zh-TW" dirty="0" smtClean="0"/>
              <a:t> </a:t>
            </a:r>
            <a:r>
              <a:rPr lang="zh-TW" altLang="en-US" dirty="0"/>
              <a:t>一卡通於綠色永續戰略，積極推動</a:t>
            </a:r>
            <a:r>
              <a:rPr lang="en-US" altLang="zh-TW" dirty="0"/>
              <a:t>TPASS </a:t>
            </a:r>
            <a:r>
              <a:rPr lang="zh-TW" altLang="en-US" dirty="0"/>
              <a:t>行政院通勤月票，累積設定已逾</a:t>
            </a:r>
            <a:r>
              <a:rPr lang="en-US" altLang="zh-TW" dirty="0"/>
              <a:t>35 </a:t>
            </a:r>
            <a:r>
              <a:rPr lang="zh-TW" altLang="en-US" dirty="0"/>
              <a:t>萬人月</a:t>
            </a:r>
            <a:r>
              <a:rPr lang="zh-TW" altLang="en-US" dirty="0" smtClean="0"/>
              <a:t>，並</a:t>
            </a:r>
            <a:r>
              <a:rPr lang="zh-TW" altLang="en-US" dirty="0"/>
              <a:t>獲得上市公司東南水泥公司肯定合作推動</a:t>
            </a:r>
            <a:r>
              <a:rPr lang="en-US" altLang="zh-TW" dirty="0"/>
              <a:t>ESG </a:t>
            </a:r>
            <a:r>
              <a:rPr lang="zh-TW" altLang="en-US" dirty="0"/>
              <a:t>方案，交通減碳方案更獲得</a:t>
            </a:r>
            <a:r>
              <a:rPr lang="en-US" altLang="zh-TW" dirty="0"/>
              <a:t>2023 </a:t>
            </a:r>
            <a:r>
              <a:rPr lang="zh-TW" altLang="en-US" dirty="0"/>
              <a:t>數位沙盒主題</a:t>
            </a:r>
            <a:r>
              <a:rPr lang="zh-TW" altLang="en-US" dirty="0" smtClean="0"/>
              <a:t>式技術</a:t>
            </a:r>
            <a:r>
              <a:rPr lang="zh-TW" altLang="en-US" dirty="0"/>
              <a:t>實證創新競賽的園區</a:t>
            </a:r>
            <a:r>
              <a:rPr lang="zh-TW" altLang="en-US" dirty="0" smtClean="0"/>
              <a:t>獎</a:t>
            </a:r>
            <a:endParaRPr lang="zh-TW" altLang="en-US" dirty="0"/>
          </a:p>
          <a:p>
            <a:r>
              <a:rPr lang="en-US" altLang="zh-TW" dirty="0" err="1" smtClean="0"/>
              <a:t>iPASS</a:t>
            </a:r>
            <a:r>
              <a:rPr lang="en-US" altLang="zh-TW" dirty="0" smtClean="0"/>
              <a:t> </a:t>
            </a:r>
            <a:r>
              <a:rPr lang="zh-TW" altLang="en-US" dirty="0"/>
              <a:t>一卡通以成為支付的基礎建設為使命，實現讓生活支付簡單自由、四通八達的願景，</a:t>
            </a:r>
            <a:r>
              <a:rPr lang="zh-TW" altLang="en-US" dirty="0" smtClean="0"/>
              <a:t>積極</a:t>
            </a:r>
            <a:r>
              <a:rPr lang="zh-TW" altLang="en-US" dirty="0"/>
              <a:t>研發創造與時俱進開創支付服務的多元永續應用，期成為支付服務的領導者，</a:t>
            </a:r>
            <a:r>
              <a:rPr lang="en-US" altLang="zh-TW" dirty="0" err="1"/>
              <a:t>FinTech</a:t>
            </a:r>
            <a:r>
              <a:rPr lang="en-US" altLang="zh-TW" dirty="0"/>
              <a:t> </a:t>
            </a:r>
            <a:r>
              <a:rPr lang="zh-TW" altLang="en-US" dirty="0"/>
              <a:t>產業的</a:t>
            </a:r>
            <a:r>
              <a:rPr lang="zh-TW" altLang="en-US" dirty="0" smtClean="0"/>
              <a:t>創新</a:t>
            </a:r>
            <a:r>
              <a:rPr lang="zh-TW" altLang="en-US" dirty="0"/>
              <a:t>領導</a:t>
            </a:r>
            <a:r>
              <a:rPr lang="zh-TW" altLang="en-US" dirty="0" smtClean="0"/>
              <a:t>品牌</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13</a:t>
            </a:fld>
            <a:endParaRPr lang="zh-TW" altLang="en-US"/>
          </a:p>
        </p:txBody>
      </p:sp>
    </p:spTree>
    <p:extLst>
      <p:ext uri="{BB962C8B-B14F-4D97-AF65-F5344CB8AC3E}">
        <p14:creationId xmlns:p14="http://schemas.microsoft.com/office/powerpoint/2010/main" val="65062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一卡通</a:t>
            </a:r>
            <a:br>
              <a:rPr lang="zh-TW" altLang="en-US" dirty="0"/>
            </a:b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iPASS</a:t>
            </a:r>
            <a:r>
              <a:rPr lang="en-US" altLang="zh-TW" dirty="0" smtClean="0"/>
              <a:t> </a:t>
            </a:r>
            <a:r>
              <a:rPr lang="zh-TW" altLang="en-US" dirty="0"/>
              <a:t>一卡通配合中央、地方政府公共服務及交通減碳政策，投入</a:t>
            </a:r>
            <a:r>
              <a:rPr lang="en-US" altLang="zh-TW" dirty="0"/>
              <a:t>TPASS </a:t>
            </a:r>
            <a:r>
              <a:rPr lang="zh-TW" altLang="en-US" dirty="0"/>
              <a:t>行政院通勤月票；</a:t>
            </a:r>
            <a:r>
              <a:rPr lang="zh-TW" altLang="en-US" dirty="0" smtClean="0"/>
              <a:t>為了</a:t>
            </a:r>
            <a:r>
              <a:rPr lang="zh-TW" altLang="en-US" dirty="0"/>
              <a:t>強化弱勢安全照顧服務以及消除飢餓，</a:t>
            </a:r>
            <a:r>
              <a:rPr lang="en-US" altLang="zh-TW" dirty="0" err="1"/>
              <a:t>iPASS</a:t>
            </a:r>
            <a:r>
              <a:rPr lang="en-US" altLang="zh-TW" dirty="0"/>
              <a:t> </a:t>
            </a:r>
            <a:r>
              <a:rPr lang="zh-TW" altLang="en-US" dirty="0"/>
              <a:t>一卡通推出數位餐食券、月經平權方案；再者，</a:t>
            </a:r>
            <a:r>
              <a:rPr lang="zh-TW" altLang="en-US" dirty="0" smtClean="0"/>
              <a:t>強化</a:t>
            </a:r>
            <a:r>
              <a:rPr lang="zh-TW" altLang="en-US" dirty="0"/>
              <a:t>社會韌性及為擴大支付生態圈的服務整合，</a:t>
            </a:r>
            <a:r>
              <a:rPr lang="en-US" altLang="zh-TW" dirty="0" err="1"/>
              <a:t>iPASS</a:t>
            </a:r>
            <a:r>
              <a:rPr lang="en-US" altLang="zh-TW" dirty="0"/>
              <a:t> </a:t>
            </a:r>
            <a:r>
              <a:rPr lang="zh-TW" altLang="en-US" dirty="0"/>
              <a:t>一卡通更積極發展出高雄好家載、城市幣、</a:t>
            </a:r>
            <a:r>
              <a:rPr lang="zh-TW" altLang="en-US" dirty="0" smtClean="0"/>
              <a:t>演唱會</a:t>
            </a:r>
            <a:r>
              <a:rPr lang="zh-TW" altLang="en-US" dirty="0"/>
              <a:t>經濟、社福卡擴大應用、外籍移工小額匯兌等數位專案合作，希望能以具體行動善盡企業</a:t>
            </a:r>
            <a:r>
              <a:rPr lang="zh-TW" altLang="en-US" dirty="0" smtClean="0"/>
              <a:t>社會責任</a:t>
            </a:r>
            <a:r>
              <a:rPr lang="zh-TW" altLang="en-US" dirty="0"/>
              <a:t>以及帶動社會永續</a:t>
            </a:r>
            <a:r>
              <a:rPr lang="zh-TW" altLang="en-US" dirty="0" smtClean="0"/>
              <a:t>力</a:t>
            </a:r>
            <a:endParaRPr lang="en-US" altLang="zh-TW" dirty="0" smtClean="0"/>
          </a:p>
          <a:p>
            <a:r>
              <a:rPr lang="en-US" altLang="zh-TW" dirty="0" err="1" smtClean="0"/>
              <a:t>iPASS</a:t>
            </a:r>
            <a:r>
              <a:rPr lang="en-US" altLang="zh-TW" dirty="0" smtClean="0"/>
              <a:t> </a:t>
            </a:r>
            <a:r>
              <a:rPr lang="zh-TW" altLang="en-US" dirty="0"/>
              <a:t>一卡通透過「</a:t>
            </a:r>
            <a:r>
              <a:rPr lang="en-US" altLang="zh-TW" dirty="0" err="1"/>
              <a:t>iPASS</a:t>
            </a:r>
            <a:r>
              <a:rPr lang="en-US" altLang="zh-TW" dirty="0"/>
              <a:t> Connect+</a:t>
            </a:r>
            <a:r>
              <a:rPr lang="zh-TW" altLang="en-US" dirty="0"/>
              <a:t>」計畫</a:t>
            </a:r>
            <a:r>
              <a:rPr lang="zh-TW" altLang="en-US" dirty="0" smtClean="0"/>
              <a:t>，以</a:t>
            </a:r>
            <a:r>
              <a:rPr lang="zh-TW" altLang="en-US" dirty="0"/>
              <a:t>數據、場域、平臺、行銷四大資源與加速器、新團隊連結，將持續與各產業夥伴共同開創出更</a:t>
            </a:r>
            <a:r>
              <a:rPr lang="zh-TW" altLang="en-US" dirty="0" smtClean="0"/>
              <a:t>多</a:t>
            </a:r>
            <a:r>
              <a:rPr lang="en-US" altLang="zh-TW" dirty="0" smtClean="0"/>
              <a:t>Fintech </a:t>
            </a:r>
            <a:r>
              <a:rPr lang="zh-TW" altLang="en-US" dirty="0"/>
              <a:t>應用及永續服務方案，以達長遠的永續</a:t>
            </a:r>
            <a:r>
              <a:rPr lang="zh-TW" altLang="en-US" dirty="0" smtClean="0"/>
              <a:t>目標</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14</a:t>
            </a:fld>
            <a:endParaRPr lang="zh-TW" altLang="en-US"/>
          </a:p>
        </p:txBody>
      </p:sp>
    </p:spTree>
    <p:extLst>
      <p:ext uri="{BB962C8B-B14F-4D97-AF65-F5344CB8AC3E}">
        <p14:creationId xmlns:p14="http://schemas.microsoft.com/office/powerpoint/2010/main" val="16992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微醺農場</a:t>
            </a:r>
            <a:br>
              <a:rPr lang="zh-TW" altLang="en-US" dirty="0"/>
            </a:b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自主</a:t>
            </a:r>
            <a:r>
              <a:rPr lang="zh-TW" altLang="en-US" dirty="0"/>
              <a:t>量化小黃瓜的碳匯量，完整設施農業的內部碳盤查資料，並擬定設施農業的減碳路徑</a:t>
            </a:r>
            <a:r>
              <a:rPr lang="zh-TW" altLang="en-US" dirty="0" smtClean="0"/>
              <a:t>與策略</a:t>
            </a:r>
            <a:endParaRPr lang="zh-TW" altLang="en-US" dirty="0"/>
          </a:p>
          <a:p>
            <a:r>
              <a:rPr lang="zh-TW" altLang="en-US" dirty="0" smtClean="0"/>
              <a:t>以</a:t>
            </a:r>
            <a:r>
              <a:rPr lang="zh-TW" altLang="en-US" dirty="0"/>
              <a:t>職人精神進行安全用藥和友善環境的生產，是深化在地農業價值的開始，並以共同品牌來</a:t>
            </a:r>
            <a:r>
              <a:rPr lang="zh-TW" altLang="en-US" dirty="0" smtClean="0"/>
              <a:t>推廣</a:t>
            </a:r>
            <a:r>
              <a:rPr lang="zh-TW" altLang="en-US" dirty="0"/>
              <a:t>在地農業與</a:t>
            </a:r>
            <a:r>
              <a:rPr lang="zh-TW" altLang="en-US" dirty="0" smtClean="0"/>
              <a:t>農產品</a:t>
            </a:r>
            <a:endParaRPr lang="zh-TW" altLang="en-US" dirty="0"/>
          </a:p>
          <a:p>
            <a:r>
              <a:rPr lang="zh-TW" altLang="en-US" dirty="0" smtClean="0"/>
              <a:t>針對</a:t>
            </a:r>
            <a:r>
              <a:rPr lang="zh-TW" altLang="en-US" dirty="0"/>
              <a:t>農友舉辦農業知識分享會、智慧農業擴散工作坊，並投入農校培力，無私分享失敗經驗</a:t>
            </a:r>
            <a:r>
              <a:rPr lang="zh-TW" altLang="en-US" dirty="0" smtClean="0"/>
              <a:t>與通路資源</a:t>
            </a:r>
            <a:endParaRPr lang="zh-TW" altLang="en-US" dirty="0"/>
          </a:p>
          <a:p>
            <a:r>
              <a:rPr lang="zh-TW" altLang="en-US" dirty="0" smtClean="0"/>
              <a:t>不斷</a:t>
            </a:r>
            <a:r>
              <a:rPr lang="zh-TW" altLang="en-US" dirty="0"/>
              <a:t>摸索在地小農的出路與營運模式，集合小農打團體戰，成立衛星農場，自主進行產銷</a:t>
            </a:r>
            <a:r>
              <a:rPr lang="zh-TW" altLang="en-US" dirty="0" smtClean="0"/>
              <a:t>調節以</a:t>
            </a:r>
            <a:r>
              <a:rPr lang="zh-TW" altLang="en-US" dirty="0"/>
              <a:t>建構周年穩定供貨的生產線。並透過分級銷售的策略與各類型廠商合作，縮短產地輸送到</a:t>
            </a:r>
            <a:r>
              <a:rPr lang="zh-TW" altLang="en-US" dirty="0" smtClean="0"/>
              <a:t>末端</a:t>
            </a:r>
            <a:r>
              <a:rPr lang="zh-TW" altLang="en-US" dirty="0"/>
              <a:t>消費者或目標客戶的距離，不僅達成減碳運輸的效果，同時也因為縮短供應鏈而實質提升</a:t>
            </a:r>
            <a:r>
              <a:rPr lang="zh-TW" altLang="en-US" dirty="0" smtClean="0"/>
              <a:t>在地</a:t>
            </a:r>
            <a:r>
              <a:rPr lang="zh-TW" altLang="en-US" dirty="0"/>
              <a:t>農業競爭力，以及</a:t>
            </a:r>
            <a:r>
              <a:rPr lang="en-US" altLang="zh-TW" dirty="0"/>
              <a:t>20 </a:t>
            </a:r>
            <a:r>
              <a:rPr lang="zh-TW" altLang="en-US" dirty="0"/>
              <a:t>～ </a:t>
            </a:r>
            <a:r>
              <a:rPr lang="en-US" altLang="zh-TW" dirty="0"/>
              <a:t>100% </a:t>
            </a:r>
            <a:r>
              <a:rPr lang="zh-TW" altLang="en-US" dirty="0"/>
              <a:t>不等的經濟效益，最終將這些效益回饋給衛星農場，最終</a:t>
            </a:r>
            <a:r>
              <a:rPr lang="zh-TW" altLang="en-US" dirty="0" smtClean="0"/>
              <a:t>達成</a:t>
            </a:r>
            <a:r>
              <a:rPr lang="zh-TW" altLang="en-US" dirty="0"/>
              <a:t>縮短這些衛星農場（皆由返／留鄉青年創業而立）的回本年限，拉高青年投入農業的意願</a:t>
            </a:r>
            <a:r>
              <a:rPr lang="zh-TW" altLang="en-US" dirty="0" smtClean="0"/>
              <a:t>與認同</a:t>
            </a:r>
            <a:r>
              <a:rPr lang="zh-TW" altLang="en-US" dirty="0"/>
              <a:t>感，最後期望形成在地的產業聚落，讓這個產業聚落成為支持農村永續發展的經濟</a:t>
            </a:r>
            <a:r>
              <a:rPr lang="zh-TW" altLang="en-US" dirty="0" smtClean="0"/>
              <a:t>體</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15</a:t>
            </a:fld>
            <a:endParaRPr lang="zh-TW" altLang="en-US"/>
          </a:p>
        </p:txBody>
      </p:sp>
    </p:spTree>
    <p:extLst>
      <p:ext uri="{BB962C8B-B14F-4D97-AF65-F5344CB8AC3E}">
        <p14:creationId xmlns:p14="http://schemas.microsoft.com/office/powerpoint/2010/main" val="375007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微醺農場</a:t>
            </a:r>
            <a:br>
              <a:rPr lang="zh-TW" altLang="en-US" dirty="0"/>
            </a:b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dirty="0" smtClean="0"/>
              <a:t>建立</a:t>
            </a:r>
            <a:r>
              <a:rPr lang="zh-TW" altLang="en-US" dirty="0"/>
              <a:t>設施農業碳匯的科學數據，並將生物碳匯與土壤碳匯資料整合至</a:t>
            </a:r>
            <a:r>
              <a:rPr lang="en-US" altLang="zh-TW" dirty="0"/>
              <a:t>ISO 14064-1 </a:t>
            </a:r>
            <a:r>
              <a:rPr lang="zh-TW" altLang="en-US" dirty="0"/>
              <a:t>的碳盤查</a:t>
            </a:r>
            <a:r>
              <a:rPr lang="zh-TW" altLang="en-US" dirty="0" smtClean="0"/>
              <a:t>成果</a:t>
            </a:r>
            <a:r>
              <a:rPr lang="zh-TW" altLang="en-US" dirty="0"/>
              <a:t>中，促進臺灣設施農業減碳路徑的釐清與減碳策略</a:t>
            </a:r>
            <a:r>
              <a:rPr lang="zh-TW" altLang="en-US" dirty="0" smtClean="0"/>
              <a:t>擬定</a:t>
            </a:r>
            <a:endParaRPr lang="zh-TW" altLang="en-US" dirty="0"/>
          </a:p>
          <a:p>
            <a:r>
              <a:rPr lang="zh-TW" altLang="en-US" dirty="0" smtClean="0"/>
              <a:t>致力</a:t>
            </a:r>
            <a:r>
              <a:rPr lang="zh-TW" altLang="en-US" dirty="0"/>
              <a:t>解決農村農業產銷的困境，水平整合衛星農場，解決小農競爭力不足的問題；成立</a:t>
            </a:r>
            <a:r>
              <a:rPr lang="zh-TW" altLang="en-US" dirty="0" smtClean="0"/>
              <a:t>地方品牌</a:t>
            </a:r>
            <a:r>
              <a:rPr lang="zh-TW" altLang="en-US" dirty="0"/>
              <a:t>，並垂直整合種苗、栽培與銷售路徑，建構創新的供應鏈模式與分級銷售的經營思維，</a:t>
            </a:r>
            <a:r>
              <a:rPr lang="zh-TW" altLang="en-US" dirty="0" smtClean="0"/>
              <a:t>最後</a:t>
            </a:r>
            <a:r>
              <a:rPr lang="zh-TW" altLang="en-US" dirty="0"/>
              <a:t>將經濟效益回饋給農友夥伴，實踐共營共榮的農業生態產業之建</a:t>
            </a:r>
            <a:r>
              <a:rPr lang="zh-TW" altLang="en-US" dirty="0" smtClean="0"/>
              <a:t>構</a:t>
            </a:r>
            <a:endParaRPr lang="zh-TW" altLang="en-US" dirty="0"/>
          </a:p>
          <a:p>
            <a:r>
              <a:rPr lang="zh-TW" altLang="en-US" dirty="0" smtClean="0"/>
              <a:t>研發</a:t>
            </a:r>
            <a:r>
              <a:rPr lang="zh-TW" altLang="en-US" dirty="0"/>
              <a:t>設施智慧化管理系統與各種優化栽培產線的設備，解決連作障礙與氣候衝擊，並協助</a:t>
            </a:r>
            <a:r>
              <a:rPr lang="zh-TW" altLang="en-US" dirty="0" smtClean="0"/>
              <a:t>其他返</a:t>
            </a:r>
            <a:r>
              <a:rPr lang="zh-TW" altLang="en-US" dirty="0"/>
              <a:t>／留鄉青年更智慧化與更穩定的生產，永續農業</a:t>
            </a:r>
            <a:r>
              <a:rPr lang="zh-TW" altLang="en-US" dirty="0" smtClean="0"/>
              <a:t>經營</a:t>
            </a:r>
            <a:endParaRPr lang="zh-TW" altLang="en-US" dirty="0"/>
          </a:p>
          <a:p>
            <a:r>
              <a:rPr lang="zh-TW" altLang="en-US" dirty="0" smtClean="0"/>
              <a:t>投入</a:t>
            </a:r>
            <a:r>
              <a:rPr lang="zh-TW" altLang="en-US" dirty="0"/>
              <a:t>農業教育和青年培力，刺激農友進行思維轉型，並吸引／協助青年從實作、規劃、建構</a:t>
            </a:r>
            <a:r>
              <a:rPr lang="zh-TW" altLang="en-US" dirty="0" smtClean="0"/>
              <a:t>、生產</a:t>
            </a:r>
            <a:r>
              <a:rPr lang="zh-TW" altLang="en-US" dirty="0"/>
              <a:t>和銷售的農業創業路徑，成功建立偏鄉</a:t>
            </a:r>
            <a:r>
              <a:rPr lang="en-US" altLang="zh-TW" dirty="0"/>
              <a:t>8 </a:t>
            </a:r>
            <a:r>
              <a:rPr lang="zh-TW" altLang="en-US" dirty="0"/>
              <a:t>個衛星</a:t>
            </a:r>
            <a:r>
              <a:rPr lang="zh-TW" altLang="en-US" dirty="0" smtClean="0"/>
              <a:t>農場</a:t>
            </a:r>
            <a:endParaRPr lang="zh-TW" altLang="en-US" dirty="0"/>
          </a:p>
          <a:p>
            <a:r>
              <a:rPr lang="zh-TW" altLang="en-US" dirty="0" smtClean="0"/>
              <a:t>建立</a:t>
            </a:r>
            <a:r>
              <a:rPr lang="zh-TW" altLang="en-US" dirty="0"/>
              <a:t>從無到有的產業聚落，促進青年留鄉投入農業，同時也吸引臺北、嘉義等移居人口定居</a:t>
            </a:r>
            <a:r>
              <a:rPr lang="zh-TW" altLang="en-US" dirty="0" smtClean="0"/>
              <a:t>創業</a:t>
            </a:r>
            <a:r>
              <a:rPr lang="zh-TW" altLang="en-US" dirty="0"/>
              <a:t>，讓共享經濟體成為偏鄉青年從農的支持系統，</a:t>
            </a:r>
            <a:r>
              <a:rPr lang="en-US" altLang="zh-TW" dirty="0"/>
              <a:t>8 </a:t>
            </a:r>
            <a:r>
              <a:rPr lang="zh-TW" altLang="en-US" dirty="0"/>
              <a:t>年共吸引在地超過</a:t>
            </a:r>
            <a:r>
              <a:rPr lang="en-US" altLang="zh-TW" dirty="0"/>
              <a:t>7 </a:t>
            </a:r>
            <a:r>
              <a:rPr lang="zh-TW" altLang="en-US" dirty="0"/>
              <a:t>千萬的農創投資額</a:t>
            </a:r>
            <a:r>
              <a:rPr lang="zh-TW" altLang="en-US" dirty="0" smtClean="0"/>
              <a:t>，建立</a:t>
            </a:r>
            <a:r>
              <a:rPr lang="en-US" altLang="zh-TW" dirty="0"/>
              <a:t>30 </a:t>
            </a:r>
            <a:r>
              <a:rPr lang="zh-TW" altLang="en-US" dirty="0"/>
              <a:t>個穩定的就業</a:t>
            </a:r>
            <a:r>
              <a:rPr lang="zh-TW" altLang="en-US" dirty="0" smtClean="0"/>
              <a:t>機會</a:t>
            </a:r>
            <a:endParaRPr lang="zh-TW" altLang="en-US" dirty="0"/>
          </a:p>
          <a:p>
            <a:r>
              <a:rPr lang="zh-TW" altLang="en-US" dirty="0" smtClean="0"/>
              <a:t>農業</a:t>
            </a:r>
            <a:r>
              <a:rPr lang="zh-TW" altLang="en-US" dirty="0"/>
              <a:t>是農村的</a:t>
            </a:r>
            <a:r>
              <a:rPr lang="en-US" altLang="zh-TW" dirty="0"/>
              <a:t>DNA</a:t>
            </a:r>
            <a:r>
              <a:rPr lang="zh-TW" altLang="en-US" dirty="0"/>
              <a:t>，致力翻轉農業讓鄉人的認同感提升，並實質創造更大的經濟收益，才是</a:t>
            </a:r>
            <a:r>
              <a:rPr lang="zh-TW" altLang="en-US" dirty="0" smtClean="0"/>
              <a:t>農村</a:t>
            </a:r>
            <a:r>
              <a:rPr lang="zh-TW" altLang="en-US" dirty="0"/>
              <a:t>對抗人口外移和老化的解方，才能永續</a:t>
            </a:r>
            <a:r>
              <a:rPr lang="zh-TW" altLang="en-US" dirty="0" smtClean="0"/>
              <a:t>發展</a:t>
            </a:r>
            <a:endParaRPr lang="en-US" altLang="zh-TW" dirty="0" smtClean="0"/>
          </a:p>
          <a:p>
            <a:r>
              <a:rPr lang="zh-TW" altLang="en-US" dirty="0"/>
              <a:t>發展綠能並建立農電共存的生產模式，降低碳排放量，努力朝碳中和的目標發展，並期望能</a:t>
            </a:r>
            <a:r>
              <a:rPr lang="zh-TW" altLang="en-US" dirty="0" smtClean="0"/>
              <a:t>讓</a:t>
            </a:r>
            <a:r>
              <a:rPr lang="en-US" altLang="zh-TW" dirty="0" smtClean="0"/>
              <a:t>30</a:t>
            </a:r>
            <a:r>
              <a:rPr lang="en-US" altLang="zh-TW" dirty="0"/>
              <a:t>% </a:t>
            </a:r>
            <a:r>
              <a:rPr lang="zh-TW" altLang="en-US" dirty="0"/>
              <a:t>覆蓋度的綠能溫室成為未來吸引青年投入農業的新契機，同時達成國家糧食穩定生產的</a:t>
            </a:r>
            <a:r>
              <a:rPr lang="zh-TW" altLang="en-US" dirty="0" smtClean="0"/>
              <a:t>目標</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16</a:t>
            </a:fld>
            <a:endParaRPr lang="zh-TW" altLang="en-US"/>
          </a:p>
        </p:txBody>
      </p:sp>
    </p:spTree>
    <p:extLst>
      <p:ext uri="{BB962C8B-B14F-4D97-AF65-F5344CB8AC3E}">
        <p14:creationId xmlns:p14="http://schemas.microsoft.com/office/powerpoint/2010/main" val="283175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雲品酒店</a:t>
            </a:r>
            <a:br>
              <a:rPr lang="zh-TW" altLang="en-US" dirty="0"/>
            </a:b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雲品國際酒店</a:t>
            </a:r>
            <a:r>
              <a:rPr lang="zh-TW" altLang="en-US" dirty="0" smtClean="0"/>
              <a:t>公司將</a:t>
            </a:r>
            <a:r>
              <a:rPr lang="zh-TW" altLang="en-US" dirty="0"/>
              <a:t>永續視為經營理念，針對永續發展目標（</a:t>
            </a:r>
            <a:r>
              <a:rPr lang="en-US" altLang="zh-TW" dirty="0"/>
              <a:t>SDGs</a:t>
            </a:r>
            <a:r>
              <a:rPr lang="zh-TW" altLang="en-US" dirty="0"/>
              <a:t>）</a:t>
            </a:r>
            <a:r>
              <a:rPr lang="zh-TW" altLang="en-US" dirty="0" smtClean="0"/>
              <a:t>制定屬於</a:t>
            </a:r>
            <a:r>
              <a:rPr lang="zh-TW" altLang="en-US" dirty="0"/>
              <a:t>雲品酒店的永續宣言，針對客人、員工、合作夥伴、在地居民與環境等設定指標。在過去、</a:t>
            </a:r>
            <a:r>
              <a:rPr lang="zh-TW" altLang="en-US" dirty="0" smtClean="0"/>
              <a:t>現在</a:t>
            </a:r>
            <a:r>
              <a:rPr lang="zh-TW" altLang="en-US" dirty="0"/>
              <a:t>以及未來都將以實際行動支持環境保護、社會關懷及公司</a:t>
            </a:r>
            <a:r>
              <a:rPr lang="zh-TW" altLang="en-US" dirty="0" smtClean="0"/>
              <a:t>治理</a:t>
            </a:r>
            <a:endParaRPr lang="zh-TW" altLang="en-US" dirty="0"/>
          </a:p>
          <a:p>
            <a:r>
              <a:rPr lang="zh-TW" altLang="en-US" dirty="0" smtClean="0"/>
              <a:t>環境保護</a:t>
            </a:r>
            <a:r>
              <a:rPr lang="zh-TW" altLang="en-US" dirty="0"/>
              <a:t>方面，雲品酒店訂定能源計畫，依</a:t>
            </a:r>
            <a:r>
              <a:rPr lang="en-US" altLang="zh-TW" dirty="0"/>
              <a:t>ISO50001 </a:t>
            </a:r>
            <a:r>
              <a:rPr lang="zh-TW" altLang="en-US" dirty="0"/>
              <a:t>管理各項能源，汰換設備並推動</a:t>
            </a:r>
            <a:r>
              <a:rPr lang="zh-TW" altLang="en-US" dirty="0" smtClean="0"/>
              <a:t>節能減</a:t>
            </a:r>
            <a:r>
              <a:rPr lang="zh-TW" altLang="en-US" dirty="0"/>
              <a:t>碳。此外，雲品酒店自主發起每週淨潭活動，維護周邊環境，同時更關心園區動植物生長，不</a:t>
            </a:r>
            <a:r>
              <a:rPr lang="zh-TW" altLang="en-US" dirty="0" smtClean="0"/>
              <a:t>定期</a:t>
            </a:r>
            <a:r>
              <a:rPr lang="zh-TW" altLang="en-US" dirty="0"/>
              <a:t>請攀樹師及保種中心專業團隊協助視察養護，重視生態</a:t>
            </a:r>
            <a:r>
              <a:rPr lang="zh-TW" altLang="en-US" dirty="0" smtClean="0"/>
              <a:t>多樣性</a:t>
            </a:r>
            <a:endParaRPr lang="zh-TW" altLang="en-US" dirty="0"/>
          </a:p>
          <a:p>
            <a:r>
              <a:rPr lang="zh-TW" altLang="en-US" dirty="0" smtClean="0"/>
              <a:t>社會</a:t>
            </a:r>
            <a:r>
              <a:rPr lang="zh-TW" altLang="en-US" dirty="0"/>
              <a:t>關懷的行動也是雲品酒店長期以來付諸實踐的面向，關懷長者與獨居老人，提供餐食</a:t>
            </a:r>
            <a:r>
              <a:rPr lang="zh-TW" altLang="en-US" dirty="0" smtClean="0"/>
              <a:t>資源與</a:t>
            </a:r>
            <a:r>
              <a:rPr lang="zh-TW" altLang="en-US" dirty="0"/>
              <a:t>時間陪伴，也進入在地偏鄉小學進行食農教育分享永續觀念，更贊助原住民學童樂團，提供</a:t>
            </a:r>
            <a:r>
              <a:rPr lang="zh-TW" altLang="en-US" dirty="0" smtClean="0"/>
              <a:t>獎學金</a:t>
            </a:r>
            <a:r>
              <a:rPr lang="zh-TW" altLang="en-US" dirty="0"/>
              <a:t>並且為孩子們創造表演場</a:t>
            </a:r>
            <a:r>
              <a:rPr lang="zh-TW" altLang="en-US" dirty="0" smtClean="0"/>
              <a:t>域</a:t>
            </a:r>
            <a:endParaRPr lang="zh-TW" altLang="en-US" dirty="0"/>
          </a:p>
          <a:p>
            <a:r>
              <a:rPr lang="zh-TW" altLang="en-US" dirty="0" smtClean="0"/>
              <a:t>公司</a:t>
            </a:r>
            <a:r>
              <a:rPr lang="zh-TW" altLang="en-US" dirty="0"/>
              <a:t>治理的各項行動涵蓋層面廣，包含客房不提供一次性備品、以氣泡水機取代瓶裝水、永</a:t>
            </a:r>
            <a:r>
              <a:rPr lang="zh-TW" altLang="en-US" dirty="0" smtClean="0"/>
              <a:t>續餐飲</a:t>
            </a:r>
            <a:r>
              <a:rPr lang="zh-TW" altLang="en-US" dirty="0"/>
              <a:t>規劃及綠色採購、廢棄物循環利用</a:t>
            </a:r>
            <a:r>
              <a:rPr lang="en-US" altLang="zh-TW" dirty="0"/>
              <a:t>DIY</a:t>
            </a:r>
            <a:r>
              <a:rPr lang="zh-TW" altLang="en-US" dirty="0"/>
              <a:t>、永續綠廊導覽等多元服務規劃，希冀這些永續措施</a:t>
            </a:r>
            <a:r>
              <a:rPr lang="zh-TW" altLang="en-US" dirty="0" smtClean="0"/>
              <a:t>能帶</a:t>
            </a:r>
            <a:r>
              <a:rPr lang="zh-TW" altLang="en-US" dirty="0"/>
              <a:t>給旅人不一樣的旅遊</a:t>
            </a:r>
            <a:r>
              <a:rPr lang="zh-TW" altLang="en-US" dirty="0" smtClean="0"/>
              <a:t>體驗</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17</a:t>
            </a:fld>
            <a:endParaRPr lang="zh-TW" altLang="en-US"/>
          </a:p>
        </p:txBody>
      </p:sp>
    </p:spTree>
    <p:extLst>
      <p:ext uri="{BB962C8B-B14F-4D97-AF65-F5344CB8AC3E}">
        <p14:creationId xmlns:p14="http://schemas.microsoft.com/office/powerpoint/2010/main" val="62496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雲品酒店</a:t>
            </a:r>
            <a:br>
              <a:rPr lang="zh-TW" altLang="en-US" dirty="0"/>
            </a:b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雲</a:t>
            </a:r>
            <a:r>
              <a:rPr lang="zh-TW" altLang="en-US" dirty="0"/>
              <a:t>品酒店是第一間全面實施不提供一次性備品及以氣泡水機取代瓶裝水的五星級渡假酒店，</a:t>
            </a:r>
            <a:r>
              <a:rPr lang="zh-TW" altLang="en-US" dirty="0" smtClean="0"/>
              <a:t>一年</a:t>
            </a:r>
            <a:r>
              <a:rPr lang="zh-TW" altLang="en-US" dirty="0"/>
              <a:t>可省下</a:t>
            </a:r>
            <a:r>
              <a:rPr lang="en-US" altLang="zh-TW" dirty="0"/>
              <a:t>32 </a:t>
            </a:r>
            <a:r>
              <a:rPr lang="zh-TW" altLang="en-US" dirty="0"/>
              <a:t>萬支寶特瓶。自</a:t>
            </a:r>
            <a:r>
              <a:rPr lang="en-US" altLang="zh-TW" dirty="0"/>
              <a:t>2019 </a:t>
            </a:r>
            <a:r>
              <a:rPr lang="zh-TW" altLang="en-US" dirty="0"/>
              <a:t>年實行至今，雲品酒店克服重重困難與挑戰，把握每一次與</a:t>
            </a:r>
            <a:r>
              <a:rPr lang="zh-TW" altLang="en-US" dirty="0" smtClean="0"/>
              <a:t>消費者</a:t>
            </a:r>
            <a:r>
              <a:rPr lang="zh-TW" altLang="en-US" dirty="0"/>
              <a:t>對話的機會，持續溝通理念，嘗試改變臺灣的旅遊</a:t>
            </a:r>
            <a:r>
              <a:rPr lang="zh-TW" altLang="en-US" dirty="0" smtClean="0"/>
              <a:t>習慣</a:t>
            </a:r>
            <a:endParaRPr lang="zh-TW" altLang="en-US" dirty="0"/>
          </a:p>
          <a:p>
            <a:r>
              <a:rPr lang="zh-TW" altLang="en-US" dirty="0" smtClean="0"/>
              <a:t>雲</a:t>
            </a:r>
            <a:r>
              <a:rPr lang="zh-TW" altLang="en-US" dirty="0"/>
              <a:t>品酒店於</a:t>
            </a:r>
            <a:r>
              <a:rPr lang="en-US" altLang="zh-TW" dirty="0"/>
              <a:t>2020 </a:t>
            </a:r>
            <a:r>
              <a:rPr lang="zh-TW" altLang="en-US" dirty="0"/>
              <a:t>年底建置大型廚餘處理機，將每日餐廳的廚餘透過攪打、過濾及</a:t>
            </a:r>
            <a:r>
              <a:rPr lang="zh-TW" altLang="en-US" dirty="0" smtClean="0"/>
              <a:t>脫水</a:t>
            </a:r>
            <a:r>
              <a:rPr lang="zh-TW" altLang="en-US" dirty="0"/>
              <a:t>乾燥的過程，轉化成乾料，提供環境友善農場使用於禽畜養殖及植栽種植與農場發電，再向</a:t>
            </a:r>
            <a:r>
              <a:rPr lang="zh-TW" altLang="en-US" dirty="0" smtClean="0"/>
              <a:t>這些小農</a:t>
            </a:r>
            <a:r>
              <a:rPr lang="zh-TW" altLang="en-US" dirty="0"/>
              <a:t>採購食材，打造循環經濟。部分乾料更送入發酵機產出土壤改良物，用於酒店園區植栽種植</a:t>
            </a:r>
            <a:r>
              <a:rPr lang="zh-TW" altLang="en-US" dirty="0" smtClean="0"/>
              <a:t>、員工</a:t>
            </a:r>
            <a:r>
              <a:rPr lang="zh-TW" altLang="en-US" dirty="0"/>
              <a:t>宿舍菜園施肥、多肉盆栽</a:t>
            </a:r>
            <a:r>
              <a:rPr lang="en-US" altLang="zh-TW" dirty="0"/>
              <a:t>DIY </a:t>
            </a:r>
            <a:r>
              <a:rPr lang="zh-TW" altLang="en-US" dirty="0"/>
              <a:t>及分送至合作環境友善農場。透過行動，傳遞珍惜食材與資源</a:t>
            </a:r>
            <a:r>
              <a:rPr lang="zh-TW" altLang="en-US" dirty="0" smtClean="0"/>
              <a:t>永續</a:t>
            </a:r>
            <a:r>
              <a:rPr lang="zh-TW" altLang="en-US" dirty="0"/>
              <a:t>利用的理念，並落實企業社會</a:t>
            </a:r>
            <a:r>
              <a:rPr lang="zh-TW" altLang="en-US" dirty="0" smtClean="0"/>
              <a:t>責任</a:t>
            </a:r>
            <a:endParaRPr lang="zh-TW" altLang="en-US" dirty="0"/>
          </a:p>
          <a:p>
            <a:r>
              <a:rPr lang="zh-TW" altLang="en-US" dirty="0" smtClean="0"/>
              <a:t>碳</a:t>
            </a:r>
            <a:r>
              <a:rPr lang="zh-TW" altLang="en-US" dirty="0"/>
              <a:t>排放是雲品酒店一直以來關注的議題，</a:t>
            </a:r>
            <a:r>
              <a:rPr lang="en-US" altLang="zh-TW" dirty="0"/>
              <a:t>2022 </a:t>
            </a:r>
            <a:r>
              <a:rPr lang="zh-TW" altLang="en-US" dirty="0"/>
              <a:t>年首創推動住宿負碳排計畫，邀請旅客一同</a:t>
            </a:r>
            <a:r>
              <a:rPr lang="zh-TW" altLang="en-US" dirty="0" smtClean="0"/>
              <a:t>響應加</a:t>
            </a:r>
            <a:r>
              <a:rPr lang="zh-TW" altLang="en-US" dirty="0"/>
              <a:t>購負碳排。旅人每房每晚僅加價</a:t>
            </a:r>
            <a:r>
              <a:rPr lang="en-US" altLang="zh-TW" dirty="0"/>
              <a:t>47 </a:t>
            </a:r>
            <a:r>
              <a:rPr lang="zh-TW" altLang="en-US" dirty="0"/>
              <a:t>元即可達到碳中和，同時雲品酒店會再加碼購買同等份量的</a:t>
            </a:r>
            <a:r>
              <a:rPr lang="zh-TW" altLang="en-US" dirty="0" smtClean="0"/>
              <a:t>碳權</a:t>
            </a:r>
            <a:r>
              <a:rPr lang="zh-TW" altLang="en-US" dirty="0"/>
              <a:t>，讓加乘效益放大，不只碳中和，更能達負碳排，攜手為減少地球碳排而</a:t>
            </a:r>
            <a:r>
              <a:rPr lang="zh-TW" altLang="en-US" dirty="0" smtClean="0"/>
              <a:t>努力</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18</a:t>
            </a:fld>
            <a:endParaRPr lang="zh-TW" altLang="en-US"/>
          </a:p>
        </p:txBody>
      </p:sp>
    </p:spTree>
    <p:extLst>
      <p:ext uri="{BB962C8B-B14F-4D97-AF65-F5344CB8AC3E}">
        <p14:creationId xmlns:p14="http://schemas.microsoft.com/office/powerpoint/2010/main" val="348795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19</a:t>
            </a:fld>
            <a:endParaRPr lang="zh-TW" altLang="en-US"/>
          </a:p>
        </p:txBody>
      </p:sp>
      <p:sp>
        <p:nvSpPr>
          <p:cNvPr id="9" name="文字方塊 8">
            <a:extLst>
              <a:ext uri="{FF2B5EF4-FFF2-40B4-BE49-F238E27FC236}">
                <a16:creationId xmlns:a16="http://schemas.microsoft.com/office/drawing/2014/main" id="{4AD335B6-D5F0-C42E-0262-DA2028B4D787}"/>
              </a:ext>
            </a:extLst>
          </p:cNvPr>
          <p:cNvSpPr txBox="1"/>
          <p:nvPr/>
        </p:nvSpPr>
        <p:spPr>
          <a:xfrm>
            <a:off x="677334" y="1958370"/>
            <a:ext cx="8749392" cy="400110"/>
          </a:xfrm>
          <a:prstGeom prst="rect">
            <a:avLst/>
          </a:prstGeom>
          <a:noFill/>
        </p:spPr>
        <p:txBody>
          <a:bodyPr wrap="square">
            <a:spAutoFit/>
          </a:bodyPr>
          <a:lstStyle/>
          <a:p>
            <a:pPr marL="304800" indent="-304800" algn="just"/>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行政院國家永續發展委員會</a:t>
            </a:r>
            <a:r>
              <a:rPr lang="en-US" altLang="zh-TW"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112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年國家永續發展</a:t>
            </a:r>
            <a:r>
              <a:rPr lang="zh-TW" altLang="en-US" sz="2000" kern="100" dirty="0" smtClean="0">
                <a:latin typeface="Times New Roman" panose="02020603050405020304" pitchFamily="18" charset="0"/>
                <a:ea typeface="標楷體" panose="03000509000000000000" pitchFamily="65" charset="-120"/>
                <a:cs typeface="Times New Roman" panose="02020603050405020304" pitchFamily="18" charset="0"/>
              </a:rPr>
              <a:t>獎得獎專輯</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標題 1">
            <a:extLst>
              <a:ext uri="{FF2B5EF4-FFF2-40B4-BE49-F238E27FC236}">
                <a16:creationId xmlns:a16="http://schemas.microsoft.com/office/drawing/2014/main" id="{A0A4F6FB-6B4A-A32B-314C-6990DEC574CF}"/>
              </a:ext>
            </a:extLst>
          </p:cNvPr>
          <p:cNvSpPr>
            <a:spLocks noGrp="1"/>
          </p:cNvSpPr>
          <p:nvPr>
            <p:ph type="title"/>
          </p:nvPr>
        </p:nvSpPr>
        <p:spPr>
          <a:xfrm>
            <a:off x="677334" y="609600"/>
            <a:ext cx="8596668" cy="792178"/>
          </a:xfrm>
        </p:spPr>
        <p:txBody>
          <a:bodyPr>
            <a:normAutofit fontScale="90000"/>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p:txBody>
          <a:bodyPr>
            <a:normAutofit fontScale="77500" lnSpcReduction="20000"/>
          </a:bodyPr>
          <a:lstStyle/>
          <a:p>
            <a:r>
              <a:rPr lang="zh-TW" altLang="en-US" sz="3600" b="1" dirty="0">
                <a:solidFill>
                  <a:srgbClr val="002060"/>
                </a:solidFill>
                <a:latin typeface="Arial" panose="020B0604020202020204" pitchFamily="34" charset="0"/>
              </a:rPr>
              <a:t>聯華</a:t>
            </a:r>
            <a:r>
              <a:rPr lang="zh-TW" altLang="en-US" sz="3600" b="1" dirty="0" smtClean="0">
                <a:solidFill>
                  <a:srgbClr val="002060"/>
                </a:solidFill>
                <a:latin typeface="Arial" panose="020B0604020202020204" pitchFamily="34" charset="0"/>
              </a:rPr>
              <a:t>電子</a:t>
            </a:r>
            <a:endParaRPr lang="en-US" altLang="zh-TW" sz="3600" b="1" dirty="0" smtClean="0">
              <a:solidFill>
                <a:srgbClr val="002060"/>
              </a:solidFill>
              <a:latin typeface="Arial" panose="020B0604020202020204" pitchFamily="34" charset="0"/>
            </a:endParaRPr>
          </a:p>
          <a:p>
            <a:r>
              <a:rPr lang="zh-TW" altLang="en-US" sz="3600" b="1" dirty="0" smtClean="0">
                <a:solidFill>
                  <a:srgbClr val="002060"/>
                </a:solidFill>
                <a:latin typeface="Arial" panose="020B0604020202020204" pitchFamily="34" charset="0"/>
              </a:rPr>
              <a:t>台灣大哥大</a:t>
            </a:r>
            <a:endParaRPr lang="en-US" altLang="zh-TW" sz="3600" b="1" dirty="0" smtClean="0">
              <a:solidFill>
                <a:srgbClr val="002060"/>
              </a:solidFill>
              <a:latin typeface="Arial" panose="020B0604020202020204" pitchFamily="34" charset="0"/>
            </a:endParaRPr>
          </a:p>
          <a:p>
            <a:r>
              <a:rPr lang="zh-TW" altLang="en-US" sz="3600" b="1" dirty="0" smtClean="0">
                <a:solidFill>
                  <a:srgbClr val="002060"/>
                </a:solidFill>
                <a:latin typeface="Arial" panose="020B0604020202020204" pitchFamily="34" charset="0"/>
              </a:rPr>
              <a:t>彰化銀行</a:t>
            </a:r>
            <a:endParaRPr lang="en-US" altLang="zh-TW" sz="3600" b="1" dirty="0" smtClean="0">
              <a:solidFill>
                <a:srgbClr val="002060"/>
              </a:solidFill>
              <a:latin typeface="Arial" panose="020B0604020202020204" pitchFamily="34" charset="0"/>
            </a:endParaRPr>
          </a:p>
          <a:p>
            <a:r>
              <a:rPr lang="zh-TW" altLang="en-US" sz="3600" b="1" dirty="0" smtClean="0">
                <a:solidFill>
                  <a:srgbClr val="002060"/>
                </a:solidFill>
                <a:latin typeface="Arial" panose="020B0604020202020204" pitchFamily="34" charset="0"/>
              </a:rPr>
              <a:t>台灣企</a:t>
            </a:r>
            <a:r>
              <a:rPr lang="zh-TW" altLang="en-US" sz="3600" b="1" dirty="0">
                <a:solidFill>
                  <a:srgbClr val="002060"/>
                </a:solidFill>
                <a:latin typeface="Arial" panose="020B0604020202020204" pitchFamily="34" charset="0"/>
              </a:rPr>
              <a:t>銀</a:t>
            </a:r>
            <a:endParaRPr lang="en-US" altLang="zh-TW" sz="3600" b="1" dirty="0" smtClean="0">
              <a:solidFill>
                <a:srgbClr val="002060"/>
              </a:solidFill>
              <a:latin typeface="Arial" panose="020B0604020202020204" pitchFamily="34" charset="0"/>
            </a:endParaRPr>
          </a:p>
          <a:p>
            <a:r>
              <a:rPr lang="zh-TW" altLang="en-US" sz="3600" b="1" dirty="0" smtClean="0">
                <a:solidFill>
                  <a:srgbClr val="002060"/>
                </a:solidFill>
                <a:latin typeface="Arial" panose="020B0604020202020204" pitchFamily="34" charset="0"/>
              </a:rPr>
              <a:t>信義房屋</a:t>
            </a:r>
            <a:endParaRPr lang="en-US" altLang="zh-TW" sz="3600" b="1" dirty="0" smtClean="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一卡通</a:t>
            </a:r>
            <a:endParaRPr lang="en-US" altLang="zh-TW" sz="3600" b="1" dirty="0" smtClean="0">
              <a:solidFill>
                <a:srgbClr val="002060"/>
              </a:solidFill>
              <a:latin typeface="Arial" panose="020B0604020202020204" pitchFamily="34" charset="0"/>
            </a:endParaRPr>
          </a:p>
          <a:p>
            <a:r>
              <a:rPr lang="zh-TW" altLang="en-US" sz="3600" b="1" dirty="0" smtClean="0">
                <a:solidFill>
                  <a:srgbClr val="002060"/>
                </a:solidFill>
                <a:latin typeface="Arial" panose="020B0604020202020204" pitchFamily="34" charset="0"/>
              </a:rPr>
              <a:t>微醺農場</a:t>
            </a:r>
            <a:endParaRPr lang="en-US" altLang="zh-TW" sz="3600" b="1" dirty="0" smtClean="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雲</a:t>
            </a:r>
            <a:r>
              <a:rPr lang="zh-TW" altLang="en-US" sz="3600" b="1" dirty="0" smtClean="0">
                <a:solidFill>
                  <a:srgbClr val="002060"/>
                </a:solidFill>
                <a:latin typeface="Arial" panose="020B0604020202020204" pitchFamily="34" charset="0"/>
              </a:rPr>
              <a:t>品酒店</a:t>
            </a:r>
            <a:endParaRPr lang="en-US" altLang="zh-TW" sz="3600" b="1" dirty="0">
              <a:solidFill>
                <a:srgbClr val="002060"/>
              </a:solidFill>
              <a:latin typeface="Arial" panose="020B0604020202020204" pitchFamily="34" charset="0"/>
            </a:endParaRPr>
          </a:p>
          <a:p>
            <a:endParaRPr lang="en-US" altLang="zh-TW" sz="3600" b="1" dirty="0">
              <a:solidFill>
                <a:srgbClr val="002060"/>
              </a:solidFill>
              <a:latin typeface="Arial" panose="020B0604020202020204" pitchFamily="34" charset="0"/>
            </a:endParaRPr>
          </a:p>
          <a:p>
            <a:endParaRPr lang="en-US" altLang="zh-TW" sz="3400" b="1" dirty="0">
              <a:solidFill>
                <a:srgbClr val="002060"/>
              </a:solidFill>
              <a:latin typeface="Arial" panose="020B0604020202020204" pitchFamily="34" charset="0"/>
            </a:endParaRPr>
          </a:p>
          <a:p>
            <a:endParaRPr lang="en-US" altLang="zh-TW" sz="3400" b="1" dirty="0">
              <a:solidFill>
                <a:srgbClr val="002060"/>
              </a:solidFill>
              <a:latin typeface="Arial" panose="020B0604020202020204" pitchFamily="34" charset="0"/>
            </a:endParaRPr>
          </a:p>
          <a:p>
            <a:endParaRPr lang="en-US" altLang="zh-TW" sz="3600" b="1" dirty="0">
              <a:solidFill>
                <a:srgbClr val="002060"/>
              </a:solidFill>
              <a:latin typeface="Arial" panose="020B0604020202020204" pitchFamily="34" charset="0"/>
            </a:endParaRPr>
          </a:p>
          <a:p>
            <a:endParaRPr lang="en-US" altLang="zh-TW" sz="3600" b="1" dirty="0">
              <a:solidFill>
                <a:srgbClr val="002060"/>
              </a:solidFill>
              <a:latin typeface="Arial" panose="020B0604020202020204" pitchFamily="34" charset="0"/>
            </a:endParaRPr>
          </a:p>
          <a:p>
            <a:endParaRPr lang="en-US" altLang="zh-TW" sz="3600" b="1" dirty="0">
              <a:solidFill>
                <a:srgbClr val="002060"/>
              </a:solidFill>
              <a:latin typeface="Arial" panose="020B0604020202020204" pitchFamily="34" charset="0"/>
            </a:endParaRPr>
          </a:p>
          <a:p>
            <a:endParaRPr lang="en-US" altLang="zh-TW" sz="3600" b="1"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Tree>
    <p:extLst>
      <p:ext uri="{BB962C8B-B14F-4D97-AF65-F5344CB8AC3E}">
        <p14:creationId xmlns:p14="http://schemas.microsoft.com/office/powerpoint/2010/main" val="3048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聯</a:t>
            </a:r>
            <a:r>
              <a:rPr lang="zh-TW" altLang="en-US" dirty="0"/>
              <a:t>華電子</a:t>
            </a:r>
            <a:br>
              <a:rPr lang="zh-TW" altLang="en-US"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聯華電子</a:t>
            </a:r>
            <a:r>
              <a:rPr lang="zh-TW" altLang="en-US" dirty="0" smtClean="0"/>
              <a:t>公司以</a:t>
            </a:r>
            <a:r>
              <a:rPr lang="en-US" altLang="zh-TW" dirty="0"/>
              <a:t>ESG </a:t>
            </a:r>
            <a:r>
              <a:rPr lang="zh-TW" altLang="en-US" dirty="0"/>
              <a:t>指導委員會為永續治理最高決策單位，由二位共同</a:t>
            </a:r>
            <a:r>
              <a:rPr lang="zh-TW" altLang="en-US" dirty="0" smtClean="0"/>
              <a:t>總經理</a:t>
            </a:r>
            <a:r>
              <a:rPr lang="zh-TW" altLang="en-US" dirty="0"/>
              <a:t>擔任委員會主席，率領公司營運</a:t>
            </a:r>
            <a:r>
              <a:rPr lang="zh-TW" altLang="en-US" dirty="0" smtClean="0"/>
              <a:t>高層，</a:t>
            </a:r>
            <a:r>
              <a:rPr lang="zh-TW" altLang="en-US" dirty="0"/>
              <a:t>負責議決</a:t>
            </a:r>
            <a:r>
              <a:rPr lang="en-US" altLang="zh-TW" dirty="0"/>
              <a:t>ESG </a:t>
            </a:r>
            <a:r>
              <a:rPr lang="zh-TW" altLang="en-US" dirty="0"/>
              <a:t>治理方略及目標並每季開會</a:t>
            </a:r>
            <a:r>
              <a:rPr lang="zh-TW" altLang="en-US" dirty="0" smtClean="0"/>
              <a:t>。聯</a:t>
            </a:r>
            <a:r>
              <a:rPr lang="zh-TW" altLang="en-US" dirty="0"/>
              <a:t>華電子設置永續長並由共同總經理擔任，</a:t>
            </a:r>
            <a:r>
              <a:rPr lang="en-US" altLang="zh-TW" dirty="0"/>
              <a:t>ESG </a:t>
            </a:r>
            <a:r>
              <a:rPr lang="zh-TW" altLang="en-US" dirty="0"/>
              <a:t>治理成效由全體獨董組成的提名委員會督導。</a:t>
            </a:r>
            <a:r>
              <a:rPr lang="en-US" altLang="zh-TW" dirty="0" smtClean="0"/>
              <a:t>ESG</a:t>
            </a:r>
            <a:r>
              <a:rPr lang="zh-TW" altLang="en-US" dirty="0" smtClean="0"/>
              <a:t>指導</a:t>
            </a:r>
            <a:r>
              <a:rPr lang="zh-TW" altLang="en-US" dirty="0"/>
              <a:t>委員會下轄企業永續委員會及企業風險管理委員會，確保</a:t>
            </a:r>
            <a:r>
              <a:rPr lang="en-US" altLang="zh-TW" dirty="0"/>
              <a:t>ESG </a:t>
            </a:r>
            <a:r>
              <a:rPr lang="zh-TW" altLang="en-US" dirty="0"/>
              <a:t>治理及相應政策由上而下貫徹</a:t>
            </a:r>
            <a:r>
              <a:rPr lang="zh-TW" altLang="en-US" dirty="0" smtClean="0"/>
              <a:t>。聯</a:t>
            </a:r>
            <a:r>
              <a:rPr lang="zh-TW" altLang="en-US" dirty="0"/>
              <a:t>華電子秉持「以人為本、與環境共生、與社會共榮」的永續願景，積極落實聯合國永續發展</a:t>
            </a:r>
            <a:r>
              <a:rPr lang="zh-TW" altLang="en-US" dirty="0" smtClean="0"/>
              <a:t>目標（</a:t>
            </a:r>
            <a:r>
              <a:rPr lang="en-US" altLang="zh-TW" dirty="0"/>
              <a:t>SDGs</a:t>
            </a:r>
            <a:r>
              <a:rPr lang="zh-TW" altLang="en-US" dirty="0"/>
              <a:t>），致力營運與「環境、社會、治理」三面向平衡發展，近年獲得許多國內外永續評比與</a:t>
            </a:r>
            <a:r>
              <a:rPr lang="zh-TW" altLang="en-US" dirty="0" smtClean="0"/>
              <a:t>獎項</a:t>
            </a:r>
            <a:r>
              <a:rPr lang="zh-TW" altLang="en-US" dirty="0"/>
              <a:t>肯定，重點包括</a:t>
            </a:r>
            <a:r>
              <a:rPr lang="zh-TW" altLang="en-US" dirty="0" smtClean="0"/>
              <a:t>：</a:t>
            </a:r>
            <a:endParaRPr lang="en-US" altLang="zh-TW" dirty="0" smtClean="0"/>
          </a:p>
          <a:p>
            <a:pPr lvl="1"/>
            <a:r>
              <a:rPr lang="en-US" altLang="zh-TW" dirty="0" smtClean="0"/>
              <a:t>2022 </a:t>
            </a:r>
            <a:r>
              <a:rPr lang="zh-TW" altLang="en-US" dirty="0"/>
              <a:t>年道瓊永續指數（</a:t>
            </a:r>
            <a:r>
              <a:rPr lang="en-US" altLang="zh-TW" dirty="0"/>
              <a:t>DJSI</a:t>
            </a:r>
            <a:r>
              <a:rPr lang="zh-TW" altLang="en-US" dirty="0"/>
              <a:t>）全球晶圓代工業榮獲第一名，且連續</a:t>
            </a:r>
            <a:r>
              <a:rPr lang="en-US" altLang="zh-TW" dirty="0"/>
              <a:t>15 </a:t>
            </a:r>
            <a:r>
              <a:rPr lang="zh-TW" altLang="en-US" dirty="0"/>
              <a:t>年列名</a:t>
            </a:r>
            <a:r>
              <a:rPr lang="en-US" altLang="zh-TW" dirty="0"/>
              <a:t>DJSI </a:t>
            </a:r>
            <a:r>
              <a:rPr lang="zh-TW" altLang="en-US" dirty="0"/>
              <a:t>世界</a:t>
            </a:r>
            <a:r>
              <a:rPr lang="zh-TW" altLang="en-US" dirty="0" smtClean="0"/>
              <a:t>指數（</a:t>
            </a:r>
            <a:r>
              <a:rPr lang="en-US" altLang="zh-TW" dirty="0"/>
              <a:t>DJSI World</a:t>
            </a:r>
            <a:r>
              <a:rPr lang="zh-TW" altLang="en-US" dirty="0"/>
              <a:t>）成分</a:t>
            </a:r>
            <a:r>
              <a:rPr lang="zh-TW" altLang="en-US" dirty="0" smtClean="0"/>
              <a:t>股</a:t>
            </a:r>
            <a:endParaRPr lang="zh-TW" altLang="en-US" dirty="0"/>
          </a:p>
          <a:p>
            <a:pPr lvl="1"/>
            <a:r>
              <a:rPr lang="en-US" altLang="zh-TW" dirty="0" smtClean="0"/>
              <a:t>2022 </a:t>
            </a:r>
            <a:r>
              <a:rPr lang="zh-TW" altLang="en-US" dirty="0"/>
              <a:t>年</a:t>
            </a:r>
            <a:r>
              <a:rPr lang="en-US" altLang="zh-TW" dirty="0"/>
              <a:t>CDP </a:t>
            </a:r>
            <a:r>
              <a:rPr lang="zh-TW" altLang="en-US" dirty="0"/>
              <a:t>於氣候變遷、水安全評比皆獲最高評級</a:t>
            </a:r>
            <a:r>
              <a:rPr lang="en-US" altLang="zh-TW" dirty="0"/>
              <a:t>A </a:t>
            </a:r>
            <a:r>
              <a:rPr lang="zh-TW" altLang="en-US" dirty="0"/>
              <a:t>殊榮，為全球半導體唯一獲雙</a:t>
            </a:r>
            <a:r>
              <a:rPr lang="en-US" altLang="zh-TW" dirty="0"/>
              <a:t>A </a:t>
            </a:r>
            <a:r>
              <a:rPr lang="zh-TW" altLang="en-US" dirty="0"/>
              <a:t>之</a:t>
            </a:r>
            <a:r>
              <a:rPr lang="zh-TW" altLang="en-US" dirty="0" smtClean="0"/>
              <a:t>企業</a:t>
            </a:r>
            <a:endParaRPr lang="zh-TW" altLang="en-US" dirty="0"/>
          </a:p>
          <a:p>
            <a:pPr lvl="1"/>
            <a:r>
              <a:rPr lang="en-US" altLang="zh-TW" dirty="0" smtClean="0"/>
              <a:t>2022 </a:t>
            </a:r>
            <a:r>
              <a:rPr lang="zh-TW" altLang="en-US" dirty="0"/>
              <a:t>年上市櫃公司治理評鑑，連續</a:t>
            </a:r>
            <a:r>
              <a:rPr lang="en-US" altLang="zh-TW" dirty="0"/>
              <a:t>9 </a:t>
            </a:r>
            <a:r>
              <a:rPr lang="zh-TW" altLang="en-US" dirty="0"/>
              <a:t>年獲前</a:t>
            </a:r>
            <a:r>
              <a:rPr lang="en-US" altLang="zh-TW" dirty="0"/>
              <a:t>5% </a:t>
            </a:r>
            <a:r>
              <a:rPr lang="zh-TW" altLang="en-US" dirty="0"/>
              <a:t>的最優評</a:t>
            </a:r>
            <a:r>
              <a:rPr lang="zh-TW" altLang="en-US" dirty="0" smtClean="0"/>
              <a:t>等</a:t>
            </a:r>
            <a:endParaRPr lang="zh-TW" altLang="en-US" dirty="0"/>
          </a:p>
          <a:p>
            <a:pPr lvl="1"/>
            <a:r>
              <a:rPr lang="en-US" altLang="zh-TW" dirty="0" smtClean="0"/>
              <a:t>2022 </a:t>
            </a:r>
            <a:r>
              <a:rPr lang="zh-TW" altLang="en-US" dirty="0"/>
              <a:t>年連續</a:t>
            </a:r>
            <a:r>
              <a:rPr lang="en-US" altLang="zh-TW" dirty="0"/>
              <a:t>20 </a:t>
            </a:r>
            <a:r>
              <a:rPr lang="zh-TW" altLang="en-US" dirty="0"/>
              <a:t>年獲國家企業環保</a:t>
            </a:r>
            <a:r>
              <a:rPr lang="zh-TW" altLang="en-US" dirty="0" smtClean="0"/>
              <a:t>獎</a:t>
            </a:r>
            <a:endParaRPr lang="zh-TW" altLang="en-US" dirty="0"/>
          </a:p>
          <a:p>
            <a:pPr lvl="1"/>
            <a:r>
              <a:rPr lang="en-US" altLang="zh-TW" dirty="0" smtClean="0"/>
              <a:t>2023 </a:t>
            </a:r>
            <a:r>
              <a:rPr lang="zh-TW" altLang="en-US" dirty="0"/>
              <a:t>年獲知名人力資源雜誌</a:t>
            </a:r>
            <a:r>
              <a:rPr lang="en-US" altLang="zh-TW" dirty="0"/>
              <a:t>《HR Asia》</a:t>
            </a:r>
            <a:r>
              <a:rPr lang="zh-TW" altLang="en-US" dirty="0"/>
              <a:t>頒發「亞洲最佳企業雇主獎</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3</a:t>
            </a:fld>
            <a:endParaRPr lang="zh-TW" altLang="en-US"/>
          </a:p>
        </p:txBody>
      </p:sp>
    </p:spTree>
    <p:extLst>
      <p:ext uri="{BB962C8B-B14F-4D97-AF65-F5344CB8AC3E}">
        <p14:creationId xmlns:p14="http://schemas.microsoft.com/office/powerpoint/2010/main" val="260587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聯</a:t>
            </a:r>
            <a:r>
              <a:rPr lang="zh-TW" altLang="en-US" dirty="0"/>
              <a:t>華電子</a:t>
            </a:r>
            <a:br>
              <a:rPr lang="zh-TW" altLang="en-US" dirty="0"/>
            </a:br>
            <a:endParaRPr lang="zh-TW" altLang="en-US" dirty="0"/>
          </a:p>
        </p:txBody>
      </p:sp>
      <p:sp>
        <p:nvSpPr>
          <p:cNvPr id="3" name="內容版面配置區 2"/>
          <p:cNvSpPr>
            <a:spLocks noGrp="1"/>
          </p:cNvSpPr>
          <p:nvPr>
            <p:ph idx="1"/>
          </p:nvPr>
        </p:nvSpPr>
        <p:spPr/>
        <p:txBody>
          <a:bodyPr>
            <a:normAutofit/>
          </a:bodyPr>
          <a:lstStyle/>
          <a:p>
            <a:r>
              <a:rPr lang="zh-TW" altLang="en-US" dirty="0"/>
              <a:t>在創新研發方面，聯華電子積極開發綠色技術平臺，以晶圓代工核心業務能力，致力協同</a:t>
            </a:r>
            <a:r>
              <a:rPr lang="zh-TW" altLang="en-US" dirty="0" smtClean="0"/>
              <a:t>客戶供應</a:t>
            </a:r>
            <a:r>
              <a:rPr lang="zh-TW" altLang="en-US" dirty="0"/>
              <a:t>節能與具社會友善的永續性產品。隨著各類電子產品廣泛應用於人類生活，聯華電子也</a:t>
            </a:r>
            <a:r>
              <a:rPr lang="zh-TW" altLang="en-US" dirty="0" smtClean="0"/>
              <a:t>與客戶</a:t>
            </a:r>
            <a:r>
              <a:rPr lang="zh-TW" altLang="en-US" dirty="0"/>
              <a:t>一同為全球永續發展共盡心</a:t>
            </a:r>
            <a:r>
              <a:rPr lang="zh-TW" altLang="en-US" dirty="0" smtClean="0"/>
              <a:t>力</a:t>
            </a:r>
            <a:endParaRPr lang="zh-TW" altLang="en-US" dirty="0"/>
          </a:p>
          <a:p>
            <a:r>
              <a:rPr lang="zh-TW" altLang="en-US" dirty="0" smtClean="0"/>
              <a:t>在</a:t>
            </a:r>
            <a:r>
              <a:rPr lang="zh-TW" altLang="en-US" dirty="0"/>
              <a:t>環境永續方面，聯華電子響應</a:t>
            </a:r>
            <a:r>
              <a:rPr lang="en-US" altLang="zh-TW" dirty="0"/>
              <a:t>《</a:t>
            </a:r>
            <a:r>
              <a:rPr lang="zh-TW" altLang="en-US" dirty="0"/>
              <a:t>巴黎協定</a:t>
            </a:r>
            <a:r>
              <a:rPr lang="en-US" altLang="zh-TW" dirty="0"/>
              <a:t>》</a:t>
            </a:r>
            <a:r>
              <a:rPr lang="zh-TW" altLang="en-US" dirty="0"/>
              <a:t>目標，</a:t>
            </a:r>
            <a:r>
              <a:rPr lang="en-US" altLang="zh-TW" dirty="0"/>
              <a:t>2021 </a:t>
            </a:r>
            <a:r>
              <a:rPr lang="zh-TW" altLang="en-US" dirty="0"/>
              <a:t>年領先同業宣示</a:t>
            </a:r>
            <a:r>
              <a:rPr lang="en-US" altLang="zh-TW" dirty="0"/>
              <a:t>2050 </a:t>
            </a:r>
            <a:r>
              <a:rPr lang="zh-TW" altLang="en-US" dirty="0"/>
              <a:t>淨零排放承諾</a:t>
            </a:r>
            <a:r>
              <a:rPr lang="zh-TW" altLang="en-US" dirty="0" smtClean="0"/>
              <a:t>，</a:t>
            </a:r>
            <a:r>
              <a:rPr lang="en-US" altLang="zh-TW" dirty="0" smtClean="0"/>
              <a:t>2022 </a:t>
            </a:r>
            <a:r>
              <a:rPr lang="zh-TW" altLang="en-US" dirty="0"/>
              <a:t>年更進一步率先通過</a:t>
            </a:r>
            <a:r>
              <a:rPr lang="en-US" altLang="zh-TW" dirty="0" err="1"/>
              <a:t>SBTi</a:t>
            </a:r>
            <a:r>
              <a:rPr lang="en-US" altLang="zh-TW" dirty="0"/>
              <a:t> </a:t>
            </a:r>
            <a:r>
              <a:rPr lang="zh-TW" altLang="en-US" dirty="0"/>
              <a:t>審核，確立減碳路徑與國際趨勢一致，並啟動「供應鏈碳</a:t>
            </a:r>
            <a:r>
              <a:rPr lang="zh-TW" altLang="en-US" dirty="0" smtClean="0"/>
              <a:t>盤查輔導</a:t>
            </a:r>
            <a:r>
              <a:rPr lang="zh-TW" altLang="en-US" dirty="0"/>
              <a:t>計畫」，攜手供應商針對價值鏈排碳作出積極行動，打造低碳供應</a:t>
            </a:r>
            <a:r>
              <a:rPr lang="zh-TW" altLang="en-US" dirty="0" smtClean="0"/>
              <a:t>鏈</a:t>
            </a:r>
            <a:endParaRPr lang="zh-TW" altLang="en-US" dirty="0"/>
          </a:p>
          <a:p>
            <a:r>
              <a:rPr lang="zh-TW" altLang="en-US" dirty="0" smtClean="0"/>
              <a:t>在</a:t>
            </a:r>
            <a:r>
              <a:rPr lang="zh-TW" altLang="en-US" dirty="0"/>
              <a:t>育英留才方面，聯華電子持續完善員工教育訓練與福利，</a:t>
            </a:r>
            <a:r>
              <a:rPr lang="en-US" altLang="zh-TW" dirty="0"/>
              <a:t>2022 </a:t>
            </a:r>
            <a:r>
              <a:rPr lang="zh-TW" altLang="en-US" dirty="0"/>
              <a:t>年設置聯華電子設備學院，</a:t>
            </a:r>
            <a:r>
              <a:rPr lang="zh-TW" altLang="en-US" dirty="0" smtClean="0"/>
              <a:t>在強化</a:t>
            </a:r>
            <a:r>
              <a:rPr lang="zh-TW" altLang="en-US" dirty="0"/>
              <a:t>公司競爭力同時，也進一步回饋臺灣半導體業的產業</a:t>
            </a:r>
            <a:r>
              <a:rPr lang="zh-TW" altLang="en-US" dirty="0" smtClean="0"/>
              <a:t>發展</a:t>
            </a:r>
            <a:endParaRPr lang="zh-TW" altLang="en-US" dirty="0"/>
          </a:p>
          <a:p>
            <a:r>
              <a:rPr lang="zh-TW" altLang="en-US" dirty="0" smtClean="0"/>
              <a:t>在</a:t>
            </a:r>
            <a:r>
              <a:rPr lang="zh-TW" altLang="en-US" dirty="0"/>
              <a:t>社會參與方面，以三大主軸「培力青年人才」、「倡議環境保護」、「關懷社會弱勢」，</a:t>
            </a:r>
            <a:r>
              <a:rPr lang="zh-TW" altLang="en-US" dirty="0" smtClean="0"/>
              <a:t>為社會</a:t>
            </a:r>
            <a:r>
              <a:rPr lang="zh-TW" altLang="en-US" dirty="0"/>
              <a:t>及環境注入正向力量，深入社會最需要的角落，提供及時的關懷與</a:t>
            </a:r>
            <a:r>
              <a:rPr lang="zh-TW" altLang="en-US" dirty="0" smtClean="0"/>
              <a:t>協助</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4</a:t>
            </a:fld>
            <a:endParaRPr lang="zh-TW" altLang="en-US"/>
          </a:p>
        </p:txBody>
      </p:sp>
    </p:spTree>
    <p:extLst>
      <p:ext uri="{BB962C8B-B14F-4D97-AF65-F5344CB8AC3E}">
        <p14:creationId xmlns:p14="http://schemas.microsoft.com/office/powerpoint/2010/main" val="316012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台灣大哥大</a:t>
            </a:r>
            <a:br>
              <a:rPr lang="zh-TW" altLang="en-US" dirty="0"/>
            </a:b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台灣大哥大</a:t>
            </a:r>
            <a:r>
              <a:rPr lang="zh-TW" altLang="en-US" dirty="0" smtClean="0"/>
              <a:t>公司以</a:t>
            </a:r>
            <a:r>
              <a:rPr lang="zh-TW" altLang="en-US" dirty="0"/>
              <a:t>「世界級標竿企業」自我鞭策，結合營運、創新等</a:t>
            </a:r>
            <a:r>
              <a:rPr lang="zh-TW" altLang="en-US" dirty="0" smtClean="0"/>
              <a:t>核心</a:t>
            </a:r>
            <a:r>
              <a:rPr lang="zh-TW" altLang="en-US" dirty="0"/>
              <a:t>與資源，以「兼善天下永續發展」的核心主張，全力朝</a:t>
            </a:r>
            <a:r>
              <a:rPr lang="en-US" altLang="zh-TW" dirty="0"/>
              <a:t>2050 Net Zero </a:t>
            </a:r>
            <a:r>
              <a:rPr lang="zh-TW" altLang="en-US" dirty="0"/>
              <a:t>大步邁進。</a:t>
            </a:r>
          </a:p>
          <a:p>
            <a:r>
              <a:rPr lang="zh-TW" altLang="en-US" dirty="0"/>
              <a:t>一、治理面：電信業第一家設立董事層級永續發展委員會，獨董</a:t>
            </a:r>
            <a:r>
              <a:rPr lang="en-US" altLang="zh-TW" dirty="0"/>
              <a:t>5 </a:t>
            </a:r>
            <a:r>
              <a:rPr lang="zh-TW" altLang="en-US" dirty="0"/>
              <a:t>席超越法規；</a:t>
            </a:r>
            <a:r>
              <a:rPr lang="en-US" altLang="zh-TW" dirty="0"/>
              <a:t>13 </a:t>
            </a:r>
            <a:r>
              <a:rPr lang="zh-TW" altLang="en-US" dirty="0"/>
              <a:t>位高階主管薪</a:t>
            </a:r>
            <a:r>
              <a:rPr lang="zh-TW" altLang="en-US" dirty="0" smtClean="0"/>
              <a:t>酬連結</a:t>
            </a:r>
            <a:r>
              <a:rPr lang="en-US" altLang="zh-TW" dirty="0"/>
              <a:t>23 </a:t>
            </a:r>
            <a:r>
              <a:rPr lang="zh-TW" altLang="en-US" dirty="0"/>
              <a:t>項</a:t>
            </a:r>
            <a:r>
              <a:rPr lang="en-US" altLang="zh-TW" dirty="0"/>
              <a:t>ESG </a:t>
            </a:r>
            <a:r>
              <a:rPr lang="zh-TW" altLang="en-US" dirty="0"/>
              <a:t>指標，納入年終檢核；公司治理評鑑連</a:t>
            </a:r>
            <a:r>
              <a:rPr lang="en-US" altLang="zh-TW" dirty="0"/>
              <a:t>9 </a:t>
            </a:r>
            <a:r>
              <a:rPr lang="zh-TW" altLang="en-US" dirty="0"/>
              <a:t>年前</a:t>
            </a:r>
            <a:r>
              <a:rPr lang="en-US" altLang="zh-TW" dirty="0"/>
              <a:t>5%</a:t>
            </a:r>
            <a:r>
              <a:rPr lang="zh-TW" altLang="en-US" dirty="0"/>
              <a:t>；多元內訓管道，重視</a:t>
            </a:r>
            <a:r>
              <a:rPr lang="zh-TW" altLang="en-US" dirty="0" smtClean="0"/>
              <a:t>學力甚</a:t>
            </a:r>
            <a:r>
              <a:rPr lang="zh-TW" altLang="en-US" dirty="0"/>
              <a:t>於學歷；幸福職場，混合工作模式每月</a:t>
            </a:r>
            <a:r>
              <a:rPr lang="en-US" altLang="zh-TW" dirty="0"/>
              <a:t>10 </a:t>
            </a:r>
            <a:r>
              <a:rPr lang="zh-TW" altLang="en-US" dirty="0"/>
              <a:t>天居家上班。</a:t>
            </a:r>
          </a:p>
          <a:p>
            <a:r>
              <a:rPr lang="zh-TW" altLang="en-US" dirty="0"/>
              <a:t>二、環境面：電信業首家加入</a:t>
            </a:r>
            <a:r>
              <a:rPr lang="en-US" altLang="zh-TW" dirty="0"/>
              <a:t>RE100</a:t>
            </a:r>
            <a:r>
              <a:rPr lang="zh-TW" altLang="en-US" dirty="0"/>
              <a:t>，</a:t>
            </a:r>
            <a:r>
              <a:rPr lang="en-US" altLang="zh-TW" dirty="0"/>
              <a:t>2040 </a:t>
            </a:r>
            <a:r>
              <a:rPr lang="zh-TW" altLang="en-US" dirty="0"/>
              <a:t>年前將投入百億布局綠電及低碳設備與投資，</a:t>
            </a:r>
            <a:r>
              <a:rPr lang="zh-TW" altLang="en-US" dirty="0" smtClean="0"/>
              <a:t>承諾</a:t>
            </a:r>
            <a:r>
              <a:rPr lang="en-US" altLang="zh-TW" dirty="0" smtClean="0"/>
              <a:t>2040 </a:t>
            </a:r>
            <a:r>
              <a:rPr lang="zh-TW" altLang="en-US" dirty="0"/>
              <a:t>年 </a:t>
            </a:r>
            <a:r>
              <a:rPr lang="en-US" altLang="zh-TW" dirty="0"/>
              <a:t>100% </a:t>
            </a:r>
            <a:r>
              <a:rPr lang="zh-TW" altLang="en-US" dirty="0"/>
              <a:t>使用再生能源、亞洲首家電信業通過</a:t>
            </a:r>
            <a:r>
              <a:rPr lang="en-US" altLang="zh-TW" dirty="0" err="1"/>
              <a:t>SBTi</a:t>
            </a:r>
            <a:r>
              <a:rPr lang="en-US" altLang="zh-TW" dirty="0"/>
              <a:t> 1.5℃</a:t>
            </a:r>
            <a:r>
              <a:rPr lang="zh-TW" altLang="en-US" dirty="0"/>
              <a:t>淨零目標，目標</a:t>
            </a:r>
            <a:r>
              <a:rPr lang="en-US" altLang="zh-TW" dirty="0"/>
              <a:t>2050 </a:t>
            </a:r>
            <a:r>
              <a:rPr lang="zh-TW" altLang="en-US" dirty="0"/>
              <a:t>年淨零碳排</a:t>
            </a:r>
            <a:r>
              <a:rPr lang="zh-TW" altLang="en-US" dirty="0" smtClean="0"/>
              <a:t>。訂</a:t>
            </a:r>
            <a:r>
              <a:rPr lang="zh-TW" altLang="en-US" dirty="0"/>
              <a:t>定</a:t>
            </a:r>
            <a:r>
              <a:rPr lang="en-US" altLang="zh-TW" dirty="0"/>
              <a:t>2023 </a:t>
            </a:r>
            <a:r>
              <a:rPr lang="zh-TW" altLang="en-US" dirty="0"/>
              <a:t>年為「保護生物多樣性元年」，導入自然相關財務揭露（</a:t>
            </a:r>
            <a:r>
              <a:rPr lang="en-US" altLang="zh-TW" dirty="0"/>
              <a:t>The Taskforce on </a:t>
            </a:r>
            <a:r>
              <a:rPr lang="en-US" altLang="zh-TW" dirty="0" smtClean="0"/>
              <a:t>Nature</a:t>
            </a:r>
            <a:r>
              <a:rPr lang="zh-TW" altLang="en-US" dirty="0" smtClean="0"/>
              <a:t> </a:t>
            </a:r>
            <a:r>
              <a:rPr lang="en-US" altLang="zh-TW" dirty="0" smtClean="0"/>
              <a:t>related</a:t>
            </a:r>
            <a:r>
              <a:rPr lang="zh-TW" altLang="en-US" dirty="0" smtClean="0"/>
              <a:t> </a:t>
            </a:r>
            <a:r>
              <a:rPr lang="en-US" altLang="zh-TW" dirty="0" smtClean="0"/>
              <a:t>Financial </a:t>
            </a:r>
            <a:r>
              <a:rPr lang="en-US" altLang="zh-TW" dirty="0"/>
              <a:t>Disclosures, TNFD</a:t>
            </a:r>
            <a:r>
              <a:rPr lang="zh-TW" altLang="en-US" dirty="0"/>
              <a:t>），與臺灣大學動物科學技術學系合作，訂下提升山椒</a:t>
            </a:r>
            <a:r>
              <a:rPr lang="zh-TW" altLang="en-US" dirty="0" smtClean="0"/>
              <a:t>魚孵化</a:t>
            </a:r>
            <a:r>
              <a:rPr lang="zh-TW" altLang="en-US" dirty="0"/>
              <a:t>及存活率的目標，更由內部發起生物保育倡議行動，透過教育訓練及志工活動提升保育</a:t>
            </a:r>
            <a:r>
              <a:rPr lang="zh-TW" altLang="en-US" dirty="0" smtClean="0"/>
              <a:t>意識</a:t>
            </a:r>
            <a:r>
              <a:rPr lang="zh-TW" altLang="en-US" dirty="0"/>
              <a:t>；參與中央研究院淨零科技研究，發展地熱能、海洋能、去碳燃氫淨零科技，目前已成功</a:t>
            </a:r>
            <a:r>
              <a:rPr lang="zh-TW" altLang="en-US" dirty="0" smtClean="0"/>
              <a:t>提取</a:t>
            </a:r>
            <a:r>
              <a:rPr lang="zh-TW" altLang="en-US" dirty="0"/>
              <a:t>出氫，並與小型實驗發電機組串接正式發電，將持續測試擴大發電能力。</a:t>
            </a:r>
          </a:p>
          <a:p>
            <a:r>
              <a:rPr lang="zh-TW" altLang="en-US" dirty="0"/>
              <a:t>三、社會面：社會共融以科技公益為核心，「用科技擁抱愛」縮短城鄉差距，發展</a:t>
            </a:r>
            <a:r>
              <a:rPr lang="en-US" altLang="zh-TW" dirty="0"/>
              <a:t>26 </a:t>
            </a:r>
            <a:r>
              <a:rPr lang="zh-TW" altLang="en-US" dirty="0"/>
              <a:t>項公益專案</a:t>
            </a:r>
            <a:r>
              <a:rPr lang="zh-TW" altLang="en-US" dirty="0" smtClean="0"/>
              <a:t>。</a:t>
            </a:r>
            <a:r>
              <a:rPr lang="en-US" altLang="zh-TW" dirty="0" smtClean="0"/>
              <a:t>2023 </a:t>
            </a:r>
            <a:r>
              <a:rPr lang="zh-TW" altLang="en-US" dirty="0"/>
              <a:t>年發行</a:t>
            </a:r>
            <a:r>
              <a:rPr lang="en-US" altLang="zh-TW" dirty="0"/>
              <a:t>65 </a:t>
            </a:r>
            <a:r>
              <a:rPr lang="zh-TW" altLang="en-US" dirty="0"/>
              <a:t>億社會責任債劵，為臺灣電信業募集發行最大金額。</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5</a:t>
            </a:fld>
            <a:endParaRPr lang="zh-TW" altLang="en-US"/>
          </a:p>
        </p:txBody>
      </p:sp>
    </p:spTree>
    <p:extLst>
      <p:ext uri="{BB962C8B-B14F-4D97-AF65-F5344CB8AC3E}">
        <p14:creationId xmlns:p14="http://schemas.microsoft.com/office/powerpoint/2010/main" val="52903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台灣大哥大</a:t>
            </a:r>
            <a:br>
              <a:rPr lang="zh-TW" altLang="en-US" dirty="0"/>
            </a:b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dirty="0"/>
              <a:t>台灣大哥大不僅自身節能減碳，更主動展開政策遊說減少基地臺重複布建，亦運用科技核心</a:t>
            </a:r>
            <a:r>
              <a:rPr lang="zh-TW" altLang="en-US" dirty="0" smtClean="0"/>
              <a:t>能力</a:t>
            </a:r>
            <a:r>
              <a:rPr lang="zh-TW" altLang="en-US" dirty="0"/>
              <a:t>開啟生物多樣性復育計劃、結合</a:t>
            </a:r>
            <a:r>
              <a:rPr lang="en-US" altLang="zh-TW" dirty="0"/>
              <a:t>AI </a:t>
            </a:r>
            <a:r>
              <a:rPr lang="zh-TW" altLang="en-US" dirty="0"/>
              <a:t>高科技打詐，以永續力促進電信產業</a:t>
            </a:r>
            <a:r>
              <a:rPr lang="zh-TW" altLang="en-US" dirty="0" smtClean="0"/>
              <a:t>升級</a:t>
            </a:r>
            <a:endParaRPr lang="zh-TW" altLang="en-US" dirty="0"/>
          </a:p>
          <a:p>
            <a:r>
              <a:rPr lang="zh-TW" altLang="en-US" dirty="0" smtClean="0"/>
              <a:t>力</a:t>
            </a:r>
            <a:r>
              <a:rPr lang="zh-TW" altLang="en-US" dirty="0"/>
              <a:t>拚</a:t>
            </a:r>
            <a:r>
              <a:rPr lang="en-US" altLang="zh-TW" dirty="0"/>
              <a:t>2023 </a:t>
            </a:r>
            <a:r>
              <a:rPr lang="zh-TW" altLang="en-US" dirty="0"/>
              <a:t>年底整併台灣之星電信</a:t>
            </a:r>
            <a:r>
              <a:rPr lang="zh-TW" altLang="en-US" dirty="0" smtClean="0"/>
              <a:t>公司。完成</a:t>
            </a:r>
            <a:r>
              <a:rPr lang="zh-TW" altLang="en-US" dirty="0"/>
              <a:t>台灣之星電信公司合併後，減少一整套</a:t>
            </a:r>
            <a:r>
              <a:rPr lang="en-US" altLang="zh-TW" dirty="0"/>
              <a:t>3G </a:t>
            </a:r>
            <a:r>
              <a:rPr lang="zh-TW" altLang="en-US" dirty="0"/>
              <a:t>網路及數千個重複布建的</a:t>
            </a:r>
            <a:r>
              <a:rPr lang="en-US" altLang="zh-TW" dirty="0"/>
              <a:t>4G </a:t>
            </a:r>
            <a:r>
              <a:rPr lang="zh-TW" altLang="en-US" dirty="0"/>
              <a:t>基地臺站點，</a:t>
            </a:r>
            <a:r>
              <a:rPr lang="zh-TW" altLang="en-US" dirty="0" smtClean="0"/>
              <a:t>預估每</a:t>
            </a:r>
            <a:r>
              <a:rPr lang="zh-TW" altLang="en-US" dirty="0"/>
              <a:t>年節電</a:t>
            </a:r>
            <a:r>
              <a:rPr lang="en-US" altLang="zh-TW" dirty="0"/>
              <a:t>7,400 </a:t>
            </a:r>
            <a:r>
              <a:rPr lang="zh-TW" altLang="en-US" dirty="0"/>
              <a:t>萬度；以長期潛在節電量計算，對比兩家公司電信基礎建設各自獨立運作，</a:t>
            </a:r>
            <a:r>
              <a:rPr lang="zh-TW" altLang="en-US" dirty="0" smtClean="0"/>
              <a:t>每年節</a:t>
            </a:r>
            <a:r>
              <a:rPr lang="zh-TW" altLang="en-US" dirty="0"/>
              <a:t>電高達</a:t>
            </a:r>
            <a:r>
              <a:rPr lang="en-US" altLang="zh-TW" dirty="0"/>
              <a:t>1 </a:t>
            </a:r>
            <a:r>
              <a:rPr lang="zh-TW" altLang="en-US" dirty="0"/>
              <a:t>至</a:t>
            </a:r>
            <a:r>
              <a:rPr lang="en-US" altLang="zh-TW" dirty="0"/>
              <a:t>2 </a:t>
            </a:r>
            <a:r>
              <a:rPr lang="zh-TW" altLang="en-US" dirty="0"/>
              <a:t>億度，等於一年減碳</a:t>
            </a:r>
            <a:r>
              <a:rPr lang="en-US" altLang="zh-TW" dirty="0"/>
              <a:t>5.1 </a:t>
            </a:r>
            <a:r>
              <a:rPr lang="zh-TW" altLang="en-US" dirty="0"/>
              <a:t>～ </a:t>
            </a:r>
            <a:r>
              <a:rPr lang="en-US" altLang="zh-TW" dirty="0"/>
              <a:t>10.2 </a:t>
            </a:r>
            <a:r>
              <a:rPr lang="zh-TW" altLang="en-US" dirty="0"/>
              <a:t>萬噸，約</a:t>
            </a:r>
            <a:r>
              <a:rPr lang="en-US" altLang="zh-TW" dirty="0"/>
              <a:t>131 </a:t>
            </a:r>
            <a:r>
              <a:rPr lang="zh-TW" altLang="en-US" dirty="0"/>
              <a:t>～ </a:t>
            </a:r>
            <a:r>
              <a:rPr lang="en-US" altLang="zh-TW" dirty="0"/>
              <a:t>262 </a:t>
            </a:r>
            <a:r>
              <a:rPr lang="zh-TW" altLang="en-US" dirty="0"/>
              <a:t>座大安森林公園吸碳</a:t>
            </a:r>
            <a:r>
              <a:rPr lang="zh-TW" altLang="en-US" dirty="0" smtClean="0"/>
              <a:t>量</a:t>
            </a:r>
            <a:endParaRPr lang="zh-TW" altLang="en-US" dirty="0"/>
          </a:p>
          <a:p>
            <a:r>
              <a:rPr lang="zh-TW" altLang="en-US" dirty="0" smtClean="0"/>
              <a:t>亞洲</a:t>
            </a:r>
            <a:r>
              <a:rPr lang="zh-TW" altLang="en-US" dirty="0"/>
              <a:t>首家電信通過</a:t>
            </a:r>
            <a:r>
              <a:rPr lang="en-US" altLang="zh-TW" dirty="0" err="1"/>
              <a:t>SBTi</a:t>
            </a:r>
            <a:r>
              <a:rPr lang="en-US" altLang="zh-TW" dirty="0"/>
              <a:t> 1.5℃</a:t>
            </a:r>
            <a:r>
              <a:rPr lang="zh-TW" altLang="en-US" dirty="0"/>
              <a:t>淨零</a:t>
            </a:r>
            <a:r>
              <a:rPr lang="zh-TW" altLang="en-US" dirty="0" smtClean="0"/>
              <a:t>目標。短期</a:t>
            </a:r>
            <a:r>
              <a:rPr lang="en-US" altLang="zh-TW" dirty="0"/>
              <a:t>2030 </a:t>
            </a:r>
            <a:r>
              <a:rPr lang="zh-TW" altLang="en-US" dirty="0"/>
              <a:t>年達成範疇一、二的溫室氣體排放量較基準年減少</a:t>
            </a:r>
            <a:r>
              <a:rPr lang="en-US" altLang="zh-TW" dirty="0"/>
              <a:t>42%</a:t>
            </a:r>
            <a:r>
              <a:rPr lang="zh-TW" altLang="en-US" dirty="0"/>
              <a:t>；中期</a:t>
            </a:r>
            <a:r>
              <a:rPr lang="en-US" altLang="zh-TW" dirty="0"/>
              <a:t>2040 </a:t>
            </a:r>
            <a:r>
              <a:rPr lang="zh-TW" altLang="en-US" dirty="0"/>
              <a:t>年達成減碳</a:t>
            </a:r>
            <a:r>
              <a:rPr lang="en-US" altLang="zh-TW" dirty="0"/>
              <a:t>90</a:t>
            </a:r>
            <a:r>
              <a:rPr lang="en-US" altLang="zh-TW" dirty="0" smtClean="0"/>
              <a:t>%</a:t>
            </a:r>
            <a:r>
              <a:rPr lang="zh-TW" altLang="en-US" dirty="0" smtClean="0"/>
              <a:t>目標</a:t>
            </a:r>
            <a:r>
              <a:rPr lang="zh-TW" altLang="en-US" dirty="0"/>
              <a:t>；並於</a:t>
            </a:r>
            <a:r>
              <a:rPr lang="en-US" altLang="zh-TW" dirty="0"/>
              <a:t>2050 </a:t>
            </a:r>
            <a:r>
              <a:rPr lang="zh-TW" altLang="en-US" dirty="0"/>
              <a:t>年達成淨零碳</a:t>
            </a:r>
            <a:r>
              <a:rPr lang="zh-TW" altLang="en-US" dirty="0" smtClean="0"/>
              <a:t>排</a:t>
            </a:r>
            <a:endParaRPr lang="zh-TW" altLang="en-US" dirty="0"/>
          </a:p>
          <a:p>
            <a:r>
              <a:rPr lang="zh-TW" altLang="en-US" dirty="0" smtClean="0"/>
              <a:t>生物</a:t>
            </a:r>
            <a:r>
              <a:rPr lang="zh-TW" altLang="en-US" dirty="0"/>
              <a:t>多樣性保育，與自然共榮</a:t>
            </a:r>
            <a:r>
              <a:rPr lang="zh-TW" altLang="en-US" dirty="0" smtClean="0"/>
              <a:t>共存。台灣</a:t>
            </a:r>
            <a:r>
              <a:rPr lang="zh-TW" altLang="en-US" dirty="0"/>
              <a:t>大哥大以一宣言（生物多樣性與零毀林宣言）、一框架（導入</a:t>
            </a:r>
            <a:r>
              <a:rPr lang="en-US" altLang="zh-TW" dirty="0"/>
              <a:t>TNFD</a:t>
            </a:r>
            <a:r>
              <a:rPr lang="zh-TW" altLang="en-US" dirty="0"/>
              <a:t>）、三專案（高山</a:t>
            </a:r>
            <a:r>
              <a:rPr lang="zh-TW" altLang="en-US" dirty="0" smtClean="0"/>
              <a:t>、城市</a:t>
            </a:r>
            <a:r>
              <a:rPr lang="zh-TW" altLang="en-US" dirty="0"/>
              <a:t>、海洋多元並進）實際行動，遏止生物多樣性喪失。其中生物多樣性保護專案與臺大動</a:t>
            </a:r>
            <a:r>
              <a:rPr lang="zh-TW" altLang="en-US" dirty="0" smtClean="0"/>
              <a:t>科系</a:t>
            </a:r>
            <a:r>
              <a:rPr lang="zh-TW" altLang="en-US" dirty="0"/>
              <a:t>朱有田教授團隊合作，挹注資源促進臺灣的山椒魚研究發展，目標於</a:t>
            </a:r>
            <a:r>
              <a:rPr lang="en-US" altLang="zh-TW" dirty="0"/>
              <a:t>2025 </a:t>
            </a:r>
            <a:r>
              <a:rPr lang="zh-TW" altLang="en-US" dirty="0"/>
              <a:t>年前提升山椒</a:t>
            </a:r>
            <a:r>
              <a:rPr lang="zh-TW" altLang="en-US" dirty="0" smtClean="0"/>
              <a:t>魚孵化</a:t>
            </a:r>
            <a:r>
              <a:rPr lang="zh-TW" altLang="en-US" dirty="0"/>
              <a:t>及存活率，未來將持續透過生物多樣性的教育倡議，普及氣候變遷與生物保育的</a:t>
            </a:r>
            <a:r>
              <a:rPr lang="zh-TW" altLang="en-US" dirty="0" smtClean="0"/>
              <a:t>意識</a:t>
            </a:r>
            <a:endParaRPr lang="en-US" altLang="zh-TW" dirty="0" smtClean="0"/>
          </a:p>
          <a:p>
            <a:r>
              <a:rPr lang="zh-TW" altLang="en-US" dirty="0" smtClean="0"/>
              <a:t>結合</a:t>
            </a:r>
            <a:r>
              <a:rPr lang="en-US" altLang="zh-TW" dirty="0"/>
              <a:t>AI </a:t>
            </a:r>
            <a:r>
              <a:rPr lang="zh-TW" altLang="en-US" dirty="0"/>
              <a:t>電信科技，串聯</a:t>
            </a:r>
            <a:r>
              <a:rPr lang="en-US" altLang="zh-TW" dirty="0"/>
              <a:t>5 </a:t>
            </a:r>
            <a:r>
              <a:rPr lang="zh-TW" altLang="en-US" dirty="0"/>
              <a:t>大利害關係人，建立完整反詐生態</a:t>
            </a:r>
            <a:r>
              <a:rPr lang="zh-TW" altLang="en-US" dirty="0" smtClean="0"/>
              <a:t>系。</a:t>
            </a:r>
            <a:r>
              <a:rPr lang="en-US" altLang="zh-TW" dirty="0" smtClean="0"/>
              <a:t>2022 </a:t>
            </a:r>
            <a:r>
              <a:rPr lang="zh-TW" altLang="en-US" dirty="0"/>
              <a:t>年領先同業推出「反詐戰警」以趨近</a:t>
            </a:r>
            <a:r>
              <a:rPr lang="en-US" altLang="zh-TW" dirty="0"/>
              <a:t>100% </a:t>
            </a:r>
            <a:r>
              <a:rPr lang="zh-TW" altLang="en-US" dirty="0"/>
              <a:t>的偵測準確度，每個月平均偵測超過三千個</a:t>
            </a:r>
            <a:r>
              <a:rPr lang="zh-TW" altLang="en-US" dirty="0" smtClean="0"/>
              <a:t>偽冒</a:t>
            </a:r>
            <a:r>
              <a:rPr lang="zh-TW" altLang="en-US" dirty="0"/>
              <a:t>網站或</a:t>
            </a:r>
            <a:r>
              <a:rPr lang="en-US" altLang="zh-TW" dirty="0"/>
              <a:t>APP</a:t>
            </a:r>
            <a:r>
              <a:rPr lang="zh-TW" altLang="en-US" dirty="0"/>
              <a:t>；「安心</a:t>
            </a:r>
            <a:r>
              <a:rPr lang="en-US" altLang="zh-TW" dirty="0"/>
              <a:t>Call</a:t>
            </a:r>
            <a:r>
              <a:rPr lang="zh-TW" altLang="en-US" dirty="0"/>
              <a:t>」隱碼服務</a:t>
            </a:r>
            <a:r>
              <a:rPr lang="en-US" altLang="zh-TW" dirty="0"/>
              <a:t>2 </a:t>
            </a:r>
            <a:r>
              <a:rPr lang="zh-TW" altLang="en-US" dirty="0"/>
              <a:t>年內大幅降低</a:t>
            </a:r>
            <a:r>
              <a:rPr lang="en-US" altLang="zh-TW" dirty="0"/>
              <a:t>90% </a:t>
            </a:r>
            <a:r>
              <a:rPr lang="zh-TW" altLang="en-US" dirty="0"/>
              <a:t>以上個資外洩</a:t>
            </a:r>
            <a:r>
              <a:rPr lang="zh-TW" altLang="en-US" dirty="0" smtClean="0"/>
              <a:t>風險</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6</a:t>
            </a:fld>
            <a:endParaRPr lang="zh-TW" altLang="en-US"/>
          </a:p>
        </p:txBody>
      </p:sp>
    </p:spTree>
    <p:extLst>
      <p:ext uri="{BB962C8B-B14F-4D97-AF65-F5344CB8AC3E}">
        <p14:creationId xmlns:p14="http://schemas.microsoft.com/office/powerpoint/2010/main" val="269624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彰化銀行</a:t>
            </a:r>
          </a:p>
        </p:txBody>
      </p:sp>
      <p:sp>
        <p:nvSpPr>
          <p:cNvPr id="3" name="內容版面配置區 2"/>
          <p:cNvSpPr>
            <a:spLocks noGrp="1"/>
          </p:cNvSpPr>
          <p:nvPr>
            <p:ph idx="1"/>
          </p:nvPr>
        </p:nvSpPr>
        <p:spPr/>
        <p:txBody>
          <a:bodyPr>
            <a:normAutofit/>
          </a:bodyPr>
          <a:lstStyle/>
          <a:p>
            <a:r>
              <a:rPr lang="zh-TW" altLang="en-US" dirty="0"/>
              <a:t>彰化銀行</a:t>
            </a:r>
            <a:r>
              <a:rPr lang="zh-TW" altLang="en-US" dirty="0" smtClean="0"/>
              <a:t>公司已</a:t>
            </a:r>
            <a:r>
              <a:rPr lang="zh-TW" altLang="en-US" dirty="0"/>
              <a:t>完成「</a:t>
            </a:r>
            <a:r>
              <a:rPr lang="en-US" altLang="zh-TW" dirty="0"/>
              <a:t>STEP</a:t>
            </a:r>
            <a:r>
              <a:rPr lang="zh-TW" altLang="en-US" dirty="0"/>
              <a:t>」三項短期目標，分別為導入永續會計</a:t>
            </a:r>
            <a:r>
              <a:rPr lang="zh-TW" altLang="en-US" dirty="0" smtClean="0"/>
              <a:t>準則（</a:t>
            </a:r>
            <a:r>
              <a:rPr lang="en-US" altLang="zh-TW" dirty="0"/>
              <a:t>Sustainability Accounting Standards Board, SASB</a:t>
            </a:r>
            <a:r>
              <a:rPr lang="zh-TW" altLang="en-US" dirty="0"/>
              <a:t>）、</a:t>
            </a:r>
            <a:r>
              <a:rPr lang="en-US" altLang="zh-TW" dirty="0"/>
              <a:t>TCFD </a:t>
            </a:r>
            <a:r>
              <a:rPr lang="zh-TW" altLang="en-US" dirty="0"/>
              <a:t>氣候相關財務揭露架構（</a:t>
            </a:r>
            <a:r>
              <a:rPr lang="en-US" altLang="zh-TW" dirty="0"/>
              <a:t>Level 5+</a:t>
            </a:r>
            <a:r>
              <a:rPr lang="zh-TW" altLang="en-US" dirty="0" smtClean="0"/>
              <a:t>）及</a:t>
            </a:r>
            <a:r>
              <a:rPr lang="zh-TW" altLang="en-US" dirty="0"/>
              <a:t>赤道原則（</a:t>
            </a:r>
            <a:r>
              <a:rPr lang="en-US" altLang="zh-TW" dirty="0"/>
              <a:t>Equator Principles, EP</a:t>
            </a:r>
            <a:r>
              <a:rPr lang="zh-TW" altLang="en-US" dirty="0"/>
              <a:t>），於金融業務注入</a:t>
            </a:r>
            <a:r>
              <a:rPr lang="en-US" altLang="zh-TW" dirty="0"/>
              <a:t>ESG </a:t>
            </a:r>
            <a:r>
              <a:rPr lang="zh-TW" altLang="en-US" dirty="0"/>
              <a:t>管理思維、掌握氣候風險與機會，</a:t>
            </a:r>
            <a:r>
              <a:rPr lang="zh-TW" altLang="en-US" dirty="0" smtClean="0"/>
              <a:t>積極</a:t>
            </a:r>
            <a:r>
              <a:rPr lang="zh-TW" altLang="en-US" dirty="0"/>
              <a:t>紮根企業永續</a:t>
            </a:r>
            <a:r>
              <a:rPr lang="zh-TW" altLang="en-US" dirty="0" smtClean="0"/>
              <a:t>基礎</a:t>
            </a:r>
            <a:endParaRPr lang="zh-TW" altLang="en-US" dirty="0"/>
          </a:p>
          <a:p>
            <a:r>
              <a:rPr lang="zh-TW" altLang="en-US" dirty="0" smtClean="0"/>
              <a:t>彰化銀行</a:t>
            </a:r>
            <a:r>
              <a:rPr lang="zh-TW" altLang="en-US" dirty="0"/>
              <a:t>以「碳</a:t>
            </a:r>
            <a:r>
              <a:rPr lang="en-US" altLang="zh-TW" dirty="0"/>
              <a:t>4C</a:t>
            </a:r>
            <a:r>
              <a:rPr lang="zh-TW" altLang="en-US" dirty="0"/>
              <a:t>」開展減碳道路，類別</a:t>
            </a:r>
            <a:r>
              <a:rPr lang="en-US" altLang="zh-TW" dirty="0"/>
              <a:t>1 </a:t>
            </a:r>
            <a:r>
              <a:rPr lang="zh-TW" altLang="en-US" dirty="0"/>
              <a:t>及類別</a:t>
            </a:r>
            <a:r>
              <a:rPr lang="en-US" altLang="zh-TW" dirty="0"/>
              <a:t>2</a:t>
            </a:r>
            <a:r>
              <a:rPr lang="zh-TW" altLang="en-US" dirty="0"/>
              <a:t>「碳盤查」涵蓋邊界達</a:t>
            </a:r>
            <a:r>
              <a:rPr lang="en-US" altLang="zh-TW" dirty="0"/>
              <a:t>100%</a:t>
            </a:r>
            <a:r>
              <a:rPr lang="zh-TW" altLang="en-US" dirty="0"/>
              <a:t>，完整</a:t>
            </a:r>
            <a:r>
              <a:rPr lang="zh-TW" altLang="en-US" dirty="0" smtClean="0"/>
              <a:t>揭露所有</a:t>
            </a:r>
            <a:r>
              <a:rPr lang="zh-TW" altLang="en-US" dirty="0"/>
              <a:t>國內外據點及子公司之溫室氣體排放量，進一步透過簽署</a:t>
            </a:r>
            <a:r>
              <a:rPr lang="en-US" altLang="zh-TW" dirty="0" err="1"/>
              <a:t>SBTi</a:t>
            </a:r>
            <a:r>
              <a:rPr lang="en-US" altLang="zh-TW" dirty="0"/>
              <a:t> </a:t>
            </a:r>
            <a:r>
              <a:rPr lang="zh-TW" altLang="en-US" dirty="0"/>
              <a:t>科學基礎減量目標倡議，以及</a:t>
            </a:r>
            <a:r>
              <a:rPr lang="zh-TW" altLang="en-US" dirty="0" smtClean="0"/>
              <a:t>採用</a:t>
            </a:r>
            <a:r>
              <a:rPr lang="zh-TW" altLang="en-US" dirty="0"/>
              <a:t>碳核算金融聯盟（</a:t>
            </a:r>
            <a:r>
              <a:rPr lang="en-US" altLang="zh-TW" dirty="0"/>
              <a:t>PCAF</a:t>
            </a:r>
            <a:r>
              <a:rPr lang="zh-TW" altLang="en-US" dirty="0"/>
              <a:t>）國際碳核算方法學盤點核心業務碳排影響，研擬設定短、中、長期淨</a:t>
            </a:r>
            <a:r>
              <a:rPr lang="zh-TW" altLang="en-US" dirty="0" smtClean="0"/>
              <a:t>零目標</a:t>
            </a:r>
            <a:r>
              <a:rPr lang="zh-TW" altLang="en-US" dirty="0"/>
              <a:t>，規劃各階段「碳減量」計畫，導入、維持及更新多項環境永續相關標準，透過第三方查驗</a:t>
            </a:r>
            <a:r>
              <a:rPr lang="zh-TW" altLang="en-US" dirty="0" smtClean="0"/>
              <a:t>證確保</a:t>
            </a:r>
            <a:r>
              <a:rPr lang="zh-TW" altLang="en-US" dirty="0"/>
              <a:t>機制運作有效性，運用國際標準工具切實掌握身處環境存在的風險情形，使環境、能資源及</a:t>
            </a:r>
            <a:r>
              <a:rPr lang="zh-TW" altLang="en-US" dirty="0" smtClean="0"/>
              <a:t>溫室</a:t>
            </a:r>
            <a:r>
              <a:rPr lang="zh-TW" altLang="en-US" dirty="0"/>
              <a:t>氣體排放管理發揮最佳效能及降低風險發生，同時透過每年設定及強化各項能資源管理目標，</a:t>
            </a:r>
            <a:r>
              <a:rPr lang="zh-TW" altLang="en-US" dirty="0" smtClean="0"/>
              <a:t>積極</a:t>
            </a:r>
            <a:r>
              <a:rPr lang="zh-TW" altLang="en-US" dirty="0"/>
              <a:t>提升環境永續管理作為，降低營運碳排並保障營運</a:t>
            </a:r>
            <a:r>
              <a:rPr lang="zh-TW" altLang="en-US" dirty="0" smtClean="0"/>
              <a:t>順暢</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82845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彰化銀行</a:t>
            </a:r>
          </a:p>
        </p:txBody>
      </p:sp>
      <p:sp>
        <p:nvSpPr>
          <p:cNvPr id="3" name="內容版面配置區 2"/>
          <p:cNvSpPr>
            <a:spLocks noGrp="1"/>
          </p:cNvSpPr>
          <p:nvPr>
            <p:ph idx="1"/>
          </p:nvPr>
        </p:nvSpPr>
        <p:spPr/>
        <p:txBody>
          <a:bodyPr>
            <a:normAutofit/>
          </a:bodyPr>
          <a:lstStyle/>
          <a:p>
            <a:r>
              <a:rPr lang="zh-TW" altLang="en-US" dirty="0"/>
              <a:t>於「碳</a:t>
            </a:r>
            <a:r>
              <a:rPr lang="en-US" altLang="zh-TW" dirty="0"/>
              <a:t>4C</a:t>
            </a:r>
            <a:r>
              <a:rPr lang="zh-TW" altLang="en-US" dirty="0"/>
              <a:t>」策略下，透過爭取「碳額度」及「碳中和」創造多元減碳機會與實績，成功完成</a:t>
            </a:r>
            <a:r>
              <a:rPr lang="zh-TW" altLang="en-US" dirty="0" smtClean="0"/>
              <a:t>溫室</a:t>
            </a:r>
            <a:r>
              <a:rPr lang="zh-TW" altLang="en-US" dirty="0"/>
              <a:t>氣體抵換專案計畫，以母方案（總行）及一件子方案（西松分行）取得</a:t>
            </a:r>
            <a:r>
              <a:rPr lang="en-US" altLang="zh-TW" dirty="0"/>
              <a:t>ISO14064-2 </a:t>
            </a:r>
            <a:r>
              <a:rPr lang="zh-TW" altLang="en-US" dirty="0"/>
              <a:t>外部驗證</a:t>
            </a:r>
            <a:r>
              <a:rPr lang="zh-TW" altLang="en-US" dirty="0" smtClean="0"/>
              <a:t>機構審查</a:t>
            </a:r>
            <a:r>
              <a:rPr lang="zh-TW" altLang="en-US" dirty="0"/>
              <a:t>通過，為未來取得碳權的先鋒；另積極規劃營業據點投入碳中和及綠色能源行列，推動彰化</a:t>
            </a:r>
            <a:r>
              <a:rPr lang="zh-TW" altLang="en-US" dirty="0" smtClean="0"/>
              <a:t>分行</a:t>
            </a:r>
            <a:r>
              <a:rPr lang="zh-TW" altLang="en-US" dirty="0"/>
              <a:t>成為彰化銀行首家碳中和分行，並布局太陽能分行建置，為彰化銀行淨零碳排放發</a:t>
            </a:r>
            <a:r>
              <a:rPr lang="zh-TW" altLang="en-US" dirty="0" smtClean="0"/>
              <a:t>韌</a:t>
            </a:r>
            <a:endParaRPr lang="zh-TW" altLang="en-US" dirty="0"/>
          </a:p>
          <a:p>
            <a:r>
              <a:rPr lang="zh-TW" altLang="en-US" dirty="0" smtClean="0"/>
              <a:t>彰化銀行</a:t>
            </a:r>
            <a:r>
              <a:rPr lang="zh-TW" altLang="en-US" dirty="0"/>
              <a:t>致力於業務的發展及創新，提供多項綠色商品服務（如綠色存款、綠色企業專案貸款</a:t>
            </a:r>
            <a:r>
              <a:rPr lang="zh-TW" altLang="en-US" dirty="0" smtClean="0"/>
              <a:t>、都市</a:t>
            </a:r>
            <a:r>
              <a:rPr lang="zh-TW" altLang="en-US" dirty="0"/>
              <a:t>更新事業專案貸款、再生能源發電業貸款等）及永續績效連結授信機制，於客戶往來過程中</a:t>
            </a:r>
            <a:r>
              <a:rPr lang="zh-TW" altLang="en-US" dirty="0" smtClean="0"/>
              <a:t>議合</a:t>
            </a:r>
            <a:r>
              <a:rPr lang="zh-TW" altLang="en-US" dirty="0"/>
              <a:t>減碳意識，發揮金融永續影響力，導引企業低碳轉型、扶植綠能產業及促進循環經濟；另開發「</a:t>
            </a:r>
            <a:r>
              <a:rPr lang="zh-TW" altLang="en-US" dirty="0" smtClean="0"/>
              <a:t>肉品</a:t>
            </a:r>
            <a:r>
              <a:rPr lang="zh-TW" altLang="en-US" dirty="0"/>
              <a:t>市場智慧金流服務平臺」，無須額外硬體建置，同時具備融資管道，無鈔化提升整體交易安全</a:t>
            </a:r>
            <a:r>
              <a:rPr lang="zh-TW" altLang="en-US" dirty="0" smtClean="0"/>
              <a:t>，協助</a:t>
            </a:r>
            <a:r>
              <a:rPr lang="zh-TW" altLang="en-US" dirty="0"/>
              <a:t>產業</a:t>
            </a:r>
            <a:r>
              <a:rPr lang="en-US" altLang="zh-TW" dirty="0"/>
              <a:t>E </a:t>
            </a:r>
            <a:r>
              <a:rPr lang="zh-TW" altLang="en-US" dirty="0"/>
              <a:t>化轉型並助益不同族群享有平等普惠的金融商品服務，打造多元包容的綠色金融生態</a:t>
            </a:r>
            <a:r>
              <a:rPr lang="zh-TW" altLang="en-US" dirty="0" smtClean="0"/>
              <a:t>圈</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8</a:t>
            </a:fld>
            <a:endParaRPr lang="zh-TW" altLang="en-US"/>
          </a:p>
        </p:txBody>
      </p:sp>
    </p:spTree>
    <p:extLst>
      <p:ext uri="{BB962C8B-B14F-4D97-AF65-F5344CB8AC3E}">
        <p14:creationId xmlns:p14="http://schemas.microsoft.com/office/powerpoint/2010/main" val="251047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臺灣企銀</a:t>
            </a:r>
          </a:p>
        </p:txBody>
      </p:sp>
      <p:sp>
        <p:nvSpPr>
          <p:cNvPr id="3" name="內容版面配置區 2"/>
          <p:cNvSpPr>
            <a:spLocks noGrp="1"/>
          </p:cNvSpPr>
          <p:nvPr>
            <p:ph idx="1"/>
          </p:nvPr>
        </p:nvSpPr>
        <p:spPr/>
        <p:txBody>
          <a:bodyPr>
            <a:normAutofit/>
          </a:bodyPr>
          <a:lstStyle/>
          <a:p>
            <a:r>
              <a:rPr lang="zh-TW" altLang="en-US" dirty="0"/>
              <a:t>臺灣中小企業銀行</a:t>
            </a:r>
            <a:r>
              <a:rPr lang="zh-TW" altLang="en-US" dirty="0" smtClean="0"/>
              <a:t>公司設有</a:t>
            </a:r>
            <a:r>
              <a:rPr lang="zh-TW" altLang="en-US" dirty="0"/>
              <a:t>永續發展委員會，轄下</a:t>
            </a:r>
            <a:r>
              <a:rPr lang="en-US" altLang="zh-TW" dirty="0"/>
              <a:t>6 </a:t>
            </a:r>
            <a:r>
              <a:rPr lang="zh-TW" altLang="en-US" dirty="0"/>
              <a:t>個工作執行小組</a:t>
            </a:r>
            <a:r>
              <a:rPr lang="zh-TW" altLang="en-US" dirty="0" smtClean="0"/>
              <a:t>負責分工</a:t>
            </a:r>
            <a:r>
              <a:rPr lang="zh-TW" altLang="en-US" dirty="0"/>
              <a:t>引領總、分行遵循誠信經營、穩健成長、永續發展之理念，臺灣企銀以公司治理為核心，</a:t>
            </a:r>
            <a:r>
              <a:rPr lang="zh-TW" altLang="en-US" dirty="0" smtClean="0"/>
              <a:t>重視責任</a:t>
            </a:r>
            <a:r>
              <a:rPr lang="zh-TW" altLang="en-US" dirty="0"/>
              <a:t>授信、責任投資，加強責任金融與發揮金融影響力；社會公益的部分則著重於藝文教育的推廣</a:t>
            </a:r>
            <a:r>
              <a:rPr lang="zh-TW" altLang="en-US" dirty="0" smtClean="0"/>
              <a:t>，以及</a:t>
            </a:r>
            <a:r>
              <a:rPr lang="zh-TW" altLang="en-US" dirty="0"/>
              <a:t>關懷銀髮族及弱勢族群；在環境永續的努力上，臺灣企銀利用各項節能減碳措施以及擴大</a:t>
            </a:r>
            <a:r>
              <a:rPr lang="zh-TW" altLang="en-US" dirty="0" smtClean="0"/>
              <a:t>再生能源</a:t>
            </a:r>
            <a:r>
              <a:rPr lang="zh-TW" altLang="en-US" dirty="0"/>
              <a:t>使用，進而達到綠色營運；而氣候治理的部分，臺灣企銀加入</a:t>
            </a:r>
            <a:r>
              <a:rPr lang="en-US" altLang="zh-TW" dirty="0" err="1"/>
              <a:t>SBTi</a:t>
            </a:r>
            <a:r>
              <a:rPr lang="en-US" altLang="zh-TW" dirty="0"/>
              <a:t> </a:t>
            </a:r>
            <a:r>
              <a:rPr lang="zh-TW" altLang="en-US" dirty="0"/>
              <a:t>減碳倡議，並導入</a:t>
            </a:r>
            <a:r>
              <a:rPr lang="en-US" altLang="zh-TW" dirty="0"/>
              <a:t>TCFD </a:t>
            </a:r>
            <a:r>
              <a:rPr lang="zh-TW" altLang="en-US" dirty="0" smtClean="0"/>
              <a:t>揭露</a:t>
            </a:r>
            <a:r>
              <a:rPr lang="zh-TW" altLang="en-US" dirty="0"/>
              <a:t>框架；另落實公平待客原則於各項業務上，與顧客良好溝通，持續將更好的服務帶給</a:t>
            </a:r>
            <a:r>
              <a:rPr lang="zh-TW" altLang="en-US" dirty="0" smtClean="0"/>
              <a:t>顧客</a:t>
            </a:r>
            <a:endParaRPr lang="zh-TW" altLang="en-US" dirty="0"/>
          </a:p>
          <a:p>
            <a:r>
              <a:rPr lang="zh-TW" altLang="en-US" dirty="0" smtClean="0"/>
              <a:t>身</a:t>
            </a:r>
            <a:r>
              <a:rPr lang="zh-TW" altLang="en-US" dirty="0"/>
              <a:t>為臺灣的中小企業專業銀行，臺灣企銀積極輔導國內企業與國際倡議接軌，除推出貸款</a:t>
            </a:r>
            <a:r>
              <a:rPr lang="zh-TW" altLang="en-US" dirty="0" smtClean="0"/>
              <a:t>優惠措施</a:t>
            </a:r>
            <a:r>
              <a:rPr lang="zh-TW" altLang="en-US" dirty="0"/>
              <a:t>支持主動落實</a:t>
            </a:r>
            <a:r>
              <a:rPr lang="en-US" altLang="zh-TW" dirty="0"/>
              <a:t>ESG </a:t>
            </a:r>
            <a:r>
              <a:rPr lang="zh-TW" altLang="en-US" dirty="0"/>
              <a:t>的企業，亦承作多項政策性專業貸款，其中擔任</a:t>
            </a:r>
            <a:r>
              <a:rPr lang="en-US" altLang="zh-TW" dirty="0"/>
              <a:t>15 </a:t>
            </a:r>
            <a:r>
              <a:rPr lang="zh-TW" altLang="en-US" dirty="0"/>
              <a:t>項政府專案貸款經理</a:t>
            </a:r>
            <a:r>
              <a:rPr lang="zh-TW" altLang="en-US" dirty="0" smtClean="0"/>
              <a:t>銀行</a:t>
            </a:r>
            <a:r>
              <a:rPr lang="zh-TW" altLang="en-US" dirty="0"/>
              <a:t>。作為普惠金融、微型貸款的先行者，臺灣企銀經營的本身即在支持</a:t>
            </a:r>
            <a:r>
              <a:rPr lang="en-US" altLang="zh-TW" dirty="0"/>
              <a:t>SDGs</a:t>
            </a:r>
            <a:r>
              <a:rPr lang="zh-TW" altLang="en-US" dirty="0"/>
              <a:t>，從本業出發解決</a:t>
            </a:r>
            <a:r>
              <a:rPr lang="zh-TW" altLang="en-US" dirty="0" smtClean="0"/>
              <a:t>中小企業</a:t>
            </a:r>
            <a:r>
              <a:rPr lang="zh-TW" altLang="en-US" dirty="0"/>
              <a:t>的困境，引導企業重視永續議題，在獲利的同時，也為社會帶來良善，共同推動永續</a:t>
            </a:r>
            <a:r>
              <a:rPr lang="zh-TW" altLang="en-US" dirty="0" smtClean="0"/>
              <a:t>發展</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9</a:t>
            </a:fld>
            <a:endParaRPr lang="zh-TW" altLang="en-US"/>
          </a:p>
        </p:txBody>
      </p:sp>
    </p:spTree>
    <p:extLst>
      <p:ext uri="{BB962C8B-B14F-4D97-AF65-F5344CB8AC3E}">
        <p14:creationId xmlns:p14="http://schemas.microsoft.com/office/powerpoint/2010/main" val="1485873593"/>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5848</TotalTime>
  <Words>4177</Words>
  <Application>Microsoft Office PowerPoint</Application>
  <PresentationFormat>寬螢幕</PresentationFormat>
  <Paragraphs>109</Paragraphs>
  <Slides>19</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微軟正黑體</vt:lpstr>
      <vt:lpstr>新細明體</vt:lpstr>
      <vt:lpstr>標楷體</vt:lpstr>
      <vt:lpstr>Arial</vt:lpstr>
      <vt:lpstr>Calibri</vt:lpstr>
      <vt:lpstr>Times New Roman</vt:lpstr>
      <vt:lpstr>Wingdings 3</vt:lpstr>
      <vt:lpstr>多面向</vt:lpstr>
      <vt:lpstr>112年國家永續獎 聯電、台灣大哥大、彰銀、台企銀、信義、一卡通、雲品、微醺農場</vt:lpstr>
      <vt:lpstr>大綱</vt:lpstr>
      <vt:lpstr>聯華電子 </vt:lpstr>
      <vt:lpstr>聯華電子 </vt:lpstr>
      <vt:lpstr>台灣大哥大 </vt:lpstr>
      <vt:lpstr>台灣大哥大 </vt:lpstr>
      <vt:lpstr>彰化銀行</vt:lpstr>
      <vt:lpstr>彰化銀行</vt:lpstr>
      <vt:lpstr>臺灣企銀</vt:lpstr>
      <vt:lpstr>臺灣企銀</vt:lpstr>
      <vt:lpstr>信義房屋</vt:lpstr>
      <vt:lpstr>信義房屋</vt:lpstr>
      <vt:lpstr>一卡通 </vt:lpstr>
      <vt:lpstr>一卡通 </vt:lpstr>
      <vt:lpstr>微醺農場 </vt:lpstr>
      <vt:lpstr>微醺農場 </vt:lpstr>
      <vt:lpstr>雲品酒店 </vt:lpstr>
      <vt:lpstr>雲品酒店 </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Jerome</cp:lastModifiedBy>
  <cp:revision>137</cp:revision>
  <dcterms:created xsi:type="dcterms:W3CDTF">2023-11-21T14:13:14Z</dcterms:created>
  <dcterms:modified xsi:type="dcterms:W3CDTF">2024-02-08T04:07:30Z</dcterms:modified>
</cp:coreProperties>
</file>