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1" r:id="rId6"/>
    <p:sldId id="272" r:id="rId7"/>
    <p:sldId id="277" r:id="rId8"/>
    <p:sldId id="273" r:id="rId9"/>
    <p:sldId id="274" r:id="rId10"/>
    <p:sldId id="285" r:id="rId11"/>
    <p:sldId id="275" r:id="rId12"/>
    <p:sldId id="276" r:id="rId13"/>
    <p:sldId id="281" r:id="rId14"/>
    <p:sldId id="279" r:id="rId15"/>
    <p:sldId id="280" r:id="rId16"/>
    <p:sldId id="282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評鑑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標普全球</a:t>
            </a:r>
            <a:r>
              <a:rPr lang="en-US" altLang="zh-TW" dirty="0"/>
              <a:t>(S&amp;P Global Inc.)</a:t>
            </a:r>
            <a:br>
              <a:rPr lang="en-US" altLang="zh-TW" dirty="0"/>
            </a:br>
            <a:r>
              <a:rPr lang="en-US" altLang="zh-TW" dirty="0">
                <a:solidFill>
                  <a:schemeClr val="accent2"/>
                </a:solidFill>
              </a:rPr>
              <a:t>Dow Jones Sustainability Indices(DJSI)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DJSI </a:t>
            </a:r>
            <a:r>
              <a:rPr lang="zh-TW" altLang="en-US" dirty="0"/>
              <a:t>是從美國道瓊工業指數</a:t>
            </a:r>
            <a:r>
              <a:rPr lang="en-US" altLang="zh-TW" dirty="0"/>
              <a:t>(DJI)</a:t>
            </a:r>
            <a:r>
              <a:rPr lang="zh-TW" altLang="en-US" dirty="0"/>
              <a:t>中延伸出來的永續指數，為全球第一個永續發展指數</a:t>
            </a:r>
            <a:endParaRPr lang="en-US" altLang="zh-TW" dirty="0"/>
          </a:p>
          <a:p>
            <a:r>
              <a:rPr lang="en-US" altLang="zh-TW" dirty="0"/>
              <a:t>DJSI</a:t>
            </a:r>
            <a:r>
              <a:rPr lang="zh-TW" altLang="en-US" dirty="0"/>
              <a:t>係以企業永續評鑑法</a:t>
            </a:r>
            <a:r>
              <a:rPr lang="en-US" altLang="zh-TW" dirty="0"/>
              <a:t>(Corporate Sustainability Assessment, CSA)</a:t>
            </a:r>
            <a:r>
              <a:rPr lang="zh-TW" altLang="en-US" dirty="0"/>
              <a:t>，從</a:t>
            </a:r>
            <a:r>
              <a:rPr lang="en-US" altLang="zh-TW" dirty="0"/>
              <a:t>ESG</a:t>
            </a:r>
            <a:r>
              <a:rPr lang="zh-TW" altLang="en-US" dirty="0"/>
              <a:t>三個方面評價企業永續發展能力</a:t>
            </a:r>
            <a:endParaRPr lang="en-US" altLang="zh-TW" dirty="0"/>
          </a:p>
          <a:p>
            <a:r>
              <a:rPr lang="en-US" altLang="zh-TW" dirty="0"/>
              <a:t>2023 </a:t>
            </a:r>
            <a:r>
              <a:rPr lang="zh-TW" altLang="en-US" dirty="0"/>
              <a:t>年入選 </a:t>
            </a:r>
            <a:r>
              <a:rPr lang="en-US" altLang="zh-TW" dirty="0"/>
              <a:t>DJSI </a:t>
            </a:r>
            <a:r>
              <a:rPr lang="zh-TW" altLang="en-US" dirty="0"/>
              <a:t>之世界或新興市場指數的台灣企業共 </a:t>
            </a:r>
            <a:r>
              <a:rPr lang="en-US" altLang="zh-TW" dirty="0"/>
              <a:t>35 </a:t>
            </a:r>
            <a:r>
              <a:rPr lang="zh-TW" altLang="en-US" dirty="0"/>
              <a:t>間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5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富時羅素</a:t>
            </a:r>
            <a:r>
              <a:rPr lang="en-US" altLang="zh-TW" dirty="0"/>
              <a:t>(FTSE Russell)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FTSE Russell</a:t>
            </a:r>
            <a:r>
              <a:rPr lang="zh-TW" altLang="en-US" dirty="0"/>
              <a:t>公司隸屬於倫敦交易所集團，是全球代表性的指數、分析與數據供應商，其公司內部具有一套完善之</a:t>
            </a:r>
            <a:r>
              <a:rPr lang="en-US" altLang="zh-TW" dirty="0"/>
              <a:t>ESG</a:t>
            </a:r>
            <a:r>
              <a:rPr lang="zh-TW" altLang="en-US" dirty="0"/>
              <a:t>評分模型，就公司之公開資料如年報、</a:t>
            </a:r>
            <a:r>
              <a:rPr lang="en-US" altLang="zh-TW" dirty="0"/>
              <a:t>CSR</a:t>
            </a:r>
            <a:r>
              <a:rPr lang="zh-TW" altLang="en-US" dirty="0"/>
              <a:t>報告及公司網站等資料透過一套評分模型進行評級</a:t>
            </a:r>
            <a:endParaRPr lang="en-US" altLang="zh-TW" dirty="0"/>
          </a:p>
          <a:p>
            <a:r>
              <a:rPr lang="en-US" altLang="zh-TW" dirty="0"/>
              <a:t>FTSE Russell ESG</a:t>
            </a:r>
            <a:r>
              <a:rPr lang="zh-TW" altLang="en-US" dirty="0"/>
              <a:t>評級衡量公司在環境、社會與治理的實踐績效，評分越高代表公司的</a:t>
            </a:r>
            <a:r>
              <a:rPr lang="en-US" altLang="zh-TW" dirty="0"/>
              <a:t>ESG</a:t>
            </a:r>
            <a:r>
              <a:rPr lang="zh-TW" altLang="en-US" dirty="0"/>
              <a:t>實踐表現越好</a:t>
            </a:r>
            <a:endParaRPr lang="en-US" altLang="zh-TW" dirty="0"/>
          </a:p>
          <a:p>
            <a:r>
              <a:rPr lang="zh-TW" altLang="en-US" dirty="0"/>
              <a:t>採用</a:t>
            </a:r>
            <a:r>
              <a:rPr lang="en-US" altLang="zh-TW" dirty="0"/>
              <a:t>FTSE Russell</a:t>
            </a:r>
            <a:r>
              <a:rPr lang="zh-TW" altLang="en-US" dirty="0"/>
              <a:t>國際標準的</a:t>
            </a:r>
            <a:r>
              <a:rPr lang="en-US" altLang="zh-TW" dirty="0"/>
              <a:t>ESG</a:t>
            </a:r>
            <a:r>
              <a:rPr lang="zh-TW" altLang="en-US" dirty="0"/>
              <a:t>評鑑模型</a:t>
            </a:r>
            <a:r>
              <a:rPr lang="en-US" altLang="zh-TW" dirty="0"/>
              <a:t>(ESG Ratings Model)</a:t>
            </a:r>
            <a:r>
              <a:rPr lang="zh-TW" altLang="en-US" dirty="0"/>
              <a:t>，針對環境、社會、公司治理三大支柱</a:t>
            </a:r>
            <a:r>
              <a:rPr lang="en-US" altLang="zh-TW" dirty="0"/>
              <a:t>(Pillar)</a:t>
            </a:r>
            <a:r>
              <a:rPr lang="zh-TW" altLang="en-US" dirty="0"/>
              <a:t>，包括環境面向</a:t>
            </a:r>
            <a:r>
              <a:rPr lang="en-US" altLang="zh-TW" dirty="0"/>
              <a:t>(5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r>
              <a:rPr lang="zh-TW" altLang="en-US" dirty="0"/>
              <a:t>、社會面向</a:t>
            </a:r>
            <a:r>
              <a:rPr lang="en-US" altLang="zh-TW" dirty="0"/>
              <a:t>(5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r>
              <a:rPr lang="zh-TW" altLang="en-US" dirty="0"/>
              <a:t>，以及公司治理面向</a:t>
            </a:r>
            <a:r>
              <a:rPr lang="en-US" altLang="zh-TW" dirty="0"/>
              <a:t>(4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r>
              <a:rPr lang="zh-TW" altLang="en-US" dirty="0"/>
              <a:t>共</a:t>
            </a:r>
            <a:r>
              <a:rPr lang="en-US" altLang="zh-TW" dirty="0"/>
              <a:t>14</a:t>
            </a:r>
            <a:r>
              <a:rPr lang="zh-TW" altLang="en-US" dirty="0"/>
              <a:t>個主題、約</a:t>
            </a:r>
            <a:r>
              <a:rPr lang="en-US" altLang="zh-TW" dirty="0"/>
              <a:t>300</a:t>
            </a:r>
            <a:r>
              <a:rPr lang="zh-TW" altLang="en-US" dirty="0"/>
              <a:t>項以上的題項對上市公司進行評鑑，並考量各主題之曝險程度，綜合評量上市公司之</a:t>
            </a:r>
            <a:r>
              <a:rPr lang="en-US" altLang="zh-TW" dirty="0"/>
              <a:t>ESG</a:t>
            </a:r>
            <a:r>
              <a:rPr lang="zh-TW" altLang="en-US" dirty="0"/>
              <a:t>整體表現</a:t>
            </a:r>
          </a:p>
          <a:p>
            <a:r>
              <a:rPr lang="en-US" altLang="zh-TW" dirty="0"/>
              <a:t>FTSE Russell</a:t>
            </a:r>
            <a:r>
              <a:rPr lang="zh-TW" altLang="en-US" dirty="0"/>
              <a:t>與臺灣指數公司合編「</a:t>
            </a:r>
            <a:r>
              <a:rPr lang="en-US" altLang="zh-TW" dirty="0"/>
              <a:t>FTSE4Good</a:t>
            </a:r>
            <a:r>
              <a:rPr lang="zh-TW" altLang="en-US" dirty="0"/>
              <a:t>臺灣指數公司臺灣永續指數」</a:t>
            </a:r>
            <a:r>
              <a:rPr lang="en-US" altLang="zh-TW" dirty="0"/>
              <a:t>(</a:t>
            </a:r>
            <a:r>
              <a:rPr lang="zh-TW" altLang="en-US" dirty="0"/>
              <a:t>簡稱臺灣永續指數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6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富時羅素</a:t>
            </a:r>
            <a:r>
              <a:rPr lang="en-US" altLang="zh-TW" dirty="0"/>
              <a:t>(FTSE Russell)</a:t>
            </a:r>
            <a:br>
              <a:rPr lang="en-US" altLang="zh-TW" dirty="0"/>
            </a:br>
            <a:r>
              <a:rPr lang="en-US" altLang="zh-TW" dirty="0">
                <a:solidFill>
                  <a:schemeClr val="accent2"/>
                </a:solidFill>
              </a:rPr>
              <a:t>FTSE4Good TIP Taiwan ESG Index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44" y="2160588"/>
            <a:ext cx="7333550" cy="38814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en-US" altLang="zh-TW" dirty="0"/>
              <a:t>ESG</a:t>
            </a:r>
            <a:r>
              <a:rPr lang="zh-TW" altLang="en-US" dirty="0"/>
              <a:t>評鑑機構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Sustainalytics</a:t>
            </a:r>
            <a:endParaRPr lang="en-US" altLang="zh-TW" dirty="0"/>
          </a:p>
          <a:p>
            <a:pPr lvl="1"/>
            <a:r>
              <a:rPr lang="zh-TW" altLang="en-US" dirty="0"/>
              <a:t>隸屬於美國晨星</a:t>
            </a:r>
            <a:r>
              <a:rPr lang="en-US" altLang="zh-TW" dirty="0"/>
              <a:t>(Morningstar)</a:t>
            </a:r>
            <a:r>
              <a:rPr lang="zh-TW" altLang="en-US" dirty="0"/>
              <a:t>集團，是全球代表性的</a:t>
            </a:r>
            <a:r>
              <a:rPr lang="en-US" altLang="zh-TW" dirty="0"/>
              <a:t>ESG</a:t>
            </a:r>
            <a:r>
              <a:rPr lang="zh-TW" altLang="en-US" dirty="0"/>
              <a:t>研究與數據供應商，其公司內部具有一套完善之</a:t>
            </a:r>
            <a:r>
              <a:rPr lang="en-US" altLang="zh-TW" dirty="0"/>
              <a:t>ESG</a:t>
            </a:r>
            <a:r>
              <a:rPr lang="zh-TW" altLang="en-US" dirty="0"/>
              <a:t>評分模型，就公司之公開資料如年報、</a:t>
            </a:r>
            <a:r>
              <a:rPr lang="en-US" altLang="zh-TW" dirty="0"/>
              <a:t>CSR</a:t>
            </a:r>
            <a:r>
              <a:rPr lang="zh-TW" altLang="en-US" dirty="0"/>
              <a:t>報告及公司網站等資料透過一套評分模型進行評級</a:t>
            </a:r>
            <a:endParaRPr lang="en-US" altLang="zh-TW" dirty="0"/>
          </a:p>
          <a:p>
            <a:r>
              <a:rPr lang="en-US" altLang="zh-TW" dirty="0"/>
              <a:t>ISS ESG</a:t>
            </a:r>
          </a:p>
          <a:p>
            <a:pPr lvl="1"/>
            <a:r>
              <a:rPr lang="zh-TW" altLang="en-US" dirty="0"/>
              <a:t>隸屬美國</a:t>
            </a:r>
            <a:r>
              <a:rPr lang="en-US" altLang="zh-TW" dirty="0"/>
              <a:t>Institutional Shareholder Services(ISS)</a:t>
            </a:r>
            <a:r>
              <a:rPr lang="zh-TW" altLang="en-US" dirty="0"/>
              <a:t>集團，是全球代表性的公司治理與股東會研究供應商之一，其公司內部具有一套完善之</a:t>
            </a:r>
            <a:r>
              <a:rPr lang="en-US" altLang="zh-TW" dirty="0"/>
              <a:t>ESG</a:t>
            </a:r>
            <a:r>
              <a:rPr lang="zh-TW" altLang="en-US" dirty="0"/>
              <a:t>評分模型，就公司之公開資料如年報、</a:t>
            </a:r>
            <a:r>
              <a:rPr lang="en-US" altLang="zh-TW" dirty="0"/>
              <a:t>CSR</a:t>
            </a:r>
            <a:r>
              <a:rPr lang="zh-TW" altLang="en-US" dirty="0"/>
              <a:t>報告及公司網站等資料透過一套評分模型進行評級</a:t>
            </a:r>
            <a:endParaRPr lang="en-US" altLang="zh-TW" dirty="0"/>
          </a:p>
          <a:p>
            <a:r>
              <a:rPr lang="zh-TW" altLang="en-US" dirty="0"/>
              <a:t>穆迪公司</a:t>
            </a:r>
            <a:r>
              <a:rPr lang="en-US" altLang="zh-TW" dirty="0"/>
              <a:t>(Moody's Corporation)</a:t>
            </a:r>
          </a:p>
          <a:p>
            <a:pPr lvl="1"/>
            <a:r>
              <a:rPr lang="zh-TW" altLang="en-US" dirty="0"/>
              <a:t>全球指標性的信用評等及</a:t>
            </a:r>
            <a:r>
              <a:rPr lang="en-US" altLang="zh-TW" dirty="0"/>
              <a:t>ESG</a:t>
            </a:r>
            <a:r>
              <a:rPr lang="zh-TW" altLang="en-US" dirty="0"/>
              <a:t>研究機構，其</a:t>
            </a:r>
            <a:r>
              <a:rPr lang="en-US" altLang="zh-TW" dirty="0"/>
              <a:t>ESG</a:t>
            </a:r>
            <a:r>
              <a:rPr lang="zh-TW" altLang="en-US" dirty="0"/>
              <a:t>數據係透過公開及非公開資料，多方驗證機制的評核系統，評鑑企業的永續表現而來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41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集保結算所</a:t>
            </a:r>
            <a:r>
              <a:rPr lang="en-US" altLang="zh-TW" dirty="0"/>
              <a:t>【</a:t>
            </a:r>
            <a:r>
              <a:rPr lang="zh-TW" altLang="en-US" dirty="0"/>
              <a:t>公司投資人關係整合平台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臺灣集中保管結算所（</a:t>
            </a:r>
            <a:r>
              <a:rPr lang="en-US" altLang="zh-TW" dirty="0"/>
              <a:t>Taiwan Depository &amp; Clearing Corporation</a:t>
            </a:r>
            <a:r>
              <a:rPr lang="zh-TW" altLang="en-US" dirty="0"/>
              <a:t>）配合金管會「永續金融」、「綠色金融行動方案」等規劃方向，透過國際合作提供國內投資人的多元</a:t>
            </a:r>
            <a:r>
              <a:rPr lang="en-US" altLang="zh-TW" dirty="0"/>
              <a:t>ESG</a:t>
            </a:r>
            <a:r>
              <a:rPr lang="zh-TW" altLang="en-US" dirty="0"/>
              <a:t>資訊工具</a:t>
            </a:r>
            <a:endParaRPr lang="en-US" altLang="zh-TW" dirty="0"/>
          </a:p>
          <a:p>
            <a:r>
              <a:rPr lang="zh-TW" altLang="en-US" dirty="0"/>
              <a:t>便利股東行使股東權利，督促企業落實公司治理</a:t>
            </a:r>
          </a:p>
          <a:p>
            <a:r>
              <a:rPr lang="zh-TW" altLang="en-US" dirty="0"/>
              <a:t>策略目標：</a:t>
            </a:r>
          </a:p>
          <a:p>
            <a:pPr lvl="1"/>
            <a:r>
              <a:rPr lang="zh-TW" altLang="en-US" dirty="0"/>
              <a:t>提供多元</a:t>
            </a:r>
            <a:r>
              <a:rPr lang="en-US" altLang="zh-TW" dirty="0"/>
              <a:t>ESG</a:t>
            </a:r>
            <a:r>
              <a:rPr lang="zh-TW" altLang="en-US" dirty="0"/>
              <a:t>評分資訊，推動整體市場對</a:t>
            </a:r>
            <a:r>
              <a:rPr lang="en-US" altLang="zh-TW" dirty="0"/>
              <a:t>ESG</a:t>
            </a:r>
            <a:r>
              <a:rPr lang="zh-TW" altLang="en-US" dirty="0"/>
              <a:t>的重視與了解</a:t>
            </a:r>
          </a:p>
          <a:p>
            <a:pPr lvl="1"/>
            <a:r>
              <a:rPr lang="zh-TW" altLang="en-US" dirty="0"/>
              <a:t>協助公司了解國際趨勢，促進與國際投資人與研究機構的互動</a:t>
            </a:r>
          </a:p>
          <a:p>
            <a:pPr lvl="1"/>
            <a:r>
              <a:rPr lang="zh-TW" altLang="en-US" dirty="0"/>
              <a:t>發展盡職治理相關服務，協助國內機構實踐責任投資</a:t>
            </a:r>
            <a:endParaRPr lang="en-US" altLang="zh-TW" dirty="0"/>
          </a:p>
          <a:p>
            <a:r>
              <a:rPr lang="zh-TW" altLang="en-US" dirty="0"/>
              <a:t>註冊登入後可查詢上市（櫃）公司的</a:t>
            </a:r>
            <a:r>
              <a:rPr lang="en-US" altLang="zh-TW" dirty="0"/>
              <a:t>ESG</a:t>
            </a:r>
            <a:r>
              <a:rPr lang="zh-TW" altLang="en-US" dirty="0"/>
              <a:t>分數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67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集保結算所</a:t>
            </a:r>
            <a:r>
              <a:rPr lang="en-US" altLang="zh-TW" dirty="0"/>
              <a:t>【</a:t>
            </a:r>
            <a:r>
              <a:rPr lang="zh-TW" altLang="en-US" dirty="0"/>
              <a:t>公司投資人關係整合平台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710" y="1490472"/>
            <a:ext cx="5228810" cy="50942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1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證券交易所</a:t>
            </a:r>
            <a:r>
              <a:rPr lang="en-US" altLang="zh-TW" dirty="0"/>
              <a:t>【ESGinfohub】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彙整了</a:t>
            </a:r>
            <a:r>
              <a:rPr lang="en-US" altLang="zh-TW" dirty="0"/>
              <a:t>Market Highlights</a:t>
            </a:r>
            <a:r>
              <a:rPr lang="zh-TW" altLang="en-US" dirty="0"/>
              <a:t>、 </a:t>
            </a:r>
            <a:r>
              <a:rPr lang="en-US" altLang="zh-TW" dirty="0"/>
              <a:t>ESG</a:t>
            </a:r>
            <a:r>
              <a:rPr lang="zh-TW" altLang="en-US" dirty="0"/>
              <a:t>資料庫、商品、相關資源及溫室氣體盤查等網頁</a:t>
            </a:r>
            <a:endParaRPr lang="en-US" altLang="zh-TW" dirty="0"/>
          </a:p>
          <a:p>
            <a:pPr lvl="1"/>
            <a:r>
              <a:rPr lang="en-US" altLang="zh-TW" dirty="0"/>
              <a:t>Market Highlights</a:t>
            </a:r>
            <a:r>
              <a:rPr lang="zh-TW" altLang="en-US" dirty="0"/>
              <a:t>：提供臺灣資本市場及上市公司近期在</a:t>
            </a:r>
            <a:r>
              <a:rPr lang="en-US" altLang="zh-TW" dirty="0"/>
              <a:t>ESG</a:t>
            </a:r>
            <a:r>
              <a:rPr lang="zh-TW" altLang="en-US" dirty="0"/>
              <a:t>發展亮點，包括永續報告書、溫室氣體、公司治理、平等與多元、盡職治理及綠色金融等近期市場關注焦點</a:t>
            </a:r>
            <a:endParaRPr lang="en-US" altLang="zh-TW" dirty="0"/>
          </a:p>
          <a:p>
            <a:pPr lvl="1"/>
            <a:r>
              <a:rPr lang="en-US" altLang="zh-TW" dirty="0"/>
              <a:t>ESG</a:t>
            </a:r>
            <a:r>
              <a:rPr lang="zh-TW" altLang="en-US" dirty="0"/>
              <a:t>資料庫</a:t>
            </a:r>
            <a:endParaRPr lang="en-US" altLang="zh-TW" dirty="0"/>
          </a:p>
          <a:p>
            <a:pPr lvl="2"/>
            <a:r>
              <a:rPr lang="zh-TW" altLang="en-US" dirty="0"/>
              <a:t>上市公司</a:t>
            </a:r>
            <a:r>
              <a:rPr lang="en-US" altLang="zh-TW" dirty="0"/>
              <a:t>ESG</a:t>
            </a:r>
            <a:r>
              <a:rPr lang="zh-TW" altLang="en-US" dirty="0"/>
              <a:t>儀表板</a:t>
            </a:r>
            <a:endParaRPr lang="en-US" altLang="zh-TW" dirty="0"/>
          </a:p>
          <a:p>
            <a:pPr lvl="2"/>
            <a:r>
              <a:rPr lang="zh-TW" altLang="en-US" dirty="0"/>
              <a:t>公司治理評鑑</a:t>
            </a:r>
          </a:p>
          <a:p>
            <a:pPr lvl="2"/>
            <a:r>
              <a:rPr lang="zh-TW" altLang="en-US" dirty="0"/>
              <a:t>永續報告書</a:t>
            </a:r>
            <a:endParaRPr lang="en-US" altLang="zh-TW" dirty="0"/>
          </a:p>
          <a:p>
            <a:pPr lvl="1"/>
            <a:r>
              <a:rPr lang="en-US" altLang="zh-TW" dirty="0"/>
              <a:t>ESG</a:t>
            </a:r>
            <a:r>
              <a:rPr lang="zh-TW" altLang="en-US" dirty="0"/>
              <a:t>商品資訊</a:t>
            </a:r>
            <a:endParaRPr lang="en-US" altLang="zh-TW" dirty="0"/>
          </a:p>
          <a:p>
            <a:pPr lvl="1"/>
            <a:r>
              <a:rPr lang="en-US" altLang="zh-TW" dirty="0"/>
              <a:t>ESG</a:t>
            </a:r>
            <a:r>
              <a:rPr lang="zh-TW" altLang="en-US" dirty="0"/>
              <a:t>相關資源</a:t>
            </a:r>
            <a:endParaRPr lang="en-US" altLang="zh-TW" dirty="0"/>
          </a:p>
          <a:p>
            <a:pPr lvl="1"/>
            <a:r>
              <a:rPr lang="zh-TW" altLang="en-US" dirty="0"/>
              <a:t>溫室氣體盤查：規範及指引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證交所</a:t>
            </a:r>
            <a:r>
              <a:rPr lang="en-US" altLang="zh-TW" dirty="0"/>
              <a:t>【ESGinfohub】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63" y="2160588"/>
            <a:ext cx="8345311" cy="38814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1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證券交易所</a:t>
            </a:r>
            <a:r>
              <a:rPr lang="en-US" altLang="zh-TW" dirty="0"/>
              <a:t>【ESGinfohub】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上市公司</a:t>
            </a:r>
            <a:r>
              <a:rPr lang="en-US" altLang="zh-TW" dirty="0"/>
              <a:t>ESG</a:t>
            </a:r>
            <a:r>
              <a:rPr lang="zh-TW" altLang="en-US" dirty="0"/>
              <a:t>儀表板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讓使用者可以方便地查詢和比較上市公司的</a:t>
            </a:r>
            <a:r>
              <a:rPr lang="en-US" altLang="zh-TW" dirty="0"/>
              <a:t>ESG</a:t>
            </a:r>
            <a:r>
              <a:rPr lang="zh-TW" altLang="en-US" dirty="0"/>
              <a:t>資訊，使用者並可透過儀表板功能，快速對各項</a:t>
            </a:r>
            <a:r>
              <a:rPr lang="en-US" altLang="zh-TW" dirty="0"/>
              <a:t>ESG</a:t>
            </a:r>
            <a:r>
              <a:rPr lang="zh-TW" altLang="en-US" dirty="0"/>
              <a:t>指標進行跨公司及跨產業比較，並瞭解年度變化量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88383" y="1527048"/>
            <a:ext cx="5375766" cy="49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行政院國家永續發展委員會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 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年國家永續發展獎得獎專輯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明晟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https://www.msci.com/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標普全球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https://www.spglobal.com/</a:t>
            </a:r>
            <a:endParaRPr lang="zh-TW" altLang="en-US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富時羅素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http://ftserussell.com/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臺灣集中保管結算所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。公司投資人關係整合平台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https://irplatform.tdcc.com.tw/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臺灣證券交易所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ESGinfohub</a:t>
            </a:r>
            <a:endParaRPr lang="zh-TW" altLang="en-US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https://esg.twse.com.tw/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評鑑機構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行政院國家永續發展委員會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明晟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(Morgan Stanley Capital International Inc.)</a:t>
            </a:r>
          </a:p>
          <a:p>
            <a:pPr lvl="1"/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標普全球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(S&amp;P Global Inc.)</a:t>
            </a:r>
          </a:p>
          <a:p>
            <a:pPr lvl="1"/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富時羅素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(FTSE Russell)</a:t>
            </a:r>
          </a:p>
          <a:p>
            <a:pPr lvl="1"/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其他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集保結算所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【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公司投資人關係整合平台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】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證券交易所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【ESGinfohub】</a:t>
            </a: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ESG</a:t>
            </a:r>
            <a:r>
              <a:rPr lang="zh-TW" altLang="en-US" dirty="0"/>
              <a:t>評鑑機構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證交所</a:t>
            </a:r>
            <a:r>
              <a:rPr lang="en-US" altLang="zh-TW" dirty="0"/>
              <a:t>(</a:t>
            </a:r>
            <a:r>
              <a:rPr lang="zh-TW" altLang="en-US" dirty="0"/>
              <a:t>規劃中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行政院國家永續發展委員會</a:t>
            </a:r>
            <a:endParaRPr lang="en-US" altLang="zh-TW" dirty="0"/>
          </a:p>
          <a:p>
            <a:r>
              <a:rPr lang="zh-TW" altLang="en-US" dirty="0"/>
              <a:t>明晟</a:t>
            </a:r>
            <a:r>
              <a:rPr lang="en-US" altLang="zh-TW" dirty="0"/>
              <a:t>(Morgan Stanley Capital International</a:t>
            </a:r>
            <a:r>
              <a:rPr lang="zh-TW" altLang="en-US" dirty="0"/>
              <a:t> </a:t>
            </a:r>
            <a:r>
              <a:rPr lang="en-US" altLang="zh-TW" dirty="0"/>
              <a:t>Inc.)</a:t>
            </a:r>
          </a:p>
          <a:p>
            <a:r>
              <a:rPr lang="zh-TW" altLang="en-US" dirty="0"/>
              <a:t>標普全球</a:t>
            </a:r>
            <a:r>
              <a:rPr lang="en-US" altLang="zh-TW" dirty="0"/>
              <a:t>(S&amp;P Global Inc.)</a:t>
            </a:r>
          </a:p>
          <a:p>
            <a:r>
              <a:rPr lang="zh-TW" altLang="en-US" dirty="0"/>
              <a:t>富時羅素</a:t>
            </a:r>
            <a:r>
              <a:rPr lang="en-US" altLang="zh-TW" dirty="0"/>
              <a:t>(FTSE Russell)</a:t>
            </a:r>
          </a:p>
          <a:p>
            <a:r>
              <a:rPr lang="zh-TW" altLang="en-US" dirty="0"/>
              <a:t>其他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行政院國家永續發展委員會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民國</a:t>
            </a:r>
            <a:r>
              <a:rPr lang="en-US" altLang="zh-TW" dirty="0"/>
              <a:t>86 </a:t>
            </a:r>
            <a:r>
              <a:rPr lang="zh-TW" altLang="en-US" dirty="0"/>
              <a:t>年</a:t>
            </a:r>
            <a:r>
              <a:rPr lang="en-US" altLang="zh-TW" dirty="0"/>
              <a:t>8 </a:t>
            </a:r>
            <a:r>
              <a:rPr lang="zh-TW" altLang="en-US" dirty="0"/>
              <a:t>月成立「行政院國家永續發展委員會」，簡稱行政院永續會</a:t>
            </a:r>
            <a:endParaRPr lang="en-US" altLang="zh-TW" dirty="0"/>
          </a:p>
          <a:p>
            <a:r>
              <a:rPr lang="zh-TW" altLang="en-US" dirty="0"/>
              <a:t>國家永續發展獎選拔表揚計畫</a:t>
            </a:r>
            <a:endParaRPr lang="en-US" altLang="zh-TW" dirty="0"/>
          </a:p>
          <a:p>
            <a:r>
              <a:rPr lang="zh-TW" altLang="en-US" dirty="0"/>
              <a:t>獎項類別包括教育類、企業類、民間團體類及政府機關類四大類</a:t>
            </a:r>
            <a:endParaRPr lang="en-US" altLang="zh-TW" dirty="0"/>
          </a:p>
          <a:p>
            <a:r>
              <a:rPr lang="zh-TW" altLang="en-US" dirty="0"/>
              <a:t>選拔過程係經初選、複選及決選三階段選拔，初選為書面審查；複選召開會議簡報詢答；決選由參加複選之評選委員依複選結果召開決選會議，遴選各類別得獎單位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9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行政院國家永續發展委員會</a:t>
            </a:r>
            <a:br>
              <a:rPr lang="zh-TW" altLang="en-US" dirty="0"/>
            </a:b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336" y="1225971"/>
            <a:ext cx="6435604" cy="563202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2136571"/>
            <a:ext cx="647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rgbClr val="2E83C3"/>
                </a:solidFill>
                <a:cs typeface="+mj-cs"/>
              </a:rPr>
              <a:t>評選基準配分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10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74258" cy="1320800"/>
          </a:xfrm>
        </p:spPr>
        <p:txBody>
          <a:bodyPr/>
          <a:lstStyle/>
          <a:p>
            <a:r>
              <a:rPr lang="zh-TW" altLang="en-US" dirty="0"/>
              <a:t>明晟</a:t>
            </a:r>
            <a:r>
              <a:rPr lang="en-US" altLang="zh-TW" dirty="0"/>
              <a:t>(Morgan Stanley Capital International Inc.)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世界主要指數的供應商之一</a:t>
            </a:r>
            <a:endParaRPr lang="en-US" altLang="zh-TW" dirty="0"/>
          </a:p>
          <a:p>
            <a:r>
              <a:rPr lang="en-US" altLang="zh-TW" dirty="0"/>
              <a:t>1999 </a:t>
            </a:r>
            <a:r>
              <a:rPr lang="zh-TW" altLang="en-US" dirty="0"/>
              <a:t>年開始以 </a:t>
            </a:r>
            <a:r>
              <a:rPr lang="en-US" altLang="zh-TW" dirty="0"/>
              <a:t>ESG </a:t>
            </a:r>
            <a:r>
              <a:rPr lang="zh-TW" altLang="en-US" dirty="0"/>
              <a:t>指標作為股票的評級</a:t>
            </a:r>
            <a:endParaRPr lang="en-US" altLang="zh-TW" dirty="0"/>
          </a:p>
          <a:p>
            <a:r>
              <a:rPr lang="en-US" altLang="zh-TW" dirty="0"/>
              <a:t>MSCI</a:t>
            </a:r>
            <a:r>
              <a:rPr lang="zh-TW" altLang="en-US" dirty="0"/>
              <a:t>除了編制指數，也為企業提供</a:t>
            </a:r>
            <a:r>
              <a:rPr lang="en-US" altLang="zh-TW" dirty="0"/>
              <a:t>ESG</a:t>
            </a:r>
            <a:r>
              <a:rPr lang="zh-TW" altLang="en-US" dirty="0"/>
              <a:t>的評等</a:t>
            </a:r>
            <a:endParaRPr lang="en-US" altLang="zh-TW" dirty="0"/>
          </a:p>
          <a:p>
            <a:r>
              <a:rPr lang="zh-TW" altLang="en-US" dirty="0"/>
              <a:t>超過</a:t>
            </a:r>
            <a:r>
              <a:rPr lang="en-US" altLang="zh-TW" dirty="0"/>
              <a:t>200</a:t>
            </a:r>
            <a:r>
              <a:rPr lang="zh-TW" altLang="en-US" dirty="0"/>
              <a:t>位經驗豐富的研究員，他們會針對</a:t>
            </a:r>
            <a:r>
              <a:rPr lang="en-US" altLang="zh-TW" dirty="0"/>
              <a:t>33</a:t>
            </a:r>
            <a:r>
              <a:rPr lang="zh-TW" altLang="en-US" dirty="0"/>
              <a:t>個</a:t>
            </a:r>
            <a:r>
              <a:rPr lang="en-US" altLang="zh-TW" dirty="0"/>
              <a:t>ESG</a:t>
            </a:r>
            <a:r>
              <a:rPr lang="zh-TW" altLang="en-US" dirty="0"/>
              <a:t>關鍵議題的數千個資料點去做評估</a:t>
            </a:r>
            <a:endParaRPr lang="en-US" altLang="zh-TW" dirty="0"/>
          </a:p>
          <a:p>
            <a:r>
              <a:rPr lang="zh-TW" altLang="en-US" dirty="0"/>
              <a:t>重點關注公司長期對於</a:t>
            </a:r>
            <a:r>
              <a:rPr lang="en-US" altLang="zh-TW" dirty="0"/>
              <a:t>ESG</a:t>
            </a:r>
            <a:r>
              <a:rPr lang="zh-TW" altLang="en-US" dirty="0"/>
              <a:t>風險的應變能力</a:t>
            </a:r>
            <a:endParaRPr lang="en-US" altLang="zh-TW" dirty="0"/>
          </a:p>
          <a:p>
            <a:r>
              <a:rPr lang="en-US" altLang="zh-TW" dirty="0"/>
              <a:t>MSCI Taiwan ESG Leaders Index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46242" cy="1320800"/>
          </a:xfrm>
        </p:spPr>
        <p:txBody>
          <a:bodyPr/>
          <a:lstStyle/>
          <a:p>
            <a:r>
              <a:rPr lang="zh-TW" altLang="en-US" dirty="0"/>
              <a:t>明晟</a:t>
            </a:r>
            <a:r>
              <a:rPr lang="en-US" altLang="zh-TW" dirty="0"/>
              <a:t>(Morgan Stanley Capital International Inc.)</a:t>
            </a:r>
            <a:br>
              <a:rPr lang="en-US" altLang="zh-TW" dirty="0"/>
            </a:br>
            <a:r>
              <a:rPr lang="en-US" altLang="zh-TW" dirty="0">
                <a:solidFill>
                  <a:schemeClr val="accent2"/>
                </a:solidFill>
              </a:rPr>
              <a:t>MSCI Taiwan ESG Leaders Index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83" y="2368297"/>
            <a:ext cx="8823170" cy="403819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標普全球</a:t>
            </a:r>
            <a:r>
              <a:rPr lang="en-US" altLang="zh-TW" dirty="0"/>
              <a:t>(S&amp;P Global Inc.)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標普全球</a:t>
            </a:r>
            <a:r>
              <a:rPr lang="en-US" altLang="zh-TW" dirty="0"/>
              <a:t>(S&amp;P Global)</a:t>
            </a:r>
            <a:r>
              <a:rPr lang="zh-TW" altLang="en-US" dirty="0"/>
              <a:t>為美國公開上市公司，公司主要提供金融資訊與統計數據，其</a:t>
            </a:r>
            <a:r>
              <a:rPr lang="en-US" altLang="zh-TW" dirty="0"/>
              <a:t>ESG</a:t>
            </a:r>
            <a:r>
              <a:rPr lang="zh-TW" altLang="en-US" dirty="0"/>
              <a:t>數據透過多方驗證機制且標準化的評核系統，評鑑全球</a:t>
            </a:r>
            <a:r>
              <a:rPr lang="en-US" altLang="zh-TW" dirty="0"/>
              <a:t>11000</a:t>
            </a:r>
            <a:r>
              <a:rPr lang="zh-TW" altLang="en-US" dirty="0"/>
              <a:t>多家企業的永續發展能力，其中更有超過</a:t>
            </a:r>
            <a:r>
              <a:rPr lang="en-US" altLang="zh-TW" dirty="0"/>
              <a:t>2200</a:t>
            </a:r>
            <a:r>
              <a:rPr lang="zh-TW" altLang="en-US" dirty="0"/>
              <a:t>家公司，透過標普全球的企業永續評比</a:t>
            </a:r>
            <a:r>
              <a:rPr lang="en-US" altLang="zh-TW" dirty="0"/>
              <a:t>(CSA)</a:t>
            </a:r>
            <a:r>
              <a:rPr lang="zh-TW" altLang="en-US" dirty="0"/>
              <a:t>直接提供更深入的資訊</a:t>
            </a:r>
            <a:endParaRPr lang="en-US" altLang="zh-TW" dirty="0"/>
          </a:p>
          <a:p>
            <a:r>
              <a:rPr lang="zh-TW" altLang="en-US" dirty="0"/>
              <a:t>標準普爾全球</a:t>
            </a:r>
            <a:r>
              <a:rPr lang="en-US" altLang="zh-TW" dirty="0"/>
              <a:t>ESG </a:t>
            </a:r>
            <a:r>
              <a:rPr lang="zh-TW" altLang="en-US" dirty="0"/>
              <a:t>評分透過</a:t>
            </a:r>
            <a:r>
              <a:rPr lang="en-US" altLang="zh-TW" dirty="0"/>
              <a:t>CSA</a:t>
            </a:r>
            <a:r>
              <a:rPr lang="zh-TW" altLang="en-US" dirty="0"/>
              <a:t>進行的公司深入參與，衡量公司在重大</a:t>
            </a:r>
            <a:r>
              <a:rPr lang="en-US" altLang="zh-TW" dirty="0"/>
              <a:t>ESG </a:t>
            </a:r>
            <a:r>
              <a:rPr lang="zh-TW" altLang="en-US" dirty="0"/>
              <a:t>風險、機會和影響方面的表現和管理</a:t>
            </a:r>
            <a:endParaRPr lang="en-US" altLang="zh-TW" dirty="0"/>
          </a:p>
          <a:p>
            <a:r>
              <a:rPr lang="zh-TW" altLang="en-US" dirty="0"/>
              <a:t>標準普爾全球 </a:t>
            </a:r>
            <a:r>
              <a:rPr lang="en-US" altLang="zh-TW" dirty="0"/>
              <a:t>ESG </a:t>
            </a:r>
            <a:r>
              <a:rPr lang="zh-TW" altLang="en-US" dirty="0"/>
              <a:t>分數的衡量範圍為 </a:t>
            </a:r>
            <a:r>
              <a:rPr lang="en-US" altLang="zh-TW" dirty="0"/>
              <a:t>0 – 100</a:t>
            </a:r>
            <a:r>
              <a:rPr lang="zh-TW" altLang="en-US" dirty="0"/>
              <a:t>，其中 </a:t>
            </a:r>
            <a:r>
              <a:rPr lang="en-US" altLang="zh-TW" dirty="0"/>
              <a:t>100 </a:t>
            </a:r>
            <a:r>
              <a:rPr lang="zh-TW" altLang="en-US" dirty="0"/>
              <a:t>代表最高分數。 根據評分框架對多達</a:t>
            </a:r>
            <a:r>
              <a:rPr lang="en-US" altLang="zh-TW" dirty="0"/>
              <a:t>1,000 </a:t>
            </a:r>
            <a:r>
              <a:rPr lang="zh-TW" altLang="en-US" dirty="0"/>
              <a:t>個基礎數據點進行的評估，在問題級別授予分數，這些數據點評估其在永續發展主題上的可用性、品質、相關性和績效</a:t>
            </a:r>
            <a:endParaRPr lang="en-US" altLang="zh-TW" dirty="0"/>
          </a:p>
          <a:p>
            <a:r>
              <a:rPr lang="en-US" altLang="zh-TW" dirty="0"/>
              <a:t>S&amp;P Global</a:t>
            </a:r>
            <a:r>
              <a:rPr lang="zh-TW" altLang="en-US" dirty="0"/>
              <a:t>和</a:t>
            </a:r>
            <a:r>
              <a:rPr lang="en-US" altLang="zh-TW" dirty="0"/>
              <a:t>Refinitiv</a:t>
            </a:r>
            <a:r>
              <a:rPr lang="zh-TW" altLang="en-US" dirty="0"/>
              <a:t>（全球金融市場的基礎設施和數據提供商）於</a:t>
            </a:r>
            <a:r>
              <a:rPr lang="en-US" altLang="zh-TW" dirty="0"/>
              <a:t>2021</a:t>
            </a:r>
            <a:r>
              <a:rPr lang="zh-TW" altLang="en-US" dirty="0"/>
              <a:t>年對外發布公告，於網站免費公開自家評等的企業</a:t>
            </a:r>
            <a:r>
              <a:rPr lang="en-US" altLang="zh-TW" dirty="0"/>
              <a:t>ESG</a:t>
            </a:r>
            <a:r>
              <a:rPr lang="zh-TW" altLang="en-US" dirty="0"/>
              <a:t>分數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標普全球</a:t>
            </a:r>
            <a:r>
              <a:rPr lang="en-US" altLang="zh-TW" dirty="0"/>
              <a:t>(S&amp;P Global Inc.)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709" y="1930400"/>
            <a:ext cx="6507939" cy="492216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13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1618</TotalTime>
  <Words>1393</Words>
  <Application>Microsoft Office PowerPoint</Application>
  <PresentationFormat>寬螢幕</PresentationFormat>
  <Paragraphs>110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 3</vt:lpstr>
      <vt:lpstr>多面向</vt:lpstr>
      <vt:lpstr>ESG評鑑 </vt:lpstr>
      <vt:lpstr>大綱</vt:lpstr>
      <vt:lpstr>ESG評鑑機構 </vt:lpstr>
      <vt:lpstr>行政院國家永續發展委員會 </vt:lpstr>
      <vt:lpstr>行政院國家永續發展委員會 </vt:lpstr>
      <vt:lpstr>明晟(Morgan Stanley Capital International Inc.)</vt:lpstr>
      <vt:lpstr>明晟(Morgan Stanley Capital International Inc.) MSCI Taiwan ESG Leaders Index</vt:lpstr>
      <vt:lpstr>標普全球(S&amp;P Global Inc.)</vt:lpstr>
      <vt:lpstr>標普全球(S&amp;P Global Inc.)</vt:lpstr>
      <vt:lpstr>標普全球(S&amp;P Global Inc.) Dow Jones Sustainability Indices(DJSI)</vt:lpstr>
      <vt:lpstr>富時羅素(FTSE Russell) </vt:lpstr>
      <vt:lpstr>富時羅素(FTSE Russell) FTSE4Good TIP Taiwan ESG Index</vt:lpstr>
      <vt:lpstr>其他ESG評鑑機構 </vt:lpstr>
      <vt:lpstr>集保結算所【公司投資人關係整合平台】</vt:lpstr>
      <vt:lpstr>集保結算所【公司投資人關係整合平台】</vt:lpstr>
      <vt:lpstr>證券交易所【ESGinfohub】 </vt:lpstr>
      <vt:lpstr>證交所【ESGinfohub】</vt:lpstr>
      <vt:lpstr>證券交易所【ESGinfohub】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104</cp:revision>
  <dcterms:created xsi:type="dcterms:W3CDTF">2023-11-21T14:13:14Z</dcterms:created>
  <dcterms:modified xsi:type="dcterms:W3CDTF">2024-01-28T14:20:42Z</dcterms:modified>
</cp:coreProperties>
</file>