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0"/>
  </p:notesMasterIdLst>
  <p:sldIdLst>
    <p:sldId id="256" r:id="rId2"/>
    <p:sldId id="257" r:id="rId3"/>
    <p:sldId id="275" r:id="rId4"/>
    <p:sldId id="269" r:id="rId5"/>
    <p:sldId id="270" r:id="rId6"/>
    <p:sldId id="274" r:id="rId7"/>
    <p:sldId id="271" r:id="rId8"/>
    <p:sldId id="272" r:id="rId9"/>
    <p:sldId id="273" r:id="rId10"/>
    <p:sldId id="276" r:id="rId11"/>
    <p:sldId id="279" r:id="rId12"/>
    <p:sldId id="281" r:id="rId13"/>
    <p:sldId id="278" r:id="rId14"/>
    <p:sldId id="280" r:id="rId15"/>
    <p:sldId id="282" r:id="rId16"/>
    <p:sldId id="283" r:id="rId17"/>
    <p:sldId id="28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2024/1/31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en-US" altLang="zh-TW" sz="6000" b="1" dirty="0">
                <a:solidFill>
                  <a:srgbClr val="0070C0"/>
                </a:solidFill>
              </a:rPr>
              <a:t>ESG</a:t>
            </a:r>
            <a:r>
              <a:rPr lang="zh-TW" altLang="en-US" sz="6000" b="1" dirty="0">
                <a:solidFill>
                  <a:srgbClr val="0070C0"/>
                </a:solidFill>
              </a:rPr>
              <a:t>典範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zh-TW" altLang="en-US" sz="6000" b="1" dirty="0">
                <a:solidFill>
                  <a:srgbClr val="0070C0"/>
                </a:solidFill>
              </a:rPr>
              <a:t>台積電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負責任的採購者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台積公司致力落實負責任採購，在技術、品質、交期、人權、環保安全各方面與供應鏈夥伴積極合作。面對氣候變遷的嚴峻挑戰，更進一步強化綠色創新與氣候韌性，一同為打造半導體低碳供應鏈而不懈努力</a:t>
            </a:r>
            <a:endParaRPr lang="en-US" altLang="zh-TW" dirty="0"/>
          </a:p>
          <a:p>
            <a:r>
              <a:rPr lang="zh-TW" altLang="en-US" dirty="0"/>
              <a:t>永續供應鏈管理</a:t>
            </a:r>
            <a:endParaRPr lang="en-US" altLang="zh-TW" dirty="0"/>
          </a:p>
          <a:p>
            <a:pPr lvl="1"/>
            <a:r>
              <a:rPr lang="zh-TW" altLang="en-US" dirty="0"/>
              <a:t>台積電供應商永續學院使用人次：</a:t>
            </a:r>
            <a:r>
              <a:rPr lang="en-US" altLang="zh-TW" dirty="0"/>
              <a:t>120</a:t>
            </a:r>
            <a:r>
              <a:rPr lang="zh-TW" altLang="en-US" dirty="0"/>
              <a:t>萬</a:t>
            </a:r>
            <a:endParaRPr lang="en-US" altLang="zh-TW" dirty="0"/>
          </a:p>
          <a:p>
            <a:pPr lvl="1"/>
            <a:r>
              <a:rPr lang="zh-TW" altLang="en-US" dirty="0"/>
              <a:t>採購負責任礦產：</a:t>
            </a:r>
            <a:r>
              <a:rPr lang="en-US" altLang="zh-TW" dirty="0"/>
              <a:t>100%</a:t>
            </a:r>
          </a:p>
          <a:p>
            <a:pPr lvl="1"/>
            <a:r>
              <a:rPr lang="zh-TW" altLang="en-US" dirty="0"/>
              <a:t>輔導供應商累計節電量：</a:t>
            </a:r>
            <a:r>
              <a:rPr lang="en-US" altLang="zh-TW" dirty="0"/>
              <a:t>5.3</a:t>
            </a:r>
            <a:r>
              <a:rPr lang="zh-TW" altLang="en-US" dirty="0"/>
              <a:t>億度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48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負責任的採購者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永續供應鏈管理</a:t>
            </a:r>
          </a:p>
          <a:p>
            <a:r>
              <a:rPr lang="zh-TW" altLang="en-US" dirty="0"/>
              <a:t>提升永續風險控管</a:t>
            </a:r>
            <a:endParaRPr lang="en-US" altLang="zh-TW" dirty="0"/>
          </a:p>
          <a:p>
            <a:pPr lvl="1"/>
            <a:r>
              <a:rPr lang="zh-TW" altLang="en-US" dirty="0"/>
              <a:t>要求供應商以台積公司</a:t>
            </a:r>
            <a:r>
              <a:rPr lang="en-US" altLang="zh-TW" dirty="0"/>
              <a:t>《</a:t>
            </a:r>
            <a:r>
              <a:rPr lang="zh-TW" altLang="en-US" dirty="0"/>
              <a:t>供應商行為準則</a:t>
            </a:r>
            <a:r>
              <a:rPr lang="en-US" altLang="zh-TW" dirty="0"/>
              <a:t>》</a:t>
            </a:r>
            <a:r>
              <a:rPr lang="zh-TW" altLang="en-US" dirty="0"/>
              <a:t>為行動依據，提升勞動人權、安全衛生、環境保護、商業道德與管理系統績效；積極輔導供應商精進核心能力，降低營運中斷風險</a:t>
            </a:r>
            <a:endParaRPr lang="en-US" altLang="zh-TW" dirty="0"/>
          </a:p>
          <a:p>
            <a:r>
              <a:rPr lang="zh-TW" altLang="en-US" dirty="0"/>
              <a:t>推動綠色低碳供應鏈</a:t>
            </a:r>
          </a:p>
          <a:p>
            <a:pPr lvl="1"/>
            <a:r>
              <a:rPr lang="zh-TW" altLang="en-US" dirty="0"/>
              <a:t>持續降低環境衝擊及其外部成本，減緩氣候變遷、資源耗竭所造成的影響，領導供應商訂立節電、節水、減廢與減碳目標，提升供應鏈永續發展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69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負責任的採購者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54" y="2012379"/>
            <a:ext cx="11702401" cy="429352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86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綠色力量的執行者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成為全球環保標竿企業自期，台積公司積極厚植綠色管理於日常營運，將創新技術應用至氣候與能源、水管理、資源循環及空氣汙染防制等面向，全方位推展各項強化環保的永續行動，落實與地球生態共生共榮的堅定信念。</a:t>
            </a:r>
            <a:endParaRPr lang="en-US" altLang="zh-TW" dirty="0"/>
          </a:p>
          <a:p>
            <a:r>
              <a:rPr lang="zh-TW" altLang="en-US" dirty="0"/>
              <a:t>氣候與能源、水管理、資源循環、空氣汙染防制</a:t>
            </a:r>
            <a:endParaRPr lang="en-US" altLang="zh-TW" dirty="0"/>
          </a:p>
          <a:p>
            <a:pPr lvl="1"/>
            <a:r>
              <a:rPr lang="zh-TW" altLang="en-US" dirty="0"/>
              <a:t>再生能源使用占比</a:t>
            </a:r>
            <a:r>
              <a:rPr lang="en-US" altLang="zh-TW" dirty="0"/>
              <a:t>&gt;10%</a:t>
            </a:r>
          </a:p>
          <a:p>
            <a:pPr lvl="1"/>
            <a:r>
              <a:rPr lang="zh-TW" altLang="en-US" dirty="0"/>
              <a:t>單位產品空氣汙染排放量降低</a:t>
            </a:r>
            <a:r>
              <a:rPr lang="en-US" altLang="zh-TW" dirty="0"/>
              <a:t>59%</a:t>
            </a:r>
          </a:p>
          <a:p>
            <a:pPr lvl="1"/>
            <a:r>
              <a:rPr lang="zh-TW" altLang="en-US" dirty="0"/>
              <a:t>廠內資源再生活化比例</a:t>
            </a:r>
            <a:r>
              <a:rPr lang="en-US" altLang="zh-TW" dirty="0"/>
              <a:t>28%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28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綠色力量的執行者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氣候與能源</a:t>
            </a:r>
            <a:endParaRPr lang="en-US" altLang="zh-TW" dirty="0"/>
          </a:p>
          <a:p>
            <a:pPr lvl="1"/>
            <a:r>
              <a:rPr lang="zh-TW" altLang="en-US" dirty="0"/>
              <a:t>強化氣候韌性：擬訂氣候變遷應變與預防措施，降低氣候風險影響</a:t>
            </a:r>
            <a:endParaRPr lang="en-US" altLang="zh-TW" dirty="0"/>
          </a:p>
          <a:p>
            <a:pPr lvl="1"/>
            <a:r>
              <a:rPr lang="zh-TW" altLang="en-US" dirty="0"/>
              <a:t>推動低碳製造：持續採用最佳技術減少溫室氣體排放，成為產業低碳製造標竿</a:t>
            </a:r>
            <a:endParaRPr lang="en-US" altLang="zh-TW" dirty="0"/>
          </a:p>
          <a:p>
            <a:pPr lvl="1"/>
            <a:r>
              <a:rPr lang="zh-TW" altLang="en-US" dirty="0"/>
              <a:t>使用再生能源：持續使用再生能源及設置太陽能發電系統， 達成</a:t>
            </a:r>
            <a:r>
              <a:rPr lang="en-US" altLang="zh-TW" dirty="0"/>
              <a:t>100% </a:t>
            </a:r>
            <a:r>
              <a:rPr lang="zh-TW" altLang="en-US" dirty="0"/>
              <a:t>使用再生能源</a:t>
            </a:r>
            <a:endParaRPr lang="en-US" altLang="zh-TW" dirty="0"/>
          </a:p>
          <a:p>
            <a:pPr lvl="1"/>
            <a:r>
              <a:rPr lang="zh-TW" altLang="en-US" dirty="0"/>
              <a:t>提升能源使用效率：新增年度節能措施，積極落實節能行動，提高能源使用效率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26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綠色力量的執行者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水管理</a:t>
            </a:r>
            <a:endParaRPr lang="en-US" altLang="zh-TW" dirty="0"/>
          </a:p>
          <a:p>
            <a:pPr lvl="1"/>
            <a:r>
              <a:rPr lang="zh-TW" altLang="en-US" dirty="0"/>
              <a:t>水資源風險管理：執行減緩氣候風險方案，持續落實日常節水與缺水調適</a:t>
            </a:r>
            <a:endParaRPr lang="en-US" altLang="zh-TW" dirty="0"/>
          </a:p>
          <a:p>
            <a:pPr lvl="1"/>
            <a:r>
              <a:rPr lang="zh-TW" altLang="en-US" dirty="0"/>
              <a:t>拓展多元水資源：發展再生水技術，持續落實製程節水與再生水利用</a:t>
            </a:r>
            <a:endParaRPr lang="en-US" altLang="zh-TW" dirty="0"/>
          </a:p>
          <a:p>
            <a:pPr lvl="1"/>
            <a:r>
              <a:rPr lang="zh-TW" altLang="en-US" dirty="0"/>
              <a:t>開發防治技術：提升水汙染防治處理效能，加強去除水中汙染物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15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綠色力量的執行者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資源循環</a:t>
            </a:r>
            <a:endParaRPr lang="en-US" altLang="zh-TW" dirty="0"/>
          </a:p>
          <a:p>
            <a:pPr lvl="1"/>
            <a:r>
              <a:rPr lang="zh-TW" altLang="en-US" dirty="0"/>
              <a:t>源頭減量：持續推動源頭分類減廢，要求廠商提供低耗量化學品機台</a:t>
            </a:r>
            <a:endParaRPr lang="en-US" altLang="zh-TW" dirty="0"/>
          </a:p>
          <a:p>
            <a:pPr lvl="1"/>
            <a:r>
              <a:rPr lang="zh-TW" altLang="en-US" dirty="0"/>
              <a:t>循環經濟：與廠商合作研究新的廢棄物回收技術，強化廢棄物回收再利用</a:t>
            </a:r>
            <a:endParaRPr lang="en-US" altLang="zh-TW" dirty="0"/>
          </a:p>
          <a:p>
            <a:pPr lvl="1"/>
            <a:r>
              <a:rPr lang="zh-TW" altLang="en-US" dirty="0"/>
              <a:t>稽核輔導：透過稽核輔導及應用科技追蹤，提升廠商自主管理能力及落實資源循環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綠色力量的執行者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空氣汙染防制</a:t>
            </a:r>
            <a:endParaRPr lang="en-US" altLang="zh-TW" dirty="0"/>
          </a:p>
          <a:p>
            <a:pPr lvl="1"/>
            <a:r>
              <a:rPr lang="zh-TW" altLang="en-US" dirty="0"/>
              <a:t>最佳可行技術：採用最佳可行技術處理營運產生的汙染，降低環境衝擊</a:t>
            </a:r>
            <a:endParaRPr lang="en-US" altLang="zh-TW" dirty="0"/>
          </a:p>
          <a:p>
            <a:pPr lvl="1"/>
            <a:r>
              <a:rPr lang="zh-TW" altLang="en-US" dirty="0"/>
              <a:t>強化空汙防制設備監測：利用雙軌管理搭配備援系統及多種汙染物監測儀，執行參數變更管理，確保防制設備正常運作，避免異常事件發生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D335B6-D5F0-C42E-0262-DA2028B4D787}"/>
              </a:ext>
            </a:extLst>
          </p:cNvPr>
          <p:cNvSpPr txBox="1"/>
          <p:nvPr/>
        </p:nvSpPr>
        <p:spPr>
          <a:xfrm>
            <a:off x="677334" y="1958370"/>
            <a:ext cx="87493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台積電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 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年永續報告書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0A4F6FB-6B4A-A32B-314C-6990DEC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178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執行架構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重大性分析與利害關係人溝通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實踐聯合國永續發展目標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負責任的採購者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綠色力量的執行者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ESG</a:t>
            </a:r>
            <a:r>
              <a:rPr lang="zh-TW" altLang="en-US" dirty="0"/>
              <a:t>執行架構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85" y="1289304"/>
            <a:ext cx="11266403" cy="546811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68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重大性分析與利害關係人溝通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重大性分析是台積公司編撰永續報告書、擬定長期永續目標與利害關係人溝通的重要方針，民國</a:t>
            </a:r>
            <a:r>
              <a:rPr lang="en-US" altLang="zh-TW" dirty="0"/>
              <a:t>110 </a:t>
            </a:r>
            <a:r>
              <a:rPr lang="zh-TW" altLang="en-US" dirty="0"/>
              <a:t>年，台積公司發布第一本重大性方法學指引，建立</a:t>
            </a:r>
            <a:r>
              <a:rPr lang="en-US" altLang="zh-TW" dirty="0"/>
              <a:t>ESG </a:t>
            </a:r>
            <a:r>
              <a:rPr lang="zh-TW" altLang="en-US" dirty="0"/>
              <a:t>管理的知識財。根據</a:t>
            </a:r>
            <a:r>
              <a:rPr lang="en-US" altLang="zh-TW" dirty="0"/>
              <a:t>GRI </a:t>
            </a:r>
            <a:r>
              <a:rPr lang="zh-TW" altLang="en-US" dirty="0"/>
              <a:t>通用準則</a:t>
            </a:r>
            <a:r>
              <a:rPr lang="en-US" altLang="zh-TW" dirty="0"/>
              <a:t>2021</a:t>
            </a:r>
            <a:r>
              <a:rPr lang="zh-TW" altLang="en-US" dirty="0"/>
              <a:t>（</a:t>
            </a:r>
            <a:r>
              <a:rPr lang="en-US" altLang="zh-TW" dirty="0"/>
              <a:t>GRI Universal</a:t>
            </a:r>
            <a:r>
              <a:rPr lang="zh-TW" altLang="en-US" dirty="0"/>
              <a:t> </a:t>
            </a:r>
            <a:r>
              <a:rPr lang="en-US" altLang="zh-TW" dirty="0"/>
              <a:t>Standards 2021</a:t>
            </a:r>
            <a:r>
              <a:rPr lang="zh-TW" altLang="en-US" dirty="0"/>
              <a:t>）要求，重大性分析方法學納入對經濟、環境與人（人權）的永續發展衝擊。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因應</a:t>
            </a:r>
            <a:r>
              <a:rPr lang="en-US" altLang="zh-TW" dirty="0"/>
              <a:t>GRI </a:t>
            </a:r>
            <a:r>
              <a:rPr lang="zh-TW" altLang="en-US" dirty="0"/>
              <a:t>最新發佈通用準則的</a:t>
            </a:r>
            <a:r>
              <a:rPr lang="en-US" altLang="zh-TW" dirty="0"/>
              <a:t>《GRI 3</a:t>
            </a:r>
            <a:r>
              <a:rPr lang="zh-TW" altLang="en-US" dirty="0"/>
              <a:t>：重大主題（</a:t>
            </a:r>
            <a:r>
              <a:rPr lang="en-US" altLang="zh-TW" dirty="0"/>
              <a:t>GRI 3</a:t>
            </a:r>
            <a:r>
              <a:rPr lang="zh-TW" altLang="en-US" dirty="0"/>
              <a:t>：</a:t>
            </a:r>
            <a:r>
              <a:rPr lang="en-US" altLang="zh-TW" dirty="0"/>
              <a:t>Material Topics 2021</a:t>
            </a:r>
            <a:r>
              <a:rPr lang="zh-TW" altLang="en-US" dirty="0"/>
              <a:t>）</a:t>
            </a:r>
            <a:r>
              <a:rPr lang="en-US" altLang="zh-TW" dirty="0"/>
              <a:t>》</a:t>
            </a:r>
            <a:r>
              <a:rPr lang="zh-TW" altLang="en-US" dirty="0"/>
              <a:t>、世界經濟論壇（</a:t>
            </a:r>
            <a:r>
              <a:rPr lang="en-US" altLang="zh-TW" dirty="0"/>
              <a:t>World Economic Forum, WEF</a:t>
            </a:r>
            <a:r>
              <a:rPr lang="zh-TW" altLang="en-US" dirty="0"/>
              <a:t>）建議重大性分析須考量動態性過程（</a:t>
            </a:r>
            <a:r>
              <a:rPr lang="en-US" altLang="zh-TW" dirty="0"/>
              <a:t>Dynamic</a:t>
            </a:r>
            <a:r>
              <a:rPr lang="zh-TW" altLang="en-US" dirty="0"/>
              <a:t> </a:t>
            </a:r>
            <a:r>
              <a:rPr lang="en-US" altLang="zh-TW" dirty="0"/>
              <a:t>Process</a:t>
            </a:r>
            <a:r>
              <a:rPr lang="zh-TW" altLang="en-US" dirty="0"/>
              <a:t>）與歐盟倡導雙重重大性（</a:t>
            </a:r>
            <a:r>
              <a:rPr lang="en-US" altLang="zh-TW" dirty="0"/>
              <a:t>Double</a:t>
            </a:r>
            <a:r>
              <a:rPr lang="zh-TW" altLang="en-US" dirty="0"/>
              <a:t> </a:t>
            </a:r>
            <a:r>
              <a:rPr lang="en-US" altLang="zh-TW" dirty="0"/>
              <a:t>Materiality</a:t>
            </a:r>
            <a:r>
              <a:rPr lang="zh-TW" altLang="en-US" dirty="0"/>
              <a:t>）等概念，台積公司建構以動態與雙重重大性（</a:t>
            </a:r>
            <a:r>
              <a:rPr lang="en-US" altLang="zh-TW" dirty="0"/>
              <a:t>TSMC Dynamic &amp; Double</a:t>
            </a:r>
            <a:r>
              <a:rPr lang="zh-TW" altLang="en-US" dirty="0"/>
              <a:t> </a:t>
            </a:r>
            <a:r>
              <a:rPr lang="en-US" altLang="zh-TW" dirty="0"/>
              <a:t>Materiality, TDDM</a:t>
            </a:r>
            <a:r>
              <a:rPr lang="zh-TW" altLang="en-US" dirty="0"/>
              <a:t>）為基礎的分析流程，持續觀察利害關係人對</a:t>
            </a:r>
            <a:r>
              <a:rPr lang="en-US" altLang="zh-TW" dirty="0"/>
              <a:t>ESG </a:t>
            </a:r>
            <a:r>
              <a:rPr lang="zh-TW" altLang="en-US" dirty="0"/>
              <a:t>議題的關注度變化，以及分別從組織營運衝擊與永續發展衝擊等維度，建立重大性分析方法學。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61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重大性分析與利害關係人溝通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整合民國</a:t>
            </a:r>
            <a:r>
              <a:rPr lang="en-US" altLang="zh-TW" dirty="0"/>
              <a:t>110 </a:t>
            </a:r>
            <a:r>
              <a:rPr lang="zh-TW" altLang="en-US" dirty="0"/>
              <a:t>年的重大性調查結果，以及民國</a:t>
            </a:r>
            <a:r>
              <a:rPr lang="en-US" altLang="zh-TW" dirty="0"/>
              <a:t>111 </a:t>
            </a:r>
            <a:r>
              <a:rPr lang="zh-TW" altLang="en-US" dirty="0"/>
              <a:t>年執行的永續影響力評價與負責任商業聯盟（</a:t>
            </a:r>
            <a:r>
              <a:rPr lang="en-US" altLang="zh-TW" dirty="0"/>
              <a:t>Responsible Business Alliance, RBA</a:t>
            </a:r>
            <a:r>
              <a:rPr lang="zh-TW" altLang="en-US" dirty="0"/>
              <a:t>）的驗證稽核流程（</a:t>
            </a:r>
            <a:r>
              <a:rPr lang="en-US" altLang="zh-TW" dirty="0"/>
              <a:t>Validated Assessment</a:t>
            </a:r>
            <a:r>
              <a:rPr lang="zh-TW" altLang="en-US" dirty="0"/>
              <a:t> </a:t>
            </a:r>
            <a:r>
              <a:rPr lang="en-US" altLang="zh-TW" dirty="0"/>
              <a:t>Program, VAP</a:t>
            </a:r>
            <a:r>
              <a:rPr lang="zh-TW" altLang="en-US" dirty="0"/>
              <a:t>）結果，台積公司重新從「利害關係人關注度」、「組織營運衝擊」與「永續發展衝擊」三面向，辨識具衝擊性的重大議題，同時將重大性分析頻率調整為每二年一次進行全面調查，藉以觀察</a:t>
            </a:r>
            <a:r>
              <a:rPr lang="en-US" altLang="zh-TW" dirty="0"/>
              <a:t>ESG </a:t>
            </a:r>
            <a:r>
              <a:rPr lang="zh-TW" altLang="en-US" dirty="0"/>
              <a:t>議題變化趨勢，並追蹤長期永續目標進展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22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重大性分析與利害關係人溝通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99" y="2478024"/>
            <a:ext cx="11069156" cy="288036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36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重大性分析與利害關係人溝通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944" y="1270000"/>
            <a:ext cx="5621447" cy="548314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93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重大性分析與利害關係人溝通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46504"/>
            <a:ext cx="10133349" cy="495604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38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實踐聯合國永續發展目標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5620"/>
            <a:ext cx="12097310" cy="471830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70566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5429</TotalTime>
  <Words>996</Words>
  <Application>Microsoft Office PowerPoint</Application>
  <PresentationFormat>寬螢幕</PresentationFormat>
  <Paragraphs>84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 3</vt:lpstr>
      <vt:lpstr>多面向</vt:lpstr>
      <vt:lpstr>ESG典範 台積電</vt:lpstr>
      <vt:lpstr>大綱</vt:lpstr>
      <vt:lpstr>ESG執行架構</vt:lpstr>
      <vt:lpstr>重大性分析與利害關係人溝通</vt:lpstr>
      <vt:lpstr>重大性分析與利害關係人溝通</vt:lpstr>
      <vt:lpstr>重大性分析與利害關係人溝通</vt:lpstr>
      <vt:lpstr>重大性分析與利害關係人溝通</vt:lpstr>
      <vt:lpstr>重大性分析與利害關係人溝通</vt:lpstr>
      <vt:lpstr>實踐聯合國永續發展目標</vt:lpstr>
      <vt:lpstr>負責任的採購者</vt:lpstr>
      <vt:lpstr>負責任的採購者</vt:lpstr>
      <vt:lpstr>負責任的採購者</vt:lpstr>
      <vt:lpstr>綠色力量的執行者</vt:lpstr>
      <vt:lpstr>綠色力量的執行者</vt:lpstr>
      <vt:lpstr>綠色力量的執行者</vt:lpstr>
      <vt:lpstr>綠色力量的執行者</vt:lpstr>
      <vt:lpstr>綠色力量的執行者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114</cp:revision>
  <dcterms:created xsi:type="dcterms:W3CDTF">2023-11-21T14:13:14Z</dcterms:created>
  <dcterms:modified xsi:type="dcterms:W3CDTF">2024-02-01T03:45:24Z</dcterms:modified>
</cp:coreProperties>
</file>