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2"/>
  </p:notesMasterIdLst>
  <p:sldIdLst>
    <p:sldId id="256" r:id="rId2"/>
    <p:sldId id="257" r:id="rId3"/>
    <p:sldId id="269" r:id="rId4"/>
    <p:sldId id="270" r:id="rId5"/>
    <p:sldId id="274" r:id="rId6"/>
    <p:sldId id="271" r:id="rId7"/>
    <p:sldId id="272" r:id="rId8"/>
    <p:sldId id="275" r:id="rId9"/>
    <p:sldId id="273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AFA"/>
    <a:srgbClr val="EAEAEA"/>
    <a:srgbClr val="305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95A6D-9E00-44DC-AA79-2CDD72B966EF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AFD0A-C3A4-47B7-91CA-39AB0A0F0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083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AFD0A-C3A4-47B7-91CA-39AB0A0F0E6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13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5A75-2EF9-4A26-B677-512C78E08687}" type="datetime1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01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895A-39CE-48EE-8BEC-9C3B36B30F9D}" type="datetime1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63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41A4-3DAA-494C-B00F-00FC4A098046}" type="datetime1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0223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A8C3-C60D-4519-99EB-A3ABC396F8F0}" type="datetime1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116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BEE8-665C-4F78-B552-938E3A9001DA}" type="datetime1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204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42A7-60E9-4DC7-9C8A-D1D2019F7864}" type="datetime1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93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BCC9-A1B8-4145-9057-8871A4836DFB}" type="datetime1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363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FAED-048A-4071-95F0-1CF271ABE145}" type="datetime1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57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21D3-5257-451F-88A4-97E508CEB5D0}" type="datetime1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53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EDC0-640B-4598-A4A4-5D498C432D80}" type="datetime1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07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33E9-5C32-4E53-ADC5-8A5D91F92778}" type="datetime1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52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1453-11F7-4F40-AFC9-4F7F23E60FC6}" type="datetime1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58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9746-35AC-41AB-9247-25733961675C}" type="datetime1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52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17BA-1992-4495-92CD-0F2517F8A1D5}" type="datetime1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53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FA75-36AB-43ED-B927-053AB76C3BAC}" type="datetime1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24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D719-E571-4501-ACC9-83216B95FE1A}" type="datetime1">
              <a:rPr lang="zh-TW" altLang="en-US" smtClean="0"/>
              <a:t>2024/1/22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07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00EA-F272-4A37-B072-0C6AFCA9F68E}" type="datetime1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816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33A82B23-BE9D-49D1-ABEB-4A19EF599F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14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F676B-3A60-B916-B877-BBBE13130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5" y="1220412"/>
            <a:ext cx="9008533" cy="3121534"/>
          </a:xfrm>
        </p:spPr>
        <p:txBody>
          <a:bodyPr/>
          <a:lstStyle/>
          <a:p>
            <a:pPr algn="ctr"/>
            <a:r>
              <a:rPr lang="zh-TW" altLang="en-US" sz="6000" b="1" dirty="0">
                <a:solidFill>
                  <a:srgbClr val="0070C0"/>
                </a:solidFill>
              </a:rPr>
              <a:t>淨零排放企業策略</a:t>
            </a:r>
            <a:r>
              <a:rPr lang="en-US" altLang="zh-TW" sz="6000" b="1" dirty="0">
                <a:solidFill>
                  <a:srgbClr val="0070C0"/>
                </a:solidFill>
              </a:rPr>
              <a:t>(3/3)</a:t>
            </a:r>
            <a:endParaRPr lang="zh-TW" alt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B8E587-FC76-2F25-F48F-8634BAE3D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6735" y="4736632"/>
            <a:ext cx="4469191" cy="1096899"/>
          </a:xfrm>
        </p:spPr>
        <p:txBody>
          <a:bodyPr>
            <a:norm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</a:rPr>
              <a:t>周志隆　助理教授</a:t>
            </a:r>
            <a:endParaRPr lang="en-US" altLang="zh-TW" sz="2400" b="1" dirty="0">
              <a:solidFill>
                <a:srgbClr val="0070C0"/>
              </a:solidFill>
            </a:endParaRPr>
          </a:p>
          <a:p>
            <a:pPr algn="ctr"/>
            <a:r>
              <a:rPr lang="zh-TW" altLang="en-US" sz="2400" b="1" dirty="0">
                <a:solidFill>
                  <a:srgbClr val="0070C0"/>
                </a:solidFill>
              </a:rPr>
              <a:t>國立臺灣科技大學管理學院</a:t>
            </a:r>
          </a:p>
        </p:txBody>
      </p:sp>
    </p:spTree>
    <p:extLst>
      <p:ext uri="{BB962C8B-B14F-4D97-AF65-F5344CB8AC3E}">
        <p14:creationId xmlns:p14="http://schemas.microsoft.com/office/powerpoint/2010/main" val="743610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EE73878-C68C-9764-9314-408B0C44AF63}"/>
              </a:ext>
            </a:extLst>
          </p:cNvPr>
          <p:cNvSpPr txBox="1"/>
          <p:nvPr/>
        </p:nvSpPr>
        <p:spPr>
          <a:xfrm>
            <a:off x="677334" y="2058964"/>
            <a:ext cx="84231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 indent="-304800" algn="just"/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ISO(2018)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ISO-14064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2018 </a:t>
            </a:r>
          </a:p>
          <a:p>
            <a:pPr marL="304800" indent="-304800" algn="just"/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環保署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(2019)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。溫室氣體排放係數管理表 </a:t>
            </a:r>
          </a:p>
          <a:p>
            <a:pPr marL="304800" indent="-304800" algn="just"/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勤業眾信聯合會計師事務所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(2022)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。企業因應碳盤查之營運規劃</a:t>
            </a:r>
          </a:p>
          <a:p>
            <a:pPr marL="304800" indent="-304800" algn="just"/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資誠聯合會計師事務所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(2022)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。碳足跡管理與淨零時代競爭力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D88E1DA0-2B64-4EA7-AA85-4954ABFD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參考文獻</a:t>
            </a:r>
          </a:p>
        </p:txBody>
      </p:sp>
    </p:spTree>
    <p:extLst>
      <p:ext uri="{BB962C8B-B14F-4D97-AF65-F5344CB8AC3E}">
        <p14:creationId xmlns:p14="http://schemas.microsoft.com/office/powerpoint/2010/main" val="228495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536514" cy="3880773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企業七大減碳策略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</a:rPr>
              <a:t>Case study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：惠普與夏普依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</a:rPr>
              <a:t>SBT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完成範疇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</a:rPr>
              <a:t>1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、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</a:rPr>
              <a:t>2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、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</a:rPr>
              <a:t>3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目標設定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</a:rPr>
              <a:t>Case study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：台達電建立基線找出關鍵排放足跡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</a:rPr>
              <a:t>Case study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：殼牌集團透過數位協作平台幫助減少範疇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</a:rPr>
              <a:t>3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排放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</a:rPr>
              <a:t>Case study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：戴爾以概念筆電加速循環經濟實踐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</a:rPr>
              <a:t>Case study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：微軟推動內部碳定價加速轉型</a:t>
            </a:r>
            <a:endParaRPr lang="zh-TW" altLang="en-US" sz="3600" b="1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CB2B7368-1872-46BA-27D0-B2E28392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30480172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企業七大減碳策略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77334" y="1482344"/>
            <a:ext cx="4184035" cy="3880772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節能</a:t>
            </a:r>
            <a:endParaRPr lang="en-US" altLang="zh-TW" dirty="0"/>
          </a:p>
          <a:p>
            <a:pPr lvl="1"/>
            <a:r>
              <a:rPr lang="zh-TW" altLang="en-US" dirty="0"/>
              <a:t>能源管理與監控系統</a:t>
            </a:r>
          </a:p>
          <a:p>
            <a:pPr lvl="1"/>
            <a:r>
              <a:rPr lang="zh-TW" altLang="en-US" dirty="0"/>
              <a:t>設備整改提升效率</a:t>
            </a:r>
          </a:p>
          <a:p>
            <a:pPr lvl="1"/>
            <a:r>
              <a:rPr lang="zh-TW" altLang="en-US" dirty="0"/>
              <a:t>產品能效改善</a:t>
            </a:r>
            <a:endParaRPr lang="en-US" altLang="zh-TW" dirty="0"/>
          </a:p>
          <a:p>
            <a:r>
              <a:rPr lang="zh-TW" altLang="en-US" dirty="0"/>
              <a:t>綠能</a:t>
            </a:r>
            <a:endParaRPr lang="en-US" altLang="zh-TW" dirty="0"/>
          </a:p>
          <a:p>
            <a:pPr lvl="1"/>
            <a:r>
              <a:rPr lang="zh-TW" altLang="en-US" dirty="0"/>
              <a:t>自建太陽能裝置設備</a:t>
            </a:r>
          </a:p>
          <a:p>
            <a:pPr lvl="1"/>
            <a:r>
              <a:rPr lang="zh-TW" altLang="en-US" dirty="0"/>
              <a:t>儲能設備</a:t>
            </a:r>
            <a:r>
              <a:rPr lang="en-US" altLang="zh-TW" dirty="0"/>
              <a:t>(</a:t>
            </a:r>
            <a:r>
              <a:rPr lang="zh-TW" altLang="en-US" dirty="0"/>
              <a:t>削峰填谷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採購綠能</a:t>
            </a:r>
            <a:r>
              <a:rPr lang="en-US" altLang="zh-TW" dirty="0"/>
              <a:t>(</a:t>
            </a:r>
            <a:r>
              <a:rPr lang="zh-TW" altLang="en-US" dirty="0"/>
              <a:t>直購轉供</a:t>
            </a:r>
            <a:r>
              <a:rPr lang="en-US" altLang="zh-TW" dirty="0"/>
              <a:t>/</a:t>
            </a:r>
            <a:r>
              <a:rPr lang="zh-TW" altLang="en-US" dirty="0"/>
              <a:t>憑證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循環</a:t>
            </a:r>
            <a:endParaRPr lang="en-US" altLang="zh-TW" dirty="0"/>
          </a:p>
          <a:p>
            <a:pPr lvl="1"/>
            <a:r>
              <a:rPr lang="zh-TW" altLang="en-US" dirty="0"/>
              <a:t>使用可再生料</a:t>
            </a:r>
          </a:p>
          <a:p>
            <a:pPr lvl="1"/>
            <a:r>
              <a:rPr lang="zh-TW" altLang="en-US" dirty="0"/>
              <a:t>能資源循環利用</a:t>
            </a:r>
          </a:p>
          <a:p>
            <a:pPr lvl="1"/>
            <a:r>
              <a:rPr lang="zh-TW" altLang="en-US" dirty="0"/>
              <a:t>廢棄物回收再製</a:t>
            </a:r>
            <a:endParaRPr lang="en-US" altLang="zh-TW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>
          <a:xfrm>
            <a:off x="5089968" y="1482344"/>
            <a:ext cx="4184034" cy="507492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創新</a:t>
            </a:r>
            <a:endParaRPr lang="en-US" altLang="zh-TW" dirty="0"/>
          </a:p>
          <a:p>
            <a:pPr lvl="1"/>
            <a:r>
              <a:rPr lang="zh-TW" altLang="en-US" dirty="0"/>
              <a:t>產品生態化設計</a:t>
            </a:r>
          </a:p>
          <a:p>
            <a:pPr lvl="1"/>
            <a:r>
              <a:rPr lang="zh-TW" altLang="en-US" dirty="0"/>
              <a:t>製程與材料技術研發</a:t>
            </a:r>
          </a:p>
          <a:p>
            <a:pPr lvl="1"/>
            <a:r>
              <a:rPr lang="zh-TW" altLang="en-US" dirty="0"/>
              <a:t>新興能源使用</a:t>
            </a:r>
            <a:endParaRPr lang="en-US" altLang="zh-TW" dirty="0"/>
          </a:p>
          <a:p>
            <a:r>
              <a:rPr lang="zh-TW" altLang="en-US" dirty="0"/>
              <a:t>議合</a:t>
            </a:r>
            <a:endParaRPr lang="en-US" altLang="zh-TW" dirty="0"/>
          </a:p>
          <a:p>
            <a:pPr lvl="1"/>
            <a:r>
              <a:rPr lang="zh-TW" altLang="en-US" dirty="0"/>
              <a:t>供應商管理</a:t>
            </a:r>
          </a:p>
          <a:p>
            <a:pPr lvl="1"/>
            <a:r>
              <a:rPr lang="zh-TW" altLang="en-US" dirty="0"/>
              <a:t>員工行為模式改變</a:t>
            </a:r>
          </a:p>
          <a:p>
            <a:pPr lvl="1"/>
            <a:r>
              <a:rPr lang="zh-TW" altLang="en-US" dirty="0"/>
              <a:t>客戶合作</a:t>
            </a:r>
            <a:endParaRPr lang="en-US" altLang="zh-TW" dirty="0"/>
          </a:p>
          <a:p>
            <a:r>
              <a:rPr lang="zh-TW" altLang="en-US" dirty="0"/>
              <a:t>補償</a:t>
            </a:r>
            <a:endParaRPr lang="en-US" altLang="zh-TW" dirty="0"/>
          </a:p>
          <a:p>
            <a:pPr lvl="1"/>
            <a:r>
              <a:rPr lang="zh-TW" altLang="en-US" dirty="0"/>
              <a:t>導入碳捕捉技術</a:t>
            </a:r>
          </a:p>
          <a:p>
            <a:pPr lvl="1"/>
            <a:r>
              <a:rPr lang="zh-TW" altLang="en-US" dirty="0"/>
              <a:t>植樹造林</a:t>
            </a:r>
          </a:p>
          <a:p>
            <a:pPr lvl="1"/>
            <a:r>
              <a:rPr lang="zh-TW" altLang="en-US" dirty="0"/>
              <a:t>採購碳權</a:t>
            </a:r>
            <a:endParaRPr lang="en-US" altLang="zh-TW" dirty="0"/>
          </a:p>
          <a:p>
            <a:r>
              <a:rPr lang="zh-TW" altLang="en-US" dirty="0"/>
              <a:t>數位</a:t>
            </a:r>
            <a:endParaRPr lang="en-US" altLang="zh-TW" dirty="0"/>
          </a:p>
          <a:p>
            <a:pPr lvl="1"/>
            <a:r>
              <a:rPr lang="zh-TW" altLang="en-US" dirty="0"/>
              <a:t>碳管理平台</a:t>
            </a:r>
          </a:p>
          <a:p>
            <a:pPr lvl="1"/>
            <a:r>
              <a:rPr lang="zh-TW" altLang="en-US" dirty="0"/>
              <a:t>雲端計算</a:t>
            </a:r>
          </a:p>
          <a:p>
            <a:pPr lvl="1"/>
            <a:r>
              <a:rPr lang="zh-TW" altLang="en-US" dirty="0"/>
              <a:t>物聯網技術</a:t>
            </a:r>
            <a:r>
              <a:rPr lang="en-US" altLang="zh-TW" dirty="0"/>
              <a:t>/Al/ML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57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Case study</a:t>
            </a:r>
            <a:r>
              <a:rPr lang="zh-TW" altLang="en-US" dirty="0"/>
              <a:t>：</a:t>
            </a:r>
            <a:br>
              <a:rPr lang="en-US" altLang="zh-TW" dirty="0"/>
            </a:br>
            <a:r>
              <a:rPr lang="zh-TW" altLang="en-US" dirty="0">
                <a:solidFill>
                  <a:schemeClr val="accent2"/>
                </a:solidFill>
              </a:rPr>
              <a:t>惠普與夏普依</a:t>
            </a:r>
            <a:r>
              <a:rPr lang="en-US" altLang="zh-TW" dirty="0">
                <a:solidFill>
                  <a:schemeClr val="accent2"/>
                </a:solidFill>
              </a:rPr>
              <a:t>SBT</a:t>
            </a:r>
            <a:r>
              <a:rPr lang="zh-TW" altLang="en-US" dirty="0">
                <a:solidFill>
                  <a:schemeClr val="accent2"/>
                </a:solidFill>
              </a:rPr>
              <a:t>完成範疇</a:t>
            </a:r>
            <a:r>
              <a:rPr lang="en-US" altLang="zh-TW" dirty="0">
                <a:solidFill>
                  <a:schemeClr val="accent2"/>
                </a:solidFill>
              </a:rPr>
              <a:t>1</a:t>
            </a:r>
            <a:r>
              <a:rPr lang="zh-TW" altLang="en-US" dirty="0">
                <a:solidFill>
                  <a:schemeClr val="accent2"/>
                </a:solidFill>
              </a:rPr>
              <a:t>、</a:t>
            </a:r>
            <a:r>
              <a:rPr lang="en-US" altLang="zh-TW" dirty="0">
                <a:solidFill>
                  <a:schemeClr val="accent2"/>
                </a:solidFill>
              </a:rPr>
              <a:t>2</a:t>
            </a:r>
            <a:r>
              <a:rPr lang="zh-TW" altLang="en-US" dirty="0">
                <a:solidFill>
                  <a:schemeClr val="accent2"/>
                </a:solidFill>
              </a:rPr>
              <a:t>、</a:t>
            </a:r>
            <a:r>
              <a:rPr lang="en-US" altLang="zh-TW" dirty="0">
                <a:solidFill>
                  <a:schemeClr val="accent2"/>
                </a:solidFill>
              </a:rPr>
              <a:t>3</a:t>
            </a:r>
            <a:r>
              <a:rPr lang="zh-TW" altLang="en-US" dirty="0">
                <a:solidFill>
                  <a:schemeClr val="accent2"/>
                </a:solidFill>
              </a:rPr>
              <a:t>目標設定</a:t>
            </a:r>
            <a:br>
              <a:rPr lang="zh-TW" altLang="en-US" dirty="0">
                <a:solidFill>
                  <a:schemeClr val="accent2"/>
                </a:solidFill>
              </a:rPr>
            </a:br>
            <a:br>
              <a:rPr lang="zh-TW" altLang="en-US" dirty="0">
                <a:solidFill>
                  <a:schemeClr val="accent2"/>
                </a:solidFill>
              </a:rPr>
            </a:b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惠普</a:t>
            </a:r>
            <a:endParaRPr lang="en-US" altLang="zh-TW" dirty="0"/>
          </a:p>
          <a:p>
            <a:pPr lvl="1"/>
            <a:r>
              <a:rPr lang="zh-TW" altLang="en-US" dirty="0"/>
              <a:t>自我營運排放</a:t>
            </a:r>
            <a:r>
              <a:rPr lang="en-US" altLang="zh-TW" dirty="0"/>
              <a:t>(Scope 1</a:t>
            </a:r>
            <a:r>
              <a:rPr lang="zh-TW" altLang="en-US" dirty="0"/>
              <a:t>、</a:t>
            </a:r>
            <a:r>
              <a:rPr lang="en-US" altLang="zh-TW" dirty="0"/>
              <a:t>2)</a:t>
            </a:r>
          </a:p>
          <a:p>
            <a:pPr lvl="2"/>
            <a:r>
              <a:rPr lang="en-US" altLang="zh-TW" dirty="0"/>
              <a:t>2025</a:t>
            </a:r>
            <a:r>
              <a:rPr lang="zh-TW" altLang="en-US" dirty="0"/>
              <a:t>年排放降低</a:t>
            </a:r>
            <a:r>
              <a:rPr lang="en-US" altLang="zh-TW" dirty="0"/>
              <a:t>60% (Base year 2015)</a:t>
            </a:r>
          </a:p>
          <a:p>
            <a:pPr lvl="1"/>
            <a:r>
              <a:rPr lang="zh-TW" altLang="en-US" dirty="0"/>
              <a:t>間接排放</a:t>
            </a:r>
            <a:r>
              <a:rPr lang="en-US" altLang="zh-TW" dirty="0"/>
              <a:t>( Scope 3 )</a:t>
            </a:r>
          </a:p>
          <a:p>
            <a:pPr lvl="2"/>
            <a:r>
              <a:rPr lang="en-US" altLang="zh-TW" dirty="0"/>
              <a:t>2020</a:t>
            </a:r>
            <a:r>
              <a:rPr lang="zh-TW" altLang="en-US" dirty="0"/>
              <a:t>年「產品使用」排放強度降低</a:t>
            </a:r>
            <a:r>
              <a:rPr lang="en-US" altLang="zh-TW" dirty="0"/>
              <a:t>25%(Base year 2010)</a:t>
            </a:r>
          </a:p>
          <a:p>
            <a:pPr lvl="2"/>
            <a:r>
              <a:rPr lang="en-US" altLang="zh-TW" dirty="0"/>
              <a:t>2025</a:t>
            </a:r>
            <a:r>
              <a:rPr lang="zh-TW" altLang="en-US" dirty="0"/>
              <a:t>年「</a:t>
            </a:r>
            <a:r>
              <a:rPr lang="en-US" altLang="zh-TW" dirty="0"/>
              <a:t>Tier 1</a:t>
            </a:r>
            <a:r>
              <a:rPr lang="zh-TW" altLang="en-US" dirty="0"/>
              <a:t>供應商生產與運輸」</a:t>
            </a:r>
            <a:r>
              <a:rPr lang="en-US" altLang="zh-TW" dirty="0"/>
              <a:t> </a:t>
            </a:r>
            <a:r>
              <a:rPr lang="zh-TW" altLang="en-US" dirty="0"/>
              <a:t>排放強度降低</a:t>
            </a:r>
            <a:r>
              <a:rPr lang="en-US" altLang="zh-TW" dirty="0"/>
              <a:t>10%(Base year 2015)</a:t>
            </a:r>
          </a:p>
          <a:p>
            <a:r>
              <a:rPr lang="zh-TW" altLang="en-US" dirty="0"/>
              <a:t>夏普</a:t>
            </a:r>
            <a:endParaRPr lang="en-US" altLang="zh-TW" dirty="0"/>
          </a:p>
          <a:p>
            <a:pPr lvl="1"/>
            <a:r>
              <a:rPr lang="zh-TW" altLang="en-US" dirty="0"/>
              <a:t>自我營運排放</a:t>
            </a:r>
            <a:r>
              <a:rPr lang="en-US" altLang="zh-TW" dirty="0"/>
              <a:t>(Scope 1</a:t>
            </a:r>
            <a:r>
              <a:rPr lang="zh-TW" altLang="en-US" dirty="0"/>
              <a:t>、</a:t>
            </a:r>
            <a:r>
              <a:rPr lang="en-US" altLang="zh-TW" dirty="0"/>
              <a:t>2)</a:t>
            </a:r>
          </a:p>
          <a:p>
            <a:pPr lvl="2"/>
            <a:r>
              <a:rPr lang="en-US" altLang="zh-TW" dirty="0"/>
              <a:t>2031</a:t>
            </a:r>
            <a:r>
              <a:rPr lang="zh-TW" altLang="en-US" dirty="0"/>
              <a:t>年排放降低</a:t>
            </a:r>
            <a:r>
              <a:rPr lang="en-US" altLang="zh-TW" dirty="0"/>
              <a:t>33% (Base year 2018)</a:t>
            </a:r>
          </a:p>
          <a:p>
            <a:pPr lvl="1"/>
            <a:r>
              <a:rPr lang="zh-TW" altLang="en-US" dirty="0"/>
              <a:t>間接排放</a:t>
            </a:r>
            <a:r>
              <a:rPr lang="en-US" altLang="zh-TW" dirty="0"/>
              <a:t>( Scope 3 )</a:t>
            </a:r>
          </a:p>
          <a:p>
            <a:pPr lvl="2"/>
            <a:r>
              <a:rPr lang="en-US" altLang="zh-TW" dirty="0"/>
              <a:t>2031</a:t>
            </a:r>
            <a:r>
              <a:rPr lang="zh-TW" altLang="en-US" dirty="0"/>
              <a:t>年「產品使用」絕對排放降低</a:t>
            </a:r>
            <a:r>
              <a:rPr lang="en-US" altLang="zh-TW" dirty="0"/>
              <a:t>33% (Base year 2018)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798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Case study</a:t>
            </a:r>
            <a:r>
              <a:rPr lang="zh-TW" altLang="en-US" dirty="0"/>
              <a:t>：</a:t>
            </a:r>
            <a:br>
              <a:rPr lang="en-US" altLang="zh-TW" dirty="0"/>
            </a:br>
            <a:r>
              <a:rPr lang="zh-TW" altLang="en-US" dirty="0">
                <a:solidFill>
                  <a:schemeClr val="accent2"/>
                </a:solidFill>
              </a:rPr>
              <a:t>台達電建立基線找出關鍵排放足跡</a:t>
            </a:r>
            <a:br>
              <a:rPr lang="zh-TW" altLang="en-US" dirty="0">
                <a:solidFill>
                  <a:schemeClr val="accent2"/>
                </a:solidFill>
              </a:rPr>
            </a:b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571322" cy="3880773"/>
          </a:xfrm>
        </p:spPr>
        <p:txBody>
          <a:bodyPr/>
          <a:lstStyle/>
          <a:p>
            <a:r>
              <a:rPr lang="zh-TW" altLang="en-US" dirty="0"/>
              <a:t>台達於</a:t>
            </a:r>
            <a:r>
              <a:rPr lang="en-US" altLang="zh-TW" dirty="0"/>
              <a:t>2017</a:t>
            </a:r>
            <a:r>
              <a:rPr lang="zh-TW" altLang="en-US" dirty="0"/>
              <a:t>年採用</a:t>
            </a:r>
            <a:r>
              <a:rPr lang="en-US" altLang="zh-TW" dirty="0"/>
              <a:t>GHG</a:t>
            </a:r>
            <a:r>
              <a:rPr lang="zh-TW" altLang="en-US" dirty="0"/>
              <a:t> </a:t>
            </a:r>
            <a:r>
              <a:rPr lang="en-US" altLang="zh-TW" dirty="0"/>
              <a:t>Protocol</a:t>
            </a:r>
            <a:r>
              <a:rPr lang="zh-TW" altLang="en-US" dirty="0"/>
              <a:t> </a:t>
            </a:r>
            <a:r>
              <a:rPr lang="en-US" altLang="zh-TW" dirty="0"/>
              <a:t>Evaluator</a:t>
            </a:r>
            <a:r>
              <a:rPr lang="zh-TW" altLang="en-US" dirty="0"/>
              <a:t> </a:t>
            </a:r>
            <a:r>
              <a:rPr lang="en-US" altLang="zh-TW" dirty="0"/>
              <a:t>Tool</a:t>
            </a:r>
            <a:r>
              <a:rPr lang="zh-TW" altLang="en-US" dirty="0"/>
              <a:t>鑑別台達範疇三主要排放項目，依據結果盤查其排放量並通過</a:t>
            </a:r>
            <a:r>
              <a:rPr lang="en-US" altLang="zh-TW" dirty="0"/>
              <a:t>ISO14064-1</a:t>
            </a:r>
            <a:r>
              <a:rPr lang="zh-TW" altLang="en-US" dirty="0"/>
              <a:t>查證，其中</a:t>
            </a:r>
            <a:r>
              <a:rPr lang="zh-TW" altLang="en-US" b="1" dirty="0"/>
              <a:t>伺服器電源</a:t>
            </a:r>
            <a:r>
              <a:rPr lang="zh-TW" altLang="en-US" dirty="0"/>
              <a:t>使用的排放，超過範疇三排放總量</a:t>
            </a:r>
            <a:r>
              <a:rPr lang="en-US" altLang="zh-TW" dirty="0"/>
              <a:t>70%</a:t>
            </a:r>
            <a:r>
              <a:rPr lang="zh-TW" altLang="en-US" dirty="0"/>
              <a:t>以上，因此台達針對伺服器電源訂定</a:t>
            </a:r>
            <a:r>
              <a:rPr lang="zh-TW" altLang="en-US" b="1" dirty="0"/>
              <a:t>能源效率</a:t>
            </a:r>
            <a:r>
              <a:rPr lang="zh-TW" altLang="en-US" dirty="0"/>
              <a:t>目標，以</a:t>
            </a:r>
            <a:r>
              <a:rPr lang="en-US" altLang="zh-TW" dirty="0"/>
              <a:t>2016</a:t>
            </a:r>
            <a:r>
              <a:rPr lang="zh-TW" altLang="en-US" dirty="0"/>
              <a:t>為基準年，於</a:t>
            </a:r>
            <a:r>
              <a:rPr lang="en-US" altLang="zh-TW" dirty="0"/>
              <a:t>2022</a:t>
            </a:r>
            <a:r>
              <a:rPr lang="zh-TW" altLang="en-US" dirty="0"/>
              <a:t>年透過能源效率提升</a:t>
            </a:r>
            <a:r>
              <a:rPr lang="en-US" altLang="zh-TW" dirty="0"/>
              <a:t>1.6%</a:t>
            </a:r>
            <a:r>
              <a:rPr lang="zh-TW" altLang="en-US" dirty="0"/>
              <a:t>，降低範疇三</a:t>
            </a:r>
            <a:r>
              <a:rPr lang="en-US" altLang="zh-TW" dirty="0"/>
              <a:t>20%</a:t>
            </a:r>
            <a:r>
              <a:rPr lang="zh-TW" altLang="en-US" dirty="0"/>
              <a:t>排放量。</a:t>
            </a:r>
            <a:r>
              <a:rPr lang="en-US" altLang="zh-TW" dirty="0"/>
              <a:t>2020</a:t>
            </a:r>
            <a:r>
              <a:rPr lang="zh-TW" altLang="en-US" dirty="0"/>
              <a:t>年，透過</a:t>
            </a:r>
            <a:r>
              <a:rPr lang="zh-TW" altLang="en-US" b="1" dirty="0"/>
              <a:t>研發持續創新</a:t>
            </a:r>
            <a:r>
              <a:rPr lang="zh-TW" altLang="en-US" dirty="0"/>
              <a:t>的努力，伺服器電源平均能源效率相較</a:t>
            </a:r>
            <a:r>
              <a:rPr lang="en-US" altLang="zh-TW" dirty="0"/>
              <a:t>2016</a:t>
            </a:r>
            <a:r>
              <a:rPr lang="zh-TW" altLang="en-US" dirty="0"/>
              <a:t>基準年提升</a:t>
            </a:r>
            <a:r>
              <a:rPr lang="en-US" altLang="zh-TW" dirty="0"/>
              <a:t>0.4%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953" y="2160589"/>
            <a:ext cx="5174857" cy="38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0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5FCBEF"/>
                </a:solidFill>
              </a:rPr>
              <a:t>Case study</a:t>
            </a:r>
            <a:r>
              <a:rPr lang="zh-TW" altLang="en-US" dirty="0">
                <a:solidFill>
                  <a:srgbClr val="5FCBEF"/>
                </a:solidFill>
              </a:rPr>
              <a:t>：</a:t>
            </a:r>
            <a:br>
              <a:rPr lang="en-US" altLang="zh-TW" dirty="0">
                <a:solidFill>
                  <a:srgbClr val="5FCBEF"/>
                </a:solidFill>
              </a:rPr>
            </a:br>
            <a:r>
              <a:rPr lang="zh-TW" altLang="en-US" dirty="0">
                <a:solidFill>
                  <a:srgbClr val="2E83C3"/>
                </a:solidFill>
              </a:rPr>
              <a:t>台達電建立基線找出關鍵排放足跡</a:t>
            </a:r>
            <a:br>
              <a:rPr lang="zh-TW" altLang="en-US" sz="3200" dirty="0">
                <a:solidFill>
                  <a:srgbClr val="2E83C3"/>
                </a:solidFill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077546" cy="3880773"/>
          </a:xfrm>
        </p:spPr>
        <p:txBody>
          <a:bodyPr/>
          <a:lstStyle/>
          <a:p>
            <a:r>
              <a:rPr lang="zh-TW" altLang="en-US" dirty="0"/>
              <a:t>台達除依據</a:t>
            </a:r>
            <a:r>
              <a:rPr lang="en-US" altLang="zh-TW" dirty="0"/>
              <a:t>ISO 14064-1:2018</a:t>
            </a:r>
            <a:r>
              <a:rPr lang="zh-TW" altLang="en-US" dirty="0"/>
              <a:t>標準要求，鑑別重大排放項目並計算溫室氣體排放量，亦依</a:t>
            </a:r>
            <a:r>
              <a:rPr lang="en-US" altLang="zh-TW" dirty="0"/>
              <a:t>GHG protocol</a:t>
            </a:r>
            <a:r>
              <a:rPr lang="zh-TW" altLang="en-US" dirty="0"/>
              <a:t>方法學盤查各類別間接溫室氣體排放量。本次盤查範疇三所有類別的排放量，整體而言</a:t>
            </a:r>
            <a:r>
              <a:rPr lang="en-US" altLang="zh-TW" dirty="0"/>
              <a:t>2022</a:t>
            </a:r>
            <a:r>
              <a:rPr lang="zh-TW" altLang="en-US" dirty="0"/>
              <a:t>年的排放量相較前一年增加，主要原因是</a:t>
            </a:r>
            <a:r>
              <a:rPr lang="en-US" altLang="zh-TW" dirty="0"/>
              <a:t>2022</a:t>
            </a:r>
            <a:r>
              <a:rPr lang="zh-TW" altLang="en-US" dirty="0"/>
              <a:t>年的產品銷售量大幅成長，範疇三的主要排放類別為</a:t>
            </a:r>
            <a:r>
              <a:rPr lang="en-US" altLang="zh-TW" dirty="0"/>
              <a:t>C11</a:t>
            </a:r>
            <a:r>
              <a:rPr lang="zh-TW" altLang="en-US" b="1" dirty="0"/>
              <a:t>售出產品的使用</a:t>
            </a:r>
            <a:r>
              <a:rPr lang="zh-TW" altLang="en-US" dirty="0"/>
              <a:t>（約</a:t>
            </a:r>
            <a:r>
              <a:rPr lang="en-US" altLang="zh-TW" dirty="0"/>
              <a:t>60.9%</a:t>
            </a:r>
            <a:r>
              <a:rPr lang="zh-TW" altLang="en-US" dirty="0"/>
              <a:t>）及</a:t>
            </a:r>
            <a:r>
              <a:rPr lang="en-US" altLang="zh-TW" dirty="0"/>
              <a:t>C1</a:t>
            </a:r>
            <a:r>
              <a:rPr lang="zh-TW" altLang="en-US" b="1" dirty="0"/>
              <a:t>購買的產品與服務</a:t>
            </a:r>
            <a:r>
              <a:rPr lang="zh-TW" altLang="en-US" dirty="0"/>
              <a:t>（約</a:t>
            </a:r>
            <a:r>
              <a:rPr lang="en-US" altLang="zh-TW" dirty="0"/>
              <a:t>22.5%</a:t>
            </a:r>
            <a:r>
              <a:rPr lang="zh-TW" altLang="en-US" dirty="0"/>
              <a:t>），未來將持續致力於</a:t>
            </a:r>
            <a:r>
              <a:rPr lang="zh-TW" altLang="en-US" b="1" dirty="0"/>
              <a:t>低碳產品研發</a:t>
            </a:r>
            <a:r>
              <a:rPr lang="zh-TW" altLang="en-US" dirty="0"/>
              <a:t>、</a:t>
            </a:r>
            <a:r>
              <a:rPr lang="zh-TW" altLang="en-US" b="1" dirty="0"/>
              <a:t>低碳供應鏈議合及低碳運輸</a:t>
            </a:r>
            <a:r>
              <a:rPr lang="zh-TW" altLang="en-US" dirty="0"/>
              <a:t>三大方向減量。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844" y="1682496"/>
            <a:ext cx="5314852" cy="503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8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Case study</a:t>
            </a:r>
            <a:r>
              <a:rPr lang="zh-TW" altLang="en-US" dirty="0"/>
              <a:t>：</a:t>
            </a:r>
            <a:br>
              <a:rPr lang="en-US" altLang="zh-TW" dirty="0"/>
            </a:br>
            <a:r>
              <a:rPr lang="zh-TW" altLang="en-US" sz="3100" dirty="0">
                <a:solidFill>
                  <a:schemeClr val="accent2"/>
                </a:solidFill>
              </a:rPr>
              <a:t>殼牌集團透過數位協作平台幫助減少範疇</a:t>
            </a:r>
            <a:r>
              <a:rPr lang="en-US" altLang="zh-TW" sz="3100" dirty="0">
                <a:solidFill>
                  <a:schemeClr val="accent2"/>
                </a:solidFill>
              </a:rPr>
              <a:t>3</a:t>
            </a:r>
            <a:r>
              <a:rPr lang="zh-TW" altLang="en-US" sz="3100" dirty="0">
                <a:solidFill>
                  <a:schemeClr val="accent2"/>
                </a:solidFill>
              </a:rPr>
              <a:t>排放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0626" cy="3880773"/>
          </a:xfrm>
        </p:spPr>
        <p:txBody>
          <a:bodyPr/>
          <a:lstStyle/>
          <a:p>
            <a:r>
              <a:rPr lang="zh-TW" altLang="en-US" dirty="0"/>
              <a:t>數位化工具可加速幫助全球供應鏈排放的機會</a:t>
            </a:r>
            <a:endParaRPr lang="en-US" altLang="zh-TW" dirty="0"/>
          </a:p>
          <a:p>
            <a:r>
              <a:rPr lang="zh-TW" altLang="en-US" dirty="0"/>
              <a:t>殼牌集團建立供應商能源轉型中心</a:t>
            </a:r>
            <a:r>
              <a:rPr lang="en-US" altLang="zh-TW" dirty="0"/>
              <a:t>(Supplier Energy Transition Hub)</a:t>
            </a:r>
            <a:r>
              <a:rPr lang="zh-TW" altLang="en-US" dirty="0"/>
              <a:t>的資訊平台，允許供應商掌握其排放基準，並掌握排放足跡，設定具企圖心的目標、及與其他使用者進行比較</a:t>
            </a:r>
            <a:endParaRPr lang="en-US" altLang="zh-TW" dirty="0"/>
          </a:p>
          <a:p>
            <a:pPr lvl="1"/>
            <a:r>
              <a:rPr lang="zh-TW" altLang="en-US" dirty="0"/>
              <a:t>用戶可分享最佳實踐技術與查詢低碳解決方案，包含高碳排行業</a:t>
            </a:r>
          </a:p>
          <a:p>
            <a:pPr lvl="1"/>
            <a:r>
              <a:rPr lang="zh-TW" altLang="en-US" dirty="0"/>
              <a:t>整理用戶企業的排放數據，並繪製在指定時間難預期的目標與潛在減碳路徑</a:t>
            </a:r>
          </a:p>
          <a:p>
            <a:pPr lvl="1"/>
            <a:r>
              <a:rPr lang="zh-TW" altLang="en-US" dirty="0"/>
              <a:t>允許供應商與客戶交互了解彼此數據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596" y="2160589"/>
            <a:ext cx="4783937" cy="360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8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solidFill>
                  <a:srgbClr val="5FCBEF"/>
                </a:solidFill>
              </a:rPr>
              <a:t>Case study</a:t>
            </a:r>
            <a:r>
              <a:rPr lang="zh-TW" altLang="en-US" sz="3200" dirty="0">
                <a:solidFill>
                  <a:srgbClr val="5FCBEF"/>
                </a:solidFill>
              </a:rPr>
              <a:t>：</a:t>
            </a:r>
            <a:br>
              <a:rPr lang="en-US" altLang="zh-TW" sz="3200" dirty="0">
                <a:solidFill>
                  <a:srgbClr val="5FCBEF"/>
                </a:solidFill>
              </a:rPr>
            </a:br>
            <a:r>
              <a:rPr lang="zh-TW" altLang="en-US" sz="2800" dirty="0">
                <a:solidFill>
                  <a:schemeClr val="accent2"/>
                </a:solidFill>
              </a:rPr>
              <a:t>戴爾以概念筆電加速循環經濟實踐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戴爾於</a:t>
            </a:r>
            <a:r>
              <a:rPr lang="en-US" altLang="zh-TW" dirty="0"/>
              <a:t>2022</a:t>
            </a:r>
            <a:r>
              <a:rPr lang="zh-TW" altLang="en-US" dirty="0"/>
              <a:t>年提出</a:t>
            </a:r>
            <a:r>
              <a:rPr lang="en-US" altLang="zh-TW" dirty="0"/>
              <a:t>Concept</a:t>
            </a:r>
            <a:r>
              <a:rPr lang="zh-TW" altLang="en-US" dirty="0"/>
              <a:t> </a:t>
            </a:r>
            <a:r>
              <a:rPr lang="en-US" altLang="zh-TW" dirty="0"/>
              <a:t>Luna</a:t>
            </a:r>
            <a:r>
              <a:rPr lang="zh-TW" altLang="en-US" dirty="0"/>
              <a:t>概念筆電，使用環境友善、可循環利用的材料，減少電子廢棄物</a:t>
            </a:r>
            <a:endParaRPr lang="en-US" altLang="zh-TW" dirty="0"/>
          </a:p>
          <a:p>
            <a:pPr lvl="1"/>
            <a:r>
              <a:rPr lang="zh-TW" altLang="en-US" dirty="0"/>
              <a:t>縮小總主機板面積</a:t>
            </a:r>
            <a:r>
              <a:rPr lang="en-US" altLang="zh-TW" dirty="0"/>
              <a:t>(</a:t>
            </a:r>
            <a:r>
              <a:rPr lang="zh-TW" altLang="en-US" dirty="0"/>
              <a:t>主機板為最耗能元件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新內部元件佈局，與底座電池分離，使其有較佳的散熱效果</a:t>
            </a:r>
            <a:endParaRPr lang="en-US" altLang="zh-TW" dirty="0"/>
          </a:p>
          <a:p>
            <a:pPr lvl="1"/>
            <a:r>
              <a:rPr lang="zh-TW" altLang="en-US" dirty="0"/>
              <a:t>鋁機殼的製程採用水力發電，減少額外廢料</a:t>
            </a:r>
            <a:endParaRPr lang="en-US" altLang="zh-TW" dirty="0"/>
          </a:p>
          <a:p>
            <a:pPr lvl="1"/>
            <a:r>
              <a:rPr lang="zh-TW" altLang="en-US" dirty="0"/>
              <a:t>減少組裝設計中的螺絲釘數量，降低筆電維修拆解所需要的時間</a:t>
            </a:r>
            <a:r>
              <a:rPr lang="en-US" altLang="zh-TW" dirty="0"/>
              <a:t>(</a:t>
            </a:r>
            <a:r>
              <a:rPr lang="zh-TW" altLang="en-US" dirty="0"/>
              <a:t>大約縮減</a:t>
            </a:r>
            <a:r>
              <a:rPr lang="en-US" altLang="zh-TW" dirty="0"/>
              <a:t>1.5</a:t>
            </a:r>
            <a:r>
              <a:rPr lang="zh-TW" altLang="en-US" dirty="0"/>
              <a:t>小時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使用更容易拆換的鍵盤，使其更容易清潔，回收再利用</a:t>
            </a:r>
            <a:endParaRPr lang="en-US" altLang="zh-TW" dirty="0"/>
          </a:p>
          <a:p>
            <a:pPr lvl="1"/>
            <a:r>
              <a:rPr lang="zh-TW" altLang="en-US" dirty="0"/>
              <a:t>深循環電池</a:t>
            </a:r>
            <a:r>
              <a:rPr lang="en-US" altLang="zh-TW" dirty="0"/>
              <a:t>(deep-cycle cells)</a:t>
            </a:r>
            <a:r>
              <a:rPr lang="zh-TW" altLang="en-US" dirty="0"/>
              <a:t>可長時間充電，延長電池永用壽命，可翻新再利用</a:t>
            </a:r>
            <a:endParaRPr lang="en-US" altLang="zh-TW" dirty="0"/>
          </a:p>
          <a:p>
            <a:pPr lvl="1"/>
            <a:r>
              <a:rPr lang="zh-TW" altLang="en-US" dirty="0"/>
              <a:t>新型可分解的電路板，採用亞麻纖維和水溶性膠水製成，取代傳統塑膠板，有利於筆電回收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12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solidFill>
                  <a:srgbClr val="5FCBEF"/>
                </a:solidFill>
              </a:rPr>
              <a:t>Case study</a:t>
            </a:r>
            <a:r>
              <a:rPr lang="zh-TW" altLang="en-US" sz="3200" dirty="0">
                <a:solidFill>
                  <a:srgbClr val="5FCBEF"/>
                </a:solidFill>
              </a:rPr>
              <a:t>：</a:t>
            </a:r>
            <a:br>
              <a:rPr lang="en-US" altLang="zh-TW" sz="3200" dirty="0">
                <a:solidFill>
                  <a:srgbClr val="5FCBEF"/>
                </a:solidFill>
              </a:rPr>
            </a:br>
            <a:r>
              <a:rPr lang="zh-TW" altLang="en-US" sz="2800" dirty="0">
                <a:solidFill>
                  <a:srgbClr val="2E83C3"/>
                </a:solidFill>
              </a:rPr>
              <a:t>微軟推動內部碳定價加速轉型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內部碳價：根據再生能源平均價格與全球碳抵換專案成本來估算</a:t>
            </a:r>
            <a:endParaRPr lang="en-US" altLang="zh-TW" dirty="0"/>
          </a:p>
          <a:p>
            <a:r>
              <a:rPr lang="zh-TW" altLang="en-US" dirty="0"/>
              <a:t>向各部門收取碳稅</a:t>
            </a:r>
            <a:endParaRPr lang="en-US" altLang="zh-TW" dirty="0"/>
          </a:p>
          <a:p>
            <a:r>
              <a:rPr lang="zh-TW" altLang="en-US" dirty="0"/>
              <a:t>全球分公司的內部碳稅</a:t>
            </a:r>
          </a:p>
          <a:p>
            <a:r>
              <a:rPr lang="zh-TW" altLang="en-US" dirty="0"/>
              <a:t>集結成中央基金</a:t>
            </a:r>
            <a:endParaRPr lang="en-US" altLang="zh-TW" dirty="0"/>
          </a:p>
          <a:p>
            <a:r>
              <a:rPr lang="zh-TW" altLang="en-US" dirty="0"/>
              <a:t>基金挹注於投資提升能源效率、碳補償專案與購買綠電</a:t>
            </a:r>
            <a:endParaRPr lang="en-US" altLang="zh-TW" dirty="0"/>
          </a:p>
          <a:p>
            <a:r>
              <a:rPr lang="zh-TW" altLang="en-US" dirty="0"/>
              <a:t>改變員工行為模式</a:t>
            </a:r>
            <a:endParaRPr lang="en-US" altLang="zh-TW" dirty="0"/>
          </a:p>
          <a:p>
            <a:r>
              <a:rPr lang="zh-TW" altLang="en-US" dirty="0"/>
              <a:t>從企業文化層面推動永續觀念</a:t>
            </a:r>
            <a:endParaRPr lang="en-US" altLang="zh-TW" dirty="0"/>
          </a:p>
          <a:p>
            <a:r>
              <a:rPr lang="zh-TW" altLang="en-US" dirty="0"/>
              <a:t>台灣企業陸陸續續也啟動內部碳定價，包括台達電、友達光電、華碩等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90815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3370</TotalTime>
  <Words>1013</Words>
  <Application>Microsoft Office PowerPoint</Application>
  <PresentationFormat>寬螢幕</PresentationFormat>
  <Paragraphs>94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 3</vt:lpstr>
      <vt:lpstr>多面向</vt:lpstr>
      <vt:lpstr>淨零排放企業策略(3/3)</vt:lpstr>
      <vt:lpstr>大綱</vt:lpstr>
      <vt:lpstr>企業七大減碳策略 </vt:lpstr>
      <vt:lpstr>Case study： 惠普與夏普依SBT完成範疇1、2、3目標設定  </vt:lpstr>
      <vt:lpstr>Case study： 台達電建立基線找出關鍵排放足跡 </vt:lpstr>
      <vt:lpstr>Case study： 台達電建立基線找出關鍵排放足跡 </vt:lpstr>
      <vt:lpstr>Case study： 殼牌集團透過數位協作平台幫助減少範疇3排放 </vt:lpstr>
      <vt:lpstr>Case study： 戴爾以概念筆電加速循環經濟實踐</vt:lpstr>
      <vt:lpstr>Case study： 微軟推動內部碳定價加速轉型</vt:lpstr>
      <vt:lpstr>參考文獻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聯合國 永續發展目標 SDGs之介紹</dc:title>
  <dc:creator>賴憬霖</dc:creator>
  <cp:lastModifiedBy>志隆 周</cp:lastModifiedBy>
  <cp:revision>147</cp:revision>
  <dcterms:created xsi:type="dcterms:W3CDTF">2023-11-21T14:13:14Z</dcterms:created>
  <dcterms:modified xsi:type="dcterms:W3CDTF">2024-01-23T14:19:59Z</dcterms:modified>
</cp:coreProperties>
</file>