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notesMasterIdLst>
    <p:notesMasterId r:id="rId23"/>
  </p:notesMasterIdLst>
  <p:sldIdLst>
    <p:sldId id="256" r:id="rId2"/>
    <p:sldId id="257" r:id="rId3"/>
    <p:sldId id="270" r:id="rId4"/>
    <p:sldId id="271" r:id="rId5"/>
    <p:sldId id="275" r:id="rId6"/>
    <p:sldId id="276" r:id="rId7"/>
    <p:sldId id="285" r:id="rId8"/>
    <p:sldId id="286" r:id="rId9"/>
    <p:sldId id="272" r:id="rId10"/>
    <p:sldId id="277" r:id="rId11"/>
    <p:sldId id="278" r:id="rId12"/>
    <p:sldId id="279" r:id="rId13"/>
    <p:sldId id="273" r:id="rId14"/>
    <p:sldId id="280" r:id="rId15"/>
    <p:sldId id="281" r:id="rId16"/>
    <p:sldId id="282" r:id="rId17"/>
    <p:sldId id="274" r:id="rId18"/>
    <p:sldId id="283" r:id="rId19"/>
    <p:sldId id="284" r:id="rId20"/>
    <p:sldId id="287" r:id="rId21"/>
    <p:sldId id="26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FAFA"/>
    <a:srgbClr val="EAEAEA"/>
    <a:srgbClr val="305B6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1" d="100"/>
          <a:sy n="61" d="100"/>
        </p:scale>
        <p:origin x="8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295A6D-9E00-44DC-AA79-2CDD72B966EF}" type="datetimeFigureOut">
              <a:rPr lang="zh-TW" altLang="en-US" smtClean="0"/>
              <a:t>2024/1/31</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DAFD0A-C3A4-47B7-91CA-39AB0A0F0E68}" type="slidenum">
              <a:rPr lang="zh-TW" altLang="en-US" smtClean="0"/>
              <a:t>‹#›</a:t>
            </a:fld>
            <a:endParaRPr lang="zh-TW" altLang="en-US"/>
          </a:p>
        </p:txBody>
      </p:sp>
    </p:spTree>
    <p:extLst>
      <p:ext uri="{BB962C8B-B14F-4D97-AF65-F5344CB8AC3E}">
        <p14:creationId xmlns:p14="http://schemas.microsoft.com/office/powerpoint/2010/main" val="10710838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01DAFD0A-C3A4-47B7-91CA-39AB0A0F0E68}" type="slidenum">
              <a:rPr lang="zh-TW" altLang="en-US" smtClean="0"/>
              <a:t>21</a:t>
            </a:fld>
            <a:endParaRPr lang="zh-TW" altLang="en-US"/>
          </a:p>
        </p:txBody>
      </p:sp>
    </p:spTree>
    <p:extLst>
      <p:ext uri="{BB962C8B-B14F-4D97-AF65-F5344CB8AC3E}">
        <p14:creationId xmlns:p14="http://schemas.microsoft.com/office/powerpoint/2010/main" val="6751387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32965A75-2EF9-4A26-B677-512C78E08687}" type="datetime1">
              <a:rPr lang="zh-TW" altLang="en-US" smtClean="0"/>
              <a:t>2024/1/31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3A82B23-BE9D-49D1-ABEB-4A19EF599FFA}" type="slidenum">
              <a:rPr lang="zh-TW" altLang="en-US" smtClean="0"/>
              <a:t>‹#›</a:t>
            </a:fld>
            <a:endParaRPr lang="zh-TW" altLang="en-US"/>
          </a:p>
        </p:txBody>
      </p:sp>
    </p:spTree>
    <p:extLst>
      <p:ext uri="{BB962C8B-B14F-4D97-AF65-F5344CB8AC3E}">
        <p14:creationId xmlns:p14="http://schemas.microsoft.com/office/powerpoint/2010/main" val="1659012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56F5895A-39CE-48EE-8BEC-9C3B36B30F9D}" type="datetime1">
              <a:rPr lang="zh-TW" altLang="en-US" smtClean="0"/>
              <a:t>2024/1/31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3A82B23-BE9D-49D1-ABEB-4A19EF599FFA}" type="slidenum">
              <a:rPr lang="zh-TW" altLang="en-US" smtClean="0"/>
              <a:t>‹#›</a:t>
            </a:fld>
            <a:endParaRPr lang="zh-TW" altLang="en-US"/>
          </a:p>
        </p:txBody>
      </p:sp>
    </p:spTree>
    <p:extLst>
      <p:ext uri="{BB962C8B-B14F-4D97-AF65-F5344CB8AC3E}">
        <p14:creationId xmlns:p14="http://schemas.microsoft.com/office/powerpoint/2010/main" val="1973637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169C41A4-3DAA-494C-B00F-00FC4A098046}" type="datetime1">
              <a:rPr lang="zh-TW" altLang="en-US" smtClean="0"/>
              <a:t>2024/1/31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3A82B23-BE9D-49D1-ABEB-4A19EF599FFA}" type="slidenum">
              <a:rPr lang="zh-TW" altLang="en-US" smtClean="0"/>
              <a:t>‹#›</a:t>
            </a:fld>
            <a:endParaRPr lang="zh-TW"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202232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6FF3A8C3-C60D-4519-99EB-A3ABC396F8F0}" type="datetime1">
              <a:rPr lang="zh-TW" altLang="en-US" smtClean="0"/>
              <a:t>2024/1/31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3A82B23-BE9D-49D1-ABEB-4A19EF599FFA}" type="slidenum">
              <a:rPr lang="zh-TW" altLang="en-US" smtClean="0"/>
              <a:t>‹#›</a:t>
            </a:fld>
            <a:endParaRPr lang="zh-TW" altLang="en-US"/>
          </a:p>
        </p:txBody>
      </p:sp>
    </p:spTree>
    <p:extLst>
      <p:ext uri="{BB962C8B-B14F-4D97-AF65-F5344CB8AC3E}">
        <p14:creationId xmlns:p14="http://schemas.microsoft.com/office/powerpoint/2010/main" val="6201160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0285BEE8-665C-4F78-B552-938E3A9001DA}" type="datetime1">
              <a:rPr lang="zh-TW" altLang="en-US" smtClean="0"/>
              <a:t>2024/1/31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3A82B23-BE9D-49D1-ABEB-4A19EF599FFA}" type="slidenum">
              <a:rPr lang="zh-TW" altLang="en-US" smtClean="0"/>
              <a:t>‹#›</a:t>
            </a:fld>
            <a:endParaRPr lang="zh-TW"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312044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109142A7-60E9-4DC7-9C8A-D1D2019F7864}" type="datetime1">
              <a:rPr lang="zh-TW" altLang="en-US" smtClean="0"/>
              <a:t>2024/1/31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3A82B23-BE9D-49D1-ABEB-4A19EF599FFA}" type="slidenum">
              <a:rPr lang="zh-TW" altLang="en-US" smtClean="0"/>
              <a:t>‹#›</a:t>
            </a:fld>
            <a:endParaRPr lang="zh-TW" altLang="en-US"/>
          </a:p>
        </p:txBody>
      </p:sp>
    </p:spTree>
    <p:extLst>
      <p:ext uri="{BB962C8B-B14F-4D97-AF65-F5344CB8AC3E}">
        <p14:creationId xmlns:p14="http://schemas.microsoft.com/office/powerpoint/2010/main" val="3973936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1D2DBCC9-A1B8-4145-9057-8871A4836DFB}" type="datetime1">
              <a:rPr lang="zh-TW" altLang="en-US" smtClean="0"/>
              <a:t>2024/1/31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3A82B23-BE9D-49D1-ABEB-4A19EF599FFA}" type="slidenum">
              <a:rPr lang="zh-TW" altLang="en-US" smtClean="0"/>
              <a:t>‹#›</a:t>
            </a:fld>
            <a:endParaRPr lang="zh-TW" altLang="en-US"/>
          </a:p>
        </p:txBody>
      </p:sp>
    </p:spTree>
    <p:extLst>
      <p:ext uri="{BB962C8B-B14F-4D97-AF65-F5344CB8AC3E}">
        <p14:creationId xmlns:p14="http://schemas.microsoft.com/office/powerpoint/2010/main" val="33673631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E254FAED-048A-4071-95F0-1CF271ABE145}" type="datetime1">
              <a:rPr lang="zh-TW" altLang="en-US" smtClean="0"/>
              <a:t>2024/1/31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3A82B23-BE9D-49D1-ABEB-4A19EF599FFA}" type="slidenum">
              <a:rPr lang="zh-TW" altLang="en-US" smtClean="0"/>
              <a:t>‹#›</a:t>
            </a:fld>
            <a:endParaRPr lang="zh-TW" altLang="en-US"/>
          </a:p>
        </p:txBody>
      </p:sp>
    </p:spTree>
    <p:extLst>
      <p:ext uri="{BB962C8B-B14F-4D97-AF65-F5344CB8AC3E}">
        <p14:creationId xmlns:p14="http://schemas.microsoft.com/office/powerpoint/2010/main" val="1879572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72CF21D3-5257-451F-88A4-97E508CEB5D0}" type="datetime1">
              <a:rPr lang="zh-TW" altLang="en-US" smtClean="0"/>
              <a:t>2024/1/31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3A82B23-BE9D-49D1-ABEB-4A19EF599FFA}" type="slidenum">
              <a:rPr lang="zh-TW" altLang="en-US" smtClean="0"/>
              <a:t>‹#›</a:t>
            </a:fld>
            <a:endParaRPr lang="zh-TW" altLang="en-US"/>
          </a:p>
        </p:txBody>
      </p:sp>
    </p:spTree>
    <p:extLst>
      <p:ext uri="{BB962C8B-B14F-4D97-AF65-F5344CB8AC3E}">
        <p14:creationId xmlns:p14="http://schemas.microsoft.com/office/powerpoint/2010/main" val="2579538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9B7BEDC0-640B-4598-A4A4-5D498C432D80}" type="datetime1">
              <a:rPr lang="zh-TW" altLang="en-US" smtClean="0"/>
              <a:t>2024/1/31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3A82B23-BE9D-49D1-ABEB-4A19EF599FFA}" type="slidenum">
              <a:rPr lang="zh-TW" altLang="en-US" smtClean="0"/>
              <a:t>‹#›</a:t>
            </a:fld>
            <a:endParaRPr lang="zh-TW" altLang="en-US"/>
          </a:p>
        </p:txBody>
      </p:sp>
    </p:spTree>
    <p:extLst>
      <p:ext uri="{BB962C8B-B14F-4D97-AF65-F5344CB8AC3E}">
        <p14:creationId xmlns:p14="http://schemas.microsoft.com/office/powerpoint/2010/main" val="3175073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9A7433E9-5C32-4E53-ADC5-8A5D91F92778}" type="datetime1">
              <a:rPr lang="zh-TW" altLang="en-US" smtClean="0"/>
              <a:t>2024/1/31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33A82B23-BE9D-49D1-ABEB-4A19EF599FFA}" type="slidenum">
              <a:rPr lang="zh-TW" altLang="en-US" smtClean="0"/>
              <a:t>‹#›</a:t>
            </a:fld>
            <a:endParaRPr lang="zh-TW" altLang="en-US"/>
          </a:p>
        </p:txBody>
      </p:sp>
    </p:spTree>
    <p:extLst>
      <p:ext uri="{BB962C8B-B14F-4D97-AF65-F5344CB8AC3E}">
        <p14:creationId xmlns:p14="http://schemas.microsoft.com/office/powerpoint/2010/main" val="4273525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099C1453-11F7-4F40-AFC9-4F7F23E60FC6}" type="datetime1">
              <a:rPr lang="zh-TW" altLang="en-US" smtClean="0"/>
              <a:t>2024/1/31</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33A82B23-BE9D-49D1-ABEB-4A19EF599FFA}" type="slidenum">
              <a:rPr lang="zh-TW" altLang="en-US" smtClean="0"/>
              <a:t>‹#›</a:t>
            </a:fld>
            <a:endParaRPr lang="zh-TW" altLang="en-US"/>
          </a:p>
        </p:txBody>
      </p:sp>
    </p:spTree>
    <p:extLst>
      <p:ext uri="{BB962C8B-B14F-4D97-AF65-F5344CB8AC3E}">
        <p14:creationId xmlns:p14="http://schemas.microsoft.com/office/powerpoint/2010/main" val="1851583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5F7A9746-35AC-41AB-9247-25733961675C}" type="datetime1">
              <a:rPr lang="zh-TW" altLang="en-US" smtClean="0"/>
              <a:t>2024/1/31</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33A82B23-BE9D-49D1-ABEB-4A19EF599FFA}" type="slidenum">
              <a:rPr lang="zh-TW" altLang="en-US" smtClean="0"/>
              <a:t>‹#›</a:t>
            </a:fld>
            <a:endParaRPr lang="zh-TW" altLang="en-US"/>
          </a:p>
        </p:txBody>
      </p:sp>
    </p:spTree>
    <p:extLst>
      <p:ext uri="{BB962C8B-B14F-4D97-AF65-F5344CB8AC3E}">
        <p14:creationId xmlns:p14="http://schemas.microsoft.com/office/powerpoint/2010/main" val="3043529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4817BA-1992-4495-92CD-0F2517F8A1D5}" type="datetime1">
              <a:rPr lang="zh-TW" altLang="en-US" smtClean="0"/>
              <a:t>2024/1/31</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33A82B23-BE9D-49D1-ABEB-4A19EF599FFA}" type="slidenum">
              <a:rPr lang="zh-TW" altLang="en-US" smtClean="0"/>
              <a:t>‹#›</a:t>
            </a:fld>
            <a:endParaRPr lang="zh-TW" altLang="en-US"/>
          </a:p>
        </p:txBody>
      </p:sp>
    </p:spTree>
    <p:extLst>
      <p:ext uri="{BB962C8B-B14F-4D97-AF65-F5344CB8AC3E}">
        <p14:creationId xmlns:p14="http://schemas.microsoft.com/office/powerpoint/2010/main" val="2635538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TW" altLang="en-US"/>
              <a:t>按一下以編輯母片標題樣式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3B19FA75-36AB-43ED-B927-053AB76C3BAC}" type="datetime1">
              <a:rPr lang="zh-TW" altLang="en-US" smtClean="0"/>
              <a:t>2024/1/31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33A82B23-BE9D-49D1-ABEB-4A19EF599FFA}" type="slidenum">
              <a:rPr lang="zh-TW" altLang="en-US" smtClean="0"/>
              <a:t>‹#›</a:t>
            </a:fld>
            <a:endParaRPr lang="zh-TW" altLang="en-US"/>
          </a:p>
        </p:txBody>
      </p:sp>
    </p:spTree>
    <p:extLst>
      <p:ext uri="{BB962C8B-B14F-4D97-AF65-F5344CB8AC3E}">
        <p14:creationId xmlns:p14="http://schemas.microsoft.com/office/powerpoint/2010/main" val="3885243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33A82B23-BE9D-49D1-ABEB-4A19EF599FFA}" type="slidenum">
              <a:rPr lang="zh-TW" altLang="en-US" smtClean="0"/>
              <a:t>‹#›</a:t>
            </a:fld>
            <a:endParaRPr lang="zh-TW" altLang="en-US"/>
          </a:p>
        </p:txBody>
      </p:sp>
      <p:sp>
        <p:nvSpPr>
          <p:cNvPr id="5" name="Date Placeholder 4"/>
          <p:cNvSpPr>
            <a:spLocks noGrp="1"/>
          </p:cNvSpPr>
          <p:nvPr>
            <p:ph type="dt" sz="half" idx="10"/>
          </p:nvPr>
        </p:nvSpPr>
        <p:spPr/>
        <p:txBody>
          <a:bodyPr/>
          <a:lstStyle/>
          <a:p>
            <a:fld id="{B783D719-E571-4501-ACC9-83216B95FE1A}" type="datetime1">
              <a:rPr lang="zh-TW" altLang="en-US" smtClean="0"/>
              <a:t>2024/1/31</a:t>
            </a:fld>
            <a:endParaRPr lang="zh-TW" altLang="en-US"/>
          </a:p>
        </p:txBody>
      </p:sp>
    </p:spTree>
    <p:extLst>
      <p:ext uri="{BB962C8B-B14F-4D97-AF65-F5344CB8AC3E}">
        <p14:creationId xmlns:p14="http://schemas.microsoft.com/office/powerpoint/2010/main" val="2218072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27E00EA-F272-4A37-B072-0C6AFCA9F68E}" type="datetime1">
              <a:rPr lang="zh-TW" altLang="en-US" smtClean="0"/>
              <a:t>2024/1/31</a:t>
            </a:fld>
            <a:endParaRPr lang="zh-TW"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11163816" y="6041362"/>
            <a:ext cx="683339" cy="365125"/>
          </a:xfrm>
          <a:prstGeom prst="rect">
            <a:avLst/>
          </a:prstGeom>
        </p:spPr>
        <p:txBody>
          <a:bodyPr vert="horz" lIns="91440" tIns="45720" rIns="91440" bIns="45720" rtlCol="0" anchor="ctr"/>
          <a:lstStyle>
            <a:lvl1pPr algn="r">
              <a:defRPr sz="2000">
                <a:solidFill>
                  <a:schemeClr val="tx1"/>
                </a:solidFill>
              </a:defRPr>
            </a:lvl1pPr>
          </a:lstStyle>
          <a:p>
            <a:fld id="{33A82B23-BE9D-49D1-ABEB-4A19EF599FFA}" type="slidenum">
              <a:rPr lang="zh-TW" altLang="en-US" smtClean="0"/>
              <a:pPr/>
              <a:t>‹#›</a:t>
            </a:fld>
            <a:endParaRPr lang="zh-TW" altLang="en-US"/>
          </a:p>
        </p:txBody>
      </p:sp>
    </p:spTree>
    <p:extLst>
      <p:ext uri="{BB962C8B-B14F-4D97-AF65-F5344CB8AC3E}">
        <p14:creationId xmlns:p14="http://schemas.microsoft.com/office/powerpoint/2010/main" val="4220148162"/>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E6F676B-3A60-B916-B877-BBBE13130A23}"/>
              </a:ext>
            </a:extLst>
          </p:cNvPr>
          <p:cNvSpPr>
            <a:spLocks noGrp="1"/>
          </p:cNvSpPr>
          <p:nvPr>
            <p:ph type="ctrTitle"/>
          </p:nvPr>
        </p:nvSpPr>
        <p:spPr>
          <a:xfrm>
            <a:off x="1507065" y="1220412"/>
            <a:ext cx="9008533" cy="3121534"/>
          </a:xfrm>
        </p:spPr>
        <p:txBody>
          <a:bodyPr/>
          <a:lstStyle/>
          <a:p>
            <a:pPr algn="ctr"/>
            <a:r>
              <a:rPr lang="zh-TW" altLang="en-US" sz="6000" b="1" dirty="0">
                <a:solidFill>
                  <a:srgbClr val="0070C0"/>
                </a:solidFill>
              </a:rPr>
              <a:t>淨零排放企業案例</a:t>
            </a:r>
            <a:r>
              <a:rPr lang="en-US" altLang="zh-TW" sz="6000" b="1" dirty="0">
                <a:solidFill>
                  <a:srgbClr val="0070C0"/>
                </a:solidFill>
              </a:rPr>
              <a:t>:</a:t>
            </a:r>
            <a:br>
              <a:rPr lang="en-US" altLang="zh-TW" sz="6000" b="1" dirty="0">
                <a:solidFill>
                  <a:srgbClr val="0070C0"/>
                </a:solidFill>
              </a:rPr>
            </a:br>
            <a:r>
              <a:rPr lang="zh-TW" altLang="en-US" sz="6000" b="1" dirty="0">
                <a:solidFill>
                  <a:srgbClr val="0070C0"/>
                </a:solidFill>
              </a:rPr>
              <a:t>台積電</a:t>
            </a:r>
          </a:p>
        </p:txBody>
      </p:sp>
      <p:sp>
        <p:nvSpPr>
          <p:cNvPr id="3" name="副標題 2">
            <a:extLst>
              <a:ext uri="{FF2B5EF4-FFF2-40B4-BE49-F238E27FC236}">
                <a16:creationId xmlns:a16="http://schemas.microsoft.com/office/drawing/2014/main" id="{0FB8E587-FC76-2F25-F48F-8634BAE3D65F}"/>
              </a:ext>
            </a:extLst>
          </p:cNvPr>
          <p:cNvSpPr>
            <a:spLocks noGrp="1"/>
          </p:cNvSpPr>
          <p:nvPr>
            <p:ph type="subTitle" idx="1"/>
          </p:nvPr>
        </p:nvSpPr>
        <p:spPr>
          <a:xfrm>
            <a:off x="3776735" y="4736632"/>
            <a:ext cx="4469191" cy="1096899"/>
          </a:xfrm>
        </p:spPr>
        <p:txBody>
          <a:bodyPr>
            <a:normAutofit/>
          </a:bodyPr>
          <a:lstStyle/>
          <a:p>
            <a:pPr algn="ctr"/>
            <a:r>
              <a:rPr lang="zh-TW" altLang="en-US" sz="2400" b="1" dirty="0">
                <a:solidFill>
                  <a:srgbClr val="0070C0"/>
                </a:solidFill>
              </a:rPr>
              <a:t>周志隆　助理教授</a:t>
            </a:r>
            <a:endParaRPr lang="en-US" altLang="zh-TW" sz="2400" b="1" dirty="0">
              <a:solidFill>
                <a:srgbClr val="0070C0"/>
              </a:solidFill>
            </a:endParaRPr>
          </a:p>
          <a:p>
            <a:pPr algn="ctr"/>
            <a:r>
              <a:rPr lang="zh-TW" altLang="en-US" sz="2400" b="1" dirty="0">
                <a:solidFill>
                  <a:srgbClr val="0070C0"/>
                </a:solidFill>
              </a:rPr>
              <a:t>國立臺灣科技大學管理學院</a:t>
            </a:r>
          </a:p>
        </p:txBody>
      </p:sp>
    </p:spTree>
    <p:extLst>
      <p:ext uri="{BB962C8B-B14F-4D97-AF65-F5344CB8AC3E}">
        <p14:creationId xmlns:p14="http://schemas.microsoft.com/office/powerpoint/2010/main" val="7436108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水資源風險管理</a:t>
            </a:r>
          </a:p>
        </p:txBody>
      </p:sp>
      <p:sp>
        <p:nvSpPr>
          <p:cNvPr id="3" name="內容版面配置區 2"/>
          <p:cNvSpPr>
            <a:spLocks noGrp="1"/>
          </p:cNvSpPr>
          <p:nvPr>
            <p:ph idx="1"/>
          </p:nvPr>
        </p:nvSpPr>
        <p:spPr/>
        <p:txBody>
          <a:bodyPr>
            <a:normAutofit/>
          </a:bodyPr>
          <a:lstStyle/>
          <a:p>
            <a:r>
              <a:rPr lang="zh-TW" altLang="en-US" dirty="0"/>
              <a:t>台積公司每年利用世界資源研究所（</a:t>
            </a:r>
            <a:r>
              <a:rPr lang="en-US" altLang="zh-TW" dirty="0"/>
              <a:t>World</a:t>
            </a:r>
            <a:r>
              <a:rPr lang="zh-TW" altLang="en-US" dirty="0"/>
              <a:t> </a:t>
            </a:r>
            <a:r>
              <a:rPr lang="en-US" altLang="zh-TW" dirty="0"/>
              <a:t>Resources Institute, WRI</a:t>
            </a:r>
            <a:r>
              <a:rPr lang="zh-TW" altLang="en-US" dirty="0"/>
              <a:t>）的水風險評鑑工具，針對各廠區所在區域的水風險指標等級進行鑑別。</a:t>
            </a:r>
          </a:p>
          <a:p>
            <a:r>
              <a:rPr lang="zh-TW" altLang="en-US" dirty="0"/>
              <a:t>晶圓十八</a:t>
            </a:r>
            <a:r>
              <a:rPr lang="en-US" altLang="zh-TW" dirty="0"/>
              <a:t>B </a:t>
            </a:r>
            <a:r>
              <a:rPr lang="zh-TW" altLang="en-US" dirty="0"/>
              <a:t>廠，於興建階段即提高廠區基地高度與設置防水閘門，同時將既有廠區已施行的回收再利用系統、廢水處理措施納入規畫建置，使新建廠房開始運轉即具備最佳防洪能力與製程水回收率。</a:t>
            </a:r>
            <a:endParaRPr lang="en-US" altLang="zh-TW" dirty="0"/>
          </a:p>
          <a:p>
            <a:r>
              <a:rPr lang="zh-TW" altLang="en-US" dirty="0"/>
              <a:t>晶圓十二</a:t>
            </a:r>
            <a:r>
              <a:rPr lang="en-US" altLang="zh-TW" dirty="0"/>
              <a:t>A </a:t>
            </a:r>
            <a:r>
              <a:rPr lang="zh-TW" altLang="en-US" dirty="0"/>
              <a:t>廠、晶圓十二</a:t>
            </a:r>
            <a:r>
              <a:rPr lang="en-US" altLang="zh-TW" dirty="0"/>
              <a:t>B </a:t>
            </a:r>
            <a:r>
              <a:rPr lang="zh-TW" altLang="en-US" dirty="0"/>
              <a:t>廠、晶圓五廠及先進封測三廠獲頒可持續水管裡（</a:t>
            </a:r>
            <a:r>
              <a:rPr lang="en-US" altLang="zh-TW" dirty="0"/>
              <a:t>Alliance for Water Stewardship, AWS</a:t>
            </a:r>
            <a:r>
              <a:rPr lang="zh-TW" altLang="en-US" dirty="0"/>
              <a:t>）白金級證書。</a:t>
            </a:r>
          </a:p>
        </p:txBody>
      </p:sp>
      <p:sp>
        <p:nvSpPr>
          <p:cNvPr id="4" name="投影片編號版面配置區 3"/>
          <p:cNvSpPr>
            <a:spLocks noGrp="1"/>
          </p:cNvSpPr>
          <p:nvPr>
            <p:ph type="sldNum" sz="quarter" idx="12"/>
          </p:nvPr>
        </p:nvSpPr>
        <p:spPr/>
        <p:txBody>
          <a:bodyPr/>
          <a:lstStyle/>
          <a:p>
            <a:fld id="{33A82B23-BE9D-49D1-ABEB-4A19EF599FFA}" type="slidenum">
              <a:rPr lang="zh-TW" altLang="en-US" smtClean="0"/>
              <a:t>10</a:t>
            </a:fld>
            <a:endParaRPr lang="zh-TW" altLang="en-US"/>
          </a:p>
        </p:txBody>
      </p:sp>
    </p:spTree>
    <p:extLst>
      <p:ext uri="{BB962C8B-B14F-4D97-AF65-F5344CB8AC3E}">
        <p14:creationId xmlns:p14="http://schemas.microsoft.com/office/powerpoint/2010/main" val="2503377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拓展多元水資源</a:t>
            </a:r>
          </a:p>
        </p:txBody>
      </p:sp>
      <p:sp>
        <p:nvSpPr>
          <p:cNvPr id="3" name="內容版面配置區 2"/>
          <p:cNvSpPr>
            <a:spLocks noGrp="1"/>
          </p:cNvSpPr>
          <p:nvPr>
            <p:ph idx="1"/>
          </p:nvPr>
        </p:nvSpPr>
        <p:spPr/>
        <p:txBody>
          <a:bodyPr>
            <a:normAutofit/>
          </a:bodyPr>
          <a:lstStyle/>
          <a:p>
            <a:r>
              <a:rPr lang="zh-TW" altLang="en-US" dirty="0"/>
              <a:t>攜手產官學單位開發低能耗生物處理、低能耗汙泥處理、高效能尿素去除等創新技術，並透過多重且即時自動化監測確保再生水供應品質</a:t>
            </a:r>
            <a:endParaRPr lang="en-US" altLang="zh-TW" dirty="0"/>
          </a:p>
          <a:p>
            <a:r>
              <a:rPr lang="zh-TW" altLang="en-US" dirty="0"/>
              <a:t>除南科再生水廠落成，台積公司同步啟動竹科再生水廠專案，持續擴大再生水應用範圍，預計民國</a:t>
            </a:r>
            <a:r>
              <a:rPr lang="en-US" altLang="zh-TW" dirty="0"/>
              <a:t>114 </a:t>
            </a:r>
            <a:r>
              <a:rPr lang="zh-TW" altLang="en-US" dirty="0"/>
              <a:t>年每日可供水</a:t>
            </a:r>
            <a:r>
              <a:rPr lang="en-US" altLang="zh-TW" dirty="0"/>
              <a:t>1 </a:t>
            </a:r>
            <a:r>
              <a:rPr lang="zh-TW" altLang="en-US" dirty="0"/>
              <a:t>萬立方公尺，未來導入</a:t>
            </a:r>
            <a:r>
              <a:rPr lang="en-US" altLang="zh-TW" dirty="0"/>
              <a:t>2 </a:t>
            </a:r>
            <a:r>
              <a:rPr lang="zh-TW" altLang="en-US" dirty="0"/>
              <a:t>奈米製程廠區及配合市政再生水供應後，可達成竹科新建廠區</a:t>
            </a:r>
            <a:r>
              <a:rPr lang="en-US" altLang="zh-TW" dirty="0"/>
              <a:t>100% </a:t>
            </a:r>
            <a:r>
              <a:rPr lang="zh-TW" altLang="en-US" dirty="0"/>
              <a:t>使用再生水，強化組織營運韌性，落實水循環永續管理</a:t>
            </a:r>
          </a:p>
        </p:txBody>
      </p:sp>
      <p:sp>
        <p:nvSpPr>
          <p:cNvPr id="4" name="投影片編號版面配置區 3"/>
          <p:cNvSpPr>
            <a:spLocks noGrp="1"/>
          </p:cNvSpPr>
          <p:nvPr>
            <p:ph type="sldNum" sz="quarter" idx="12"/>
          </p:nvPr>
        </p:nvSpPr>
        <p:spPr/>
        <p:txBody>
          <a:bodyPr/>
          <a:lstStyle/>
          <a:p>
            <a:fld id="{33A82B23-BE9D-49D1-ABEB-4A19EF599FFA}" type="slidenum">
              <a:rPr lang="zh-TW" altLang="en-US" smtClean="0"/>
              <a:t>11</a:t>
            </a:fld>
            <a:endParaRPr lang="zh-TW" altLang="en-US"/>
          </a:p>
        </p:txBody>
      </p:sp>
    </p:spTree>
    <p:extLst>
      <p:ext uri="{BB962C8B-B14F-4D97-AF65-F5344CB8AC3E}">
        <p14:creationId xmlns:p14="http://schemas.microsoft.com/office/powerpoint/2010/main" val="2863737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開發防治技術</a:t>
            </a:r>
          </a:p>
        </p:txBody>
      </p:sp>
      <p:sp>
        <p:nvSpPr>
          <p:cNvPr id="3" name="內容版面配置區 2"/>
          <p:cNvSpPr>
            <a:spLocks noGrp="1"/>
          </p:cNvSpPr>
          <p:nvPr>
            <p:ph idx="1"/>
          </p:nvPr>
        </p:nvSpPr>
        <p:spPr/>
        <p:txBody>
          <a:bodyPr>
            <a:normAutofit lnSpcReduction="10000"/>
          </a:bodyPr>
          <a:lstStyle/>
          <a:p>
            <a:r>
              <a:rPr lang="zh-TW" altLang="en-US" dirty="0"/>
              <a:t>透過導入生物薄膜處理系統強化去除廢水中汙染物，民國</a:t>
            </a:r>
            <a:r>
              <a:rPr lang="en-US" altLang="zh-TW" dirty="0"/>
              <a:t>111 </a:t>
            </a:r>
            <a:r>
              <a:rPr lang="zh-TW" altLang="en-US" dirty="0"/>
              <a:t>年降低化學需氧量（</a:t>
            </a:r>
            <a:r>
              <a:rPr lang="en-US" altLang="zh-TW" dirty="0"/>
              <a:t>Chemical Oxygen Demand, COD</a:t>
            </a:r>
            <a:r>
              <a:rPr lang="zh-TW" altLang="en-US" dirty="0"/>
              <a:t>）納管平均濃度至</a:t>
            </a:r>
            <a:r>
              <a:rPr lang="en-US" altLang="zh-TW" dirty="0"/>
              <a:t>151.5ppm</a:t>
            </a:r>
            <a:r>
              <a:rPr lang="zh-TW" altLang="en-US" dirty="0"/>
              <a:t>，氫氧化四甲基銨（</a:t>
            </a:r>
            <a:r>
              <a:rPr lang="en-US" altLang="zh-TW" dirty="0"/>
              <a:t>TMAH</a:t>
            </a:r>
            <a:r>
              <a:rPr lang="zh-TW" altLang="en-US" dirty="0"/>
              <a:t>）排放濃度亦降低至</a:t>
            </a:r>
            <a:r>
              <a:rPr lang="en-US" altLang="zh-TW" dirty="0"/>
              <a:t>3.75ppm</a:t>
            </a:r>
            <a:r>
              <a:rPr lang="zh-TW" altLang="en-US" dirty="0"/>
              <a:t>。</a:t>
            </a:r>
            <a:endParaRPr lang="en-US" altLang="zh-TW" dirty="0"/>
          </a:p>
          <a:p>
            <a:r>
              <a:rPr lang="zh-TW" altLang="en-US" dirty="0"/>
              <a:t>晶圓十五</a:t>
            </a:r>
            <a:r>
              <a:rPr lang="en-US" altLang="zh-TW" dirty="0"/>
              <a:t>B </a:t>
            </a:r>
            <a:r>
              <a:rPr lang="zh-TW" altLang="en-US" dirty="0"/>
              <a:t>廠導入超重力旋轉床技術，經實驗室實驗推估，可降低廢水中</a:t>
            </a:r>
            <a:r>
              <a:rPr lang="en-US" altLang="zh-TW" dirty="0"/>
              <a:t>70% </a:t>
            </a:r>
            <a:r>
              <a:rPr lang="zh-TW" altLang="en-US" dirty="0"/>
              <a:t>的</a:t>
            </a:r>
            <a:r>
              <a:rPr lang="en-US" altLang="zh-TW" dirty="0"/>
              <a:t>COD </a:t>
            </a:r>
            <a:r>
              <a:rPr lang="zh-TW" altLang="en-US" dirty="0"/>
              <a:t>，預計民國</a:t>
            </a:r>
            <a:r>
              <a:rPr lang="en-US" altLang="zh-TW" dirty="0"/>
              <a:t>112</a:t>
            </a:r>
            <a:r>
              <a:rPr lang="zh-TW" altLang="en-US" dirty="0"/>
              <a:t>年正式上線</a:t>
            </a:r>
            <a:endParaRPr lang="en-US" altLang="zh-TW" dirty="0"/>
          </a:p>
          <a:p>
            <a:r>
              <a:rPr lang="zh-TW" altLang="en-US" dirty="0"/>
              <a:t>因硫酸鈷（</a:t>
            </a:r>
            <a:r>
              <a:rPr lang="en-US" altLang="zh-TW" dirty="0"/>
              <a:t>Cobalt</a:t>
            </a:r>
            <a:r>
              <a:rPr lang="zh-TW" altLang="en-US" dirty="0"/>
              <a:t> </a:t>
            </a:r>
            <a:r>
              <a:rPr lang="en-US" altLang="zh-TW" dirty="0"/>
              <a:t>Sulfate</a:t>
            </a:r>
            <a:r>
              <a:rPr lang="zh-TW" altLang="en-US" dirty="0"/>
              <a:t>）用量增加而擴建的硫酸鈷處理系統亦同步啟用</a:t>
            </a:r>
            <a:endParaRPr lang="en-US" altLang="zh-TW" dirty="0"/>
          </a:p>
          <a:p>
            <a:r>
              <a:rPr lang="zh-TW" altLang="en-US" dirty="0"/>
              <a:t>建立</a:t>
            </a:r>
            <a:r>
              <a:rPr lang="en-US" altLang="zh-TW" dirty="0"/>
              <a:t>38 </a:t>
            </a:r>
            <a:r>
              <a:rPr lang="zh-TW" altLang="en-US" dirty="0"/>
              <a:t>種分流系統，依製程廢水成分與濃度分別至不同系統加以處理、回收再利用，落實廢水資源化管理</a:t>
            </a:r>
            <a:endParaRPr lang="en-US" altLang="zh-TW" dirty="0"/>
          </a:p>
          <a:p>
            <a:r>
              <a:rPr lang="zh-TW" altLang="en-US" dirty="0"/>
              <a:t>晶圓十五</a:t>
            </a:r>
            <a:r>
              <a:rPr lang="en-US" altLang="zh-TW" dirty="0"/>
              <a:t>B </a:t>
            </a:r>
            <a:r>
              <a:rPr lang="zh-TW" altLang="en-US" dirty="0"/>
              <a:t>廠透過優化「氫氟酸廢液合成冰晶石系統」，達成廠區氫氟酸廢液零清運</a:t>
            </a:r>
            <a:endParaRPr lang="en-US" altLang="zh-TW" dirty="0"/>
          </a:p>
          <a:p>
            <a:r>
              <a:rPr lang="zh-TW" altLang="en-US" dirty="0"/>
              <a:t>台積公司亦同時於零廢中心進行機械研磨汙泥試驗，透過乾燥研磨與表面改質程序轉化製成矽鋁氧化物，可做為塑膠填充劑，提供化工廠使用</a:t>
            </a:r>
          </a:p>
        </p:txBody>
      </p:sp>
      <p:sp>
        <p:nvSpPr>
          <p:cNvPr id="4" name="投影片編號版面配置區 3"/>
          <p:cNvSpPr>
            <a:spLocks noGrp="1"/>
          </p:cNvSpPr>
          <p:nvPr>
            <p:ph type="sldNum" sz="quarter" idx="12"/>
          </p:nvPr>
        </p:nvSpPr>
        <p:spPr/>
        <p:txBody>
          <a:bodyPr/>
          <a:lstStyle/>
          <a:p>
            <a:fld id="{33A82B23-BE9D-49D1-ABEB-4A19EF599FFA}" type="slidenum">
              <a:rPr lang="zh-TW" altLang="en-US" smtClean="0"/>
              <a:t>12</a:t>
            </a:fld>
            <a:endParaRPr lang="zh-TW" altLang="en-US"/>
          </a:p>
        </p:txBody>
      </p:sp>
    </p:spTree>
    <p:extLst>
      <p:ext uri="{BB962C8B-B14F-4D97-AF65-F5344CB8AC3E}">
        <p14:creationId xmlns:p14="http://schemas.microsoft.com/office/powerpoint/2010/main" val="6315246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綠色力量的執行者</a:t>
            </a:r>
          </a:p>
        </p:txBody>
      </p:sp>
      <p:sp>
        <p:nvSpPr>
          <p:cNvPr id="3" name="內容版面配置區 2"/>
          <p:cNvSpPr>
            <a:spLocks noGrp="1"/>
          </p:cNvSpPr>
          <p:nvPr>
            <p:ph idx="1"/>
          </p:nvPr>
        </p:nvSpPr>
        <p:spPr/>
        <p:txBody>
          <a:bodyPr/>
          <a:lstStyle/>
          <a:p>
            <a:r>
              <a:rPr lang="zh-TW" altLang="en-US" dirty="0"/>
              <a:t>資源循環</a:t>
            </a:r>
            <a:endParaRPr lang="en-US" altLang="zh-TW" dirty="0"/>
          </a:p>
          <a:p>
            <a:pPr lvl="1"/>
            <a:r>
              <a:rPr lang="zh-TW" altLang="en-US" dirty="0"/>
              <a:t>源頭減量：持續推動源頭分類減廢，要求廠商提供低耗量化學品機台</a:t>
            </a:r>
            <a:endParaRPr lang="en-US" altLang="zh-TW" dirty="0"/>
          </a:p>
          <a:p>
            <a:pPr lvl="1"/>
            <a:r>
              <a:rPr lang="zh-TW" altLang="en-US" dirty="0"/>
              <a:t>循環經濟：與廠商合作研究新的廢棄物回收技術，強化廢棄物回收再利用</a:t>
            </a:r>
            <a:endParaRPr lang="en-US" altLang="zh-TW" dirty="0"/>
          </a:p>
          <a:p>
            <a:pPr lvl="1"/>
            <a:r>
              <a:rPr lang="zh-TW" altLang="en-US" dirty="0"/>
              <a:t>稽核輔導：透過稽核輔導及應用科技追蹤，提升廠商自主管理能力及落實資源循環</a:t>
            </a:r>
          </a:p>
        </p:txBody>
      </p:sp>
      <p:sp>
        <p:nvSpPr>
          <p:cNvPr id="4" name="投影片編號版面配置區 3"/>
          <p:cNvSpPr>
            <a:spLocks noGrp="1"/>
          </p:cNvSpPr>
          <p:nvPr>
            <p:ph type="sldNum" sz="quarter" idx="12"/>
          </p:nvPr>
        </p:nvSpPr>
        <p:spPr/>
        <p:txBody>
          <a:bodyPr/>
          <a:lstStyle/>
          <a:p>
            <a:fld id="{33A82B23-BE9D-49D1-ABEB-4A19EF599FFA}" type="slidenum">
              <a:rPr lang="zh-TW" altLang="en-US" smtClean="0"/>
              <a:t>13</a:t>
            </a:fld>
            <a:endParaRPr lang="zh-TW" altLang="en-US"/>
          </a:p>
        </p:txBody>
      </p:sp>
    </p:spTree>
    <p:extLst>
      <p:ext uri="{BB962C8B-B14F-4D97-AF65-F5344CB8AC3E}">
        <p14:creationId xmlns:p14="http://schemas.microsoft.com/office/powerpoint/2010/main" val="4265163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源頭減量</a:t>
            </a:r>
          </a:p>
        </p:txBody>
      </p:sp>
      <p:sp>
        <p:nvSpPr>
          <p:cNvPr id="3" name="內容版面配置區 2"/>
          <p:cNvSpPr>
            <a:spLocks noGrp="1"/>
          </p:cNvSpPr>
          <p:nvPr>
            <p:ph idx="1"/>
          </p:nvPr>
        </p:nvSpPr>
        <p:spPr/>
        <p:txBody>
          <a:bodyPr>
            <a:normAutofit/>
          </a:bodyPr>
          <a:lstStyle/>
          <a:p>
            <a:r>
              <a:rPr lang="zh-TW" altLang="en-US" dirty="0"/>
              <a:t>「單位廢棄物產出量管理系統」直接管控各項廢棄物產出與減量情形，廢棄物專責單位亦於每月定期召開內部會議追蹤廢棄物減量執行進度與成效。民國</a:t>
            </a:r>
            <a:r>
              <a:rPr lang="en-US" altLang="zh-TW" dirty="0"/>
              <a:t>111 </a:t>
            </a:r>
            <a:r>
              <a:rPr lang="zh-TW" altLang="en-US" dirty="0"/>
              <a:t>年，共計減少超過</a:t>
            </a:r>
            <a:r>
              <a:rPr lang="en-US" altLang="zh-TW" dirty="0"/>
              <a:t>2 </a:t>
            </a:r>
            <a:r>
              <a:rPr lang="zh-TW" altLang="en-US" dirty="0"/>
              <a:t>萬公噸廢棄物，包含減少化學品使用時間與流量、選擇新化學品替代及延長使用週期等共</a:t>
            </a:r>
            <a:r>
              <a:rPr lang="en-US" altLang="zh-TW" dirty="0"/>
              <a:t>129 </a:t>
            </a:r>
            <a:r>
              <a:rPr lang="zh-TW" altLang="en-US" dirty="0"/>
              <a:t>項專案。</a:t>
            </a:r>
            <a:endParaRPr lang="en-US" altLang="zh-TW" dirty="0"/>
          </a:p>
          <a:p>
            <a:endParaRPr lang="zh-TW" altLang="en-US" dirty="0"/>
          </a:p>
        </p:txBody>
      </p:sp>
      <p:sp>
        <p:nvSpPr>
          <p:cNvPr id="4" name="投影片編號版面配置區 3"/>
          <p:cNvSpPr>
            <a:spLocks noGrp="1"/>
          </p:cNvSpPr>
          <p:nvPr>
            <p:ph type="sldNum" sz="quarter" idx="12"/>
          </p:nvPr>
        </p:nvSpPr>
        <p:spPr/>
        <p:txBody>
          <a:bodyPr/>
          <a:lstStyle/>
          <a:p>
            <a:fld id="{33A82B23-BE9D-49D1-ABEB-4A19EF599FFA}" type="slidenum">
              <a:rPr lang="zh-TW" altLang="en-US" smtClean="0"/>
              <a:t>14</a:t>
            </a:fld>
            <a:endParaRPr lang="zh-TW" altLang="en-US"/>
          </a:p>
        </p:txBody>
      </p:sp>
    </p:spTree>
    <p:extLst>
      <p:ext uri="{BB962C8B-B14F-4D97-AF65-F5344CB8AC3E}">
        <p14:creationId xmlns:p14="http://schemas.microsoft.com/office/powerpoint/2010/main" val="2003436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循環經濟</a:t>
            </a:r>
          </a:p>
        </p:txBody>
      </p:sp>
      <p:sp>
        <p:nvSpPr>
          <p:cNvPr id="3" name="內容版面配置區 2"/>
          <p:cNvSpPr>
            <a:spLocks noGrp="1"/>
          </p:cNvSpPr>
          <p:nvPr>
            <p:ph idx="1"/>
          </p:nvPr>
        </p:nvSpPr>
        <p:spPr/>
        <p:txBody>
          <a:bodyPr>
            <a:normAutofit fontScale="92500"/>
          </a:bodyPr>
          <a:lstStyle/>
          <a:p>
            <a:r>
              <a:rPr lang="zh-TW" altLang="en-US" dirty="0"/>
              <a:t>於台灣廠區建置資源再生活化設備，提升</a:t>
            </a:r>
            <a:r>
              <a:rPr lang="en-US" altLang="zh-TW" dirty="0"/>
              <a:t>6 </a:t>
            </a:r>
            <a:r>
              <a:rPr lang="zh-TW" altLang="en-US" dirty="0"/>
              <a:t>種廢液轉製為有價再生產品的比例，提供廠內再利用或銷售予相關產業，資源再生總量逾</a:t>
            </a:r>
            <a:r>
              <a:rPr lang="en-US" altLang="zh-TW" dirty="0"/>
              <a:t>26 </a:t>
            </a:r>
            <a:r>
              <a:rPr lang="zh-TW" altLang="en-US" dirty="0"/>
              <a:t>萬公噸，資源再生活化比例高達</a:t>
            </a:r>
            <a:r>
              <a:rPr lang="en-US" altLang="zh-TW" dirty="0"/>
              <a:t>28%</a:t>
            </a:r>
          </a:p>
          <a:p>
            <a:r>
              <a:rPr lang="zh-TW" altLang="en-US" dirty="0"/>
              <a:t>持續評估並預計將廢棄物重新純化為電子級物料後重回台積公司使用</a:t>
            </a:r>
            <a:endParaRPr lang="en-US" altLang="zh-TW" dirty="0"/>
          </a:p>
          <a:p>
            <a:r>
              <a:rPr lang="zh-TW" altLang="en-US" dirty="0"/>
              <a:t>跨產業攜手廠商合作持續降低焚化及掩埋量，民國</a:t>
            </a:r>
            <a:r>
              <a:rPr lang="en-US" altLang="zh-TW" dirty="0"/>
              <a:t>111 </a:t>
            </a:r>
            <a:r>
              <a:rPr lang="zh-TW" altLang="en-US" dirty="0"/>
              <a:t>年廢棄物回收率由</a:t>
            </a:r>
            <a:r>
              <a:rPr lang="en-US" altLang="zh-TW" dirty="0"/>
              <a:t>95% </a:t>
            </a:r>
            <a:r>
              <a:rPr lang="zh-TW" altLang="en-US" dirty="0"/>
              <a:t>提升至</a:t>
            </a:r>
            <a:r>
              <a:rPr lang="en-US" altLang="zh-TW" dirty="0"/>
              <a:t>96%</a:t>
            </a:r>
            <a:r>
              <a:rPr lang="zh-TW" altLang="en-US" dirty="0"/>
              <a:t>、掩埋率由</a:t>
            </a:r>
            <a:r>
              <a:rPr lang="en-US" altLang="zh-TW" dirty="0"/>
              <a:t>0.2% </a:t>
            </a:r>
            <a:r>
              <a:rPr lang="zh-TW" altLang="en-US" dirty="0"/>
              <a:t>下降至</a:t>
            </a:r>
            <a:r>
              <a:rPr lang="en-US" altLang="zh-TW" dirty="0"/>
              <a:t>0.1%</a:t>
            </a:r>
            <a:r>
              <a:rPr lang="zh-TW" altLang="en-US" dirty="0"/>
              <a:t>。</a:t>
            </a:r>
            <a:endParaRPr lang="en-US" altLang="zh-TW" dirty="0"/>
          </a:p>
          <a:p>
            <a:r>
              <a:rPr lang="zh-TW" altLang="en-US" dirty="0"/>
              <a:t>與廠商針對廢汙泥研發再生技術，首次以厭氧消化方式處理有機汙泥，將其再利用產生綠電</a:t>
            </a:r>
            <a:endParaRPr lang="en-US" altLang="zh-TW" dirty="0"/>
          </a:p>
          <a:p>
            <a:r>
              <a:rPr lang="zh-TW" altLang="en-US" dirty="0"/>
              <a:t>將廢塑膠處理方式由焚化轉為再利用，成功開發</a:t>
            </a:r>
            <a:r>
              <a:rPr lang="en-US" altLang="zh-TW" dirty="0"/>
              <a:t>100% </a:t>
            </a:r>
            <a:r>
              <a:rPr lang="zh-TW" altLang="en-US" dirty="0"/>
              <a:t>再生垃圾袋並回到台積公司使用；其他廢塑膠則再利用為固體燃料，提供汽電共生廠做為取代燃料以降低煤炭使用</a:t>
            </a:r>
            <a:endParaRPr lang="en-US" altLang="zh-TW" dirty="0"/>
          </a:p>
          <a:p>
            <a:r>
              <a:rPr lang="zh-TW" altLang="en-US" dirty="0"/>
              <a:t>導入「電動貨車清運專案」評估作業，相較柴油貨車預計每公里可減少約</a:t>
            </a:r>
            <a:r>
              <a:rPr lang="en-US" altLang="zh-TW" dirty="0"/>
              <a:t>45% </a:t>
            </a:r>
            <a:r>
              <a:rPr lang="zh-TW" altLang="en-US" dirty="0"/>
              <a:t>碳排放</a:t>
            </a:r>
          </a:p>
        </p:txBody>
      </p:sp>
      <p:sp>
        <p:nvSpPr>
          <p:cNvPr id="4" name="投影片編號版面配置區 3"/>
          <p:cNvSpPr>
            <a:spLocks noGrp="1"/>
          </p:cNvSpPr>
          <p:nvPr>
            <p:ph type="sldNum" sz="quarter" idx="12"/>
          </p:nvPr>
        </p:nvSpPr>
        <p:spPr/>
        <p:txBody>
          <a:bodyPr/>
          <a:lstStyle/>
          <a:p>
            <a:fld id="{33A82B23-BE9D-49D1-ABEB-4A19EF599FFA}" type="slidenum">
              <a:rPr lang="zh-TW" altLang="en-US" smtClean="0"/>
              <a:t>15</a:t>
            </a:fld>
            <a:endParaRPr lang="zh-TW" altLang="en-US"/>
          </a:p>
        </p:txBody>
      </p:sp>
    </p:spTree>
    <p:extLst>
      <p:ext uri="{BB962C8B-B14F-4D97-AF65-F5344CB8AC3E}">
        <p14:creationId xmlns:p14="http://schemas.microsoft.com/office/powerpoint/2010/main" val="18583138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稽核輔導</a:t>
            </a:r>
          </a:p>
        </p:txBody>
      </p:sp>
      <p:sp>
        <p:nvSpPr>
          <p:cNvPr id="3" name="內容版面配置區 2"/>
          <p:cNvSpPr>
            <a:spLocks noGrp="1"/>
          </p:cNvSpPr>
          <p:nvPr>
            <p:ph idx="1"/>
          </p:nvPr>
        </p:nvSpPr>
        <p:spPr/>
        <p:txBody>
          <a:bodyPr/>
          <a:lstStyle/>
          <a:p>
            <a:r>
              <a:rPr lang="zh-TW" altLang="en-US" dirty="0"/>
              <a:t>台積公司以</a:t>
            </a:r>
            <a:r>
              <a:rPr lang="en-US" altLang="zh-TW" dirty="0"/>
              <a:t>《</a:t>
            </a:r>
            <a:r>
              <a:rPr lang="zh-TW" altLang="en-US" dirty="0"/>
              <a:t>供應商運輸管理白皮書</a:t>
            </a:r>
            <a:r>
              <a:rPr lang="en-US" altLang="zh-TW" dirty="0"/>
              <a:t>》</a:t>
            </a:r>
            <a:r>
              <a:rPr lang="zh-TW" altLang="en-US" dirty="0"/>
              <a:t>規範要求廢棄物清運廠商針對車輛、駕駛人員、清運前／作業中／離廠後、教育訓練等面向強化運作機制，並於民國</a:t>
            </a:r>
            <a:r>
              <a:rPr lang="en-US" altLang="zh-TW" dirty="0"/>
              <a:t>112 </a:t>
            </a:r>
            <a:r>
              <a:rPr lang="zh-TW" altLang="en-US" dirty="0"/>
              <a:t>年前取得</a:t>
            </a:r>
            <a:r>
              <a:rPr lang="en-US" altLang="zh-TW" dirty="0"/>
              <a:t>ISO 45001 </a:t>
            </a:r>
            <a:r>
              <a:rPr lang="zh-TW" altLang="en-US" dirty="0"/>
              <a:t>等管理系統驗證</a:t>
            </a:r>
            <a:endParaRPr lang="en-US" altLang="zh-TW" dirty="0"/>
          </a:p>
          <a:p>
            <a:r>
              <a:rPr lang="zh-TW" altLang="en-US" dirty="0"/>
              <a:t>於年度稽核新增環境永續相關的評分細項，驅動廠商透過取得</a:t>
            </a:r>
            <a:r>
              <a:rPr lang="en-US" altLang="zh-TW" dirty="0"/>
              <a:t>ISO </a:t>
            </a:r>
            <a:r>
              <a:rPr lang="zh-TW" altLang="en-US" dirty="0"/>
              <a:t>驗證、溫室氣體盤查與減量、碳中和宣告、資源再生及智能化管理等方式，共同為發展環境永續目標前進</a:t>
            </a:r>
            <a:endParaRPr lang="en-US" altLang="zh-TW" dirty="0"/>
          </a:p>
          <a:p>
            <a:r>
              <a:rPr lang="zh-TW" altLang="en-US" dirty="0"/>
              <a:t>定期以年度評鑑三大面向做為廠商汰換的評估基準，深化供應鏈綠色執行力</a:t>
            </a:r>
          </a:p>
        </p:txBody>
      </p:sp>
      <p:sp>
        <p:nvSpPr>
          <p:cNvPr id="4" name="投影片編號版面配置區 3"/>
          <p:cNvSpPr>
            <a:spLocks noGrp="1"/>
          </p:cNvSpPr>
          <p:nvPr>
            <p:ph type="sldNum" sz="quarter" idx="12"/>
          </p:nvPr>
        </p:nvSpPr>
        <p:spPr/>
        <p:txBody>
          <a:bodyPr/>
          <a:lstStyle/>
          <a:p>
            <a:fld id="{33A82B23-BE9D-49D1-ABEB-4A19EF599FFA}" type="slidenum">
              <a:rPr lang="zh-TW" altLang="en-US" smtClean="0"/>
              <a:t>16</a:t>
            </a:fld>
            <a:endParaRPr lang="zh-TW" altLang="en-US"/>
          </a:p>
        </p:txBody>
      </p:sp>
    </p:spTree>
    <p:extLst>
      <p:ext uri="{BB962C8B-B14F-4D97-AF65-F5344CB8AC3E}">
        <p14:creationId xmlns:p14="http://schemas.microsoft.com/office/powerpoint/2010/main" val="35105888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綠色力量的執行者</a:t>
            </a:r>
          </a:p>
        </p:txBody>
      </p:sp>
      <p:sp>
        <p:nvSpPr>
          <p:cNvPr id="3" name="內容版面配置區 2"/>
          <p:cNvSpPr>
            <a:spLocks noGrp="1"/>
          </p:cNvSpPr>
          <p:nvPr>
            <p:ph idx="1"/>
          </p:nvPr>
        </p:nvSpPr>
        <p:spPr/>
        <p:txBody>
          <a:bodyPr/>
          <a:lstStyle/>
          <a:p>
            <a:r>
              <a:rPr lang="zh-TW" altLang="en-US" dirty="0"/>
              <a:t>空氣汙染防制</a:t>
            </a:r>
            <a:endParaRPr lang="en-US" altLang="zh-TW" dirty="0"/>
          </a:p>
          <a:p>
            <a:pPr lvl="1"/>
            <a:r>
              <a:rPr lang="zh-TW" altLang="en-US" dirty="0"/>
              <a:t>最佳可行技術：採用最佳可行技術處理營運產生的汙染，降低環境衝擊</a:t>
            </a:r>
            <a:endParaRPr lang="en-US" altLang="zh-TW" dirty="0"/>
          </a:p>
          <a:p>
            <a:pPr lvl="1"/>
            <a:r>
              <a:rPr lang="zh-TW" altLang="en-US" dirty="0"/>
              <a:t>強化空汙防制設備監測：利用雙軌管理搭配備援系統及多種汙染物監測儀，執行參數變更管理，確保防制設備正常運作，避免異常事件發生</a:t>
            </a:r>
          </a:p>
        </p:txBody>
      </p:sp>
      <p:sp>
        <p:nvSpPr>
          <p:cNvPr id="4" name="投影片編號版面配置區 3"/>
          <p:cNvSpPr>
            <a:spLocks noGrp="1"/>
          </p:cNvSpPr>
          <p:nvPr>
            <p:ph type="sldNum" sz="quarter" idx="12"/>
          </p:nvPr>
        </p:nvSpPr>
        <p:spPr/>
        <p:txBody>
          <a:bodyPr/>
          <a:lstStyle/>
          <a:p>
            <a:fld id="{33A82B23-BE9D-49D1-ABEB-4A19EF599FFA}" type="slidenum">
              <a:rPr lang="zh-TW" altLang="en-US" smtClean="0"/>
              <a:t>17</a:t>
            </a:fld>
            <a:endParaRPr lang="zh-TW" altLang="en-US"/>
          </a:p>
        </p:txBody>
      </p:sp>
    </p:spTree>
    <p:extLst>
      <p:ext uri="{BB962C8B-B14F-4D97-AF65-F5344CB8AC3E}">
        <p14:creationId xmlns:p14="http://schemas.microsoft.com/office/powerpoint/2010/main" val="23114254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最佳可行技術</a:t>
            </a:r>
          </a:p>
        </p:txBody>
      </p:sp>
      <p:sp>
        <p:nvSpPr>
          <p:cNvPr id="3" name="內容版面配置區 2"/>
          <p:cNvSpPr>
            <a:spLocks noGrp="1"/>
          </p:cNvSpPr>
          <p:nvPr>
            <p:ph idx="1"/>
          </p:nvPr>
        </p:nvSpPr>
        <p:spPr/>
        <p:txBody>
          <a:bodyPr>
            <a:normAutofit fontScale="92500" lnSpcReduction="10000"/>
          </a:bodyPr>
          <a:lstStyle/>
          <a:p>
            <a:r>
              <a:rPr lang="zh-TW" altLang="en-US" dirty="0"/>
              <a:t>優化防制設備燃燒爐結構與處理流程，降低</a:t>
            </a:r>
            <a:r>
              <a:rPr lang="en-US" altLang="zh-TW" dirty="0"/>
              <a:t>65% </a:t>
            </a:r>
            <a:r>
              <a:rPr lang="zh-TW" altLang="en-US" dirty="0"/>
              <a:t>氮氧化物排放</a:t>
            </a:r>
            <a:endParaRPr lang="en-US" altLang="zh-TW" dirty="0"/>
          </a:p>
          <a:p>
            <a:pPr lvl="1"/>
            <a:r>
              <a:rPr lang="zh-TW" altLang="en-US" dirty="0"/>
              <a:t>晶圓製造過程中會產生「揮發性有機化合物」（</a:t>
            </a:r>
            <a:r>
              <a:rPr lang="en-US" altLang="zh-TW" dirty="0"/>
              <a:t>Volatile Organic Compounds, VOCs</a:t>
            </a:r>
            <a:r>
              <a:rPr lang="zh-TW" altLang="en-US" dirty="0"/>
              <a:t>）及「全氟烷化合物」（</a:t>
            </a:r>
            <a:r>
              <a:rPr lang="en-US" altLang="zh-TW" dirty="0" err="1"/>
              <a:t>Perfluorinated</a:t>
            </a:r>
            <a:r>
              <a:rPr lang="en-US" altLang="zh-TW" dirty="0"/>
              <a:t> Compounds, PFCs</a:t>
            </a:r>
            <a:r>
              <a:rPr lang="zh-TW" altLang="en-US" dirty="0"/>
              <a:t>），空汙防制設備主要以高溫裂解方式去除此類型汙染物，但在高溫分解的同時，空氣中的氮氣（</a:t>
            </a:r>
            <a:r>
              <a:rPr lang="en-US" altLang="zh-TW" dirty="0"/>
              <a:t>N2</a:t>
            </a:r>
            <a:r>
              <a:rPr lang="zh-TW" altLang="en-US" dirty="0"/>
              <a:t>）亦會與氧氣（</a:t>
            </a:r>
            <a:r>
              <a:rPr lang="en-US" altLang="zh-TW" dirty="0"/>
              <a:t>O2</a:t>
            </a:r>
            <a:r>
              <a:rPr lang="zh-TW" altLang="en-US" dirty="0"/>
              <a:t>）反應生成氮氧化物（</a:t>
            </a:r>
            <a:r>
              <a:rPr lang="en-US" altLang="zh-TW" dirty="0"/>
              <a:t>NO</a:t>
            </a:r>
            <a:r>
              <a:rPr lang="zh-TW" altLang="en-US" dirty="0"/>
              <a:t>、</a:t>
            </a:r>
            <a:r>
              <a:rPr lang="en-US" altLang="zh-TW" dirty="0"/>
              <a:t>NO2</a:t>
            </a:r>
            <a:r>
              <a:rPr lang="zh-TW" altLang="en-US" dirty="0"/>
              <a:t>）。</a:t>
            </a:r>
            <a:endParaRPr lang="en-US" altLang="zh-TW" dirty="0"/>
          </a:p>
          <a:p>
            <a:r>
              <a:rPr lang="zh-TW" altLang="en-US" dirty="0"/>
              <a:t>研發「低氮氧化物燃燒爐」，減少氮氧化物生成</a:t>
            </a:r>
            <a:endParaRPr lang="en-US" altLang="zh-TW" dirty="0"/>
          </a:p>
          <a:p>
            <a:pPr lvl="1"/>
            <a:r>
              <a:rPr lang="zh-TW" altLang="en-US" dirty="0"/>
              <a:t>民國</a:t>
            </a:r>
            <a:r>
              <a:rPr lang="en-US" altLang="zh-TW" dirty="0"/>
              <a:t>111 </a:t>
            </a:r>
            <a:r>
              <a:rPr lang="zh-TW" altLang="en-US" dirty="0"/>
              <a:t>年，台積公司於晶圓十八廠第</a:t>
            </a:r>
            <a:r>
              <a:rPr lang="en-US" altLang="zh-TW" dirty="0"/>
              <a:t>7 </a:t>
            </a:r>
            <a:r>
              <a:rPr lang="zh-TW" altLang="en-US" dirty="0"/>
              <a:t>期廠區揮發性有機氣體防制設備進行實測，透過改造燃燒爐並調節最佳燃燒溫度，找到目標汙染物及氮氧化物副產物生成的最小排放點，每年可降低</a:t>
            </a:r>
            <a:r>
              <a:rPr lang="en-US" altLang="zh-TW" dirty="0"/>
              <a:t>65% </a:t>
            </a:r>
            <a:r>
              <a:rPr lang="zh-TW" altLang="en-US" dirty="0"/>
              <a:t>的氮氧化物排放；台積公司亦持續評估現址式處理設備的改造作業，以期減少更多氮氧化物生成</a:t>
            </a:r>
            <a:endParaRPr lang="en-US" altLang="zh-TW" dirty="0"/>
          </a:p>
          <a:p>
            <a:r>
              <a:rPr lang="zh-TW" altLang="en-US" dirty="0"/>
              <a:t>改良空汙處理設備電暈技術，同步削減鹼性氣體及</a:t>
            </a:r>
            <a:r>
              <a:rPr lang="en-US" altLang="zh-TW" dirty="0"/>
              <a:t>PM2.5 &gt;90%</a:t>
            </a:r>
          </a:p>
          <a:p>
            <a:pPr lvl="1"/>
            <a:r>
              <a:rPr lang="zh-TW" altLang="en-US" dirty="0"/>
              <a:t>民國</a:t>
            </a:r>
            <a:r>
              <a:rPr lang="en-US" altLang="zh-TW" dirty="0"/>
              <a:t>111 </a:t>
            </a:r>
            <a:r>
              <a:rPr lang="zh-TW" altLang="en-US" dirty="0"/>
              <a:t>年，台積公司於晶圓十二</a:t>
            </a:r>
            <a:r>
              <a:rPr lang="en-US" altLang="zh-TW" dirty="0"/>
              <a:t>B </a:t>
            </a:r>
            <a:r>
              <a:rPr lang="zh-TW" altLang="en-US" dirty="0"/>
              <a:t>廠先行導入</a:t>
            </a:r>
            <a:r>
              <a:rPr lang="en-US" altLang="zh-TW" dirty="0"/>
              <a:t>Wet-EP</a:t>
            </a:r>
            <a:r>
              <a:rPr lang="zh-TW" altLang="en-US" dirty="0"/>
              <a:t>，實測結果為鹼性氣體去除效率大於</a:t>
            </a:r>
            <a:r>
              <a:rPr lang="en-US" altLang="zh-TW" dirty="0"/>
              <a:t>90%</a:t>
            </a:r>
            <a:r>
              <a:rPr lang="zh-TW" altLang="en-US" dirty="0"/>
              <a:t>，酸性氣體經反應後以固態</a:t>
            </a:r>
            <a:r>
              <a:rPr lang="en-US" altLang="zh-TW" dirty="0"/>
              <a:t>PM2.5 </a:t>
            </a:r>
            <a:r>
              <a:rPr lang="zh-TW" altLang="en-US" dirty="0"/>
              <a:t>形態存在，去除效率可達</a:t>
            </a:r>
            <a:r>
              <a:rPr lang="en-US" altLang="zh-TW" dirty="0"/>
              <a:t>91%</a:t>
            </a:r>
            <a:r>
              <a:rPr lang="zh-TW" altLang="en-US" dirty="0"/>
              <a:t>，未來亦將持續評估</a:t>
            </a:r>
            <a:r>
              <a:rPr lang="en-US" altLang="zh-TW" dirty="0"/>
              <a:t>Wet-EP </a:t>
            </a:r>
            <a:r>
              <a:rPr lang="zh-TW" altLang="en-US" dirty="0"/>
              <a:t>應用於其他製程廢氣的可行性及效益</a:t>
            </a:r>
          </a:p>
        </p:txBody>
      </p:sp>
      <p:sp>
        <p:nvSpPr>
          <p:cNvPr id="4" name="投影片編號版面配置區 3"/>
          <p:cNvSpPr>
            <a:spLocks noGrp="1"/>
          </p:cNvSpPr>
          <p:nvPr>
            <p:ph type="sldNum" sz="quarter" idx="12"/>
          </p:nvPr>
        </p:nvSpPr>
        <p:spPr/>
        <p:txBody>
          <a:bodyPr/>
          <a:lstStyle/>
          <a:p>
            <a:fld id="{33A82B23-BE9D-49D1-ABEB-4A19EF599FFA}" type="slidenum">
              <a:rPr lang="zh-TW" altLang="en-US" smtClean="0"/>
              <a:t>18</a:t>
            </a:fld>
            <a:endParaRPr lang="zh-TW" altLang="en-US"/>
          </a:p>
        </p:txBody>
      </p:sp>
    </p:spTree>
    <p:extLst>
      <p:ext uri="{BB962C8B-B14F-4D97-AF65-F5344CB8AC3E}">
        <p14:creationId xmlns:p14="http://schemas.microsoft.com/office/powerpoint/2010/main" val="41288263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強化空汙防制設備監測</a:t>
            </a:r>
          </a:p>
        </p:txBody>
      </p:sp>
      <p:sp>
        <p:nvSpPr>
          <p:cNvPr id="3" name="內容版面配置區 2"/>
          <p:cNvSpPr>
            <a:spLocks noGrp="1"/>
          </p:cNvSpPr>
          <p:nvPr>
            <p:ph idx="1"/>
          </p:nvPr>
        </p:nvSpPr>
        <p:spPr/>
        <p:txBody>
          <a:bodyPr>
            <a:normAutofit/>
          </a:bodyPr>
          <a:lstStyle/>
          <a:p>
            <a:r>
              <a:rPr lang="zh-TW" altLang="en-US" dirty="0"/>
              <a:t>於各排放管道額外建置「總碳氫化合物監測儀」、「異丙醇線上監測儀」、「氟氣線上監測儀」等汙染物自動監測設施</a:t>
            </a:r>
            <a:endParaRPr lang="en-US" altLang="zh-TW" dirty="0"/>
          </a:p>
          <a:p>
            <a:r>
              <a:rPr lang="zh-TW" altLang="en-US" dirty="0"/>
              <a:t>廠務、工安環保與儀控系統等單位亦透過「空汙申報法定係數更新暨查核自動化系統」、「廠務參數變更管理系統」、「廠務監控及數據收集系統」監控處理設備操作參數，利用系統自動比對與查核功能，避免因人為疏失造成資料錯誤或遺失，有效掌握申報資訊的精準性</a:t>
            </a:r>
            <a:endParaRPr lang="en-US" altLang="zh-TW" dirty="0"/>
          </a:p>
          <a:p>
            <a:r>
              <a:rPr lang="zh-TW" altLang="en-US" dirty="0"/>
              <a:t>所有設備皆導入「雙軌獨立監控系統」並設置完成警報機制，一旦系統故障，廠務、工安環保單位可立即進行緊急修復或開啟備援設備，將損失風險降至最低</a:t>
            </a:r>
          </a:p>
        </p:txBody>
      </p:sp>
      <p:sp>
        <p:nvSpPr>
          <p:cNvPr id="4" name="投影片編號版面配置區 3"/>
          <p:cNvSpPr>
            <a:spLocks noGrp="1"/>
          </p:cNvSpPr>
          <p:nvPr>
            <p:ph type="sldNum" sz="quarter" idx="12"/>
          </p:nvPr>
        </p:nvSpPr>
        <p:spPr/>
        <p:txBody>
          <a:bodyPr/>
          <a:lstStyle/>
          <a:p>
            <a:fld id="{33A82B23-BE9D-49D1-ABEB-4A19EF599FFA}" type="slidenum">
              <a:rPr lang="zh-TW" altLang="en-US" smtClean="0"/>
              <a:t>19</a:t>
            </a:fld>
            <a:endParaRPr lang="zh-TW" altLang="en-US"/>
          </a:p>
        </p:txBody>
      </p:sp>
    </p:spTree>
    <p:extLst>
      <p:ext uri="{BB962C8B-B14F-4D97-AF65-F5344CB8AC3E}">
        <p14:creationId xmlns:p14="http://schemas.microsoft.com/office/powerpoint/2010/main" val="1389947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201020F8-2CC4-EE57-3848-51859AEC3E5A}"/>
              </a:ext>
            </a:extLst>
          </p:cNvPr>
          <p:cNvSpPr>
            <a:spLocks noGrp="1"/>
          </p:cNvSpPr>
          <p:nvPr>
            <p:ph idx="1"/>
          </p:nvPr>
        </p:nvSpPr>
        <p:spPr>
          <a:xfrm>
            <a:off x="677334" y="2160589"/>
            <a:ext cx="9536514" cy="3880773"/>
          </a:xfrm>
        </p:spPr>
        <p:txBody>
          <a:bodyPr>
            <a:normAutofit lnSpcReduction="10000"/>
          </a:bodyPr>
          <a:lstStyle/>
          <a:p>
            <a:r>
              <a:rPr lang="zh-TW" altLang="en-US" sz="3600" b="1" dirty="0">
                <a:solidFill>
                  <a:srgbClr val="002060"/>
                </a:solidFill>
                <a:latin typeface="Arial" panose="020B0604020202020204" pitchFamily="34" charset="0"/>
              </a:rPr>
              <a:t>台積電：綠色力量的執行者</a:t>
            </a:r>
            <a:endParaRPr lang="en-US" altLang="zh-TW" sz="3600" b="1" dirty="0">
              <a:solidFill>
                <a:srgbClr val="002060"/>
              </a:solidFill>
              <a:latin typeface="Arial" panose="020B0604020202020204" pitchFamily="34" charset="0"/>
            </a:endParaRPr>
          </a:p>
          <a:p>
            <a:r>
              <a:rPr lang="zh-TW" altLang="en-US" sz="3600" b="1" dirty="0">
                <a:solidFill>
                  <a:srgbClr val="002060"/>
                </a:solidFill>
                <a:latin typeface="Arial" panose="020B0604020202020204" pitchFamily="34" charset="0"/>
              </a:rPr>
              <a:t>氣候與能源</a:t>
            </a:r>
            <a:endParaRPr lang="en-US" altLang="zh-TW" sz="3600" b="1" dirty="0">
              <a:solidFill>
                <a:srgbClr val="002060"/>
              </a:solidFill>
              <a:latin typeface="Arial" panose="020B0604020202020204" pitchFamily="34" charset="0"/>
            </a:endParaRPr>
          </a:p>
          <a:p>
            <a:r>
              <a:rPr lang="zh-TW" altLang="en-US" sz="3600" b="1" dirty="0">
                <a:solidFill>
                  <a:srgbClr val="002060"/>
                </a:solidFill>
                <a:latin typeface="Arial" panose="020B0604020202020204" pitchFamily="34" charset="0"/>
              </a:rPr>
              <a:t>水管理</a:t>
            </a:r>
            <a:endParaRPr lang="en-US" altLang="zh-TW" sz="3600" b="1" dirty="0">
              <a:solidFill>
                <a:srgbClr val="002060"/>
              </a:solidFill>
              <a:latin typeface="Arial" panose="020B0604020202020204" pitchFamily="34" charset="0"/>
            </a:endParaRPr>
          </a:p>
          <a:p>
            <a:r>
              <a:rPr lang="zh-TW" altLang="en-US" sz="3600" b="1" dirty="0">
                <a:solidFill>
                  <a:srgbClr val="002060"/>
                </a:solidFill>
                <a:latin typeface="Arial" panose="020B0604020202020204" pitchFamily="34" charset="0"/>
              </a:rPr>
              <a:t>資源循環</a:t>
            </a:r>
            <a:endParaRPr lang="en-US" altLang="zh-TW" sz="3600" b="1" dirty="0">
              <a:solidFill>
                <a:srgbClr val="002060"/>
              </a:solidFill>
              <a:latin typeface="Arial" panose="020B0604020202020204" pitchFamily="34" charset="0"/>
            </a:endParaRPr>
          </a:p>
          <a:p>
            <a:r>
              <a:rPr lang="zh-TW" altLang="en-US" sz="3600" b="1" dirty="0">
                <a:solidFill>
                  <a:srgbClr val="002060"/>
                </a:solidFill>
                <a:latin typeface="Arial" panose="020B0604020202020204" pitchFamily="34" charset="0"/>
              </a:rPr>
              <a:t>空氣汙染防制</a:t>
            </a:r>
          </a:p>
          <a:p>
            <a:r>
              <a:rPr lang="zh-TW" altLang="en-US" sz="3600" b="1" dirty="0">
                <a:solidFill>
                  <a:srgbClr val="002060"/>
                </a:solidFill>
                <a:latin typeface="Arial" panose="020B0604020202020204" pitchFamily="34" charset="0"/>
              </a:rPr>
              <a:t>建立碳權品質採購標準，兼顧永續發展</a:t>
            </a:r>
            <a:endParaRPr lang="en-US" altLang="zh-TW" sz="3600" b="1" dirty="0">
              <a:solidFill>
                <a:srgbClr val="002060"/>
              </a:solidFill>
              <a:latin typeface="Arial" panose="020B0604020202020204" pitchFamily="34" charset="0"/>
            </a:endParaRPr>
          </a:p>
        </p:txBody>
      </p:sp>
      <p:sp>
        <p:nvSpPr>
          <p:cNvPr id="4" name="投影片編號版面配置區 3">
            <a:extLst>
              <a:ext uri="{FF2B5EF4-FFF2-40B4-BE49-F238E27FC236}">
                <a16:creationId xmlns:a16="http://schemas.microsoft.com/office/drawing/2014/main" id="{DA73C153-C02F-4783-59C5-F76A000144FE}"/>
              </a:ext>
            </a:extLst>
          </p:cNvPr>
          <p:cNvSpPr>
            <a:spLocks noGrp="1"/>
          </p:cNvSpPr>
          <p:nvPr>
            <p:ph type="sldNum" sz="quarter" idx="12"/>
          </p:nvPr>
        </p:nvSpPr>
        <p:spPr/>
        <p:txBody>
          <a:bodyPr/>
          <a:lstStyle/>
          <a:p>
            <a:fld id="{33A82B23-BE9D-49D1-ABEB-4A19EF599FFA}" type="slidenum">
              <a:rPr lang="zh-TW" altLang="en-US" smtClean="0"/>
              <a:t>2</a:t>
            </a:fld>
            <a:endParaRPr lang="zh-TW" altLang="en-US"/>
          </a:p>
        </p:txBody>
      </p:sp>
      <p:sp>
        <p:nvSpPr>
          <p:cNvPr id="11" name="標題 1">
            <a:extLst>
              <a:ext uri="{FF2B5EF4-FFF2-40B4-BE49-F238E27FC236}">
                <a16:creationId xmlns:a16="http://schemas.microsoft.com/office/drawing/2014/main" id="{CB2B7368-1872-46BA-27D0-B2E28392830B}"/>
              </a:ext>
            </a:extLst>
          </p:cNvPr>
          <p:cNvSpPr>
            <a:spLocks noGrp="1"/>
          </p:cNvSpPr>
          <p:nvPr>
            <p:ph type="title"/>
          </p:nvPr>
        </p:nvSpPr>
        <p:spPr>
          <a:xfrm>
            <a:off x="677334" y="609600"/>
            <a:ext cx="8596668" cy="887376"/>
          </a:xfrm>
        </p:spPr>
        <p:txBody>
          <a:bodyPr>
            <a:normAutofit/>
          </a:bodyPr>
          <a:lstStyle/>
          <a:p>
            <a:r>
              <a:rPr lang="zh-TW" altLang="en-US" sz="4800" b="1" dirty="0">
                <a:solidFill>
                  <a:srgbClr val="0070C0"/>
                </a:solidFill>
              </a:rPr>
              <a:t>大綱</a:t>
            </a:r>
          </a:p>
        </p:txBody>
      </p:sp>
    </p:spTree>
    <p:extLst>
      <p:ext uri="{BB962C8B-B14F-4D97-AF65-F5344CB8AC3E}">
        <p14:creationId xmlns:p14="http://schemas.microsoft.com/office/powerpoint/2010/main" val="304801722"/>
      </p:ext>
    </p:extLst>
  </p:cSld>
  <p:clrMapOvr>
    <a:masterClrMapping/>
  </p:clrMapOvr>
  <p:transition spd="slow">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建立碳權品質採購標準，兼顧永續發展</a:t>
            </a:r>
          </a:p>
        </p:txBody>
      </p:sp>
      <p:pic>
        <p:nvPicPr>
          <p:cNvPr id="5" name="內容版面配置區 4"/>
          <p:cNvPicPr>
            <a:picLocks noGrp="1" noChangeAspect="1"/>
          </p:cNvPicPr>
          <p:nvPr>
            <p:ph idx="1"/>
          </p:nvPr>
        </p:nvPicPr>
        <p:blipFill>
          <a:blip r:embed="rId2"/>
          <a:stretch>
            <a:fillRect/>
          </a:stretch>
        </p:blipFill>
        <p:spPr>
          <a:xfrm>
            <a:off x="348149" y="1270000"/>
            <a:ext cx="10602922" cy="5586984"/>
          </a:xfrm>
          <a:prstGeom prst="rect">
            <a:avLst/>
          </a:prstGeom>
        </p:spPr>
      </p:pic>
      <p:sp>
        <p:nvSpPr>
          <p:cNvPr id="4" name="投影片編號版面配置區 3"/>
          <p:cNvSpPr>
            <a:spLocks noGrp="1"/>
          </p:cNvSpPr>
          <p:nvPr>
            <p:ph type="sldNum" sz="quarter" idx="12"/>
          </p:nvPr>
        </p:nvSpPr>
        <p:spPr/>
        <p:txBody>
          <a:bodyPr/>
          <a:lstStyle/>
          <a:p>
            <a:fld id="{33A82B23-BE9D-49D1-ABEB-4A19EF599FFA}" type="slidenum">
              <a:rPr lang="zh-TW" altLang="en-US" smtClean="0"/>
              <a:t>20</a:t>
            </a:fld>
            <a:endParaRPr lang="zh-TW" altLang="en-US"/>
          </a:p>
        </p:txBody>
      </p:sp>
    </p:spTree>
    <p:extLst>
      <p:ext uri="{BB962C8B-B14F-4D97-AF65-F5344CB8AC3E}">
        <p14:creationId xmlns:p14="http://schemas.microsoft.com/office/powerpoint/2010/main" val="5058446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DA73C153-C02F-4783-59C5-F76A000144FE}"/>
              </a:ext>
            </a:extLst>
          </p:cNvPr>
          <p:cNvSpPr>
            <a:spLocks noGrp="1"/>
          </p:cNvSpPr>
          <p:nvPr>
            <p:ph type="sldNum" sz="quarter" idx="12"/>
          </p:nvPr>
        </p:nvSpPr>
        <p:spPr/>
        <p:txBody>
          <a:bodyPr/>
          <a:lstStyle/>
          <a:p>
            <a:fld id="{33A82B23-BE9D-49D1-ABEB-4A19EF599FFA}" type="slidenum">
              <a:rPr lang="zh-TW" altLang="en-US" smtClean="0"/>
              <a:t>21</a:t>
            </a:fld>
            <a:endParaRPr lang="zh-TW" altLang="en-US"/>
          </a:p>
        </p:txBody>
      </p:sp>
      <p:sp>
        <p:nvSpPr>
          <p:cNvPr id="3" name="文字方塊 2">
            <a:extLst>
              <a:ext uri="{FF2B5EF4-FFF2-40B4-BE49-F238E27FC236}">
                <a16:creationId xmlns:a16="http://schemas.microsoft.com/office/drawing/2014/main" id="{0EE73878-C68C-9764-9314-408B0C44AF63}"/>
              </a:ext>
            </a:extLst>
          </p:cNvPr>
          <p:cNvSpPr txBox="1"/>
          <p:nvPr/>
        </p:nvSpPr>
        <p:spPr>
          <a:xfrm>
            <a:off x="677334" y="2058964"/>
            <a:ext cx="8423123" cy="400110"/>
          </a:xfrm>
          <a:prstGeom prst="rect">
            <a:avLst/>
          </a:prstGeom>
          <a:noFill/>
        </p:spPr>
        <p:txBody>
          <a:bodyPr wrap="square">
            <a:spAutoFit/>
          </a:bodyPr>
          <a:lstStyle/>
          <a:p>
            <a:pPr marL="304800" indent="-304800" algn="just"/>
            <a:r>
              <a:rPr lang="zh-TW" altLang="en-US" sz="2000" kern="100" dirty="0">
                <a:latin typeface="Times New Roman" panose="02020603050405020304" pitchFamily="18" charset="0"/>
                <a:ea typeface="標楷體" panose="03000509000000000000" pitchFamily="65" charset="-120"/>
                <a:cs typeface="Times New Roman" panose="02020603050405020304" pitchFamily="18" charset="0"/>
              </a:rPr>
              <a:t>台積電</a:t>
            </a: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(2023)</a:t>
            </a:r>
            <a:r>
              <a:rPr lang="zh-TW" altLang="en-US" sz="2000" kern="1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112 </a:t>
            </a:r>
            <a:r>
              <a:rPr lang="zh-TW" altLang="en-US" sz="2000" kern="100" dirty="0">
                <a:latin typeface="Times New Roman" panose="02020603050405020304" pitchFamily="18" charset="0"/>
                <a:ea typeface="標楷體" panose="03000509000000000000" pitchFamily="65" charset="-120"/>
                <a:cs typeface="Times New Roman" panose="02020603050405020304" pitchFamily="18" charset="0"/>
              </a:rPr>
              <a:t>年永續報告書</a:t>
            </a:r>
          </a:p>
        </p:txBody>
      </p:sp>
      <p:sp>
        <p:nvSpPr>
          <p:cNvPr id="8" name="標題 1">
            <a:extLst>
              <a:ext uri="{FF2B5EF4-FFF2-40B4-BE49-F238E27FC236}">
                <a16:creationId xmlns:a16="http://schemas.microsoft.com/office/drawing/2014/main" id="{D88E1DA0-2B64-4EA7-AA85-4954ABFD5F07}"/>
              </a:ext>
            </a:extLst>
          </p:cNvPr>
          <p:cNvSpPr>
            <a:spLocks noGrp="1"/>
          </p:cNvSpPr>
          <p:nvPr>
            <p:ph type="title"/>
          </p:nvPr>
        </p:nvSpPr>
        <p:spPr>
          <a:xfrm>
            <a:off x="677334" y="609600"/>
            <a:ext cx="8596668" cy="1320800"/>
          </a:xfrm>
        </p:spPr>
        <p:txBody>
          <a:bodyPr>
            <a:normAutofit/>
          </a:bodyPr>
          <a:lstStyle/>
          <a:p>
            <a:r>
              <a:rPr lang="zh-TW" altLang="en-US" sz="4800" b="1" dirty="0">
                <a:solidFill>
                  <a:srgbClr val="0070C0"/>
                </a:solidFill>
              </a:rPr>
              <a:t>參考文獻</a:t>
            </a:r>
          </a:p>
        </p:txBody>
      </p:sp>
    </p:spTree>
    <p:extLst>
      <p:ext uri="{BB962C8B-B14F-4D97-AF65-F5344CB8AC3E}">
        <p14:creationId xmlns:p14="http://schemas.microsoft.com/office/powerpoint/2010/main" val="2284956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綠色力量的執行者</a:t>
            </a:r>
          </a:p>
        </p:txBody>
      </p:sp>
      <p:sp>
        <p:nvSpPr>
          <p:cNvPr id="3" name="內容版面配置區 2"/>
          <p:cNvSpPr>
            <a:spLocks noGrp="1"/>
          </p:cNvSpPr>
          <p:nvPr>
            <p:ph idx="1"/>
          </p:nvPr>
        </p:nvSpPr>
        <p:spPr/>
        <p:txBody>
          <a:bodyPr/>
          <a:lstStyle/>
          <a:p>
            <a:r>
              <a:rPr lang="zh-TW" altLang="en-US" dirty="0"/>
              <a:t>以成為全球環保標竿企業自期，台積公司積極厚植綠色管理於日常營運，將創新技術應用至氣候與能源、水管理、資源循環及空氣汙染防制等面向，全方位推展各項強化環保的永續行動，落實與地球生態共生共榮的堅定信念</a:t>
            </a:r>
            <a:endParaRPr lang="en-US" altLang="zh-TW" dirty="0"/>
          </a:p>
          <a:p>
            <a:r>
              <a:rPr lang="zh-TW" altLang="en-US" dirty="0"/>
              <a:t>氣候與能源、水管理、資源循環、空氣汙染防制</a:t>
            </a:r>
            <a:endParaRPr lang="en-US" altLang="zh-TW" dirty="0"/>
          </a:p>
          <a:p>
            <a:pPr lvl="1"/>
            <a:r>
              <a:rPr lang="zh-TW" altLang="en-US" dirty="0"/>
              <a:t>再生能源使用占比</a:t>
            </a:r>
            <a:r>
              <a:rPr lang="en-US" altLang="zh-TW" dirty="0"/>
              <a:t>&gt;10%</a:t>
            </a:r>
          </a:p>
          <a:p>
            <a:pPr lvl="1"/>
            <a:r>
              <a:rPr lang="zh-TW" altLang="en-US" dirty="0"/>
              <a:t>單位產品空氣汙染排放量降低</a:t>
            </a:r>
            <a:r>
              <a:rPr lang="en-US" altLang="zh-TW" dirty="0"/>
              <a:t>59%</a:t>
            </a:r>
          </a:p>
          <a:p>
            <a:pPr lvl="1"/>
            <a:r>
              <a:rPr lang="zh-TW" altLang="en-US" dirty="0"/>
              <a:t>廠內資源再生活化比例</a:t>
            </a:r>
            <a:r>
              <a:rPr lang="en-US" altLang="zh-TW" dirty="0"/>
              <a:t>28%</a:t>
            </a:r>
            <a:endParaRPr lang="zh-TW" altLang="en-US" dirty="0"/>
          </a:p>
        </p:txBody>
      </p:sp>
      <p:sp>
        <p:nvSpPr>
          <p:cNvPr id="4" name="投影片編號版面配置區 3"/>
          <p:cNvSpPr>
            <a:spLocks noGrp="1"/>
          </p:cNvSpPr>
          <p:nvPr>
            <p:ph type="sldNum" sz="quarter" idx="12"/>
          </p:nvPr>
        </p:nvSpPr>
        <p:spPr/>
        <p:txBody>
          <a:bodyPr/>
          <a:lstStyle/>
          <a:p>
            <a:fld id="{33A82B23-BE9D-49D1-ABEB-4A19EF599FFA}" type="slidenum">
              <a:rPr lang="zh-TW" altLang="en-US" smtClean="0"/>
              <a:t>3</a:t>
            </a:fld>
            <a:endParaRPr lang="zh-TW" altLang="en-US"/>
          </a:p>
        </p:txBody>
      </p:sp>
    </p:spTree>
    <p:extLst>
      <p:ext uri="{BB962C8B-B14F-4D97-AF65-F5344CB8AC3E}">
        <p14:creationId xmlns:p14="http://schemas.microsoft.com/office/powerpoint/2010/main" val="2003805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綠色力量的執行者</a:t>
            </a:r>
          </a:p>
        </p:txBody>
      </p:sp>
      <p:sp>
        <p:nvSpPr>
          <p:cNvPr id="3" name="內容版面配置區 2"/>
          <p:cNvSpPr>
            <a:spLocks noGrp="1"/>
          </p:cNvSpPr>
          <p:nvPr>
            <p:ph idx="1"/>
          </p:nvPr>
        </p:nvSpPr>
        <p:spPr/>
        <p:txBody>
          <a:bodyPr/>
          <a:lstStyle/>
          <a:p>
            <a:r>
              <a:rPr lang="zh-TW" altLang="en-US" dirty="0"/>
              <a:t>氣候與能源</a:t>
            </a:r>
            <a:endParaRPr lang="en-US" altLang="zh-TW" dirty="0"/>
          </a:p>
          <a:p>
            <a:pPr lvl="1"/>
            <a:r>
              <a:rPr lang="zh-TW" altLang="en-US" dirty="0"/>
              <a:t>強化氣候韌性：擬訂氣候變遷應變與預防措施，降低氣候風險影響</a:t>
            </a:r>
            <a:endParaRPr lang="en-US" altLang="zh-TW" dirty="0"/>
          </a:p>
          <a:p>
            <a:pPr lvl="1"/>
            <a:r>
              <a:rPr lang="zh-TW" altLang="en-US" dirty="0"/>
              <a:t>推動低碳製造：持續採用最佳技術減少溫室氣體排放，成為產業低碳製造標竿</a:t>
            </a:r>
            <a:endParaRPr lang="en-US" altLang="zh-TW" dirty="0"/>
          </a:p>
          <a:p>
            <a:pPr lvl="1"/>
            <a:r>
              <a:rPr lang="zh-TW" altLang="en-US" dirty="0"/>
              <a:t>使用再生能源：持續使用再生能源及設置太陽能發電系統， 達成</a:t>
            </a:r>
            <a:r>
              <a:rPr lang="en-US" altLang="zh-TW" dirty="0"/>
              <a:t>100% </a:t>
            </a:r>
            <a:r>
              <a:rPr lang="zh-TW" altLang="en-US" dirty="0"/>
              <a:t>使用再生能源</a:t>
            </a:r>
            <a:endParaRPr lang="en-US" altLang="zh-TW" dirty="0"/>
          </a:p>
          <a:p>
            <a:pPr lvl="1"/>
            <a:r>
              <a:rPr lang="zh-TW" altLang="en-US" dirty="0"/>
              <a:t>提升能源使用效率：新增年度節能措施，積極落實節能行動，提高能源使用效率</a:t>
            </a:r>
            <a:endParaRPr lang="en-US" altLang="zh-TW" dirty="0"/>
          </a:p>
          <a:p>
            <a:pPr lvl="1"/>
            <a:endParaRPr lang="en-US" altLang="zh-TW" dirty="0"/>
          </a:p>
          <a:p>
            <a:endParaRPr lang="zh-TW" altLang="en-US" dirty="0"/>
          </a:p>
          <a:p>
            <a:endParaRPr lang="zh-TW" altLang="en-US" dirty="0"/>
          </a:p>
        </p:txBody>
      </p:sp>
      <p:sp>
        <p:nvSpPr>
          <p:cNvPr id="4" name="投影片編號版面配置區 3"/>
          <p:cNvSpPr>
            <a:spLocks noGrp="1"/>
          </p:cNvSpPr>
          <p:nvPr>
            <p:ph type="sldNum" sz="quarter" idx="12"/>
          </p:nvPr>
        </p:nvSpPr>
        <p:spPr/>
        <p:txBody>
          <a:bodyPr/>
          <a:lstStyle/>
          <a:p>
            <a:fld id="{33A82B23-BE9D-49D1-ABEB-4A19EF599FFA}" type="slidenum">
              <a:rPr lang="zh-TW" altLang="en-US" smtClean="0"/>
              <a:t>4</a:t>
            </a:fld>
            <a:endParaRPr lang="zh-TW" altLang="en-US"/>
          </a:p>
        </p:txBody>
      </p:sp>
    </p:spTree>
    <p:extLst>
      <p:ext uri="{BB962C8B-B14F-4D97-AF65-F5344CB8AC3E}">
        <p14:creationId xmlns:p14="http://schemas.microsoft.com/office/powerpoint/2010/main" val="1942777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強化氣候韌性</a:t>
            </a:r>
          </a:p>
        </p:txBody>
      </p:sp>
      <p:sp>
        <p:nvSpPr>
          <p:cNvPr id="3" name="內容版面配置區 2"/>
          <p:cNvSpPr>
            <a:spLocks noGrp="1"/>
          </p:cNvSpPr>
          <p:nvPr>
            <p:ph idx="1"/>
          </p:nvPr>
        </p:nvSpPr>
        <p:spPr/>
        <p:txBody>
          <a:bodyPr>
            <a:normAutofit/>
          </a:bodyPr>
          <a:lstStyle/>
          <a:p>
            <a:r>
              <a:rPr lang="zh-TW" altLang="en-US" dirty="0"/>
              <a:t>透過定期且系統化的風險評估鑑別找出潛在危機與機會，並依循「氣候風險調適作為準則」，降低氣候災害可能造成的衝擊影響，民國</a:t>
            </a:r>
            <a:r>
              <a:rPr lang="en-US" altLang="zh-TW" dirty="0"/>
              <a:t>111 </a:t>
            </a:r>
            <a:r>
              <a:rPr lang="zh-TW" altLang="en-US" dirty="0"/>
              <a:t>年成功達到無生產中斷目標</a:t>
            </a:r>
            <a:endParaRPr lang="en-US" altLang="zh-TW" dirty="0"/>
          </a:p>
          <a:p>
            <a:r>
              <a:rPr lang="zh-TW" altLang="en-US" dirty="0"/>
              <a:t>每</a:t>
            </a:r>
            <a:r>
              <a:rPr lang="en-US" altLang="zh-TW" dirty="0"/>
              <a:t>2 </a:t>
            </a:r>
            <a:r>
              <a:rPr lang="zh-TW" altLang="en-US" dirty="0"/>
              <a:t>年舉辦「氣候變遷風險與機會工作坊」，依據氣候相關財務揭露建議書（</a:t>
            </a:r>
            <a:r>
              <a:rPr lang="en-US" altLang="zh-TW" dirty="0"/>
              <a:t>Recommendations of the Task Force</a:t>
            </a:r>
            <a:r>
              <a:rPr lang="zh-TW" altLang="en-US" dirty="0"/>
              <a:t> </a:t>
            </a:r>
            <a:r>
              <a:rPr lang="en-US" altLang="zh-TW" dirty="0"/>
              <a:t>on Climate-related Financial Disclosures,</a:t>
            </a:r>
            <a:r>
              <a:rPr lang="zh-TW" altLang="en-US" dirty="0"/>
              <a:t> </a:t>
            </a:r>
            <a:r>
              <a:rPr lang="en-US" altLang="zh-TW" dirty="0"/>
              <a:t>TCFD</a:t>
            </a:r>
            <a:r>
              <a:rPr lang="zh-TW" altLang="en-US" dirty="0"/>
              <a:t>）架構鑑別、更新氣候風險與機會，民國</a:t>
            </a:r>
            <a:r>
              <a:rPr lang="en-US" altLang="zh-TW" dirty="0"/>
              <a:t>111 </a:t>
            </a:r>
            <a:r>
              <a:rPr lang="zh-TW" altLang="en-US" dirty="0"/>
              <a:t>年於工作坊中鑑別出</a:t>
            </a:r>
            <a:r>
              <a:rPr lang="en-US" altLang="zh-TW" dirty="0"/>
              <a:t>11 </a:t>
            </a:r>
            <a:r>
              <a:rPr lang="zh-TW" altLang="en-US" dirty="0"/>
              <a:t>項轉型與實體氣候風險、</a:t>
            </a:r>
            <a:r>
              <a:rPr lang="en-US" altLang="zh-TW" dirty="0"/>
              <a:t>8 </a:t>
            </a:r>
            <a:r>
              <a:rPr lang="zh-TW" altLang="en-US" dirty="0"/>
              <a:t>項機會，並依各項的衝擊可能性及衝擊嚴重程度予以評級，評估結果前三大氣候風險為「淨零排放」、「企業聲譽衝擊」及「新節能減碳技術發展的不確定性」，前三大機會則為「開發低碳產品與服務，提升客戶產品能效」、「推動低碳綠色生產」及「提升企業聲譽」</a:t>
            </a:r>
            <a:endParaRPr lang="en-US" altLang="zh-TW" dirty="0"/>
          </a:p>
          <a:p>
            <a:r>
              <a:rPr lang="zh-TW" altLang="en-US" dirty="0"/>
              <a:t>台積公司除持續強化各項節能減碳作為，亦建立碳權購買策略並於民國</a:t>
            </a:r>
            <a:r>
              <a:rPr lang="en-US" altLang="zh-TW" dirty="0"/>
              <a:t>111 </a:t>
            </a:r>
            <a:r>
              <a:rPr lang="zh-TW" altLang="en-US" dirty="0"/>
              <a:t>年開始執行，以期進一步提升企業氣候韌性</a:t>
            </a:r>
          </a:p>
        </p:txBody>
      </p:sp>
      <p:sp>
        <p:nvSpPr>
          <p:cNvPr id="4" name="投影片編號版面配置區 3"/>
          <p:cNvSpPr>
            <a:spLocks noGrp="1"/>
          </p:cNvSpPr>
          <p:nvPr>
            <p:ph type="sldNum" sz="quarter" idx="12"/>
          </p:nvPr>
        </p:nvSpPr>
        <p:spPr/>
        <p:txBody>
          <a:bodyPr/>
          <a:lstStyle/>
          <a:p>
            <a:fld id="{33A82B23-BE9D-49D1-ABEB-4A19EF599FFA}" type="slidenum">
              <a:rPr lang="zh-TW" altLang="en-US" smtClean="0"/>
              <a:t>5</a:t>
            </a:fld>
            <a:endParaRPr lang="zh-TW" altLang="en-US"/>
          </a:p>
        </p:txBody>
      </p:sp>
    </p:spTree>
    <p:extLst>
      <p:ext uri="{BB962C8B-B14F-4D97-AF65-F5344CB8AC3E}">
        <p14:creationId xmlns:p14="http://schemas.microsoft.com/office/powerpoint/2010/main" val="169177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推動低碳製造</a:t>
            </a:r>
          </a:p>
        </p:txBody>
      </p:sp>
      <p:sp>
        <p:nvSpPr>
          <p:cNvPr id="3" name="內容版面配置區 2"/>
          <p:cNvSpPr>
            <a:spLocks noGrp="1"/>
          </p:cNvSpPr>
          <p:nvPr>
            <p:ph idx="1"/>
          </p:nvPr>
        </p:nvSpPr>
        <p:spPr/>
        <p:txBody>
          <a:bodyPr>
            <a:normAutofit lnSpcReduction="10000"/>
          </a:bodyPr>
          <a:lstStyle/>
          <a:p>
            <a:r>
              <a:rPr lang="zh-TW" altLang="en-US" dirty="0"/>
              <a:t>民國</a:t>
            </a:r>
            <a:r>
              <a:rPr lang="en-US" altLang="zh-TW" dirty="0"/>
              <a:t>111 </a:t>
            </a:r>
            <a:r>
              <a:rPr lang="zh-TW" altLang="en-US" dirty="0"/>
              <a:t>年台積公司溫室氣體總排放量約</a:t>
            </a:r>
            <a:r>
              <a:rPr lang="en-US" altLang="zh-TW" dirty="0"/>
              <a:t>1,800 </a:t>
            </a:r>
            <a:r>
              <a:rPr lang="zh-TW" altLang="en-US" dirty="0"/>
              <a:t>萬公噸二氧化碳當量，來自含氟溫室氣體與氧化亞氮等範疇一製程直接排放占</a:t>
            </a:r>
            <a:r>
              <a:rPr lang="en-US" altLang="zh-TW" dirty="0"/>
              <a:t>11%</a:t>
            </a:r>
            <a:r>
              <a:rPr lang="zh-TW" altLang="en-US" dirty="0"/>
              <a:t>；電力使用造成的範疇二能源間接排放占</a:t>
            </a:r>
            <a:r>
              <a:rPr lang="en-US" altLang="zh-TW" dirty="0"/>
              <a:t>50%</a:t>
            </a:r>
            <a:r>
              <a:rPr lang="zh-TW" altLang="en-US" dirty="0"/>
              <a:t>，仍是最大排放源；以原物料生產、能源上游相關活動與運輸為主的範疇三價值鏈間接排放則占</a:t>
            </a:r>
            <a:r>
              <a:rPr lang="en-US" altLang="zh-TW" dirty="0"/>
              <a:t>39%</a:t>
            </a:r>
            <a:r>
              <a:rPr lang="zh-TW" altLang="en-US" dirty="0"/>
              <a:t>。因先進製程產能持續擴充，溫室氣體整體排放較前一年上升</a:t>
            </a:r>
            <a:r>
              <a:rPr lang="en-US" altLang="zh-TW" dirty="0"/>
              <a:t>14%</a:t>
            </a:r>
            <a:r>
              <a:rPr lang="zh-TW" altLang="en-US" dirty="0"/>
              <a:t>，但考量產能增長比例，單位產品排放量則較前一年微幅下降</a:t>
            </a:r>
            <a:endParaRPr lang="en-US" altLang="zh-TW" dirty="0"/>
          </a:p>
          <a:p>
            <a:r>
              <a:rPr lang="zh-TW" altLang="en-US" dirty="0"/>
              <a:t>製程端加速汰換與新設現址式處理設備、使用碳中和天然氣、打造符合綠建築認證的綠色廠房、執行機台與廠務節能專案並擴大使用再生能源等；為因應未來全球低碳轉型導致碳成本上升，民國</a:t>
            </a:r>
            <a:r>
              <a:rPr lang="en-US" altLang="zh-TW" dirty="0"/>
              <a:t>111 </a:t>
            </a:r>
            <a:r>
              <a:rPr lang="zh-TW" altLang="en-US" dirty="0"/>
              <a:t>年開始廣泛運用內部碳定價機制，將碳成本反映於日常減量措施的效益估算，並納入新廠投資的決策評估之一</a:t>
            </a:r>
            <a:endParaRPr lang="en-US" altLang="zh-TW" dirty="0"/>
          </a:p>
          <a:p>
            <a:r>
              <a:rPr lang="zh-TW" altLang="en-US" dirty="0"/>
              <a:t>至於範疇三的減量作為，則著重於持續提升原物料使用效率，並推動化學品電子級再生使用，且自民國</a:t>
            </a:r>
            <a:r>
              <a:rPr lang="en-US" altLang="zh-TW" dirty="0"/>
              <a:t>111 </a:t>
            </a:r>
            <a:r>
              <a:rPr lang="zh-TW" altLang="en-US" dirty="0"/>
              <a:t>年起邀請供應商參與</a:t>
            </a:r>
            <a:r>
              <a:rPr lang="en-US" altLang="zh-TW" dirty="0"/>
              <a:t>CDP </a:t>
            </a:r>
            <a:r>
              <a:rPr lang="zh-TW" altLang="en-US" dirty="0"/>
              <a:t>供應鏈碳揭露專案，使其了解國際低碳轉型趨勢與自身碳排熱點、訂定減量策略及目標進程，同時分享台積公司節能減碳的最佳標準方法，協助供應商一同實踐綠色行動</a:t>
            </a:r>
          </a:p>
        </p:txBody>
      </p:sp>
      <p:sp>
        <p:nvSpPr>
          <p:cNvPr id="4" name="投影片編號版面配置區 3"/>
          <p:cNvSpPr>
            <a:spLocks noGrp="1"/>
          </p:cNvSpPr>
          <p:nvPr>
            <p:ph type="sldNum" sz="quarter" idx="12"/>
          </p:nvPr>
        </p:nvSpPr>
        <p:spPr/>
        <p:txBody>
          <a:bodyPr/>
          <a:lstStyle/>
          <a:p>
            <a:fld id="{33A82B23-BE9D-49D1-ABEB-4A19EF599FFA}" type="slidenum">
              <a:rPr lang="zh-TW" altLang="en-US" smtClean="0"/>
              <a:t>6</a:t>
            </a:fld>
            <a:endParaRPr lang="zh-TW" altLang="en-US"/>
          </a:p>
        </p:txBody>
      </p:sp>
    </p:spTree>
    <p:extLst>
      <p:ext uri="{BB962C8B-B14F-4D97-AF65-F5344CB8AC3E}">
        <p14:creationId xmlns:p14="http://schemas.microsoft.com/office/powerpoint/2010/main" val="1378859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使用再生能源</a:t>
            </a:r>
          </a:p>
        </p:txBody>
      </p:sp>
      <p:sp>
        <p:nvSpPr>
          <p:cNvPr id="3" name="內容版面配置區 2"/>
          <p:cNvSpPr>
            <a:spLocks noGrp="1"/>
          </p:cNvSpPr>
          <p:nvPr>
            <p:ph idx="1"/>
          </p:nvPr>
        </p:nvSpPr>
        <p:spPr/>
        <p:txBody>
          <a:bodyPr>
            <a:normAutofit fontScale="92500" lnSpcReduction="10000"/>
          </a:bodyPr>
          <a:lstStyle/>
          <a:p>
            <a:r>
              <a:rPr lang="zh-TW" altLang="en-US" dirty="0"/>
              <a:t>民國</a:t>
            </a:r>
            <a:r>
              <a:rPr lang="en-US" altLang="zh-TW" dirty="0"/>
              <a:t>111 </a:t>
            </a:r>
            <a:r>
              <a:rPr lang="zh-TW" altLang="en-US" dirty="0"/>
              <a:t>年新增小水力電廠的再生能源電力，達成再生能源多元化，並持續增加陸域風場供電，台灣廠區全年再生能源使用量提升至</a:t>
            </a:r>
            <a:r>
              <a:rPr lang="en-US" altLang="zh-TW" dirty="0"/>
              <a:t>9.7 </a:t>
            </a:r>
            <a:r>
              <a:rPr lang="zh-TW" altLang="en-US" dirty="0"/>
              <a:t>億度，不僅年增率達</a:t>
            </a:r>
            <a:r>
              <a:rPr lang="en-US" altLang="zh-TW" dirty="0"/>
              <a:t>47%</a:t>
            </a:r>
            <a:r>
              <a:rPr lang="zh-TW" altLang="en-US" dirty="0"/>
              <a:t>，亦持續維持全球辦公室</a:t>
            </a:r>
            <a:r>
              <a:rPr lang="en-US" altLang="zh-TW" dirty="0"/>
              <a:t>100% </a:t>
            </a:r>
            <a:r>
              <a:rPr lang="zh-TW" altLang="en-US" dirty="0"/>
              <a:t>使用再生能源；同時新簽訂</a:t>
            </a:r>
            <a:r>
              <a:rPr lang="en-US" altLang="zh-TW" dirty="0"/>
              <a:t>1.3GW </a:t>
            </a:r>
            <a:r>
              <a:rPr lang="zh-TW" altLang="en-US" dirty="0"/>
              <a:t>再生能源購置契約，每年可增加約</a:t>
            </a:r>
            <a:r>
              <a:rPr lang="en-US" altLang="zh-TW" dirty="0"/>
              <a:t>39 </a:t>
            </a:r>
            <a:r>
              <a:rPr lang="zh-TW" altLang="en-US" dirty="0"/>
              <a:t>億度綠電，截至民國</a:t>
            </a:r>
            <a:r>
              <a:rPr lang="en-US" altLang="zh-TW" dirty="0"/>
              <a:t>111 </a:t>
            </a:r>
            <a:r>
              <a:rPr lang="zh-TW" altLang="en-US" dirty="0"/>
              <a:t>年年底，累計已完成</a:t>
            </a:r>
            <a:r>
              <a:rPr lang="en-US" altLang="zh-TW" dirty="0"/>
              <a:t>2.9GW </a:t>
            </a:r>
            <a:r>
              <a:rPr lang="zh-TW" altLang="en-US" dirty="0"/>
              <a:t>再生能源購置契約簽訂，每年約當減少約</a:t>
            </a:r>
            <a:r>
              <a:rPr lang="en-US" altLang="zh-TW" dirty="0"/>
              <a:t>460 </a:t>
            </a:r>
            <a:r>
              <a:rPr lang="zh-TW" altLang="en-US" dirty="0"/>
              <a:t>萬公噸碳排放量。</a:t>
            </a:r>
            <a:endParaRPr lang="en-US" altLang="zh-TW" dirty="0"/>
          </a:p>
          <a:p>
            <a:r>
              <a:rPr lang="zh-TW" altLang="en-US" dirty="0"/>
              <a:t>在法規完備與再生能源供給量充足的營運所在地，亦透過購買再生能源、再生能源憑證及碳權，</a:t>
            </a:r>
            <a:r>
              <a:rPr lang="en-US" altLang="zh-TW" dirty="0"/>
              <a:t>100% </a:t>
            </a:r>
            <a:r>
              <a:rPr lang="zh-TW" altLang="en-US" dirty="0"/>
              <a:t>抵銷位於美國、加拿大、歐洲、中國、日本、韓國等海外據點因電力使用產生的二氧化碳排放，截至民國</a:t>
            </a:r>
            <a:r>
              <a:rPr lang="en-US" altLang="zh-TW" dirty="0"/>
              <a:t>111 </a:t>
            </a:r>
            <a:r>
              <a:rPr lang="zh-TW" altLang="en-US" dirty="0"/>
              <a:t>年已連續</a:t>
            </a:r>
            <a:r>
              <a:rPr lang="en-US" altLang="zh-TW" dirty="0"/>
              <a:t>5 </a:t>
            </a:r>
            <a:r>
              <a:rPr lang="zh-TW" altLang="en-US" dirty="0"/>
              <a:t>年達成海外子公司零電力碳排放目標。</a:t>
            </a:r>
            <a:endParaRPr lang="en-US" altLang="zh-TW" dirty="0"/>
          </a:p>
          <a:p>
            <a:r>
              <a:rPr lang="zh-TW" altLang="en-US" dirty="0"/>
              <a:t>透過建置太陽光電發電系統產生零碳再生能源供自廠使用，民國</a:t>
            </a:r>
            <a:r>
              <a:rPr lang="en-US" altLang="zh-TW" dirty="0"/>
              <a:t>111 </a:t>
            </a:r>
            <a:r>
              <a:rPr lang="zh-TW" altLang="en-US" dirty="0"/>
              <a:t>年太陽板裝置容量</a:t>
            </a:r>
            <a:r>
              <a:rPr lang="en-US" altLang="zh-TW" dirty="0"/>
              <a:t>5,340KW</a:t>
            </a:r>
            <a:r>
              <a:rPr lang="zh-TW" altLang="en-US" dirty="0"/>
              <a:t>， 全公司再生能源總發電量</a:t>
            </a:r>
            <a:r>
              <a:rPr lang="en-US" altLang="zh-TW" dirty="0"/>
              <a:t>456 </a:t>
            </a:r>
            <a:r>
              <a:rPr lang="zh-TW" altLang="en-US" dirty="0"/>
              <a:t>萬度，減碳</a:t>
            </a:r>
            <a:r>
              <a:rPr lang="en-US" altLang="zh-TW" dirty="0"/>
              <a:t>2,322 </a:t>
            </a:r>
            <a:r>
              <a:rPr lang="zh-TW" altLang="en-US" dirty="0"/>
              <a:t>公噸。</a:t>
            </a:r>
            <a:endParaRPr lang="en-US" altLang="zh-TW" dirty="0"/>
          </a:p>
          <a:p>
            <a:r>
              <a:rPr lang="zh-TW" altLang="en-US" dirty="0"/>
              <a:t>台積公司更擴大永續共好範疇，透過台積電慈善基金會「公益綠能計畫」無償為弱勢機構裝設太陽能發電系統，並將發電躉售所得全數回饋弱勢機構，截至民國</a:t>
            </a:r>
            <a:r>
              <a:rPr lang="en-US" altLang="zh-TW" dirty="0"/>
              <a:t>111 </a:t>
            </a:r>
            <a:r>
              <a:rPr lang="zh-TW" altLang="en-US" dirty="0"/>
              <a:t>年已累計</a:t>
            </a:r>
            <a:r>
              <a:rPr lang="en-US" altLang="zh-TW" dirty="0"/>
              <a:t>7 </a:t>
            </a:r>
            <a:r>
              <a:rPr lang="zh-TW" altLang="en-US" dirty="0"/>
              <a:t>案場， 計畫產生的回饋金達新台幣</a:t>
            </a:r>
            <a:r>
              <a:rPr lang="en-US" altLang="zh-TW" dirty="0"/>
              <a:t>275 </a:t>
            </a:r>
            <a:r>
              <a:rPr lang="zh-TW" altLang="en-US" dirty="0"/>
              <a:t>萬元。</a:t>
            </a:r>
          </a:p>
        </p:txBody>
      </p:sp>
      <p:sp>
        <p:nvSpPr>
          <p:cNvPr id="4" name="投影片編號版面配置區 3"/>
          <p:cNvSpPr>
            <a:spLocks noGrp="1"/>
          </p:cNvSpPr>
          <p:nvPr>
            <p:ph type="sldNum" sz="quarter" idx="12"/>
          </p:nvPr>
        </p:nvSpPr>
        <p:spPr/>
        <p:txBody>
          <a:bodyPr/>
          <a:lstStyle/>
          <a:p>
            <a:fld id="{33A82B23-BE9D-49D1-ABEB-4A19EF599FFA}" type="slidenum">
              <a:rPr lang="zh-TW" altLang="en-US" smtClean="0"/>
              <a:t>7</a:t>
            </a:fld>
            <a:endParaRPr lang="zh-TW" altLang="en-US"/>
          </a:p>
        </p:txBody>
      </p:sp>
    </p:spTree>
    <p:extLst>
      <p:ext uri="{BB962C8B-B14F-4D97-AF65-F5344CB8AC3E}">
        <p14:creationId xmlns:p14="http://schemas.microsoft.com/office/powerpoint/2010/main" val="1082379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提升能源使用效率</a:t>
            </a:r>
          </a:p>
        </p:txBody>
      </p:sp>
      <p:sp>
        <p:nvSpPr>
          <p:cNvPr id="3" name="內容版面配置區 2"/>
          <p:cNvSpPr>
            <a:spLocks noGrp="1"/>
          </p:cNvSpPr>
          <p:nvPr>
            <p:ph idx="1"/>
          </p:nvPr>
        </p:nvSpPr>
        <p:spPr/>
        <p:txBody>
          <a:bodyPr>
            <a:normAutofit/>
          </a:bodyPr>
          <a:lstStyle/>
          <a:p>
            <a:r>
              <a:rPr lang="zh-TW" altLang="en-US" dirty="0"/>
              <a:t>除全面推動生產機台與廠務設備各項節能措施外，亦積極鼓勵同仁投入綠色創新，透過年度節能模範獎與創新獎激發同仁提出優良提案並付諸實現。民國</a:t>
            </a:r>
            <a:r>
              <a:rPr lang="en-US" altLang="zh-TW" dirty="0"/>
              <a:t>111 </a:t>
            </a:r>
            <a:r>
              <a:rPr lang="zh-TW" altLang="en-US" dirty="0"/>
              <a:t>年總計節能</a:t>
            </a:r>
            <a:r>
              <a:rPr lang="en-US" altLang="zh-TW" dirty="0"/>
              <a:t>7 </a:t>
            </a:r>
            <a:r>
              <a:rPr lang="zh-TW" altLang="en-US" dirty="0"/>
              <a:t>億度，且</a:t>
            </a:r>
            <a:r>
              <a:rPr lang="en-US" altLang="zh-TW" dirty="0"/>
              <a:t>5 </a:t>
            </a:r>
            <a:r>
              <a:rPr lang="zh-TW" altLang="en-US" dirty="0"/>
              <a:t>奈米製程技術於量產第</a:t>
            </a:r>
            <a:r>
              <a:rPr lang="en-US" altLang="zh-TW" dirty="0"/>
              <a:t>3 </a:t>
            </a:r>
            <a:r>
              <a:rPr lang="zh-TW" altLang="en-US" dirty="0"/>
              <a:t>年成功提升生產能效至</a:t>
            </a:r>
            <a:r>
              <a:rPr lang="en-US" altLang="zh-TW" dirty="0"/>
              <a:t>60%</a:t>
            </a:r>
            <a:r>
              <a:rPr lang="zh-TW" altLang="en-US" dirty="0"/>
              <a:t>，超越年度目標。</a:t>
            </a:r>
            <a:endParaRPr lang="en-US" altLang="zh-TW" dirty="0"/>
          </a:p>
          <a:p>
            <a:r>
              <a:rPr lang="zh-TW" altLang="en-US" dirty="0"/>
              <a:t>開發機台熱水回收循環系統、智能壓縮乾燥空氣（</a:t>
            </a:r>
            <a:r>
              <a:rPr lang="en-US" altLang="zh-TW" dirty="0"/>
              <a:t>CDA</a:t>
            </a:r>
            <a:r>
              <a:rPr lang="zh-TW" altLang="en-US" dirty="0"/>
              <a:t>）流量控制系統、以及優化人工智慧冰水系統功能等。</a:t>
            </a:r>
            <a:endParaRPr lang="en-US" altLang="zh-TW" dirty="0"/>
          </a:p>
          <a:p>
            <a:r>
              <a:rPr lang="zh-TW" altLang="en-US" dirty="0"/>
              <a:t>民國</a:t>
            </a:r>
            <a:r>
              <a:rPr lang="en-US" altLang="zh-TW" dirty="0"/>
              <a:t>111 </a:t>
            </a:r>
            <a:r>
              <a:rPr lang="zh-TW" altLang="en-US" dirty="0"/>
              <a:t>年新成立「綠色製造工程中心」，進一步針對淨零排放策略、模組設備節能、廠務設備節能、低碳技術研發進行整體評估規畫與管理，並整合跨廠區的節能措施，於各廠區平行展開，同時成為新建廠區的標準設計。</a:t>
            </a:r>
          </a:p>
        </p:txBody>
      </p:sp>
      <p:sp>
        <p:nvSpPr>
          <p:cNvPr id="4" name="投影片編號版面配置區 3"/>
          <p:cNvSpPr>
            <a:spLocks noGrp="1"/>
          </p:cNvSpPr>
          <p:nvPr>
            <p:ph type="sldNum" sz="quarter" idx="12"/>
          </p:nvPr>
        </p:nvSpPr>
        <p:spPr/>
        <p:txBody>
          <a:bodyPr/>
          <a:lstStyle/>
          <a:p>
            <a:fld id="{33A82B23-BE9D-49D1-ABEB-4A19EF599FFA}" type="slidenum">
              <a:rPr lang="zh-TW" altLang="en-US" smtClean="0"/>
              <a:t>8</a:t>
            </a:fld>
            <a:endParaRPr lang="zh-TW" altLang="en-US"/>
          </a:p>
        </p:txBody>
      </p:sp>
    </p:spTree>
    <p:extLst>
      <p:ext uri="{BB962C8B-B14F-4D97-AF65-F5344CB8AC3E}">
        <p14:creationId xmlns:p14="http://schemas.microsoft.com/office/powerpoint/2010/main" val="333456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綠色力量的執行者</a:t>
            </a:r>
          </a:p>
        </p:txBody>
      </p:sp>
      <p:sp>
        <p:nvSpPr>
          <p:cNvPr id="3" name="內容版面配置區 2"/>
          <p:cNvSpPr>
            <a:spLocks noGrp="1"/>
          </p:cNvSpPr>
          <p:nvPr>
            <p:ph idx="1"/>
          </p:nvPr>
        </p:nvSpPr>
        <p:spPr/>
        <p:txBody>
          <a:bodyPr/>
          <a:lstStyle/>
          <a:p>
            <a:r>
              <a:rPr lang="zh-TW" altLang="en-US" dirty="0"/>
              <a:t>水管理</a:t>
            </a:r>
            <a:endParaRPr lang="en-US" altLang="zh-TW" dirty="0"/>
          </a:p>
          <a:p>
            <a:pPr lvl="1"/>
            <a:r>
              <a:rPr lang="zh-TW" altLang="en-US" dirty="0"/>
              <a:t>水資源風險管理：執行減緩氣候風險方案，持續落實日常節水與缺水調適</a:t>
            </a:r>
            <a:endParaRPr lang="en-US" altLang="zh-TW" dirty="0"/>
          </a:p>
          <a:p>
            <a:pPr lvl="1"/>
            <a:r>
              <a:rPr lang="zh-TW" altLang="en-US" dirty="0"/>
              <a:t>拓展多元水資源：發展再生水技術，持續落實製程節水與再生水利用</a:t>
            </a:r>
            <a:endParaRPr lang="en-US" altLang="zh-TW" dirty="0"/>
          </a:p>
          <a:p>
            <a:pPr lvl="1"/>
            <a:r>
              <a:rPr lang="zh-TW" altLang="en-US" dirty="0"/>
              <a:t>開發防治技術：提升水汙染防治處理效能，加強去除水中汙染物</a:t>
            </a:r>
          </a:p>
          <a:p>
            <a:endParaRPr lang="zh-TW" altLang="en-US" dirty="0"/>
          </a:p>
        </p:txBody>
      </p:sp>
      <p:sp>
        <p:nvSpPr>
          <p:cNvPr id="4" name="投影片編號版面配置區 3"/>
          <p:cNvSpPr>
            <a:spLocks noGrp="1"/>
          </p:cNvSpPr>
          <p:nvPr>
            <p:ph type="sldNum" sz="quarter" idx="12"/>
          </p:nvPr>
        </p:nvSpPr>
        <p:spPr/>
        <p:txBody>
          <a:bodyPr/>
          <a:lstStyle/>
          <a:p>
            <a:fld id="{33A82B23-BE9D-49D1-ABEB-4A19EF599FFA}" type="slidenum">
              <a:rPr lang="zh-TW" altLang="en-US" smtClean="0"/>
              <a:t>9</a:t>
            </a:fld>
            <a:endParaRPr lang="zh-TW" altLang="en-US"/>
          </a:p>
        </p:txBody>
      </p:sp>
    </p:spTree>
    <p:extLst>
      <p:ext uri="{BB962C8B-B14F-4D97-AF65-F5344CB8AC3E}">
        <p14:creationId xmlns:p14="http://schemas.microsoft.com/office/powerpoint/2010/main" val="2292978362"/>
      </p:ext>
    </p:extLst>
  </p:cSld>
  <p:clrMapOvr>
    <a:masterClrMapping/>
  </p:clrMapOvr>
</p:sld>
</file>

<file path=ppt/theme/theme1.xml><?xml version="1.0" encoding="utf-8"?>
<a:theme xmlns:a="http://schemas.openxmlformats.org/drawingml/2006/main" name="多面向">
  <a:themeElements>
    <a:clrScheme name="多面向">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多面向">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4547</TotalTime>
  <Words>2695</Words>
  <Application>Microsoft Office PowerPoint</Application>
  <PresentationFormat>寬螢幕</PresentationFormat>
  <Paragraphs>116</Paragraphs>
  <Slides>21</Slides>
  <Notes>1</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21</vt:i4>
      </vt:variant>
    </vt:vector>
  </HeadingPairs>
  <TitlesOfParts>
    <vt:vector size="26" baseType="lpstr">
      <vt:lpstr>Arial</vt:lpstr>
      <vt:lpstr>Calibri</vt:lpstr>
      <vt:lpstr>Times New Roman</vt:lpstr>
      <vt:lpstr>Wingdings 3</vt:lpstr>
      <vt:lpstr>多面向</vt:lpstr>
      <vt:lpstr>淨零排放企業案例: 台積電</vt:lpstr>
      <vt:lpstr>大綱</vt:lpstr>
      <vt:lpstr>綠色力量的執行者</vt:lpstr>
      <vt:lpstr>綠色力量的執行者</vt:lpstr>
      <vt:lpstr>強化氣候韌性</vt:lpstr>
      <vt:lpstr>推動低碳製造</vt:lpstr>
      <vt:lpstr>使用再生能源</vt:lpstr>
      <vt:lpstr>提升能源使用效率</vt:lpstr>
      <vt:lpstr>綠色力量的執行者</vt:lpstr>
      <vt:lpstr>水資源風險管理</vt:lpstr>
      <vt:lpstr>拓展多元水資源</vt:lpstr>
      <vt:lpstr>開發防治技術</vt:lpstr>
      <vt:lpstr>綠色力量的執行者</vt:lpstr>
      <vt:lpstr>源頭減量</vt:lpstr>
      <vt:lpstr>循環經濟</vt:lpstr>
      <vt:lpstr>稽核輔導</vt:lpstr>
      <vt:lpstr>綠色力量的執行者</vt:lpstr>
      <vt:lpstr>最佳可行技術</vt:lpstr>
      <vt:lpstr>強化空汙防制設備監測</vt:lpstr>
      <vt:lpstr>建立碳權品質採購標準，兼顧永續發展</vt:lpstr>
      <vt:lpstr>參考文獻</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聯合國 永續發展目標 SDGs之介紹</dc:title>
  <dc:creator>賴憬霖</dc:creator>
  <cp:lastModifiedBy>志隆 周</cp:lastModifiedBy>
  <cp:revision>176</cp:revision>
  <dcterms:created xsi:type="dcterms:W3CDTF">2023-11-21T14:13:14Z</dcterms:created>
  <dcterms:modified xsi:type="dcterms:W3CDTF">2024-02-01T03:40:45Z</dcterms:modified>
</cp:coreProperties>
</file>