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8" r:id="rId10"/>
    <p:sldId id="276" r:id="rId11"/>
    <p:sldId id="277" r:id="rId12"/>
    <p:sldId id="288" r:id="rId13"/>
    <p:sldId id="27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AEAEA"/>
    <a:srgbClr val="30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>
                <a:solidFill>
                  <a:srgbClr val="0070C0"/>
                </a:solidFill>
              </a:rPr>
              <a:t>碳</a:t>
            </a:r>
            <a:r>
              <a:rPr lang="zh-TW" altLang="en-US" sz="6000" b="1" dirty="0">
                <a:solidFill>
                  <a:srgbClr val="0070C0"/>
                </a:solidFill>
              </a:rPr>
              <a:t>權交易所介紹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核心碳原則</a:t>
            </a:r>
            <a:r>
              <a:rPr lang="en-US" altLang="zh-TW" dirty="0"/>
              <a:t>(CCPs)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有效治理：碳信用計畫應具備有效的計畫治理，以確保碳信用的透明度、問責制、持續改進與整體品質</a:t>
            </a:r>
            <a:endParaRPr lang="en-US" altLang="zh-TW" dirty="0"/>
          </a:p>
          <a:p>
            <a:r>
              <a:rPr lang="en-US" altLang="zh-TW" dirty="0"/>
              <a:t>6. </a:t>
            </a:r>
            <a:r>
              <a:rPr lang="zh-TW" altLang="en-US" dirty="0"/>
              <a:t>追蹤：碳信用計畫應透過登記簿進行唯一識別、記錄，及追蹤，以確保減緩溫室氣體排放所發放的碳信用可被安全、明確地識別</a:t>
            </a:r>
            <a:endParaRPr lang="en-US" altLang="zh-TW" dirty="0"/>
          </a:p>
          <a:p>
            <a:r>
              <a:rPr lang="en-US" altLang="zh-TW" dirty="0"/>
              <a:t>7. </a:t>
            </a:r>
            <a:r>
              <a:rPr lang="zh-TW" altLang="en-US" dirty="0"/>
              <a:t>透明度：碳信用計畫應提供所有減緩活動之全面且透明的資訊。該資訊應以電子格式公開，並且可供非專業受眾查詢，以便對減緩活動進行審查</a:t>
            </a:r>
            <a:endParaRPr lang="en-US" altLang="zh-TW" dirty="0"/>
          </a:p>
          <a:p>
            <a:r>
              <a:rPr lang="en-US" altLang="zh-TW" dirty="0"/>
              <a:t>8. </a:t>
            </a:r>
            <a:r>
              <a:rPr lang="zh-TW" altLang="en-US" dirty="0"/>
              <a:t>獨立第三方驗證與查證：碳信用計畫應具有計畫級別要求，以對減緩活動進行可靠的獨立第三方驗證與查證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2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核心碳原則</a:t>
            </a:r>
            <a:r>
              <a:rPr lang="en-US" altLang="zh-TW" dirty="0"/>
              <a:t>(CCPs)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9. </a:t>
            </a:r>
            <a:r>
              <a:rPr lang="zh-TW" altLang="en-US" dirty="0"/>
              <a:t>永續發展的效益與保障：碳信用計畫應有明確的指導、工具及程序，以確保減緩活動符合或超越對於保障社會與環境的最佳實踐，同時對永續發展產生正面影響</a:t>
            </a:r>
            <a:endParaRPr lang="en-US" altLang="zh-TW" dirty="0"/>
          </a:p>
          <a:p>
            <a:r>
              <a:rPr lang="en-US" altLang="zh-TW" dirty="0"/>
              <a:t>10. </a:t>
            </a:r>
            <a:r>
              <a:rPr lang="zh-TW" altLang="en-US" dirty="0"/>
              <a:t>對淨零轉型貢獻：減緩活動應避免鎖定與</a:t>
            </a:r>
            <a:r>
              <a:rPr lang="en-US" altLang="zh-TW" dirty="0"/>
              <a:t>2050</a:t>
            </a:r>
            <a:r>
              <a:rPr lang="zh-TW" altLang="en-US" dirty="0"/>
              <a:t>年實現溫室氣體淨零排放目標不相容的溫室氣體排放、技術或碳密集型做法</a:t>
            </a:r>
            <a:endParaRPr lang="en-US" altLang="zh-TW" dirty="0"/>
          </a:p>
          <a:p>
            <a:r>
              <a:rPr lang="zh-TW" altLang="en-US" dirty="0"/>
              <a:t>為了讓市場買方可清楚辨識品質，</a:t>
            </a:r>
            <a:r>
              <a:rPr lang="en-US" altLang="zh-TW" dirty="0"/>
              <a:t>CCP</a:t>
            </a:r>
            <a:r>
              <a:rPr lang="zh-TW" altLang="en-US" dirty="0"/>
              <a:t>也將買方較關心的資訊納入評估機制與資訊揭露。相關屬性包含：</a:t>
            </a:r>
            <a:endParaRPr lang="en-US" altLang="zh-TW" dirty="0"/>
          </a:p>
          <a:p>
            <a:pPr lvl="1"/>
            <a:r>
              <a:rPr lang="zh-TW" altLang="en-US" dirty="0"/>
              <a:t>是否適用所在國之授權及相應調整</a:t>
            </a:r>
            <a:endParaRPr lang="en-US" altLang="zh-TW" dirty="0"/>
          </a:p>
          <a:p>
            <a:pPr lvl="1"/>
            <a:r>
              <a:rPr lang="zh-TW" altLang="en-US" dirty="0"/>
              <a:t>專案是否自願捐款予聯合國氣候變遷綱要公約調適基金</a:t>
            </a:r>
            <a:endParaRPr lang="en-US" altLang="zh-TW" dirty="0"/>
          </a:p>
          <a:p>
            <a:pPr lvl="1"/>
            <a:r>
              <a:rPr lang="zh-TW" altLang="en-US" dirty="0"/>
              <a:t>是否量化對聯合國永續發展目標的正向貢獻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86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台積電碳權品質採購標準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697" t="20330"/>
          <a:stretch/>
        </p:blipFill>
        <p:spPr>
          <a:xfrm>
            <a:off x="2491331" y="1261241"/>
            <a:ext cx="5906433" cy="559675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2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採購碳權相關規範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《</a:t>
            </a:r>
            <a:r>
              <a:rPr lang="zh-TW" altLang="en-US" dirty="0"/>
              <a:t>氣候法</a:t>
            </a:r>
            <a:r>
              <a:rPr lang="en-US" altLang="zh-TW" dirty="0"/>
              <a:t>》</a:t>
            </a:r>
            <a:r>
              <a:rPr lang="zh-TW" altLang="en-US" dirty="0"/>
              <a:t>子法「溫室氣體自願減量專案管理辦法」</a:t>
            </a:r>
            <a:endParaRPr lang="en-US" altLang="zh-TW" dirty="0"/>
          </a:p>
          <a:p>
            <a:pPr lvl="1"/>
            <a:r>
              <a:rPr lang="zh-TW" altLang="en-US" dirty="0"/>
              <a:t>碳權的取得、認證、申請，僅限事業、各級政府</a:t>
            </a:r>
            <a:endParaRPr lang="en-US" altLang="zh-TW" dirty="0"/>
          </a:p>
          <a:p>
            <a:pPr lvl="1"/>
            <a:r>
              <a:rPr lang="zh-TW" altLang="en-US" dirty="0"/>
              <a:t>所取得的碳權可在碳交所交易，也可用於環評增量抵換</a:t>
            </a:r>
            <a:endParaRPr lang="en-US" altLang="zh-TW" dirty="0"/>
          </a:p>
          <a:p>
            <a:r>
              <a:rPr lang="en-US" altLang="zh-TW" dirty="0" err="1"/>
              <a:t>SBTi</a:t>
            </a:r>
            <a:r>
              <a:rPr lang="en-US" altLang="zh-TW" dirty="0"/>
              <a:t> </a:t>
            </a:r>
            <a:r>
              <a:rPr lang="zh-TW" altLang="en-US" dirty="0"/>
              <a:t>方法論</a:t>
            </a:r>
            <a:endParaRPr lang="en-US" altLang="zh-TW" dirty="0"/>
          </a:p>
          <a:p>
            <a:pPr lvl="1"/>
            <a:r>
              <a:rPr lang="zh-TW" altLang="en-US" dirty="0"/>
              <a:t>要求自身減排必須達到</a:t>
            </a:r>
            <a:r>
              <a:rPr lang="en-US" altLang="zh-TW" dirty="0"/>
              <a:t>90</a:t>
            </a:r>
            <a:r>
              <a:rPr lang="zh-TW" altLang="en-US" dirty="0"/>
              <a:t>％，剩餘的部分才能使用碳權抵減和補償</a:t>
            </a:r>
            <a:endParaRPr lang="en-US" altLang="zh-TW" dirty="0"/>
          </a:p>
          <a:p>
            <a:r>
              <a:rPr lang="zh-TW" altLang="en-US" dirty="0"/>
              <a:t>國際財務報導準則</a:t>
            </a:r>
            <a:r>
              <a:rPr lang="en-US" altLang="zh-TW" dirty="0"/>
              <a:t>(IFRS)</a:t>
            </a:r>
            <a:r>
              <a:rPr lang="zh-TW" altLang="en-US" dirty="0"/>
              <a:t>第</a:t>
            </a:r>
            <a:r>
              <a:rPr lang="en-US" altLang="zh-TW" dirty="0"/>
              <a:t>S2</a:t>
            </a:r>
            <a:r>
              <a:rPr lang="zh-TW" altLang="en-US" dirty="0"/>
              <a:t>號</a:t>
            </a:r>
            <a:endParaRPr lang="en-US" altLang="zh-TW" dirty="0"/>
          </a:p>
          <a:p>
            <a:pPr lvl="1"/>
            <a:r>
              <a:rPr lang="zh-TW" altLang="en-US" dirty="0"/>
              <a:t>要求企業應該揭露用碳權抵換前的總排放量</a:t>
            </a:r>
            <a:r>
              <a:rPr lang="en-US" altLang="zh-TW" dirty="0"/>
              <a:t>(Gross GHG emissions)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7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E73878-C68C-9764-9314-408B0C44AF63}"/>
              </a:ext>
            </a:extLst>
          </p:cNvPr>
          <p:cNvSpPr txBox="1"/>
          <p:nvPr/>
        </p:nvSpPr>
        <p:spPr>
          <a:xfrm>
            <a:off x="677334" y="2058964"/>
            <a:ext cx="8423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臺灣碳權交易所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。官網資訊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https://www.tcx.com.tw/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經理人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。碳交所啟動「國際碳權交易平台」！誰來買、如何買、怎麼用一次曝光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經理人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。台灣碳交所正式開張，對企業有何影響？ 設立帳戶、買賣一次搞懂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商周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。碳權如何交易？碳權交易所是做什麼的？完整資訊一次看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36514" cy="388077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台灣碳權交易所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(TCX)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五大原則，保障碳權品質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核心碳原則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(CCPs)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採購碳權相關規範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台灣碳權交易所</a:t>
            </a:r>
            <a:r>
              <a:rPr lang="en-US" altLang="zh-TW" dirty="0"/>
              <a:t>(TCX)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台灣碳權交易所</a:t>
            </a:r>
            <a:r>
              <a:rPr lang="en-US" altLang="zh-TW" dirty="0"/>
              <a:t>(</a:t>
            </a:r>
            <a:r>
              <a:rPr lang="fr-FR" altLang="zh-TW" dirty="0"/>
              <a:t>Taiwan Carbon Solution Exchange, TCX</a:t>
            </a:r>
            <a:r>
              <a:rPr lang="en-US" altLang="zh-TW" dirty="0"/>
              <a:t>)</a:t>
            </a:r>
            <a:r>
              <a:rPr lang="zh-TW" altLang="en-US" dirty="0"/>
              <a:t>目的是協助企業不必跨國開戶取得碳權，降低交易成本，以完成產業碳中和的目標</a:t>
            </a:r>
            <a:endParaRPr lang="en-US" altLang="zh-TW" dirty="0"/>
          </a:p>
          <a:p>
            <a:r>
              <a:rPr lang="zh-TW" altLang="en-US" dirty="0"/>
              <a:t>由臺灣證券交易所與行政院國家發展基金管理會共同投資成立</a:t>
            </a:r>
            <a:endParaRPr lang="en-US" altLang="zh-TW" dirty="0"/>
          </a:p>
          <a:p>
            <a:r>
              <a:rPr lang="en-US" altLang="zh-TW" dirty="0"/>
              <a:t>2023 </a:t>
            </a:r>
            <a:r>
              <a:rPr lang="zh-TW" altLang="en-US" dirty="0"/>
              <a:t>年</a:t>
            </a:r>
            <a:r>
              <a:rPr lang="en-US" altLang="zh-TW" dirty="0"/>
              <a:t>8</a:t>
            </a:r>
            <a:r>
              <a:rPr lang="zh-TW" altLang="en-US" dirty="0"/>
              <a:t>月成立，</a:t>
            </a:r>
            <a:r>
              <a:rPr lang="en-US" altLang="zh-TW" dirty="0"/>
              <a:t>12 </a:t>
            </a:r>
            <a:r>
              <a:rPr lang="zh-TW" altLang="en-US" dirty="0"/>
              <a:t>月底上架「國際碳權」產品供企業選購，抵免自身的碳排放，以利達成減碳</a:t>
            </a:r>
            <a:endParaRPr lang="en-US" altLang="zh-TW" dirty="0"/>
          </a:p>
          <a:p>
            <a:r>
              <a:rPr lang="zh-TW" altLang="en-US" dirty="0"/>
              <a:t>也開放讓國內自願型碳權的開發者上架碳權產品</a:t>
            </a:r>
            <a:r>
              <a:rPr lang="en-US" altLang="zh-TW" dirty="0"/>
              <a:t>(</a:t>
            </a:r>
            <a:r>
              <a:rPr lang="zh-TW" altLang="en-US" dirty="0"/>
              <a:t>規劃中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2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台灣碳權交易所</a:t>
            </a:r>
            <a:r>
              <a:rPr lang="en-US" altLang="zh-TW" dirty="0"/>
              <a:t>(TCX)</a:t>
            </a:r>
            <a:br>
              <a:rPr lang="en-US" altLang="zh-TW" dirty="0"/>
            </a:br>
            <a:r>
              <a:rPr lang="zh-TW" altLang="en-US" sz="3200" dirty="0">
                <a:solidFill>
                  <a:schemeClr val="accent2"/>
                </a:solidFill>
              </a:rPr>
              <a:t>國內碳權交易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自願減量專案額度</a:t>
            </a:r>
            <a:endParaRPr lang="en-US" altLang="zh-TW" dirty="0"/>
          </a:p>
          <a:p>
            <a:pPr lvl="1"/>
            <a:r>
              <a:rPr lang="zh-TW" altLang="en-US" dirty="0"/>
              <a:t>配合環保署政策</a:t>
            </a:r>
          </a:p>
          <a:p>
            <a:pPr lvl="1"/>
            <a:r>
              <a:rPr lang="zh-TW" altLang="en-US" dirty="0"/>
              <a:t>依據「溫室氣體自願減量專案管理辦法」，碳交所將推出自願減量額度交易服務，讓國內企業可依需求在交易平台上，公開透明的移轉、交易或拍賣予有碳費抵減或增量抵換需求者，未來亦可抵減碳費</a:t>
            </a:r>
            <a:endParaRPr lang="en-US" altLang="zh-TW" dirty="0"/>
          </a:p>
          <a:p>
            <a:pPr lvl="1"/>
            <a:r>
              <a:rPr lang="zh-TW" altLang="en-US" dirty="0"/>
              <a:t>自願減量額度包括林業及非林業型專案，透過交易平台的多元減量誘因機制可激發各界投入減碳行列，再依照減量技術發展情形穩步調整對策，最終邁向淨零目標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05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台灣碳權交易所</a:t>
            </a:r>
            <a:r>
              <a:rPr lang="en-US" altLang="zh-TW" dirty="0"/>
              <a:t>(TCX)</a:t>
            </a:r>
            <a:br>
              <a:rPr lang="en-US" altLang="zh-TW" dirty="0"/>
            </a:br>
            <a:r>
              <a:rPr lang="zh-TW" altLang="en-US" sz="3200" dirty="0">
                <a:solidFill>
                  <a:schemeClr val="accent2"/>
                </a:solidFill>
              </a:rPr>
              <a:t>國內碳權交易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增量抵換額度</a:t>
            </a:r>
            <a:endParaRPr lang="en-US" altLang="zh-TW" dirty="0"/>
          </a:p>
          <a:p>
            <a:pPr lvl="1"/>
            <a:r>
              <a:rPr lang="zh-TW" altLang="en-US" dirty="0"/>
              <a:t>依據「溫室氣體排放量增量抵換管理辦法」，碳交所將延伸優化環境部現行的增量抵換媒合平台，集結各界零散的減碳力量，抵換建廠或新設機構所需之環境評估減碳需求</a:t>
            </a:r>
            <a:endParaRPr lang="en-US" altLang="zh-TW" dirty="0"/>
          </a:p>
          <a:p>
            <a:pPr lvl="1"/>
            <a:r>
              <a:rPr lang="zh-TW" altLang="en-US" dirty="0"/>
              <a:t>增量抵換額度包括多項減碳措施，如汰換老舊汽機車、照明設備、老舊農機及增氧設備，以及改用沼氣或生質燃料等所取得之抵換額度等，這些抵換額度集合，可用於所規定之事業新設或變更排放源達一定規模之環評案需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22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台灣碳權交易所</a:t>
            </a:r>
            <a:r>
              <a:rPr lang="en-US" altLang="zh-TW" dirty="0"/>
              <a:t>(TCX)</a:t>
            </a:r>
            <a:br>
              <a:rPr lang="en-US" altLang="zh-TW" dirty="0"/>
            </a:br>
            <a:r>
              <a:rPr lang="zh-TW" altLang="en-US" sz="3200" dirty="0">
                <a:solidFill>
                  <a:schemeClr val="accent2"/>
                </a:solidFill>
              </a:rPr>
              <a:t>國外碳權交易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身處全球供應鏈的脈動中，臺灣企業於全球半導體、資通信、紡織和金屬等產業具有舉足輕重的地位</a:t>
            </a:r>
            <a:endParaRPr lang="en-US" altLang="zh-TW" dirty="0"/>
          </a:p>
          <a:p>
            <a:r>
              <a:rPr lang="zh-TW" altLang="en-US" dirty="0"/>
              <a:t>面對全球品牌企業雄心勃勃的供應鏈碳中和目標和行動計畫，除了積極減碳，企業亦需要高品質的碳權以補足需求</a:t>
            </a:r>
            <a:endParaRPr lang="en-US" altLang="zh-TW" dirty="0"/>
          </a:p>
          <a:p>
            <a:r>
              <a:rPr lang="zh-TW" altLang="en-US" dirty="0"/>
              <a:t>碳交所將攜手具公信力之國際認證機構，提供碳諮詢服務及高品質之國外碳權買賣支援，以因應供應鏈減碳及落實自身碳中和需求，協助臺灣企業為全球減排做出實質貢獻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39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台灣碳權交易所</a:t>
            </a:r>
            <a:r>
              <a:rPr lang="en-US" altLang="zh-TW" dirty="0"/>
              <a:t>(TCX)</a:t>
            </a:r>
            <a:br>
              <a:rPr lang="en-US" altLang="zh-TW" dirty="0"/>
            </a:br>
            <a:r>
              <a:rPr lang="zh-TW" altLang="en-US" sz="3200" dirty="0">
                <a:solidFill>
                  <a:schemeClr val="accent2"/>
                </a:solidFill>
              </a:rPr>
              <a:t>國外碳權交易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4728" y="1930400"/>
            <a:ext cx="6088884" cy="3414848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00266" y="1995997"/>
            <a:ext cx="4657534" cy="415791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國際自願性碳權目前提供企業用於三部分抵免，一是因應國際供應鏈減碳要求；二是推動碳中和產品與服務；三是自身追求碳中和或 </a:t>
            </a:r>
            <a:r>
              <a:rPr lang="en-US" altLang="zh-TW" dirty="0"/>
              <a:t>ESG </a:t>
            </a:r>
            <a:r>
              <a:rPr lang="zh-TW" altLang="en-US" dirty="0"/>
              <a:t>目標</a:t>
            </a:r>
            <a:endParaRPr lang="en-US" altLang="zh-TW" dirty="0"/>
          </a:p>
          <a:p>
            <a:r>
              <a:rPr lang="zh-TW" altLang="en-US" dirty="0"/>
              <a:t>首批上架國際碳權來自亞洲、非洲、南美洲等地的案場，涵蓋潔淨水源、太陽能發電、風力發電和沼氣發電等類型專案</a:t>
            </a:r>
            <a:endParaRPr lang="en-US" altLang="zh-TW" dirty="0"/>
          </a:p>
          <a:p>
            <a:r>
              <a:rPr lang="zh-TW" altLang="en-US" dirty="0"/>
              <a:t>首日有</a:t>
            </a:r>
            <a:r>
              <a:rPr lang="en-US" altLang="zh-TW" dirty="0"/>
              <a:t>27</a:t>
            </a:r>
            <a:r>
              <a:rPr lang="zh-TW" altLang="en-US" dirty="0"/>
              <a:t>間企業參與包含台積電、聯電、鴻海、奇美、中鋼等</a:t>
            </a:r>
            <a:endParaRPr lang="en-US" altLang="zh-TW" dirty="0"/>
          </a:p>
          <a:p>
            <a:r>
              <a:rPr lang="zh-TW" altLang="en-US" dirty="0"/>
              <a:t>首批上架之碳權商品屬「國際自願性碳權」性質，非強制性碳定價之產品，因此不可抵減歐盟碳邊境調整機制（</a:t>
            </a:r>
            <a:r>
              <a:rPr lang="en-US" altLang="zh-TW" dirty="0"/>
              <a:t>CBAM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因</a:t>
            </a:r>
            <a:r>
              <a:rPr lang="en-US" altLang="zh-TW" dirty="0"/>
              <a:t>《</a:t>
            </a:r>
            <a:r>
              <a:rPr lang="zh-TW" altLang="en-US" dirty="0"/>
              <a:t>氣候變遷因應法</a:t>
            </a:r>
            <a:r>
              <a:rPr lang="en-US" altLang="zh-TW" dirty="0"/>
              <a:t>》</a:t>
            </a:r>
            <a:r>
              <a:rPr lang="zh-TW" altLang="en-US" dirty="0"/>
              <a:t>相關子法尚在研擬階段，所以現階段國際自願性碳權也無法用於抵減台灣的碳費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328306" y="5037471"/>
            <a:ext cx="167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來源：台灣碳交所</a:t>
            </a:r>
          </a:p>
        </p:txBody>
      </p:sp>
    </p:spTree>
    <p:extLst>
      <p:ext uri="{BB962C8B-B14F-4D97-AF65-F5344CB8AC3E}">
        <p14:creationId xmlns:p14="http://schemas.microsoft.com/office/powerpoint/2010/main" val="350471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碳交所在交易安全上，設置信託帳戶、法人統編、虛擬帳戶，能夠有效掌握碳權買賣的金流，確保雙方的權益</a:t>
            </a:r>
            <a:endParaRPr lang="en-US" altLang="zh-TW" dirty="0"/>
          </a:p>
          <a:p>
            <a:r>
              <a:rPr lang="zh-TW" altLang="en-US" dirty="0"/>
              <a:t>五個國際碳權產品的上架把關標準</a:t>
            </a:r>
            <a:endParaRPr lang="en-US" altLang="zh-TW" dirty="0"/>
          </a:p>
          <a:p>
            <a:pPr lvl="1"/>
            <a:r>
              <a:rPr lang="zh-TW" altLang="en-US" dirty="0"/>
              <a:t>具備公信力的國際碳權核發機構：如黃金標準（</a:t>
            </a:r>
            <a:r>
              <a:rPr lang="en-US" altLang="zh-TW" dirty="0"/>
              <a:t>GS</a:t>
            </a:r>
            <a:r>
              <a:rPr lang="zh-TW" altLang="en-US" dirty="0"/>
              <a:t>）、碳驗證標準（</a:t>
            </a:r>
            <a:r>
              <a:rPr lang="en-US" altLang="zh-TW" dirty="0"/>
              <a:t>Verra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事後額度：專案的減碳效益已產生，碳交所才會上架</a:t>
            </a:r>
            <a:endParaRPr lang="en-US" altLang="zh-TW" dirty="0"/>
          </a:p>
          <a:p>
            <a:pPr lvl="1"/>
            <a:r>
              <a:rPr lang="zh-TW" altLang="en-US" dirty="0"/>
              <a:t>年份：碳權專案減量效益發生年度，與申請上架年度距離不超過</a:t>
            </a:r>
            <a:r>
              <a:rPr lang="en-US" altLang="zh-TW" dirty="0"/>
              <a:t>5</a:t>
            </a:r>
            <a:r>
              <a:rPr lang="zh-TW" altLang="en-US" dirty="0"/>
              <a:t>年</a:t>
            </a:r>
            <a:endParaRPr lang="en-US" altLang="zh-TW" dirty="0"/>
          </a:p>
          <a:p>
            <a:pPr lvl="1"/>
            <a:r>
              <a:rPr lang="zh-TW" altLang="en-US" dirty="0"/>
              <a:t>創造共同效益：減碳專案不只能夠減碳，還要符合</a:t>
            </a:r>
            <a:r>
              <a:rPr lang="en-US" altLang="zh-TW" dirty="0"/>
              <a:t>3</a:t>
            </a:r>
            <a:r>
              <a:rPr lang="zh-TW" altLang="en-US" dirty="0"/>
              <a:t>項以上聯合國永續發展目標（</a:t>
            </a:r>
            <a:r>
              <a:rPr lang="en-US" altLang="zh-TW" dirty="0"/>
              <a:t>SDGs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排除爭議性或不宜上架的專案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台灣碳權交易所</a:t>
            </a:r>
            <a:r>
              <a:rPr lang="en-US" altLang="zh-TW" dirty="0"/>
              <a:t>(TCX)</a:t>
            </a:r>
            <a:br>
              <a:rPr lang="en-US" altLang="zh-TW" dirty="0"/>
            </a:br>
            <a:r>
              <a:rPr lang="zh-TW" altLang="en-US" sz="3200" dirty="0">
                <a:solidFill>
                  <a:schemeClr val="accent2"/>
                </a:solidFill>
              </a:rPr>
              <a:t>國外碳權交易</a:t>
            </a:r>
          </a:p>
        </p:txBody>
      </p:sp>
    </p:spTree>
    <p:extLst>
      <p:ext uri="{BB962C8B-B14F-4D97-AF65-F5344CB8AC3E}">
        <p14:creationId xmlns:p14="http://schemas.microsoft.com/office/powerpoint/2010/main" val="209331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核心碳原則</a:t>
            </a:r>
            <a:r>
              <a:rPr lang="en-US" altLang="zh-TW" dirty="0"/>
              <a:t>(Core Carbon Principles, CCPs)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自願碳市場誠信委員會（</a:t>
            </a:r>
            <a:r>
              <a:rPr lang="en-US" altLang="zh-TW" dirty="0"/>
              <a:t>Integrity Council for the Voluntary Carbon Market, ICVCM</a:t>
            </a:r>
            <a:r>
              <a:rPr lang="zh-TW" altLang="en-US" dirty="0"/>
              <a:t>）透過建立基於科學方法且具可驗證性的全球碳信用審核框架，於</a:t>
            </a:r>
            <a:r>
              <a:rPr lang="en-US" altLang="zh-TW" dirty="0"/>
              <a:t>2023</a:t>
            </a:r>
            <a:r>
              <a:rPr lang="zh-TW" altLang="en-US" dirty="0"/>
              <a:t>年發布</a:t>
            </a:r>
            <a:r>
              <a:rPr lang="en-US" altLang="zh-TW" dirty="0"/>
              <a:t>10</a:t>
            </a:r>
            <a:r>
              <a:rPr lang="zh-TW" altLang="en-US" dirty="0"/>
              <a:t>項「核心碳原則」</a:t>
            </a:r>
            <a:r>
              <a:rPr lang="en-US" altLang="zh-TW" dirty="0"/>
              <a:t>CCPs</a:t>
            </a:r>
            <a:endParaRPr lang="zh-TW" altLang="en-US" dirty="0"/>
          </a:p>
          <a:p>
            <a:r>
              <a:rPr lang="en-US" altLang="zh-TW" dirty="0"/>
              <a:t>1. </a:t>
            </a:r>
            <a:r>
              <a:rPr lang="zh-TW" altLang="en-US" dirty="0"/>
              <a:t>外加性：減少溫室氣體排放量或移除量的行動應具外加性，意即若無碳信用收入產生的獎勵，這些減少或移除將不存在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永久性：減少溫室氣體排放量或移除的行動應是永久性，若存在風險逆轉可能性，則應採取相關因應措施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減排量與移除量之穩健量化：減少溫室氣體排放量或移除量應基於保守的方法、完整性及科學的方法進行量化</a:t>
            </a:r>
          </a:p>
          <a:p>
            <a:r>
              <a:rPr lang="en-US" altLang="zh-TW" dirty="0"/>
              <a:t>4. </a:t>
            </a:r>
            <a:r>
              <a:rPr lang="zh-TW" altLang="en-US" dirty="0"/>
              <a:t>不可重複計算：減少溫室氣體排放量或移除量不得重複計算，包括重複發行、重複領取及重複使用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694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5292</TotalTime>
  <Words>1569</Words>
  <Application>Microsoft Office PowerPoint</Application>
  <PresentationFormat>寬螢幕</PresentationFormat>
  <Paragraphs>90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 3</vt:lpstr>
      <vt:lpstr>多面向</vt:lpstr>
      <vt:lpstr>碳權交易所介紹</vt:lpstr>
      <vt:lpstr>大綱</vt:lpstr>
      <vt:lpstr>台灣碳權交易所(TCX) </vt:lpstr>
      <vt:lpstr>台灣碳權交易所(TCX) 國內碳權交易</vt:lpstr>
      <vt:lpstr>台灣碳權交易所(TCX) 國內碳權交易</vt:lpstr>
      <vt:lpstr>台灣碳權交易所(TCX) 國外碳權交易</vt:lpstr>
      <vt:lpstr>台灣碳權交易所(TCX) 國外碳權交易</vt:lpstr>
      <vt:lpstr> </vt:lpstr>
      <vt:lpstr>核心碳原則(Core Carbon Principles, CCPs)</vt:lpstr>
      <vt:lpstr>核心碳原則(CCPs)</vt:lpstr>
      <vt:lpstr>核心碳原則(CCPs)</vt:lpstr>
      <vt:lpstr>台積電碳權品質採購標準</vt:lpstr>
      <vt:lpstr>採購碳權相關規範 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167</cp:revision>
  <dcterms:created xsi:type="dcterms:W3CDTF">2023-11-21T14:13:14Z</dcterms:created>
  <dcterms:modified xsi:type="dcterms:W3CDTF">2024-01-30T15:57:30Z</dcterms:modified>
</cp:coreProperties>
</file>