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4"/>
  </p:notesMasterIdLst>
  <p:sldIdLst>
    <p:sldId id="256" r:id="rId2"/>
    <p:sldId id="257" r:id="rId3"/>
    <p:sldId id="269" r:id="rId4"/>
    <p:sldId id="271" r:id="rId5"/>
    <p:sldId id="270" r:id="rId6"/>
    <p:sldId id="273" r:id="rId7"/>
    <p:sldId id="272" r:id="rId8"/>
    <p:sldId id="275" r:id="rId9"/>
    <p:sldId id="276" r:id="rId10"/>
    <p:sldId id="277" r:id="rId11"/>
    <p:sldId id="27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AFA"/>
    <a:srgbClr val="EAEAEA"/>
    <a:srgbClr val="305B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95A6D-9E00-44DC-AA79-2CDD72B966EF}" type="datetimeFigureOut">
              <a:rPr lang="zh-TW" altLang="en-US" smtClean="0"/>
              <a:t>2024/1/28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FD0A-C3A4-47B7-91CA-39AB0A0F0E68}" type="slidenum">
              <a:rPr lang="zh-TW" altLang="en-US" smtClean="0"/>
              <a:t>‹#›</a:t>
            </a:fld>
            <a:endParaRPr lang="zh-TW" altLang="en-US"/>
          </a:p>
        </p:txBody>
      </p:sp>
    </p:spTree>
    <p:extLst>
      <p:ext uri="{BB962C8B-B14F-4D97-AF65-F5344CB8AC3E}">
        <p14:creationId xmlns:p14="http://schemas.microsoft.com/office/powerpoint/2010/main" val="107108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1DAFD0A-C3A4-47B7-91CA-39AB0A0F0E68}" type="slidenum">
              <a:rPr lang="zh-TW" altLang="en-US" smtClean="0"/>
              <a:t>12</a:t>
            </a:fld>
            <a:endParaRPr lang="zh-TW" altLang="en-US"/>
          </a:p>
        </p:txBody>
      </p:sp>
    </p:spTree>
    <p:extLst>
      <p:ext uri="{BB962C8B-B14F-4D97-AF65-F5344CB8AC3E}">
        <p14:creationId xmlns:p14="http://schemas.microsoft.com/office/powerpoint/2010/main" val="67513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2965A75-2EF9-4A26-B677-512C78E08687}"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6590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6F5895A-39CE-48EE-8BEC-9C3B36B30F9D}"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97363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9C41A4-3DAA-494C-B00F-00FC4A098046}"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022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FF3A8C3-C60D-4519-99EB-A3ABC396F8F0}"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62011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285BEE8-665C-4F78-B552-938E3A9001DA}"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204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09142A7-60E9-4DC7-9C8A-D1D2019F7864}"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9739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D2DBCC9-A1B8-4145-9057-8871A4836DFB}"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36736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54FAED-048A-4071-95F0-1CF271ABE145}"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7957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CF21D3-5257-451F-88A4-97E508CEB5D0}"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57953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7BEDC0-640B-4598-A4A4-5D498C432D80}" type="datetime1">
              <a:rPr lang="zh-TW" altLang="en-US" smtClean="0"/>
              <a:t>2024/1/28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17507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7433E9-5C32-4E53-ADC5-8A5D91F92778}" type="datetime1">
              <a:rPr lang="zh-TW" altLang="en-US" smtClean="0"/>
              <a:t>2024/1/28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427352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99C1453-11F7-4F40-AFC9-4F7F23E60FC6}" type="datetime1">
              <a:rPr lang="zh-TW" altLang="en-US" smtClean="0"/>
              <a:t>2024/1/28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5158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F7A9746-35AC-41AB-9247-25733961675C}" type="datetime1">
              <a:rPr lang="zh-TW" altLang="en-US" smtClean="0"/>
              <a:t>2024/1/28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04352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817BA-1992-4495-92CD-0F2517F8A1D5}" type="datetime1">
              <a:rPr lang="zh-TW" altLang="en-US" smtClean="0"/>
              <a:t>2024/1/28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63553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B19FA75-36AB-43ED-B927-053AB76C3BAC}" type="datetime1">
              <a:rPr lang="zh-TW" altLang="en-US" smtClean="0"/>
              <a:t>2024/1/28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88524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5" name="Date Placeholder 4"/>
          <p:cNvSpPr>
            <a:spLocks noGrp="1"/>
          </p:cNvSpPr>
          <p:nvPr>
            <p:ph type="dt" sz="half" idx="10"/>
          </p:nvPr>
        </p:nvSpPr>
        <p:spPr/>
        <p:txBody>
          <a:bodyPr/>
          <a:lstStyle/>
          <a:p>
            <a:fld id="{B783D719-E571-4501-ACC9-83216B95FE1A}" type="datetime1">
              <a:rPr lang="zh-TW" altLang="en-US" smtClean="0"/>
              <a:t>2024/1/28</a:t>
            </a:fld>
            <a:endParaRPr lang="zh-TW" altLang="en-US"/>
          </a:p>
        </p:txBody>
      </p:sp>
    </p:spTree>
    <p:extLst>
      <p:ext uri="{BB962C8B-B14F-4D97-AF65-F5344CB8AC3E}">
        <p14:creationId xmlns:p14="http://schemas.microsoft.com/office/powerpoint/2010/main" val="221807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7E00EA-F272-4A37-B072-0C6AFCA9F68E}" type="datetime1">
              <a:rPr lang="zh-TW" altLang="en-US" smtClean="0"/>
              <a:t>2024/1/28</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1163816" y="6041362"/>
            <a:ext cx="683339" cy="365125"/>
          </a:xfrm>
          <a:prstGeom prst="rect">
            <a:avLst/>
          </a:prstGeom>
        </p:spPr>
        <p:txBody>
          <a:bodyPr vert="horz" lIns="91440" tIns="45720" rIns="91440" bIns="45720" rtlCol="0" anchor="ctr"/>
          <a:lstStyle>
            <a:lvl1pPr algn="r">
              <a:defRPr sz="2000">
                <a:solidFill>
                  <a:schemeClr val="tx1"/>
                </a:solidFill>
              </a:defRPr>
            </a:lvl1pPr>
          </a:lstStyle>
          <a:p>
            <a:fld id="{33A82B23-BE9D-49D1-ABEB-4A19EF599FFA}" type="slidenum">
              <a:rPr lang="zh-TW" altLang="en-US" smtClean="0"/>
              <a:pPr/>
              <a:t>‹#›</a:t>
            </a:fld>
            <a:endParaRPr lang="zh-TW" altLang="en-US"/>
          </a:p>
        </p:txBody>
      </p:sp>
    </p:spTree>
    <p:extLst>
      <p:ext uri="{BB962C8B-B14F-4D97-AF65-F5344CB8AC3E}">
        <p14:creationId xmlns:p14="http://schemas.microsoft.com/office/powerpoint/2010/main" val="422014816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F676B-3A60-B916-B877-BBBE13130A23}"/>
              </a:ext>
            </a:extLst>
          </p:cNvPr>
          <p:cNvSpPr>
            <a:spLocks noGrp="1"/>
          </p:cNvSpPr>
          <p:nvPr>
            <p:ph type="ctrTitle"/>
          </p:nvPr>
        </p:nvSpPr>
        <p:spPr>
          <a:xfrm>
            <a:off x="1507065" y="1220412"/>
            <a:ext cx="9008533" cy="3121534"/>
          </a:xfrm>
        </p:spPr>
        <p:txBody>
          <a:bodyPr/>
          <a:lstStyle/>
          <a:p>
            <a:pPr algn="ctr"/>
            <a:r>
              <a:rPr lang="zh-TW" altLang="en-US" sz="6000" b="1" dirty="0">
                <a:solidFill>
                  <a:srgbClr val="0070C0"/>
                </a:solidFill>
              </a:rPr>
              <a:t>自願性碳權介紹</a:t>
            </a:r>
          </a:p>
        </p:txBody>
      </p:sp>
      <p:sp>
        <p:nvSpPr>
          <p:cNvPr id="3" name="副標題 2">
            <a:extLst>
              <a:ext uri="{FF2B5EF4-FFF2-40B4-BE49-F238E27FC236}">
                <a16:creationId xmlns:a16="http://schemas.microsoft.com/office/drawing/2014/main" id="{0FB8E587-FC76-2F25-F48F-8634BAE3D65F}"/>
              </a:ext>
            </a:extLst>
          </p:cNvPr>
          <p:cNvSpPr>
            <a:spLocks noGrp="1"/>
          </p:cNvSpPr>
          <p:nvPr>
            <p:ph type="subTitle" idx="1"/>
          </p:nvPr>
        </p:nvSpPr>
        <p:spPr>
          <a:xfrm>
            <a:off x="3776735" y="4736632"/>
            <a:ext cx="4469191" cy="1096899"/>
          </a:xfrm>
        </p:spPr>
        <p:txBody>
          <a:bodyPr>
            <a:normAutofit/>
          </a:bodyPr>
          <a:lstStyle/>
          <a:p>
            <a:pPr algn="ctr"/>
            <a:r>
              <a:rPr lang="zh-TW" altLang="en-US" sz="2400" b="1" dirty="0">
                <a:solidFill>
                  <a:srgbClr val="0070C0"/>
                </a:solidFill>
              </a:rPr>
              <a:t>周志隆　助理教授</a:t>
            </a:r>
            <a:endParaRPr lang="en-US" altLang="zh-TW" sz="2400" b="1" dirty="0">
              <a:solidFill>
                <a:srgbClr val="0070C0"/>
              </a:solidFill>
            </a:endParaRPr>
          </a:p>
          <a:p>
            <a:pPr algn="ctr"/>
            <a:r>
              <a:rPr lang="zh-TW" altLang="en-US" sz="2400" b="1" dirty="0">
                <a:solidFill>
                  <a:srgbClr val="0070C0"/>
                </a:solidFill>
              </a:rPr>
              <a:t>國立臺灣科技大學管理學院</a:t>
            </a:r>
          </a:p>
        </p:txBody>
      </p:sp>
    </p:spTree>
    <p:extLst>
      <p:ext uri="{BB962C8B-B14F-4D97-AF65-F5344CB8AC3E}">
        <p14:creationId xmlns:p14="http://schemas.microsoft.com/office/powerpoint/2010/main" val="74361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開發自願性碳權：</a:t>
            </a:r>
            <a:r>
              <a:rPr lang="en-US" altLang="zh-TW" dirty="0"/>
              <a:t>VCS</a:t>
            </a:r>
            <a:br>
              <a:rPr lang="en-US" altLang="zh-TW" dirty="0"/>
            </a:br>
            <a:r>
              <a:rPr lang="zh-TW" altLang="en-US" dirty="0"/>
              <a:t>申請步驟</a:t>
            </a:r>
          </a:p>
        </p:txBody>
      </p:sp>
      <p:sp>
        <p:nvSpPr>
          <p:cNvPr id="3" name="內容版面配置區 2"/>
          <p:cNvSpPr>
            <a:spLocks noGrp="1"/>
          </p:cNvSpPr>
          <p:nvPr>
            <p:ph idx="1"/>
          </p:nvPr>
        </p:nvSpPr>
        <p:spPr/>
        <p:txBody>
          <a:bodyPr>
            <a:normAutofit/>
          </a:bodyPr>
          <a:lstStyle/>
          <a:p>
            <a:r>
              <a:rPr lang="en-US" altLang="zh-TW" dirty="0"/>
              <a:t>4. </a:t>
            </a:r>
            <a:r>
              <a:rPr lang="zh-TW" altLang="en-US" dirty="0"/>
              <a:t>查驗專案項目內容</a:t>
            </a:r>
          </a:p>
          <a:p>
            <a:pPr lvl="1"/>
            <a:r>
              <a:rPr lang="zh-TW" altLang="en-US" dirty="0"/>
              <a:t>註冊啟動後，申請人需執行監測計畫並製作報告</a:t>
            </a:r>
            <a:endParaRPr lang="en-US" altLang="zh-TW" dirty="0"/>
          </a:p>
          <a:p>
            <a:pPr lvl="1"/>
            <a:r>
              <a:rPr lang="zh-TW" altLang="en-US" dirty="0"/>
              <a:t>嚴格記錄減排項目的各項數據</a:t>
            </a:r>
            <a:endParaRPr lang="en-US" altLang="zh-TW" dirty="0"/>
          </a:p>
          <a:p>
            <a:pPr lvl="1"/>
            <a:r>
              <a:rPr lang="zh-TW" altLang="en-US" dirty="0"/>
              <a:t>請查驗單位進行第三方驗證</a:t>
            </a:r>
          </a:p>
          <a:p>
            <a:r>
              <a:rPr lang="en-US" altLang="zh-TW" dirty="0"/>
              <a:t>5. </a:t>
            </a:r>
            <a:r>
              <a:rPr lang="zh-TW" altLang="en-US" dirty="0"/>
              <a:t>核發減排量</a:t>
            </a:r>
            <a:r>
              <a:rPr lang="en-US" altLang="zh-TW" dirty="0"/>
              <a:t>(</a:t>
            </a:r>
            <a:r>
              <a:rPr lang="zh-TW" altLang="en-US" dirty="0"/>
              <a:t>碳權</a:t>
            </a:r>
            <a:r>
              <a:rPr lang="en-US" altLang="zh-TW" dirty="0"/>
              <a:t>)</a:t>
            </a:r>
            <a:endParaRPr lang="zh-TW" altLang="en-US" dirty="0"/>
          </a:p>
          <a:p>
            <a:pPr lvl="1"/>
            <a:r>
              <a:rPr lang="zh-TW" altLang="en-US" dirty="0"/>
              <a:t>當項目通過後，申請人會得到可交易的碳權額度，稱為「經認證之碳單位</a:t>
            </a:r>
            <a:r>
              <a:rPr lang="en-US" altLang="zh-TW" dirty="0"/>
              <a:t>(Verified Carbon Units, VCU)</a:t>
            </a:r>
            <a:r>
              <a:rPr lang="zh-TW" altLang="en-US" dirty="0"/>
              <a:t>」</a:t>
            </a:r>
            <a:endParaRPr lang="en-US" altLang="zh-TW" dirty="0"/>
          </a:p>
          <a:p>
            <a:pPr lvl="1"/>
            <a:r>
              <a:rPr lang="zh-TW" altLang="en-US" dirty="0"/>
              <a:t>每一噸核發的</a:t>
            </a:r>
            <a:r>
              <a:rPr lang="en-US" altLang="zh-TW" dirty="0"/>
              <a:t>VCU</a:t>
            </a:r>
            <a:r>
              <a:rPr lang="zh-TW" altLang="en-US" dirty="0"/>
              <a:t>都有其編號，而持有</a:t>
            </a:r>
            <a:r>
              <a:rPr lang="en-US" altLang="zh-TW" dirty="0"/>
              <a:t>VCU</a:t>
            </a:r>
            <a:r>
              <a:rPr lang="zh-TW" altLang="en-US" dirty="0"/>
              <a:t>的人可決定要繼續持有、於碳交易市場出售或是註銷</a:t>
            </a:r>
          </a:p>
          <a:p>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10</a:t>
            </a:fld>
            <a:endParaRPr lang="zh-TW" altLang="en-US"/>
          </a:p>
        </p:txBody>
      </p:sp>
    </p:spTree>
    <p:extLst>
      <p:ext uri="{BB962C8B-B14F-4D97-AF65-F5344CB8AC3E}">
        <p14:creationId xmlns:p14="http://schemas.microsoft.com/office/powerpoint/2010/main" val="365460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開發自願性碳權：</a:t>
            </a:r>
            <a:r>
              <a:rPr lang="en-US" altLang="zh-TW" dirty="0"/>
              <a:t>GS</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運作機制</a:t>
            </a:r>
          </a:p>
          <a:p>
            <a:pPr lvl="1"/>
            <a:r>
              <a:rPr lang="zh-TW" altLang="en-US" dirty="0"/>
              <a:t>黃金標準（</a:t>
            </a:r>
            <a:r>
              <a:rPr lang="en-US" altLang="zh-TW" dirty="0"/>
              <a:t>GS</a:t>
            </a:r>
            <a:r>
              <a:rPr lang="zh-TW" altLang="en-US" dirty="0"/>
              <a:t>）是由世界自然基金會（</a:t>
            </a:r>
            <a:r>
              <a:rPr lang="en-US" altLang="zh-TW" dirty="0"/>
              <a:t>World Wide Fund For Nature</a:t>
            </a:r>
            <a:r>
              <a:rPr lang="zh-TW" altLang="en-US" dirty="0"/>
              <a:t>）、南南北合作組織（</a:t>
            </a:r>
            <a:r>
              <a:rPr lang="en-US" altLang="zh-TW" dirty="0"/>
              <a:t>South-South North Initiative</a:t>
            </a:r>
            <a:r>
              <a:rPr lang="zh-TW" altLang="en-US" dirty="0"/>
              <a:t>）以及國際太陽組織（</a:t>
            </a:r>
            <a:r>
              <a:rPr lang="en-US" altLang="zh-TW" dirty="0" err="1"/>
              <a:t>Helio</a:t>
            </a:r>
            <a:r>
              <a:rPr lang="en-US" altLang="zh-TW" dirty="0"/>
              <a:t> International</a:t>
            </a:r>
            <a:r>
              <a:rPr lang="zh-TW" altLang="en-US" dirty="0"/>
              <a:t>）發起，於</a:t>
            </a:r>
            <a:r>
              <a:rPr lang="en-US" altLang="zh-TW" dirty="0"/>
              <a:t>2003</a:t>
            </a:r>
            <a:r>
              <a:rPr lang="zh-TW" altLang="en-US" dirty="0"/>
              <a:t>年制定完成。碳驗證標準（</a:t>
            </a:r>
            <a:r>
              <a:rPr lang="en-US" altLang="zh-TW" dirty="0"/>
              <a:t>VCS</a:t>
            </a:r>
            <a:r>
              <a:rPr lang="zh-TW" altLang="en-US" dirty="0"/>
              <a:t>）和</a:t>
            </a:r>
            <a:r>
              <a:rPr lang="en-US" altLang="zh-TW" dirty="0"/>
              <a:t>GS</a:t>
            </a:r>
            <a:r>
              <a:rPr lang="zh-TW" altLang="en-US" dirty="0"/>
              <a:t>同為京都議定書規範之外的國際通用機制，意即非京都議定書締約國也可以參與，屬於自願性碳市場</a:t>
            </a:r>
            <a:endParaRPr lang="en-US" altLang="zh-TW" dirty="0"/>
          </a:p>
          <a:p>
            <a:r>
              <a:rPr lang="zh-TW" altLang="en-US" dirty="0"/>
              <a:t>符合註冊</a:t>
            </a:r>
            <a:r>
              <a:rPr lang="en-US" altLang="zh-TW" dirty="0"/>
              <a:t>GS</a:t>
            </a:r>
            <a:r>
              <a:rPr lang="zh-TW" altLang="en-US" dirty="0"/>
              <a:t>的專案類型</a:t>
            </a:r>
            <a:endParaRPr lang="en-US" altLang="zh-TW" dirty="0"/>
          </a:p>
          <a:p>
            <a:pPr lvl="2"/>
            <a:r>
              <a:rPr lang="zh-TW" altLang="en-US" dirty="0"/>
              <a:t>社區服務：連接到微型電網或離網解決方案的再生能源、廢棄物處理及管理、環境衛生及個人衛生</a:t>
            </a:r>
            <a:endParaRPr lang="en-US" altLang="zh-TW" dirty="0"/>
          </a:p>
          <a:p>
            <a:pPr lvl="2"/>
            <a:r>
              <a:rPr lang="zh-TW" altLang="en-US" dirty="0"/>
              <a:t>再生能源：用非化石燃料和再生能源向國家電網供應能源</a:t>
            </a:r>
            <a:endParaRPr lang="en-US" altLang="zh-TW" dirty="0"/>
          </a:p>
          <a:p>
            <a:pPr lvl="2"/>
            <a:r>
              <a:rPr lang="zh-TW" altLang="en-US" dirty="0"/>
              <a:t>造林</a:t>
            </a:r>
            <a:r>
              <a:rPr lang="en-US" altLang="zh-TW" dirty="0"/>
              <a:t>/</a:t>
            </a:r>
            <a:r>
              <a:rPr lang="zh-TW" altLang="en-US" dirty="0"/>
              <a:t>再造林：種植樹木、造林系統、農業或牧場活動</a:t>
            </a:r>
            <a:r>
              <a:rPr lang="en-US" altLang="zh-TW" dirty="0"/>
              <a:t>(</a:t>
            </a:r>
            <a:r>
              <a:rPr lang="zh-TW" altLang="en-US" dirty="0"/>
              <a:t>非濕地</a:t>
            </a:r>
            <a:r>
              <a:rPr lang="en-US" altLang="zh-TW" dirty="0"/>
              <a:t>)</a:t>
            </a:r>
          </a:p>
          <a:p>
            <a:r>
              <a:rPr lang="zh-TW" altLang="en-US" dirty="0"/>
              <a:t>須經查驗單位</a:t>
            </a:r>
            <a:r>
              <a:rPr lang="en-US" altLang="zh-TW" dirty="0"/>
              <a:t>(VVBs)</a:t>
            </a:r>
            <a:r>
              <a:rPr lang="zh-TW" altLang="en-US" dirty="0"/>
              <a:t>驗證</a:t>
            </a:r>
            <a:endParaRPr lang="en-US" altLang="zh-TW" dirty="0"/>
          </a:p>
          <a:p>
            <a:pPr lvl="1"/>
            <a:r>
              <a:rPr lang="zh-TW" altLang="en-US" dirty="0"/>
              <a:t>名單：</a:t>
            </a:r>
            <a:r>
              <a:rPr lang="en-US" altLang="zh-TW" dirty="0"/>
              <a:t>https://globalgoals.goldstandard.org/documents/validation-verification-body/</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11</a:t>
            </a:fld>
            <a:endParaRPr lang="zh-TW" altLang="en-US"/>
          </a:p>
        </p:txBody>
      </p:sp>
    </p:spTree>
    <p:extLst>
      <p:ext uri="{BB962C8B-B14F-4D97-AF65-F5344CB8AC3E}">
        <p14:creationId xmlns:p14="http://schemas.microsoft.com/office/powerpoint/2010/main" val="16838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12</a:t>
            </a:fld>
            <a:endParaRPr lang="zh-TW" altLang="en-US"/>
          </a:p>
        </p:txBody>
      </p:sp>
      <p:sp>
        <p:nvSpPr>
          <p:cNvPr id="3" name="文字方塊 2">
            <a:extLst>
              <a:ext uri="{FF2B5EF4-FFF2-40B4-BE49-F238E27FC236}">
                <a16:creationId xmlns:a16="http://schemas.microsoft.com/office/drawing/2014/main" id="{0EE73878-C68C-9764-9314-408B0C44AF63}"/>
              </a:ext>
            </a:extLst>
          </p:cNvPr>
          <p:cNvSpPr txBox="1"/>
          <p:nvPr/>
        </p:nvSpPr>
        <p:spPr>
          <a:xfrm>
            <a:off x="677334" y="2058964"/>
            <a:ext cx="8423123" cy="2862322"/>
          </a:xfrm>
          <a:prstGeom prst="rect">
            <a:avLst/>
          </a:prstGeom>
          <a:noFill/>
        </p:spPr>
        <p:txBody>
          <a:bodyPr wrap="square">
            <a:spAutoFit/>
          </a:bodyPr>
          <a:lstStyle/>
          <a:p>
            <a:pPr marL="304800" indent="-304800" algn="just"/>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天下</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(2022)</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。一次搞懂「碳交易」關鍵字，什麼是碳稅、碳費、強制性碳權、自願性碳權？</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Ecosystem Marketplace</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 State of the Voluntary Carbon Markets Report:</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Paying for Quality</a:t>
            </a:r>
          </a:p>
          <a:p>
            <a:pPr marL="304800" indent="-304800" algn="just"/>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天下</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。自願性碳權市場何去何從？從</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 State of the Voluntary Carbon Markets Report》</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看到的趨勢</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Verra (2023)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。官網資訊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https://verra.org/</a:t>
            </a:r>
          </a:p>
          <a:p>
            <a:pPr marL="304800" indent="-304800" algn="just"/>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Gold Standard (2023)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。官網資訊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https://www.goldstandard.org/</a:t>
            </a:r>
          </a:p>
          <a:p>
            <a:pPr marL="304800" indent="-304800" algn="just"/>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Carbonplace</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。官網資訊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https://carbonplace.com/</a:t>
            </a:r>
          </a:p>
        </p:txBody>
      </p:sp>
      <p:sp>
        <p:nvSpPr>
          <p:cNvPr id="8" name="標題 1">
            <a:extLst>
              <a:ext uri="{FF2B5EF4-FFF2-40B4-BE49-F238E27FC236}">
                <a16:creationId xmlns:a16="http://schemas.microsoft.com/office/drawing/2014/main" id="{D88E1DA0-2B64-4EA7-AA85-4954ABFD5F07}"/>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參考文獻</a:t>
            </a:r>
          </a:p>
        </p:txBody>
      </p:sp>
    </p:spTree>
    <p:extLst>
      <p:ext uri="{BB962C8B-B14F-4D97-AF65-F5344CB8AC3E}">
        <p14:creationId xmlns:p14="http://schemas.microsoft.com/office/powerpoint/2010/main" val="22849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a:xfrm>
            <a:off x="677334" y="2160589"/>
            <a:ext cx="9536514" cy="3880773"/>
          </a:xfrm>
        </p:spPr>
        <p:txBody>
          <a:bodyPr>
            <a:normAutofit/>
          </a:bodyPr>
          <a:lstStyle/>
          <a:p>
            <a:r>
              <a:rPr lang="zh-TW" altLang="en-US" sz="3600" b="1" dirty="0">
                <a:solidFill>
                  <a:srgbClr val="002060"/>
                </a:solidFill>
                <a:latin typeface="Arial" panose="020B0604020202020204" pitchFamily="34" charset="0"/>
                <a:ea typeface="微軟正黑體" panose="020B0604030504040204" pitchFamily="34" charset="-120"/>
              </a:rPr>
              <a:t>自願性碳權</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交易制度挑戰</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rPr>
              <a:t>自願性碳權發展趨勢</a:t>
            </a:r>
            <a:endParaRPr lang="en-US" altLang="zh-TW" sz="3600" b="1" dirty="0">
              <a:solidFill>
                <a:srgbClr val="002060"/>
              </a:solidFill>
              <a:latin typeface="Arial" panose="020B0604020202020204" pitchFamily="34" charset="0"/>
            </a:endParaRPr>
          </a:p>
          <a:p>
            <a:r>
              <a:rPr lang="zh-TW" altLang="en-US" sz="3600" b="1" dirty="0">
                <a:solidFill>
                  <a:srgbClr val="002060"/>
                </a:solidFill>
                <a:latin typeface="Arial" panose="020B0604020202020204" pitchFamily="34" charset="0"/>
              </a:rPr>
              <a:t>開發自願性碳權</a:t>
            </a:r>
          </a:p>
          <a:p>
            <a:endParaRPr lang="zh-TW" altLang="en-US" sz="3600" b="1" dirty="0">
              <a:solidFill>
                <a:srgbClr val="002060"/>
              </a:solidFill>
              <a:latin typeface="Arial" panose="020B0604020202020204" pitchFamily="34" charset="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2</a:t>
            </a:fld>
            <a:endParaRPr lang="zh-TW" altLang="en-US"/>
          </a:p>
        </p:txBody>
      </p:sp>
      <p:sp>
        <p:nvSpPr>
          <p:cNvPr id="11" name="標題 1">
            <a:extLst>
              <a:ext uri="{FF2B5EF4-FFF2-40B4-BE49-F238E27FC236}">
                <a16:creationId xmlns:a16="http://schemas.microsoft.com/office/drawing/2014/main" id="{CB2B7368-1872-46BA-27D0-B2E28392830B}"/>
              </a:ext>
            </a:extLst>
          </p:cNvPr>
          <p:cNvSpPr>
            <a:spLocks noGrp="1"/>
          </p:cNvSpPr>
          <p:nvPr>
            <p:ph type="title"/>
          </p:nvPr>
        </p:nvSpPr>
        <p:spPr>
          <a:xfrm>
            <a:off x="677334" y="609600"/>
            <a:ext cx="8596668" cy="887376"/>
          </a:xfrm>
        </p:spPr>
        <p:txBody>
          <a:bodyPr>
            <a:normAutofit/>
          </a:bodyPr>
          <a:lstStyle/>
          <a:p>
            <a:r>
              <a:rPr lang="zh-TW" altLang="en-US" sz="4800" b="1" dirty="0">
                <a:solidFill>
                  <a:srgbClr val="0070C0"/>
                </a:solidFill>
              </a:rPr>
              <a:t>大綱</a:t>
            </a:r>
          </a:p>
        </p:txBody>
      </p:sp>
    </p:spTree>
    <p:extLst>
      <p:ext uri="{BB962C8B-B14F-4D97-AF65-F5344CB8AC3E}">
        <p14:creationId xmlns:p14="http://schemas.microsoft.com/office/powerpoint/2010/main" val="3048017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自願性碳權</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自願性碳權是強制性碳權的補充機制，好讓企業在強制性市場之外，還能跟第三方碳權專案開發商購買因為碳權專案（例如，種樹）而產出的碳權</a:t>
            </a:r>
            <a:endParaRPr lang="en-US" altLang="zh-TW" dirty="0"/>
          </a:p>
          <a:p>
            <a:pPr lvl="1"/>
            <a:r>
              <a:rPr lang="zh-TW" altLang="en-US" dirty="0"/>
              <a:t>強制性碳權：政府根據國家總量排放管制的額度上限，配給受管制者的排放量</a:t>
            </a:r>
            <a:endParaRPr lang="en-US" altLang="zh-TW" dirty="0"/>
          </a:p>
          <a:p>
            <a:r>
              <a:rPr lang="zh-TW" altLang="en-US" dirty="0"/>
              <a:t>交易量：根據</a:t>
            </a:r>
            <a:r>
              <a:rPr lang="en-US" altLang="zh-TW" dirty="0"/>
              <a:t>Bloomberg</a:t>
            </a:r>
            <a:r>
              <a:rPr lang="zh-TW" altLang="en-US" dirty="0"/>
              <a:t>的統計，</a:t>
            </a:r>
            <a:r>
              <a:rPr lang="en-US" altLang="zh-TW" dirty="0"/>
              <a:t>2021</a:t>
            </a:r>
            <a:r>
              <a:rPr lang="zh-TW" altLang="en-US" dirty="0"/>
              <a:t>年全球碳權交易市場規模超過</a:t>
            </a:r>
            <a:r>
              <a:rPr lang="en-US" altLang="zh-TW" dirty="0"/>
              <a:t>7500</a:t>
            </a:r>
            <a:r>
              <a:rPr lang="zh-TW" altLang="en-US" dirty="0"/>
              <a:t>億歐元（約</a:t>
            </a:r>
            <a:r>
              <a:rPr lang="en-US" altLang="zh-TW" dirty="0"/>
              <a:t>23</a:t>
            </a:r>
            <a:r>
              <a:rPr lang="zh-TW" altLang="en-US" dirty="0"/>
              <a:t>兆台幣），其中大部分都集中在強制性市場，以歐盟、北美、英國為主；自願性市場規模小很多，僅約</a:t>
            </a:r>
            <a:r>
              <a:rPr lang="en-US" altLang="zh-TW" dirty="0"/>
              <a:t>10</a:t>
            </a:r>
            <a:r>
              <a:rPr lang="zh-TW" altLang="en-US" dirty="0"/>
              <a:t>億歐元</a:t>
            </a:r>
            <a:endParaRPr lang="en-US" altLang="zh-TW" dirty="0"/>
          </a:p>
          <a:p>
            <a:r>
              <a:rPr lang="zh-TW" altLang="en-US" dirty="0"/>
              <a:t>噸數：預估約為</a:t>
            </a:r>
            <a:r>
              <a:rPr lang="en-US" altLang="zh-TW" dirty="0"/>
              <a:t>1</a:t>
            </a:r>
            <a:r>
              <a:rPr lang="zh-TW" altLang="en-US" dirty="0"/>
              <a:t>億</a:t>
            </a:r>
            <a:r>
              <a:rPr lang="en-US" altLang="zh-TW" dirty="0"/>
              <a:t>2</a:t>
            </a:r>
            <a:r>
              <a:rPr lang="zh-TW" altLang="en-US" dirty="0"/>
              <a:t>千</a:t>
            </a:r>
            <a:r>
              <a:rPr lang="en-US" altLang="zh-TW" dirty="0"/>
              <a:t>7</a:t>
            </a:r>
            <a:r>
              <a:rPr lang="zh-TW" altLang="en-US" dirty="0"/>
              <a:t>百萬噸，並可能在本世紀中會達到最低</a:t>
            </a:r>
            <a:r>
              <a:rPr lang="en-US" altLang="zh-TW" dirty="0"/>
              <a:t>34</a:t>
            </a:r>
            <a:r>
              <a:rPr lang="zh-TW" altLang="en-US" dirty="0"/>
              <a:t>億、最高</a:t>
            </a:r>
            <a:r>
              <a:rPr lang="en-US" altLang="zh-TW" dirty="0"/>
              <a:t>51</a:t>
            </a:r>
            <a:r>
              <a:rPr lang="zh-TW" altLang="en-US" dirty="0"/>
              <a:t>億噸的規模</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3</a:t>
            </a:fld>
            <a:endParaRPr lang="zh-TW" altLang="en-US"/>
          </a:p>
        </p:txBody>
      </p:sp>
    </p:spTree>
    <p:extLst>
      <p:ext uri="{BB962C8B-B14F-4D97-AF65-F5344CB8AC3E}">
        <p14:creationId xmlns:p14="http://schemas.microsoft.com/office/powerpoint/2010/main" val="26367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交易制度挑戰</a:t>
            </a:r>
            <a:br>
              <a:rPr lang="zh-TW" altLang="en-US" dirty="0"/>
            </a:b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Know Your Carbon</a:t>
            </a:r>
            <a:r>
              <a:rPr lang="zh-TW" altLang="en-US" dirty="0"/>
              <a:t>：</a:t>
            </a:r>
            <a:endParaRPr lang="en-US" altLang="zh-TW" dirty="0"/>
          </a:p>
          <a:p>
            <a:pPr lvl="1"/>
            <a:r>
              <a:rPr lang="zh-TW" altLang="en-US" dirty="0"/>
              <a:t>關於碳權本身品質的問題</a:t>
            </a:r>
            <a:endParaRPr lang="en-US" altLang="zh-TW" dirty="0"/>
          </a:p>
          <a:p>
            <a:pPr lvl="1"/>
            <a:r>
              <a:rPr lang="zh-TW" altLang="en-US" dirty="0"/>
              <a:t>以種樹專案的碳權交易為例，要如何計算專案的碳排、監督碳排是否依據專案規劃穩定落實、或是如何追蹤記錄等等，都會影響碳權的真實性與品質</a:t>
            </a:r>
            <a:endParaRPr lang="en-US" altLang="zh-TW" dirty="0"/>
          </a:p>
          <a:p>
            <a:pPr lvl="1"/>
            <a:r>
              <a:rPr lang="zh-TW" altLang="en-US" dirty="0"/>
              <a:t>碳交所</a:t>
            </a:r>
            <a:r>
              <a:rPr lang="en-US" altLang="zh-TW" dirty="0"/>
              <a:t>(TCX)</a:t>
            </a:r>
            <a:r>
              <a:rPr lang="zh-TW" altLang="en-US" dirty="0"/>
              <a:t>與國際機構合作：</a:t>
            </a:r>
            <a:r>
              <a:rPr lang="en-US" altLang="zh-TW" dirty="0"/>
              <a:t>Gold Standard(GS)</a:t>
            </a:r>
            <a:r>
              <a:rPr lang="zh-TW" altLang="en-US" dirty="0"/>
              <a:t>、</a:t>
            </a:r>
            <a:r>
              <a:rPr lang="en-US" altLang="zh-TW" dirty="0"/>
              <a:t>Verra(VCS)</a:t>
            </a:r>
          </a:p>
          <a:p>
            <a:r>
              <a:rPr lang="en-US" altLang="zh-TW" dirty="0"/>
              <a:t>Know Your Customer</a:t>
            </a:r>
            <a:r>
              <a:rPr lang="zh-TW" altLang="en-US" dirty="0"/>
              <a:t>：</a:t>
            </a:r>
            <a:endParaRPr lang="en-US" altLang="zh-TW" dirty="0"/>
          </a:p>
          <a:p>
            <a:pPr lvl="1"/>
            <a:r>
              <a:rPr lang="zh-TW" altLang="en-US" dirty="0"/>
              <a:t>關於市場交易的問題</a:t>
            </a:r>
            <a:endParaRPr lang="en-US" altLang="zh-TW" dirty="0"/>
          </a:p>
          <a:p>
            <a:pPr lvl="1"/>
            <a:r>
              <a:rPr lang="zh-TW" altLang="en-US" dirty="0"/>
              <a:t>一旦碳權變成金融產品，就會出現買賣雙方的身份認證問題、監管單位是否能夠知道他們是誰、交易紀錄的公開與保存、信用額度與保險、是否重複交易等等金融交易會面臨的問題</a:t>
            </a:r>
            <a:endParaRPr lang="en-US" altLang="zh-TW" dirty="0"/>
          </a:p>
          <a:p>
            <a:pPr lvl="1"/>
            <a:r>
              <a:rPr lang="en-US" altLang="zh-TW" dirty="0"/>
              <a:t>TCX</a:t>
            </a:r>
            <a:r>
              <a:rPr lang="zh-TW" altLang="en-US" dirty="0"/>
              <a:t>只對法人開放</a:t>
            </a:r>
            <a:endParaRPr lang="en-US" altLang="zh-TW" dirty="0"/>
          </a:p>
          <a:p>
            <a:r>
              <a:rPr lang="en-US" altLang="zh-TW" dirty="0"/>
              <a:t>Fintech(</a:t>
            </a:r>
            <a:r>
              <a:rPr lang="zh-TW" altLang="en-US" dirty="0"/>
              <a:t>金融科技</a:t>
            </a:r>
            <a:r>
              <a:rPr lang="en-US" altLang="zh-TW" dirty="0"/>
              <a:t>)</a:t>
            </a:r>
            <a:r>
              <a:rPr lang="zh-TW" altLang="en-US" dirty="0"/>
              <a:t>：</a:t>
            </a:r>
            <a:r>
              <a:rPr lang="en-US" altLang="zh-TW" dirty="0"/>
              <a:t>Carbonplace</a:t>
            </a:r>
            <a:r>
              <a:rPr lang="zh-TW" altLang="en-US" dirty="0"/>
              <a:t>應用區塊鍊技術搭建碳權交易結算平台</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4</a:t>
            </a:fld>
            <a:endParaRPr lang="zh-TW" altLang="en-US"/>
          </a:p>
        </p:txBody>
      </p:sp>
    </p:spTree>
    <p:extLst>
      <p:ext uri="{BB962C8B-B14F-4D97-AF65-F5344CB8AC3E}">
        <p14:creationId xmlns:p14="http://schemas.microsoft.com/office/powerpoint/2010/main" val="282781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自願性碳權專案類型</a:t>
            </a:r>
          </a:p>
        </p:txBody>
      </p:sp>
      <p:sp>
        <p:nvSpPr>
          <p:cNvPr id="3" name="內容版面配置區 2"/>
          <p:cNvSpPr>
            <a:spLocks noGrp="1"/>
          </p:cNvSpPr>
          <p:nvPr>
            <p:ph idx="1"/>
          </p:nvPr>
        </p:nvSpPr>
        <p:spPr/>
        <p:txBody>
          <a:bodyPr/>
          <a:lstStyle/>
          <a:p>
            <a:r>
              <a:rPr lang="zh-TW" altLang="en-US" dirty="0"/>
              <a:t>廢棄物處理（</a:t>
            </a:r>
            <a:r>
              <a:rPr lang="en-US" altLang="zh-TW" dirty="0"/>
              <a:t>Waste Disposal</a:t>
            </a:r>
            <a:r>
              <a:rPr lang="zh-TW" altLang="en-US" dirty="0"/>
              <a:t>）</a:t>
            </a:r>
          </a:p>
          <a:p>
            <a:r>
              <a:rPr lang="zh-TW" altLang="en-US" dirty="0"/>
              <a:t>交通（</a:t>
            </a:r>
            <a:r>
              <a:rPr lang="en-US" altLang="zh-TW" dirty="0"/>
              <a:t>Transportation</a:t>
            </a:r>
            <a:r>
              <a:rPr lang="zh-TW" altLang="en-US" dirty="0"/>
              <a:t>）</a:t>
            </a:r>
          </a:p>
          <a:p>
            <a:r>
              <a:rPr lang="zh-TW" altLang="en-US" dirty="0"/>
              <a:t>再生能源（</a:t>
            </a:r>
            <a:r>
              <a:rPr lang="en-US" altLang="zh-TW" dirty="0"/>
              <a:t>Renewable Energy</a:t>
            </a:r>
            <a:r>
              <a:rPr lang="zh-TW" altLang="en-US" dirty="0"/>
              <a:t>）</a:t>
            </a:r>
          </a:p>
          <a:p>
            <a:r>
              <a:rPr lang="zh-TW" altLang="en-US" dirty="0"/>
              <a:t>家戶與社區裝置（</a:t>
            </a:r>
            <a:r>
              <a:rPr lang="en-US" altLang="zh-TW" dirty="0"/>
              <a:t>Household</a:t>
            </a:r>
            <a:r>
              <a:rPr lang="zh-TW" altLang="en-US" dirty="0"/>
              <a:t>／</a:t>
            </a:r>
            <a:r>
              <a:rPr lang="en-US" altLang="zh-TW" dirty="0"/>
              <a:t>Community Devices</a:t>
            </a:r>
            <a:r>
              <a:rPr lang="zh-TW" altLang="en-US" dirty="0"/>
              <a:t>）</a:t>
            </a:r>
          </a:p>
          <a:p>
            <a:r>
              <a:rPr lang="zh-TW" altLang="en-US" dirty="0"/>
              <a:t>林業與土地使用（</a:t>
            </a:r>
            <a:r>
              <a:rPr lang="en-US" altLang="zh-TW" dirty="0"/>
              <a:t>Forestry and Land Use</a:t>
            </a:r>
            <a:r>
              <a:rPr lang="zh-TW" altLang="en-US" dirty="0"/>
              <a:t>）</a:t>
            </a:r>
          </a:p>
          <a:p>
            <a:r>
              <a:rPr lang="zh-TW" altLang="en-US" dirty="0"/>
              <a:t>能源效率與燃料更換（</a:t>
            </a:r>
            <a:r>
              <a:rPr lang="en-US" altLang="zh-TW" dirty="0"/>
              <a:t>Energy Efficiency</a:t>
            </a:r>
            <a:r>
              <a:rPr lang="zh-TW" altLang="en-US" dirty="0"/>
              <a:t>／</a:t>
            </a:r>
            <a:r>
              <a:rPr lang="en-US" altLang="zh-TW" dirty="0"/>
              <a:t>Fuel Switching</a:t>
            </a:r>
            <a:r>
              <a:rPr lang="zh-TW" altLang="en-US" dirty="0"/>
              <a:t>）</a:t>
            </a:r>
          </a:p>
          <a:p>
            <a:r>
              <a:rPr lang="zh-TW" altLang="en-US" dirty="0"/>
              <a:t>化學與工業製程（</a:t>
            </a:r>
            <a:r>
              <a:rPr lang="en-US" altLang="zh-TW" dirty="0"/>
              <a:t>Chemical Process</a:t>
            </a:r>
            <a:r>
              <a:rPr lang="zh-TW" altLang="en-US" dirty="0"/>
              <a:t>／</a:t>
            </a:r>
            <a:r>
              <a:rPr lang="en-US" altLang="zh-TW" dirty="0"/>
              <a:t>Industrial Manufacturing</a:t>
            </a:r>
            <a:r>
              <a:rPr lang="zh-TW" altLang="en-US" dirty="0"/>
              <a:t>）</a:t>
            </a:r>
          </a:p>
          <a:p>
            <a:r>
              <a:rPr lang="zh-TW" altLang="en-US" dirty="0"/>
              <a:t>農業（</a:t>
            </a:r>
            <a:r>
              <a:rPr lang="en-US" altLang="zh-TW" dirty="0"/>
              <a:t>Agriculture</a:t>
            </a:r>
            <a:r>
              <a:rPr lang="zh-TW" altLang="en-US" dirty="0"/>
              <a:t>）</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5</a:t>
            </a:fld>
            <a:endParaRPr lang="zh-TW" altLang="en-US"/>
          </a:p>
        </p:txBody>
      </p:sp>
    </p:spTree>
    <p:extLst>
      <p:ext uri="{BB962C8B-B14F-4D97-AF65-F5344CB8AC3E}">
        <p14:creationId xmlns:p14="http://schemas.microsoft.com/office/powerpoint/2010/main" val="381466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自願性碳權發展趨勢</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林業與土地使用、再生能源及家戶與社區裝置的專案佔新註冊專案數量的大多數</a:t>
            </a:r>
            <a:endParaRPr lang="en-US" altLang="zh-TW" dirty="0"/>
          </a:p>
          <a:p>
            <a:r>
              <a:rPr lang="zh-TW" altLang="en-US" dirty="0"/>
              <a:t>新發行數量：</a:t>
            </a:r>
            <a:endParaRPr lang="en-US" altLang="zh-TW" dirty="0"/>
          </a:p>
          <a:p>
            <a:pPr lvl="1"/>
            <a:r>
              <a:rPr lang="zh-TW" altLang="en-US" dirty="0"/>
              <a:t>農業及家戶與社區裝置呈現大幅度上升</a:t>
            </a:r>
            <a:endParaRPr lang="en-US" altLang="zh-TW" dirty="0"/>
          </a:p>
          <a:p>
            <a:pPr lvl="1"/>
            <a:r>
              <a:rPr lang="zh-TW" altLang="en-US" dirty="0"/>
              <a:t>造林與土地使用及再生能源其次</a:t>
            </a:r>
            <a:endParaRPr lang="en-US" altLang="zh-TW" dirty="0"/>
          </a:p>
          <a:p>
            <a:pPr lvl="1"/>
            <a:r>
              <a:rPr lang="zh-TW" altLang="en-US" dirty="0"/>
              <a:t>剩餘專案的發行則逐年趨緩</a:t>
            </a:r>
          </a:p>
          <a:p>
            <a:r>
              <a:rPr lang="zh-TW" altLang="en-US" dirty="0"/>
              <a:t>再生能源的專案多年前是主流，但當成本大幅降低後，愈來愈難通過外加性的要求，比例下降不少</a:t>
            </a:r>
            <a:endParaRPr lang="en-US" altLang="zh-TW" dirty="0"/>
          </a:p>
          <a:p>
            <a:pPr lvl="1"/>
            <a:r>
              <a:rPr lang="zh-TW" altLang="en-US" dirty="0"/>
              <a:t>外加性：意即若無碳權交易的獎勵，這專案將不存在</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6</a:t>
            </a:fld>
            <a:endParaRPr lang="zh-TW" altLang="en-US"/>
          </a:p>
        </p:txBody>
      </p:sp>
    </p:spTree>
    <p:extLst>
      <p:ext uri="{BB962C8B-B14F-4D97-AF65-F5344CB8AC3E}">
        <p14:creationId xmlns:p14="http://schemas.microsoft.com/office/powerpoint/2010/main" val="228703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自願性碳權發展趨勢</a:t>
            </a:r>
          </a:p>
        </p:txBody>
      </p:sp>
      <p:sp>
        <p:nvSpPr>
          <p:cNvPr id="3" name="內容版面配置區 2"/>
          <p:cNvSpPr>
            <a:spLocks noGrp="1"/>
          </p:cNvSpPr>
          <p:nvPr>
            <p:ph idx="1"/>
          </p:nvPr>
        </p:nvSpPr>
        <p:spPr/>
        <p:txBody>
          <a:bodyPr/>
          <a:lstStyle/>
          <a:p>
            <a:r>
              <a:rPr lang="zh-TW" altLang="en-US" dirty="0"/>
              <a:t>以自然為本的解方（</a:t>
            </a:r>
            <a:r>
              <a:rPr lang="en-US" altLang="zh-TW" dirty="0"/>
              <a:t>nature-based solution,</a:t>
            </a:r>
            <a:r>
              <a:rPr lang="zh-TW" altLang="en-US" dirty="0"/>
              <a:t> </a:t>
            </a:r>
            <a:r>
              <a:rPr lang="en-US" altLang="zh-TW" dirty="0"/>
              <a:t>NBS</a:t>
            </a:r>
            <a:r>
              <a:rPr lang="zh-TW" altLang="en-US" dirty="0"/>
              <a:t>）類型專案是市場最大的成長動能，平均成交價格超過</a:t>
            </a:r>
            <a:r>
              <a:rPr lang="en-US" altLang="zh-TW" dirty="0"/>
              <a:t>10</a:t>
            </a:r>
            <a:r>
              <a:rPr lang="zh-TW" altLang="en-US" dirty="0"/>
              <a:t>美元，比以技術為本的專案（</a:t>
            </a:r>
            <a:r>
              <a:rPr lang="en-US" altLang="zh-TW" dirty="0"/>
              <a:t>technology-based</a:t>
            </a:r>
            <a:r>
              <a:rPr lang="zh-TW" altLang="en-US" dirty="0"/>
              <a:t>）價格高出</a:t>
            </a:r>
            <a:r>
              <a:rPr lang="en-US" altLang="zh-TW" dirty="0"/>
              <a:t>2</a:t>
            </a:r>
            <a:r>
              <a:rPr lang="zh-TW" altLang="en-US" dirty="0"/>
              <a:t>倍以上</a:t>
            </a:r>
            <a:endParaRPr lang="en-US" altLang="zh-TW" dirty="0"/>
          </a:p>
          <a:p>
            <a:r>
              <a:rPr lang="zh-TW" altLang="en-US" dirty="0"/>
              <a:t>林業與土地使用專案類型佔了總交易量的</a:t>
            </a:r>
            <a:r>
              <a:rPr lang="en-US" altLang="zh-TW" dirty="0"/>
              <a:t>46%</a:t>
            </a:r>
            <a:r>
              <a:rPr lang="zh-TW" altLang="en-US" dirty="0"/>
              <a:t>，價格成長</a:t>
            </a:r>
            <a:r>
              <a:rPr lang="en-US" altLang="zh-TW" dirty="0"/>
              <a:t>75%</a:t>
            </a:r>
          </a:p>
          <a:p>
            <a:r>
              <a:rPr lang="zh-TW" altLang="en-US" dirty="0"/>
              <a:t>農業相關專案雖然僅占交易量</a:t>
            </a:r>
            <a:r>
              <a:rPr lang="en-US" altLang="zh-TW" dirty="0"/>
              <a:t>0.2%</a:t>
            </a:r>
            <a:r>
              <a:rPr lang="zh-TW" altLang="en-US" dirty="0"/>
              <a:t>，發行量的增加高達</a:t>
            </a:r>
            <a:r>
              <a:rPr lang="en-US" altLang="zh-TW" dirty="0"/>
              <a:t>283%</a:t>
            </a:r>
          </a:p>
          <a:p>
            <a:r>
              <a:rPr lang="zh-TW" altLang="en-US" dirty="0"/>
              <a:t>認證具有共同利益的專案，比起沒有共同利益的專案，享有</a:t>
            </a:r>
            <a:r>
              <a:rPr lang="en-US" altLang="zh-TW" dirty="0"/>
              <a:t>73%</a:t>
            </a:r>
            <a:r>
              <a:rPr lang="zh-TW" altLang="en-US" dirty="0"/>
              <a:t>的價格溢價</a:t>
            </a:r>
            <a:endParaRPr lang="en-US" altLang="zh-TW" dirty="0"/>
          </a:p>
          <a:p>
            <a:r>
              <a:rPr lang="zh-TW" altLang="en-US" dirty="0"/>
              <a:t>專案目標有連結</a:t>
            </a:r>
            <a:r>
              <a:rPr lang="en-US" altLang="zh-TW" dirty="0"/>
              <a:t>SDGs</a:t>
            </a:r>
            <a:r>
              <a:rPr lang="zh-TW" altLang="en-US" dirty="0"/>
              <a:t>，價格高出</a:t>
            </a:r>
            <a:r>
              <a:rPr lang="en-US" altLang="zh-TW" dirty="0"/>
              <a:t>86%</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7</a:t>
            </a:fld>
            <a:endParaRPr lang="zh-TW" altLang="en-US"/>
          </a:p>
        </p:txBody>
      </p:sp>
    </p:spTree>
    <p:extLst>
      <p:ext uri="{BB962C8B-B14F-4D97-AF65-F5344CB8AC3E}">
        <p14:creationId xmlns:p14="http://schemas.microsoft.com/office/powerpoint/2010/main" val="341693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開發自願性碳權：</a:t>
            </a:r>
            <a:r>
              <a:rPr lang="en-US" altLang="zh-TW" dirty="0"/>
              <a:t>VCS</a:t>
            </a:r>
            <a:endParaRPr lang="zh-TW" altLang="en-US" dirty="0"/>
          </a:p>
        </p:txBody>
      </p:sp>
      <p:sp>
        <p:nvSpPr>
          <p:cNvPr id="3" name="內容版面配置區 2"/>
          <p:cNvSpPr>
            <a:spLocks noGrp="1"/>
          </p:cNvSpPr>
          <p:nvPr>
            <p:ph idx="1"/>
          </p:nvPr>
        </p:nvSpPr>
        <p:spPr/>
        <p:txBody>
          <a:bodyPr/>
          <a:lstStyle/>
          <a:p>
            <a:r>
              <a:rPr lang="zh-TW" altLang="en-US" dirty="0"/>
              <a:t>運作機制</a:t>
            </a:r>
          </a:p>
          <a:p>
            <a:pPr lvl="1"/>
            <a:r>
              <a:rPr lang="zh-TW" altLang="en-US" dirty="0"/>
              <a:t>碳驗證標準（</a:t>
            </a:r>
            <a:r>
              <a:rPr lang="en-US" altLang="zh-TW" dirty="0"/>
              <a:t>VCS</a:t>
            </a:r>
            <a:r>
              <a:rPr lang="zh-TW" altLang="en-US" dirty="0"/>
              <a:t>）是由非營利組織 </a:t>
            </a:r>
            <a:r>
              <a:rPr lang="en-US" altLang="zh-TW" dirty="0"/>
              <a:t>Verra </a:t>
            </a:r>
            <a:r>
              <a:rPr lang="zh-TW" altLang="en-US" dirty="0"/>
              <a:t>開發和運行的碳補償計劃，流通於全球並且僅關注溫室氣體減排性</a:t>
            </a:r>
            <a:endParaRPr lang="en-US" altLang="zh-TW" dirty="0"/>
          </a:p>
          <a:p>
            <a:pPr lvl="1"/>
            <a:r>
              <a:rPr lang="zh-TW" altLang="en-US" dirty="0"/>
              <a:t>不要求專案具有額外的環境或社會效益，允許經過認證的項目將溫室氣體減排量和清除量轉化為可交易的碳權</a:t>
            </a:r>
            <a:endParaRPr lang="en-US" altLang="zh-TW" dirty="0"/>
          </a:p>
          <a:p>
            <a:pPr lvl="1"/>
            <a:r>
              <a:rPr lang="en-US" altLang="zh-TW" dirty="0"/>
              <a:t>VCS</a:t>
            </a:r>
            <a:r>
              <a:rPr lang="zh-TW" altLang="en-US" dirty="0"/>
              <a:t>提供各種產業的碳權認證，包含森林碳權、再生及非再生能源、能源分配、能源需求、加工、化學、建築、運輸、礦業生產、燃料氣體及工業廢氣排放、溶劑使用、廢棄物處理、土地利用及農林業、牲畜與肥料管理等</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8</a:t>
            </a:fld>
            <a:endParaRPr lang="zh-TW" altLang="en-US"/>
          </a:p>
        </p:txBody>
      </p:sp>
    </p:spTree>
    <p:extLst>
      <p:ext uri="{BB962C8B-B14F-4D97-AF65-F5344CB8AC3E}">
        <p14:creationId xmlns:p14="http://schemas.microsoft.com/office/powerpoint/2010/main" val="158106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開發自願性碳權：</a:t>
            </a:r>
            <a:r>
              <a:rPr lang="en-US" altLang="zh-TW" dirty="0"/>
              <a:t>VCS</a:t>
            </a:r>
            <a:br>
              <a:rPr lang="en-US" altLang="zh-TW" dirty="0"/>
            </a:br>
            <a:r>
              <a:rPr lang="zh-TW" altLang="en-US" dirty="0"/>
              <a:t>申請步驟</a:t>
            </a:r>
          </a:p>
        </p:txBody>
      </p:sp>
      <p:sp>
        <p:nvSpPr>
          <p:cNvPr id="3" name="內容版面配置區 2"/>
          <p:cNvSpPr>
            <a:spLocks noGrp="1"/>
          </p:cNvSpPr>
          <p:nvPr>
            <p:ph idx="1"/>
          </p:nvPr>
        </p:nvSpPr>
        <p:spPr/>
        <p:txBody>
          <a:bodyPr>
            <a:normAutofit lnSpcReduction="10000"/>
          </a:bodyPr>
          <a:lstStyle/>
          <a:p>
            <a:r>
              <a:rPr lang="en-US" altLang="zh-TW" dirty="0"/>
              <a:t>1.</a:t>
            </a:r>
            <a:r>
              <a:rPr lang="zh-TW" altLang="en-US" dirty="0"/>
              <a:t> 選擇方法學</a:t>
            </a:r>
          </a:p>
          <a:p>
            <a:pPr lvl="1"/>
            <a:r>
              <a:rPr lang="zh-TW" altLang="en-US" dirty="0"/>
              <a:t>聯合國的</a:t>
            </a:r>
            <a:r>
              <a:rPr lang="en-US" altLang="zh-TW" dirty="0"/>
              <a:t>CDM</a:t>
            </a:r>
            <a:r>
              <a:rPr lang="zh-TW" altLang="en-US" dirty="0"/>
              <a:t>方法學皆適用於</a:t>
            </a:r>
            <a:r>
              <a:rPr lang="en-US" altLang="zh-TW" dirty="0"/>
              <a:t>VCS</a:t>
            </a:r>
            <a:r>
              <a:rPr lang="zh-TW" altLang="en-US" dirty="0"/>
              <a:t>，除了可以至</a:t>
            </a:r>
            <a:r>
              <a:rPr lang="en-US" altLang="zh-TW" dirty="0" err="1"/>
              <a:t>Verra</a:t>
            </a:r>
            <a:r>
              <a:rPr lang="en-US" altLang="zh-TW" dirty="0"/>
              <a:t> Methodologies</a:t>
            </a:r>
            <a:r>
              <a:rPr lang="zh-TW" altLang="en-US" dirty="0"/>
              <a:t>尋找合適方法外，也可以申請使用自己的方法學，但新的方法學需要通過</a:t>
            </a:r>
            <a:r>
              <a:rPr lang="en-US" altLang="zh-TW" dirty="0"/>
              <a:t>VCS</a:t>
            </a:r>
            <a:r>
              <a:rPr lang="zh-TW" altLang="en-US" dirty="0"/>
              <a:t>的驗證</a:t>
            </a:r>
          </a:p>
          <a:p>
            <a:r>
              <a:rPr lang="en-US" altLang="zh-TW" dirty="0"/>
              <a:t>2.</a:t>
            </a:r>
            <a:r>
              <a:rPr lang="zh-TW" altLang="en-US" dirty="0"/>
              <a:t> 說明欲認證的專案項目</a:t>
            </a:r>
          </a:p>
          <a:p>
            <a:pPr lvl="1"/>
            <a:r>
              <a:rPr lang="zh-TW" altLang="en-US" dirty="0"/>
              <a:t>申請人需開設</a:t>
            </a:r>
            <a:r>
              <a:rPr lang="en-US" altLang="zh-TW" dirty="0"/>
              <a:t>VCS</a:t>
            </a:r>
            <a:r>
              <a:rPr lang="zh-TW" altLang="en-US" dirty="0"/>
              <a:t>帳戶，完整說明欲認證的專案項目，包含開始日期、期間、碳排放的所有權並在</a:t>
            </a:r>
            <a:r>
              <a:rPr lang="en-US" altLang="zh-TW" dirty="0"/>
              <a:t>VCS</a:t>
            </a:r>
            <a:r>
              <a:rPr lang="zh-TW" altLang="en-US" dirty="0"/>
              <a:t>的公開資料庫中建檔以供追蹤</a:t>
            </a:r>
            <a:endParaRPr lang="en-US" altLang="zh-TW" dirty="0"/>
          </a:p>
          <a:p>
            <a:r>
              <a:rPr lang="en-US" altLang="zh-TW" dirty="0"/>
              <a:t>3. </a:t>
            </a:r>
            <a:r>
              <a:rPr lang="zh-TW" altLang="en-US" dirty="0"/>
              <a:t>選擇查驗單位</a:t>
            </a:r>
          </a:p>
          <a:p>
            <a:pPr lvl="1"/>
            <a:r>
              <a:rPr lang="zh-TW" altLang="en-US" dirty="0"/>
              <a:t>首先須請查驗單位</a:t>
            </a:r>
            <a:r>
              <a:rPr lang="en-US" altLang="zh-TW" dirty="0"/>
              <a:t>(Validation/Verification Bodies, VVBs)</a:t>
            </a:r>
            <a:r>
              <a:rPr lang="zh-TW" altLang="en-US" dirty="0"/>
              <a:t>對專案項目內容進行查驗</a:t>
            </a:r>
          </a:p>
          <a:p>
            <a:pPr lvl="1"/>
            <a:r>
              <a:rPr lang="zh-TW" altLang="en-US" dirty="0"/>
              <a:t>申請認證之企業需通過監測、報告與驗證機制</a:t>
            </a:r>
            <a:r>
              <a:rPr lang="en-US" altLang="zh-TW" dirty="0"/>
              <a:t>(Monitoring, Reporting and Verification, MRV)</a:t>
            </a:r>
          </a:p>
          <a:p>
            <a:pPr lvl="1"/>
            <a:r>
              <a:rPr lang="zh-TW" altLang="en-US" dirty="0"/>
              <a:t>查驗單位亦須先向</a:t>
            </a:r>
            <a:r>
              <a:rPr lang="en-US" altLang="zh-TW" dirty="0" err="1"/>
              <a:t>Verra</a:t>
            </a:r>
            <a:r>
              <a:rPr lang="zh-TW" altLang="en-US" dirty="0"/>
              <a:t>申請才能成為合格驗證單位</a:t>
            </a:r>
          </a:p>
          <a:p>
            <a:pPr lvl="1"/>
            <a:r>
              <a:rPr lang="en-US" altLang="zh-TW" dirty="0"/>
              <a:t>VCS</a:t>
            </a:r>
            <a:r>
              <a:rPr lang="zh-TW" altLang="en-US" dirty="0"/>
              <a:t>也兼具查驗單位角色，查驗通過後即可進行註冊手續</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9</a:t>
            </a:fld>
            <a:endParaRPr lang="zh-TW" altLang="en-US"/>
          </a:p>
        </p:txBody>
      </p:sp>
    </p:spTree>
    <p:extLst>
      <p:ext uri="{BB962C8B-B14F-4D97-AF65-F5344CB8AC3E}">
        <p14:creationId xmlns:p14="http://schemas.microsoft.com/office/powerpoint/2010/main" val="2116419663"/>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4029</TotalTime>
  <Words>1365</Words>
  <Application>Microsoft Office PowerPoint</Application>
  <PresentationFormat>寬螢幕</PresentationFormat>
  <Paragraphs>97</Paragraphs>
  <Slides>12</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Arial</vt:lpstr>
      <vt:lpstr>Calibri</vt:lpstr>
      <vt:lpstr>Times New Roman</vt:lpstr>
      <vt:lpstr>Wingdings 3</vt:lpstr>
      <vt:lpstr>多面向</vt:lpstr>
      <vt:lpstr>自願性碳權介紹</vt:lpstr>
      <vt:lpstr>大綱</vt:lpstr>
      <vt:lpstr>自願性碳權 </vt:lpstr>
      <vt:lpstr>交易制度挑戰 </vt:lpstr>
      <vt:lpstr>自願性碳權專案類型</vt:lpstr>
      <vt:lpstr>自願性碳權發展趨勢 </vt:lpstr>
      <vt:lpstr>自願性碳權發展趨勢</vt:lpstr>
      <vt:lpstr>開發自願性碳權：VCS</vt:lpstr>
      <vt:lpstr>開發自願性碳權：VCS 申請步驟</vt:lpstr>
      <vt:lpstr>開發自願性碳權：VCS 申請步驟</vt:lpstr>
      <vt:lpstr>開發自願性碳權：GS </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聯合國 永續發展目標 SDGs之介紹</dc:title>
  <dc:creator>賴憬霖</dc:creator>
  <cp:lastModifiedBy>志隆 周</cp:lastModifiedBy>
  <cp:revision>183</cp:revision>
  <dcterms:created xsi:type="dcterms:W3CDTF">2023-11-21T14:13:14Z</dcterms:created>
  <dcterms:modified xsi:type="dcterms:W3CDTF">2024-01-29T14:48:30Z</dcterms:modified>
</cp:coreProperties>
</file>