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1"/>
  </p:notesMasterIdLst>
  <p:sldIdLst>
    <p:sldId id="256" r:id="rId2"/>
    <p:sldId id="257" r:id="rId3"/>
    <p:sldId id="269" r:id="rId4"/>
    <p:sldId id="283" r:id="rId5"/>
    <p:sldId id="276" r:id="rId6"/>
    <p:sldId id="279" r:id="rId7"/>
    <p:sldId id="271" r:id="rId8"/>
    <p:sldId id="270" r:id="rId9"/>
    <p:sldId id="280" r:id="rId10"/>
    <p:sldId id="284" r:id="rId11"/>
    <p:sldId id="285" r:id="rId12"/>
    <p:sldId id="288" r:id="rId13"/>
    <p:sldId id="272" r:id="rId14"/>
    <p:sldId id="273" r:id="rId15"/>
    <p:sldId id="286" r:id="rId16"/>
    <p:sldId id="281" r:id="rId17"/>
    <p:sldId id="282" r:id="rId18"/>
    <p:sldId id="28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FA"/>
    <a:srgbClr val="EAEAEA"/>
    <a:srgbClr val="305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5A6D-9E00-44DC-AA79-2CDD72B966EF}" type="datetimeFigureOut">
              <a:rPr lang="zh-TW" altLang="en-US" smtClean="0"/>
              <a:t>2024/1/29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D0A-C3A4-47B7-91CA-39AB0A0F0E68}" type="slidenum">
              <a:rPr lang="zh-TW" altLang="en-US" smtClean="0"/>
              <a:t>‹#›</a:t>
            </a:fld>
            <a:endParaRPr lang="zh-TW" altLang="en-US"/>
          </a:p>
        </p:txBody>
      </p:sp>
    </p:spTree>
    <p:extLst>
      <p:ext uri="{BB962C8B-B14F-4D97-AF65-F5344CB8AC3E}">
        <p14:creationId xmlns:p14="http://schemas.microsoft.com/office/powerpoint/2010/main" val="107108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1DAFD0A-C3A4-47B7-91CA-39AB0A0F0E68}" type="slidenum">
              <a:rPr lang="zh-TW" altLang="en-US" smtClean="0"/>
              <a:t>19</a:t>
            </a:fld>
            <a:endParaRPr lang="zh-TW" altLang="en-US"/>
          </a:p>
        </p:txBody>
      </p:sp>
    </p:spTree>
    <p:extLst>
      <p:ext uri="{BB962C8B-B14F-4D97-AF65-F5344CB8AC3E}">
        <p14:creationId xmlns:p14="http://schemas.microsoft.com/office/powerpoint/2010/main" val="67513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2965A75-2EF9-4A26-B677-512C78E08687}"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6590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6F5895A-39CE-48EE-8BEC-9C3B36B30F9D}"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97363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69C41A4-3DAA-494C-B00F-00FC4A098046}"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22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FF3A8C3-C60D-4519-99EB-A3ABC396F8F0}"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62011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0285BEE8-665C-4F78-B552-938E3A9001DA}"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204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09142A7-60E9-4DC7-9C8A-D1D2019F7864}"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97393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D2DBCC9-A1B8-4145-9057-8871A4836DFB}"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36736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54FAED-048A-4071-95F0-1CF271ABE145}"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795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CF21D3-5257-451F-88A4-97E508CEB5D0}"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57953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7BEDC0-640B-4598-A4A4-5D498C432D80}"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17507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7433E9-5C32-4E53-ADC5-8A5D91F92778}" type="datetime1">
              <a:rPr lang="zh-TW" altLang="en-US" smtClean="0"/>
              <a:t>2024/1/29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42735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99C1453-11F7-4F40-AFC9-4F7F23E60FC6}" type="datetime1">
              <a:rPr lang="zh-TW" altLang="en-US" smtClean="0"/>
              <a:t>2024/1/29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185158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F7A9746-35AC-41AB-9247-25733961675C}" type="datetime1">
              <a:rPr lang="zh-TW" altLang="en-US" smtClean="0"/>
              <a:t>2024/1/29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04352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817BA-1992-4495-92CD-0F2517F8A1D5}" type="datetime1">
              <a:rPr lang="zh-TW" altLang="en-US" smtClean="0"/>
              <a:t>2024/1/29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263553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B19FA75-36AB-43ED-B927-053AB76C3BAC}" type="datetime1">
              <a:rPr lang="zh-TW" altLang="en-US" smtClean="0"/>
              <a:t>2024/1/29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Tree>
    <p:extLst>
      <p:ext uri="{BB962C8B-B14F-4D97-AF65-F5344CB8AC3E}">
        <p14:creationId xmlns:p14="http://schemas.microsoft.com/office/powerpoint/2010/main" val="388524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3A82B23-BE9D-49D1-ABEB-4A19EF599FFA}" type="slidenum">
              <a:rPr lang="zh-TW" altLang="en-US" smtClean="0"/>
              <a:t>‹#›</a:t>
            </a:fld>
            <a:endParaRPr lang="zh-TW" altLang="en-US"/>
          </a:p>
        </p:txBody>
      </p:sp>
      <p:sp>
        <p:nvSpPr>
          <p:cNvPr id="5" name="Date Placeholder 4"/>
          <p:cNvSpPr>
            <a:spLocks noGrp="1"/>
          </p:cNvSpPr>
          <p:nvPr>
            <p:ph type="dt" sz="half" idx="10"/>
          </p:nvPr>
        </p:nvSpPr>
        <p:spPr/>
        <p:txBody>
          <a:bodyPr/>
          <a:lstStyle/>
          <a:p>
            <a:fld id="{B783D719-E571-4501-ACC9-83216B95FE1A}" type="datetime1">
              <a:rPr lang="zh-TW" altLang="en-US" smtClean="0"/>
              <a:t>2024/1/29</a:t>
            </a:fld>
            <a:endParaRPr lang="zh-TW" altLang="en-US"/>
          </a:p>
        </p:txBody>
      </p:sp>
    </p:spTree>
    <p:extLst>
      <p:ext uri="{BB962C8B-B14F-4D97-AF65-F5344CB8AC3E}">
        <p14:creationId xmlns:p14="http://schemas.microsoft.com/office/powerpoint/2010/main" val="221807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00EA-F272-4A37-B072-0C6AFCA9F68E}" type="datetime1">
              <a:rPr lang="zh-TW" altLang="en-US" smtClean="0"/>
              <a:t>2024/1/29</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163816" y="6041362"/>
            <a:ext cx="683339" cy="365125"/>
          </a:xfrm>
          <a:prstGeom prst="rect">
            <a:avLst/>
          </a:prstGeom>
        </p:spPr>
        <p:txBody>
          <a:bodyPr vert="horz" lIns="91440" tIns="45720" rIns="91440" bIns="45720" rtlCol="0" anchor="ctr"/>
          <a:lstStyle>
            <a:lvl1pPr algn="r">
              <a:defRPr sz="2000">
                <a:solidFill>
                  <a:schemeClr val="tx1"/>
                </a:solidFill>
              </a:defRPr>
            </a:lvl1pPr>
          </a:lstStyle>
          <a:p>
            <a:fld id="{33A82B23-BE9D-49D1-ABEB-4A19EF599FFA}" type="slidenum">
              <a:rPr lang="zh-TW" altLang="en-US" smtClean="0"/>
              <a:pPr/>
              <a:t>‹#›</a:t>
            </a:fld>
            <a:endParaRPr lang="zh-TW" altLang="en-US"/>
          </a:p>
        </p:txBody>
      </p:sp>
    </p:spTree>
    <p:extLst>
      <p:ext uri="{BB962C8B-B14F-4D97-AF65-F5344CB8AC3E}">
        <p14:creationId xmlns:p14="http://schemas.microsoft.com/office/powerpoint/2010/main" val="42201481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F676B-3A60-B916-B877-BBBE13130A23}"/>
              </a:ext>
            </a:extLst>
          </p:cNvPr>
          <p:cNvSpPr>
            <a:spLocks noGrp="1"/>
          </p:cNvSpPr>
          <p:nvPr>
            <p:ph type="ctrTitle"/>
          </p:nvPr>
        </p:nvSpPr>
        <p:spPr>
          <a:xfrm>
            <a:off x="1507065" y="1220412"/>
            <a:ext cx="9008533" cy="3121534"/>
          </a:xfrm>
        </p:spPr>
        <p:txBody>
          <a:bodyPr/>
          <a:lstStyle/>
          <a:p>
            <a:pPr algn="ctr"/>
            <a:r>
              <a:rPr lang="zh-TW" altLang="en-US" sz="6000" b="1" dirty="0">
                <a:solidFill>
                  <a:srgbClr val="0070C0"/>
                </a:solidFill>
              </a:rPr>
              <a:t>淨零排放專有名詞</a:t>
            </a:r>
          </a:p>
        </p:txBody>
      </p:sp>
      <p:sp>
        <p:nvSpPr>
          <p:cNvPr id="3" name="副標題 2">
            <a:extLst>
              <a:ext uri="{FF2B5EF4-FFF2-40B4-BE49-F238E27FC236}">
                <a16:creationId xmlns:a16="http://schemas.microsoft.com/office/drawing/2014/main" id="{0FB8E587-FC76-2F25-F48F-8634BAE3D65F}"/>
              </a:ext>
            </a:extLst>
          </p:cNvPr>
          <p:cNvSpPr>
            <a:spLocks noGrp="1"/>
          </p:cNvSpPr>
          <p:nvPr>
            <p:ph type="subTitle" idx="1"/>
          </p:nvPr>
        </p:nvSpPr>
        <p:spPr>
          <a:xfrm>
            <a:off x="3776735" y="4736632"/>
            <a:ext cx="4469191" cy="1096899"/>
          </a:xfrm>
        </p:spPr>
        <p:txBody>
          <a:bodyPr>
            <a:normAutofit/>
          </a:bodyPr>
          <a:lstStyle/>
          <a:p>
            <a:pPr algn="ctr"/>
            <a:r>
              <a:rPr lang="zh-TW" altLang="en-US" sz="2400" b="1" dirty="0">
                <a:solidFill>
                  <a:srgbClr val="0070C0"/>
                </a:solidFill>
              </a:rPr>
              <a:t>周志隆　助理教授</a:t>
            </a:r>
            <a:endParaRPr lang="en-US" altLang="zh-TW" sz="2400" b="1" dirty="0">
              <a:solidFill>
                <a:srgbClr val="0070C0"/>
              </a:solidFill>
            </a:endParaRPr>
          </a:p>
          <a:p>
            <a:pPr algn="ctr"/>
            <a:r>
              <a:rPr lang="zh-TW" altLang="en-US" sz="2400" b="1" dirty="0">
                <a:solidFill>
                  <a:srgbClr val="0070C0"/>
                </a:solidFill>
              </a:rPr>
              <a:t>國立臺灣科技大學管理學院</a:t>
            </a:r>
          </a:p>
        </p:txBody>
      </p:sp>
    </p:spTree>
    <p:extLst>
      <p:ext uri="{BB962C8B-B14F-4D97-AF65-F5344CB8AC3E}">
        <p14:creationId xmlns:p14="http://schemas.microsoft.com/office/powerpoint/2010/main" val="74361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IFRS S1</a:t>
            </a:r>
            <a:endParaRPr lang="zh-TW" altLang="en-US" dirty="0"/>
          </a:p>
        </p:txBody>
      </p:sp>
      <p:sp>
        <p:nvSpPr>
          <p:cNvPr id="3" name="內容版面配置區 2"/>
          <p:cNvSpPr>
            <a:spLocks noGrp="1"/>
          </p:cNvSpPr>
          <p:nvPr>
            <p:ph idx="1"/>
          </p:nvPr>
        </p:nvSpPr>
        <p:spPr/>
        <p:txBody>
          <a:bodyPr/>
          <a:lstStyle/>
          <a:p>
            <a:r>
              <a:rPr lang="zh-TW" altLang="en-US" dirty="0"/>
              <a:t>永續相關財務資訊揭露之一般規定</a:t>
            </a:r>
          </a:p>
          <a:p>
            <a:r>
              <a:rPr lang="zh-TW" altLang="en-US" dirty="0"/>
              <a:t>此準則的主要目標是揭露所有可合理預期影響公司前景與永續相關風險與機會的資訊。</a:t>
            </a:r>
            <a:r>
              <a:rPr lang="en-US" altLang="zh-TW" dirty="0"/>
              <a:t>IFRS S1</a:t>
            </a:r>
            <a:r>
              <a:rPr lang="zh-TW" altLang="en-US" dirty="0"/>
              <a:t>提供了永續揭露的基本要求，應與</a:t>
            </a:r>
            <a:r>
              <a:rPr lang="en-US" altLang="zh-TW" dirty="0"/>
              <a:t>IFRS S2</a:t>
            </a:r>
            <a:r>
              <a:rPr lang="zh-TW" altLang="en-US" dirty="0"/>
              <a:t>以及</a:t>
            </a:r>
            <a:r>
              <a:rPr lang="en-US" altLang="zh-TW" dirty="0"/>
              <a:t>ISSB</a:t>
            </a:r>
            <a:r>
              <a:rPr lang="zh-TW" altLang="en-US" dirty="0"/>
              <a:t>未來發布的準則一起使用</a:t>
            </a:r>
            <a:endParaRPr lang="en-US" altLang="zh-TW" dirty="0"/>
          </a:p>
          <a:p>
            <a:r>
              <a:rPr lang="zh-TW" altLang="en-US" dirty="0"/>
              <a:t>準則重點包含：要求在財務報表中揭露與</a:t>
            </a:r>
            <a:r>
              <a:rPr lang="zh-TW" altLang="en-US" b="1" u="sng" dirty="0"/>
              <a:t>永續相關風險與機會</a:t>
            </a:r>
            <a:r>
              <a:rPr lang="zh-TW" altLang="en-US" dirty="0"/>
              <a:t>的重要資訊，以滿足投資者資訊需求、要求辨別永續相關風險或機會時，應以產業別為基礎，美國永續會計準則</a:t>
            </a:r>
            <a:r>
              <a:rPr lang="en-US" altLang="zh-TW" dirty="0"/>
              <a:t>(SASB)</a:t>
            </a:r>
            <a:r>
              <a:rPr lang="zh-TW" altLang="en-US" dirty="0"/>
              <a:t>為指引、考量幫助公司辨認永續相關風險、機會和資訊的其他資源</a:t>
            </a:r>
            <a:r>
              <a:rPr lang="en-US" altLang="zh-TW" dirty="0"/>
              <a:t>(</a:t>
            </a:r>
            <a:r>
              <a:rPr lang="zh-TW" altLang="en-US" dirty="0"/>
              <a:t>針對 </a:t>
            </a:r>
            <a:r>
              <a:rPr lang="en-US" altLang="zh-TW" dirty="0"/>
              <a:t>IFRS S2 </a:t>
            </a:r>
            <a:r>
              <a:rPr lang="zh-TW" altLang="en-US" dirty="0"/>
              <a:t>範圍之外的所有資訊</a:t>
            </a:r>
            <a:r>
              <a:rPr lang="en-US" altLang="zh-TW" dirty="0"/>
              <a:t>)</a:t>
            </a:r>
            <a:r>
              <a:rPr lang="zh-TW" altLang="en-US" dirty="0"/>
              <a:t>、要求揭露能使投資者了解永續相關風險與機會的資訊，及與財務報表間之連結</a:t>
            </a:r>
            <a:endParaRPr lang="en-US" altLang="zh-TW"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10</a:t>
            </a:fld>
            <a:endParaRPr lang="zh-TW" altLang="en-US"/>
          </a:p>
        </p:txBody>
      </p:sp>
    </p:spTree>
    <p:extLst>
      <p:ext uri="{BB962C8B-B14F-4D97-AF65-F5344CB8AC3E}">
        <p14:creationId xmlns:p14="http://schemas.microsoft.com/office/powerpoint/2010/main" val="112973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IFRS S2</a:t>
            </a:r>
            <a:endParaRPr lang="zh-TW" altLang="en-US" dirty="0"/>
          </a:p>
        </p:txBody>
      </p:sp>
      <p:sp>
        <p:nvSpPr>
          <p:cNvPr id="3" name="內容版面配置區 2"/>
          <p:cNvSpPr>
            <a:spLocks noGrp="1"/>
          </p:cNvSpPr>
          <p:nvPr>
            <p:ph idx="1"/>
          </p:nvPr>
        </p:nvSpPr>
        <p:spPr/>
        <p:txBody>
          <a:bodyPr/>
          <a:lstStyle/>
          <a:p>
            <a:r>
              <a:rPr lang="zh-TW" altLang="en-US" dirty="0"/>
              <a:t>氣候相關揭露</a:t>
            </a:r>
          </a:p>
          <a:p>
            <a:r>
              <a:rPr lang="en-US" altLang="zh-TW" dirty="0"/>
              <a:t>IFRS S2</a:t>
            </a:r>
            <a:r>
              <a:rPr lang="zh-TW" altLang="en-US" dirty="0"/>
              <a:t>的制定是為了滿足特定</a:t>
            </a:r>
            <a:r>
              <a:rPr lang="zh-TW" altLang="en-US" b="1" u="sng" dirty="0"/>
              <a:t>氣候</a:t>
            </a:r>
            <a:r>
              <a:rPr lang="zh-TW" altLang="en-US" dirty="0"/>
              <a:t>要求，其中包括：</a:t>
            </a:r>
            <a:endParaRPr lang="en-US" altLang="zh-TW" dirty="0"/>
          </a:p>
          <a:p>
            <a:pPr lvl="1"/>
            <a:r>
              <a:rPr lang="zh-TW" altLang="en-US" dirty="0"/>
              <a:t>揭露公司策略並區分實體風險和轉型風險</a:t>
            </a:r>
            <a:endParaRPr lang="en-US" altLang="zh-TW" dirty="0"/>
          </a:p>
          <a:p>
            <a:pPr lvl="1"/>
            <a:r>
              <a:rPr lang="zh-TW" altLang="en-US" dirty="0"/>
              <a:t>揭露因應氣候相關風險和機會的計劃，包括如何設定氣候相關目標以及符合法規要求</a:t>
            </a:r>
            <a:endParaRPr lang="en-US" altLang="zh-TW" dirty="0"/>
          </a:p>
          <a:p>
            <a:pPr lvl="1"/>
            <a:r>
              <a:rPr lang="zh-TW" altLang="en-US" dirty="0"/>
              <a:t>公司應進行情境分析，以說明各種氣候相關事件的發生如何影響未來的業務、策略及財務績效、氣候相關指標和目標的揭露</a:t>
            </a:r>
            <a:r>
              <a:rPr lang="en-US" altLang="zh-TW" dirty="0"/>
              <a:t>(</a:t>
            </a:r>
            <a:r>
              <a:rPr lang="zh-TW" altLang="en-US" dirty="0"/>
              <a:t>例如溫室氣體排放</a:t>
            </a:r>
            <a:r>
              <a:rPr lang="en-US" altLang="zh-TW" dirty="0"/>
              <a:t>)</a:t>
            </a:r>
            <a:endParaRPr lang="zh-TW" altLang="en-US" dirty="0"/>
          </a:p>
          <a:p>
            <a:pPr lvl="1"/>
            <a:endParaRPr lang="en-US" altLang="zh-TW"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11</a:t>
            </a:fld>
            <a:endParaRPr lang="zh-TW" altLang="en-US"/>
          </a:p>
        </p:txBody>
      </p:sp>
    </p:spTree>
    <p:extLst>
      <p:ext uri="{BB962C8B-B14F-4D97-AF65-F5344CB8AC3E}">
        <p14:creationId xmlns:p14="http://schemas.microsoft.com/office/powerpoint/2010/main" val="102871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GHG protocol(Greenhouse Gas Protocol)</a:t>
            </a:r>
            <a:endParaRPr lang="zh-TW" altLang="en-US" dirty="0"/>
          </a:p>
        </p:txBody>
      </p:sp>
      <p:sp>
        <p:nvSpPr>
          <p:cNvPr id="3" name="內容版面配置區 2"/>
          <p:cNvSpPr>
            <a:spLocks noGrp="1"/>
          </p:cNvSpPr>
          <p:nvPr>
            <p:ph idx="1"/>
          </p:nvPr>
        </p:nvSpPr>
        <p:spPr/>
        <p:txBody>
          <a:bodyPr/>
          <a:lstStyle/>
          <a:p>
            <a:r>
              <a:rPr lang="en-US" altLang="zh-TW" dirty="0"/>
              <a:t>GHG protocol(</a:t>
            </a:r>
            <a:r>
              <a:rPr lang="zh-TW" altLang="en-US" dirty="0"/>
              <a:t>溫室氣體協議</a:t>
            </a:r>
            <a:r>
              <a:rPr lang="en-US" altLang="zh-TW" dirty="0"/>
              <a:t>)</a:t>
            </a:r>
            <a:r>
              <a:rPr lang="zh-TW" altLang="en-US" dirty="0"/>
              <a:t>為世界資源研究院</a:t>
            </a:r>
            <a:r>
              <a:rPr lang="en-US" altLang="zh-TW" dirty="0"/>
              <a:t>(WRI)</a:t>
            </a:r>
            <a:r>
              <a:rPr lang="zh-TW" altLang="en-US" dirty="0"/>
              <a:t>和世界企業永續發展協會</a:t>
            </a:r>
            <a:r>
              <a:rPr lang="en-US" altLang="zh-TW" dirty="0"/>
              <a:t>(WBCSD)</a:t>
            </a:r>
            <a:r>
              <a:rPr lang="zh-TW" altLang="en-US" dirty="0"/>
              <a:t>所創建，是企業會計和報告排放的國際標準。根據排放來源將溫室氣體分為範疇 </a:t>
            </a:r>
            <a:r>
              <a:rPr lang="en-US" altLang="zh-TW" dirty="0"/>
              <a:t>1</a:t>
            </a:r>
            <a:r>
              <a:rPr lang="zh-TW" altLang="en-US" dirty="0"/>
              <a:t>、</a:t>
            </a:r>
            <a:r>
              <a:rPr lang="en-US" altLang="zh-TW" dirty="0"/>
              <a:t>2 </a:t>
            </a:r>
            <a:r>
              <a:rPr lang="zh-TW" altLang="en-US" dirty="0"/>
              <a:t>和 </a:t>
            </a:r>
            <a:r>
              <a:rPr lang="en-US" altLang="zh-TW" dirty="0"/>
              <a:t>3</a:t>
            </a:r>
            <a:r>
              <a:rPr lang="zh-TW" altLang="en-US" dirty="0"/>
              <a:t>。 </a:t>
            </a:r>
            <a:r>
              <a:rPr lang="en-US" altLang="zh-TW" dirty="0"/>
              <a:t>2016</a:t>
            </a:r>
            <a:r>
              <a:rPr lang="zh-TW" altLang="en-US" dirty="0"/>
              <a:t>年，響應</a:t>
            </a:r>
            <a:r>
              <a:rPr lang="en-US" altLang="zh-TW" dirty="0"/>
              <a:t>CDP</a:t>
            </a:r>
            <a:r>
              <a:rPr lang="zh-TW" altLang="en-US" dirty="0"/>
              <a:t>的財富</a:t>
            </a:r>
            <a:r>
              <a:rPr lang="en-US" altLang="zh-TW" dirty="0"/>
              <a:t>500</a:t>
            </a:r>
            <a:r>
              <a:rPr lang="zh-TW" altLang="en-US" dirty="0"/>
              <a:t>強公司中有</a:t>
            </a:r>
            <a:r>
              <a:rPr lang="en-US" altLang="zh-TW" dirty="0"/>
              <a:t>92%</a:t>
            </a:r>
            <a:r>
              <a:rPr lang="zh-TW" altLang="en-US" dirty="0"/>
              <a:t>直接或透過基於溫室氣體協議的計畫間接使用溫室氣體協議</a:t>
            </a:r>
            <a:endParaRPr lang="en-US" altLang="zh-TW" dirty="0"/>
          </a:p>
          <a:p>
            <a:r>
              <a:rPr lang="en-US" altLang="zh-TW" dirty="0"/>
              <a:t>GHG protocol</a:t>
            </a:r>
            <a:r>
              <a:rPr lang="zh-TW" altLang="en-US" dirty="0"/>
              <a:t>為企業以及地方和國家政府提供會計和報告標準、部門指南、計算工具和培訓。它創建了一個全面的全球標準化框架，用於衡量和管理私營和公共部門營運、價值鏈、產品、城市和政策的排放，以實現全面減少溫室氣體排放</a:t>
            </a:r>
            <a:endParaRPr lang="en-US" altLang="zh-TW" dirty="0"/>
          </a:p>
          <a:p>
            <a:r>
              <a:rPr lang="en-US" altLang="zh-TW" dirty="0"/>
              <a:t>GHG protocol</a:t>
            </a:r>
            <a:r>
              <a:rPr lang="zh-TW" altLang="en-US" dirty="0"/>
              <a:t>提供溫室氣體管理的理論方法</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12</a:t>
            </a:fld>
            <a:endParaRPr lang="zh-TW" altLang="en-US"/>
          </a:p>
        </p:txBody>
      </p:sp>
    </p:spTree>
    <p:extLst>
      <p:ext uri="{BB962C8B-B14F-4D97-AF65-F5344CB8AC3E}">
        <p14:creationId xmlns:p14="http://schemas.microsoft.com/office/powerpoint/2010/main" val="3188287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ISO 14064-1</a:t>
            </a:r>
            <a:endParaRPr lang="zh-TW" altLang="en-US" dirty="0"/>
          </a:p>
        </p:txBody>
      </p:sp>
      <p:sp>
        <p:nvSpPr>
          <p:cNvPr id="3" name="內容版面配置區 2"/>
          <p:cNvSpPr>
            <a:spLocks noGrp="1"/>
          </p:cNvSpPr>
          <p:nvPr>
            <p:ph idx="1"/>
          </p:nvPr>
        </p:nvSpPr>
        <p:spPr/>
        <p:txBody>
          <a:bodyPr/>
          <a:lstStyle/>
          <a:p>
            <a:r>
              <a:rPr lang="en-US" altLang="zh-TW" dirty="0"/>
              <a:t>ISO 14064-1</a:t>
            </a:r>
            <a:r>
              <a:rPr lang="zh-TW" altLang="en-US" dirty="0"/>
              <a:t>對</a:t>
            </a:r>
            <a:r>
              <a:rPr lang="zh-TW" altLang="en-US" b="1" u="sng" dirty="0"/>
              <a:t>組織或企業活動</a:t>
            </a:r>
            <a:r>
              <a:rPr lang="zh-TW" altLang="en-US" dirty="0"/>
              <a:t>所產生的溫室氣體進行盤查，針對碳盤查的設計、發展、管理及報告原則與要求，設定一致性的規範與量化標準</a:t>
            </a:r>
            <a:endParaRPr lang="en-US" altLang="zh-TW" dirty="0"/>
          </a:p>
          <a:p>
            <a:r>
              <a:rPr lang="zh-TW" altLang="en-US" dirty="0"/>
              <a:t>提供溫室氣體盤查或計畫的量化、監督、報告及確證或查證之清晰度與一致性，以期有益於全球之組織、政府、計畫提案者及利害相關者使用。 亦同步了</a:t>
            </a:r>
            <a:r>
              <a:rPr lang="en-US" altLang="zh-TW" dirty="0"/>
              <a:t>ISO 14067:2018 </a:t>
            </a:r>
            <a:r>
              <a:rPr lang="zh-TW" altLang="en-US" dirty="0"/>
              <a:t>中</a:t>
            </a:r>
            <a:r>
              <a:rPr lang="en-US" altLang="zh-TW" dirty="0"/>
              <a:t>ISO 14060 </a:t>
            </a:r>
            <a:r>
              <a:rPr lang="zh-TW" altLang="en-US" dirty="0"/>
              <a:t>溫室氣體家族標準之關聯，及包含查證活動與</a:t>
            </a:r>
            <a:r>
              <a:rPr lang="en-US" altLang="zh-TW" dirty="0"/>
              <a:t>ISO 14065</a:t>
            </a:r>
            <a:r>
              <a:rPr lang="zh-TW" altLang="en-US" dirty="0"/>
              <a:t>及</a:t>
            </a:r>
            <a:r>
              <a:rPr lang="en-US" altLang="zh-TW" dirty="0"/>
              <a:t>ISO 14066</a:t>
            </a:r>
            <a:r>
              <a:rPr lang="zh-TW" altLang="en-US" dirty="0"/>
              <a:t>之連結</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13</a:t>
            </a:fld>
            <a:endParaRPr lang="zh-TW" altLang="en-US"/>
          </a:p>
        </p:txBody>
      </p:sp>
    </p:spTree>
    <p:extLst>
      <p:ext uri="{BB962C8B-B14F-4D97-AF65-F5344CB8AC3E}">
        <p14:creationId xmlns:p14="http://schemas.microsoft.com/office/powerpoint/2010/main" val="426318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ISO 14067</a:t>
            </a:r>
            <a:endParaRPr lang="zh-TW" altLang="en-US" dirty="0"/>
          </a:p>
        </p:txBody>
      </p:sp>
      <p:sp>
        <p:nvSpPr>
          <p:cNvPr id="3" name="內容版面配置區 2"/>
          <p:cNvSpPr>
            <a:spLocks noGrp="1"/>
          </p:cNvSpPr>
          <p:nvPr>
            <p:ph idx="1"/>
          </p:nvPr>
        </p:nvSpPr>
        <p:spPr/>
        <p:txBody>
          <a:bodyPr/>
          <a:lstStyle/>
          <a:p>
            <a:r>
              <a:rPr lang="en-US" altLang="zh-TW" dirty="0"/>
              <a:t>ISO 14067</a:t>
            </a:r>
            <a:r>
              <a:rPr lang="zh-TW" altLang="en-US" dirty="0"/>
              <a:t>是一個國際標準，用於</a:t>
            </a:r>
            <a:r>
              <a:rPr lang="zh-TW" altLang="en-US" b="1" u="sng" dirty="0"/>
              <a:t>碳足跡</a:t>
            </a:r>
            <a:r>
              <a:rPr lang="zh-TW" altLang="en-US" dirty="0"/>
              <a:t>計量和報告，與碳足跡定義之間存在緊密關係。</a:t>
            </a:r>
            <a:r>
              <a:rPr lang="en-US" altLang="zh-TW" dirty="0"/>
              <a:t>ISO 14067</a:t>
            </a:r>
            <a:r>
              <a:rPr lang="zh-TW" altLang="en-US" dirty="0"/>
              <a:t>為產品碳足跡的量化原則與標準，提供各國、政府和企業一套一制性規範與計算方法</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14</a:t>
            </a:fld>
            <a:endParaRPr lang="zh-TW" altLang="en-US"/>
          </a:p>
        </p:txBody>
      </p:sp>
    </p:spTree>
    <p:extLst>
      <p:ext uri="{BB962C8B-B14F-4D97-AF65-F5344CB8AC3E}">
        <p14:creationId xmlns:p14="http://schemas.microsoft.com/office/powerpoint/2010/main" val="1519429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9C53B1-A763-4AFA-8152-8C952176BAB0}"/>
              </a:ext>
            </a:extLst>
          </p:cNvPr>
          <p:cNvSpPr>
            <a:spLocks noGrp="1"/>
          </p:cNvSpPr>
          <p:nvPr>
            <p:ph type="title"/>
          </p:nvPr>
        </p:nvSpPr>
        <p:spPr/>
        <p:txBody>
          <a:bodyPr/>
          <a:lstStyle/>
          <a:p>
            <a:r>
              <a:rPr lang="en-US" altLang="zh-TW" dirty="0"/>
              <a:t>ISO 50001</a:t>
            </a:r>
            <a:endParaRPr lang="zh-TW" altLang="en-US" dirty="0"/>
          </a:p>
        </p:txBody>
      </p:sp>
      <p:sp>
        <p:nvSpPr>
          <p:cNvPr id="3" name="內容版面配置區 2">
            <a:extLst>
              <a:ext uri="{FF2B5EF4-FFF2-40B4-BE49-F238E27FC236}">
                <a16:creationId xmlns:a16="http://schemas.microsoft.com/office/drawing/2014/main" id="{7A5A87A5-034F-4A79-B18F-15E164759C11}"/>
              </a:ext>
            </a:extLst>
          </p:cNvPr>
          <p:cNvSpPr>
            <a:spLocks noGrp="1"/>
          </p:cNvSpPr>
          <p:nvPr>
            <p:ph idx="1"/>
          </p:nvPr>
        </p:nvSpPr>
        <p:spPr/>
        <p:txBody>
          <a:bodyPr/>
          <a:lstStyle/>
          <a:p>
            <a:r>
              <a:rPr lang="en-US" altLang="zh-TW" dirty="0"/>
              <a:t>ISO 50001</a:t>
            </a:r>
            <a:r>
              <a:rPr lang="zh-TW" altLang="en-US" dirty="0"/>
              <a:t>是一個國際標準，目的是使組織建立所需的系統與過程以</a:t>
            </a:r>
            <a:r>
              <a:rPr lang="zh-TW" altLang="en-US" b="1" u="sng" dirty="0"/>
              <a:t>改善能源績效</a:t>
            </a:r>
            <a:r>
              <a:rPr lang="zh-TW" altLang="en-US" dirty="0"/>
              <a:t>，包括能源效率、使用及消耗，適用於所有型式、規模之組織。與</a:t>
            </a:r>
            <a:r>
              <a:rPr lang="en-US" altLang="zh-TW" dirty="0"/>
              <a:t>ISO 9001 </a:t>
            </a:r>
            <a:r>
              <a:rPr lang="zh-TW" altLang="en-US" dirty="0"/>
              <a:t>及</a:t>
            </a:r>
            <a:r>
              <a:rPr lang="en-US" altLang="zh-TW" dirty="0"/>
              <a:t>ISO 14001 </a:t>
            </a:r>
            <a:r>
              <a:rPr lang="zh-TW" altLang="en-US" dirty="0"/>
              <a:t>高度相容，架構類似</a:t>
            </a:r>
            <a:r>
              <a:rPr lang="en-US" altLang="zh-TW" dirty="0"/>
              <a:t>ISO 14001</a:t>
            </a:r>
            <a:r>
              <a:rPr lang="zh-TW" altLang="en-US" dirty="0"/>
              <a:t>，惟加入了能源審查、能源基線、能源績效指標、能源採購等觀念</a:t>
            </a:r>
          </a:p>
        </p:txBody>
      </p:sp>
      <p:sp>
        <p:nvSpPr>
          <p:cNvPr id="4" name="投影片編號版面配置區 3">
            <a:extLst>
              <a:ext uri="{FF2B5EF4-FFF2-40B4-BE49-F238E27FC236}">
                <a16:creationId xmlns:a16="http://schemas.microsoft.com/office/drawing/2014/main" id="{27D44A8F-033C-474C-8D07-19B83DBCDC3B}"/>
              </a:ext>
            </a:extLst>
          </p:cNvPr>
          <p:cNvSpPr>
            <a:spLocks noGrp="1"/>
          </p:cNvSpPr>
          <p:nvPr>
            <p:ph type="sldNum" sz="quarter" idx="12"/>
          </p:nvPr>
        </p:nvSpPr>
        <p:spPr/>
        <p:txBody>
          <a:bodyPr/>
          <a:lstStyle/>
          <a:p>
            <a:fld id="{33A82B23-BE9D-49D1-ABEB-4A19EF599FFA}" type="slidenum">
              <a:rPr lang="zh-TW" altLang="en-US" smtClean="0"/>
              <a:t>15</a:t>
            </a:fld>
            <a:endParaRPr lang="zh-TW" altLang="en-US"/>
          </a:p>
        </p:txBody>
      </p:sp>
    </p:spTree>
    <p:extLst>
      <p:ext uri="{BB962C8B-B14F-4D97-AF65-F5344CB8AC3E}">
        <p14:creationId xmlns:p14="http://schemas.microsoft.com/office/powerpoint/2010/main" val="169874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AA1000</a:t>
            </a:r>
            <a:endParaRPr lang="zh-TW" altLang="en-US" dirty="0"/>
          </a:p>
        </p:txBody>
      </p:sp>
      <p:sp>
        <p:nvSpPr>
          <p:cNvPr id="3" name="內容版面配置區 2"/>
          <p:cNvSpPr>
            <a:spLocks noGrp="1"/>
          </p:cNvSpPr>
          <p:nvPr>
            <p:ph idx="1"/>
          </p:nvPr>
        </p:nvSpPr>
        <p:spPr/>
        <p:txBody>
          <a:bodyPr/>
          <a:lstStyle/>
          <a:p>
            <a:r>
              <a:rPr lang="en-US" altLang="zh-TW" dirty="0"/>
              <a:t>AA1000 </a:t>
            </a:r>
            <a:r>
              <a:rPr lang="zh-TW" altLang="en-US" dirty="0"/>
              <a:t>由全球非營利組織 </a:t>
            </a:r>
            <a:r>
              <a:rPr lang="en-US" altLang="zh-TW" dirty="0" err="1"/>
              <a:t>AccountAbility</a:t>
            </a:r>
            <a:r>
              <a:rPr lang="en-US" altLang="zh-TW" dirty="0"/>
              <a:t> </a:t>
            </a:r>
            <a:r>
              <a:rPr lang="zh-TW" altLang="en-US" dirty="0"/>
              <a:t>制定，其中原則包含「包容性」、「重大性」、「回應性」、「衝擊性」等，是全球廣泛使用的</a:t>
            </a:r>
            <a:r>
              <a:rPr lang="zh-TW" altLang="en-US" b="1" u="sng" dirty="0"/>
              <a:t>保證標準</a:t>
            </a:r>
            <a:r>
              <a:rPr lang="zh-TW" altLang="en-US" dirty="0"/>
              <a:t>，主要考慮了利害關係人參與的影響程度</a:t>
            </a:r>
            <a:endParaRPr lang="en-US" altLang="zh-TW" dirty="0"/>
          </a:p>
          <a:p>
            <a:r>
              <a:rPr lang="zh-TW" altLang="en-US" b="1" u="sng" dirty="0"/>
              <a:t>保證</a:t>
            </a:r>
            <a:r>
              <a:rPr lang="zh-TW" altLang="en-US" dirty="0"/>
              <a:t>是由環保署所要求的，由環保署許可的第三方檢驗單位（如台灣衛理國際品保驗證</a:t>
            </a:r>
            <a:r>
              <a:rPr lang="en-US" altLang="zh-TW" dirty="0"/>
              <a:t>BV</a:t>
            </a:r>
            <a:r>
              <a:rPr lang="zh-TW" altLang="en-US" dirty="0"/>
              <a:t>、台灣檢驗科技</a:t>
            </a:r>
            <a:r>
              <a:rPr lang="en-US" altLang="zh-TW" dirty="0"/>
              <a:t>SGS</a:t>
            </a:r>
            <a:r>
              <a:rPr lang="zh-TW" altLang="en-US" dirty="0"/>
              <a:t>、香港商英國標準協會</a:t>
            </a:r>
            <a:r>
              <a:rPr lang="en-US" altLang="zh-TW" dirty="0"/>
              <a:t>BSI</a:t>
            </a:r>
            <a:r>
              <a:rPr lang="zh-TW" altLang="en-US" dirty="0"/>
              <a:t>、台灣德國萊因技術監護顧問</a:t>
            </a:r>
            <a:r>
              <a:rPr lang="en-US" altLang="zh-TW" dirty="0"/>
              <a:t>TUVRh</a:t>
            </a:r>
            <a:r>
              <a:rPr lang="zh-TW" altLang="en-US" dirty="0"/>
              <a:t>、英商勞氏檢驗</a:t>
            </a:r>
            <a:r>
              <a:rPr lang="en-US" altLang="zh-TW" dirty="0"/>
              <a:t>LRQA </a:t>
            </a:r>
            <a:r>
              <a:rPr lang="zh-TW" altLang="en-US" dirty="0"/>
              <a:t>等）針對永續報告書</a:t>
            </a:r>
            <a:r>
              <a:rPr lang="en-US" altLang="zh-TW" dirty="0"/>
              <a:t>(</a:t>
            </a:r>
            <a:r>
              <a:rPr lang="zh-TW" altLang="en-US" dirty="0"/>
              <a:t>或 </a:t>
            </a:r>
            <a:r>
              <a:rPr lang="en-US" altLang="zh-TW" dirty="0"/>
              <a:t>CSR </a:t>
            </a:r>
            <a:r>
              <a:rPr lang="zh-TW" altLang="en-US" dirty="0"/>
              <a:t>報告書</a:t>
            </a:r>
            <a:r>
              <a:rPr lang="en-US" altLang="zh-TW" dirty="0"/>
              <a:t>)</a:t>
            </a:r>
            <a:r>
              <a:rPr lang="zh-TW" altLang="en-US" dirty="0"/>
              <a:t>進行檢驗</a:t>
            </a:r>
            <a:endParaRPr lang="en-US" altLang="zh-TW"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16</a:t>
            </a:fld>
            <a:endParaRPr lang="zh-TW" altLang="en-US"/>
          </a:p>
        </p:txBody>
      </p:sp>
    </p:spTree>
    <p:extLst>
      <p:ext uri="{BB962C8B-B14F-4D97-AF65-F5344CB8AC3E}">
        <p14:creationId xmlns:p14="http://schemas.microsoft.com/office/powerpoint/2010/main" val="352747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ISAE3000</a:t>
            </a:r>
            <a:endParaRPr lang="zh-TW" altLang="en-US" dirty="0"/>
          </a:p>
        </p:txBody>
      </p:sp>
      <p:sp>
        <p:nvSpPr>
          <p:cNvPr id="3" name="內容版面配置區 2"/>
          <p:cNvSpPr>
            <a:spLocks noGrp="1"/>
          </p:cNvSpPr>
          <p:nvPr>
            <p:ph idx="1"/>
          </p:nvPr>
        </p:nvSpPr>
        <p:spPr/>
        <p:txBody>
          <a:bodyPr/>
          <a:lstStyle/>
          <a:p>
            <a:r>
              <a:rPr lang="en-US" altLang="zh-TW" dirty="0"/>
              <a:t>ISAE3000 </a:t>
            </a:r>
            <a:r>
              <a:rPr lang="zh-TW" altLang="en-US" dirty="0"/>
              <a:t>是由國際審計與認證標準理事會（</a:t>
            </a:r>
            <a:r>
              <a:rPr lang="en-US" altLang="zh-TW" dirty="0"/>
              <a:t>International Auditing and Assurance Standards Board, IAASB</a:t>
            </a:r>
            <a:r>
              <a:rPr lang="zh-TW" altLang="en-US" dirty="0"/>
              <a:t>）制定，是</a:t>
            </a:r>
            <a:r>
              <a:rPr lang="zh-TW" altLang="en-US" b="1" u="sng" dirty="0"/>
              <a:t>會計師</a:t>
            </a:r>
            <a:r>
              <a:rPr lang="zh-TW" altLang="en-US" dirty="0"/>
              <a:t>最常用的永續報告書</a:t>
            </a:r>
            <a:r>
              <a:rPr lang="zh-TW" altLang="en-US" b="1" u="sng" dirty="0"/>
              <a:t>確信標準</a:t>
            </a:r>
            <a:r>
              <a:rPr lang="zh-TW" altLang="en-US" dirty="0"/>
              <a:t>，規定了認證品質控制、規劃、如何取得證據、確信人員的資格要求以及確信報告格式等。主要目的是讓永續報告書也具備和財務審計有同級別的嚴謹程度</a:t>
            </a:r>
            <a:endParaRPr lang="en-US" altLang="zh-TW" dirty="0"/>
          </a:p>
          <a:p>
            <a:r>
              <a:rPr lang="zh-TW" altLang="en-US" dirty="0"/>
              <a:t>確信是由經過許可的會計師事務所執行，所看的重點和「保證」有所差別，所使用的標準也有所不同</a:t>
            </a:r>
            <a:endParaRPr lang="en-US" altLang="zh-TW" dirty="0"/>
          </a:p>
          <a:p>
            <a:r>
              <a:rPr lang="zh-TW" altLang="en-US" dirty="0"/>
              <a:t>確信和保證是兩種用來檢驗「永續報告書」的可信度的方法</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17</a:t>
            </a:fld>
            <a:endParaRPr lang="zh-TW" altLang="en-US"/>
          </a:p>
        </p:txBody>
      </p:sp>
    </p:spTree>
    <p:extLst>
      <p:ext uri="{BB962C8B-B14F-4D97-AF65-F5344CB8AC3E}">
        <p14:creationId xmlns:p14="http://schemas.microsoft.com/office/powerpoint/2010/main" val="162316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2E981A-C362-4CD1-8823-158E234F5453}"/>
              </a:ext>
            </a:extLst>
          </p:cNvPr>
          <p:cNvSpPr>
            <a:spLocks noGrp="1"/>
          </p:cNvSpPr>
          <p:nvPr>
            <p:ph type="title"/>
          </p:nvPr>
        </p:nvSpPr>
        <p:spPr/>
        <p:txBody>
          <a:bodyPr/>
          <a:lstStyle/>
          <a:p>
            <a:r>
              <a:rPr lang="en-US" altLang="zh-TW" dirty="0"/>
              <a:t>BS 8001</a:t>
            </a:r>
            <a:endParaRPr lang="zh-TW" altLang="en-US" dirty="0"/>
          </a:p>
        </p:txBody>
      </p:sp>
      <p:sp>
        <p:nvSpPr>
          <p:cNvPr id="3" name="內容版面配置區 2">
            <a:extLst>
              <a:ext uri="{FF2B5EF4-FFF2-40B4-BE49-F238E27FC236}">
                <a16:creationId xmlns:a16="http://schemas.microsoft.com/office/drawing/2014/main" id="{25E1420F-C730-4491-B167-6F595F19BA19}"/>
              </a:ext>
            </a:extLst>
          </p:cNvPr>
          <p:cNvSpPr>
            <a:spLocks noGrp="1"/>
          </p:cNvSpPr>
          <p:nvPr>
            <p:ph idx="1"/>
          </p:nvPr>
        </p:nvSpPr>
        <p:spPr/>
        <p:txBody>
          <a:bodyPr>
            <a:normAutofit/>
          </a:bodyPr>
          <a:lstStyle/>
          <a:p>
            <a:r>
              <a:rPr lang="en-US" altLang="zh-TW" dirty="0"/>
              <a:t>BS8001</a:t>
            </a:r>
            <a:r>
              <a:rPr lang="zh-TW" altLang="en-US" dirty="0"/>
              <a:t>是</a:t>
            </a:r>
            <a:r>
              <a:rPr lang="en-US" altLang="zh-TW" dirty="0"/>
              <a:t>BSI </a:t>
            </a:r>
            <a:r>
              <a:rPr lang="zh-TW" altLang="en-US" dirty="0"/>
              <a:t>英國標準協會發布的與</a:t>
            </a:r>
            <a:r>
              <a:rPr lang="zh-TW" altLang="en-US" b="1" u="sng" dirty="0"/>
              <a:t>循環經濟</a:t>
            </a:r>
            <a:r>
              <a:rPr lang="zh-TW" altLang="en-US" dirty="0"/>
              <a:t>相關的國際標準</a:t>
            </a:r>
            <a:endParaRPr lang="en-US" altLang="zh-TW" dirty="0"/>
          </a:p>
          <a:p>
            <a:r>
              <a:rPr lang="zh-TW" altLang="en-US" dirty="0"/>
              <a:t>以六項核心原則，協助組織重新思考如何將標的產品或服務轉型為具備循環經濟思維的嶄新商業模式，並提供靈活運用的八階段彈性框架，進一步檢視循環經濟發展成熟度與改善契機，藉此創造經濟面、環境面和社會面效益</a:t>
            </a:r>
            <a:endParaRPr lang="en-US" altLang="zh-TW" dirty="0"/>
          </a:p>
          <a:p>
            <a:r>
              <a:rPr lang="zh-TW" altLang="en-US" dirty="0"/>
              <a:t>六項核心原則：系統思考、創新、管理、議合、價值鏈選擇、透明度</a:t>
            </a:r>
          </a:p>
        </p:txBody>
      </p:sp>
      <p:sp>
        <p:nvSpPr>
          <p:cNvPr id="4" name="投影片編號版面配置區 3">
            <a:extLst>
              <a:ext uri="{FF2B5EF4-FFF2-40B4-BE49-F238E27FC236}">
                <a16:creationId xmlns:a16="http://schemas.microsoft.com/office/drawing/2014/main" id="{DC7B420C-F383-4F61-B3B7-8AAFF4337CD9}"/>
              </a:ext>
            </a:extLst>
          </p:cNvPr>
          <p:cNvSpPr>
            <a:spLocks noGrp="1"/>
          </p:cNvSpPr>
          <p:nvPr>
            <p:ph type="sldNum" sz="quarter" idx="12"/>
          </p:nvPr>
        </p:nvSpPr>
        <p:spPr/>
        <p:txBody>
          <a:bodyPr/>
          <a:lstStyle/>
          <a:p>
            <a:fld id="{33A82B23-BE9D-49D1-ABEB-4A19EF599FFA}" type="slidenum">
              <a:rPr lang="zh-TW" altLang="en-US" smtClean="0"/>
              <a:t>18</a:t>
            </a:fld>
            <a:endParaRPr lang="zh-TW" altLang="en-US"/>
          </a:p>
        </p:txBody>
      </p:sp>
    </p:spTree>
    <p:extLst>
      <p:ext uri="{BB962C8B-B14F-4D97-AF65-F5344CB8AC3E}">
        <p14:creationId xmlns:p14="http://schemas.microsoft.com/office/powerpoint/2010/main" val="230326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19</a:t>
            </a:fld>
            <a:endParaRPr lang="zh-TW" altLang="en-US"/>
          </a:p>
        </p:txBody>
      </p:sp>
      <p:sp>
        <p:nvSpPr>
          <p:cNvPr id="3" name="文字方塊 2">
            <a:extLst>
              <a:ext uri="{FF2B5EF4-FFF2-40B4-BE49-F238E27FC236}">
                <a16:creationId xmlns:a16="http://schemas.microsoft.com/office/drawing/2014/main" id="{0EE73878-C68C-9764-9314-408B0C44AF63}"/>
              </a:ext>
            </a:extLst>
          </p:cNvPr>
          <p:cNvSpPr txBox="1"/>
          <p:nvPr/>
        </p:nvSpPr>
        <p:spPr>
          <a:xfrm>
            <a:off x="677334" y="2058964"/>
            <a:ext cx="8423123" cy="3477875"/>
          </a:xfrm>
          <a:prstGeom prst="rect">
            <a:avLst/>
          </a:prstGeom>
          <a:noFill/>
        </p:spPr>
        <p:txBody>
          <a:bodyPr wrap="square">
            <a:spAutoFit/>
          </a:bodyPr>
          <a:lstStyle/>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RE100(2023)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。官網資訊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https://www.there100.org/</a:t>
            </a: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SBT(2023)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。官網資訊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https://sciencebasedtargets.org/</a:t>
            </a: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CDP(2023)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。官網資訊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https://www.cdp.net/</a:t>
            </a: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GRI(2023)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。官網資訊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https://www.globalreporting.org/about-gri/</a:t>
            </a:r>
          </a:p>
          <a:p>
            <a:pPr marL="304800" indent="-304800" algn="just"/>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Wikipedia contributors (2023). https://en.wikipedia.org/</a:t>
            </a:r>
          </a:p>
          <a:p>
            <a:pPr marL="304800" indent="-304800" algn="just"/>
            <a:r>
              <a:rPr lang="en-US" altLang="zh-TW" sz="2000" kern="100" dirty="0" err="1">
                <a:latin typeface="Times New Roman" panose="02020603050405020304" pitchFamily="18" charset="0"/>
                <a:ea typeface="標楷體" panose="03000509000000000000" pitchFamily="65" charset="-120"/>
                <a:cs typeface="Times New Roman" panose="02020603050405020304" pitchFamily="18" charset="0"/>
              </a:rPr>
              <a:t>Combogic</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Tech. (2023)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。「確證」、「查證」、「保證」、「確信」：到底哪個是哪個？（</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ISAE3000 vs AA1000</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遠見</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ESG</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遠見頻道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https://esg.gvm.com.tw/</a:t>
            </a:r>
          </a:p>
          <a:p>
            <a:pPr marL="304800" indent="-304800" algn="just"/>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馮英哲 </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(2023)</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BS 8001 </a:t>
            </a:r>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循環經濟標準協助企業建構循環經濟架構，</a:t>
            </a:r>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Sustainable Industrial Development Journal / Vol.85</a:t>
            </a:r>
          </a:p>
          <a:p>
            <a:pPr marL="304800" indent="-304800" algn="just"/>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標題 1">
            <a:extLst>
              <a:ext uri="{FF2B5EF4-FFF2-40B4-BE49-F238E27FC236}">
                <a16:creationId xmlns:a16="http://schemas.microsoft.com/office/drawing/2014/main" id="{D88E1DA0-2B64-4EA7-AA85-4954ABFD5F07}"/>
              </a:ext>
            </a:extLst>
          </p:cNvPr>
          <p:cNvSpPr>
            <a:spLocks noGrp="1"/>
          </p:cNvSpPr>
          <p:nvPr>
            <p:ph type="title"/>
          </p:nvPr>
        </p:nvSpPr>
        <p:spPr>
          <a:xfrm>
            <a:off x="677334" y="609600"/>
            <a:ext cx="8596668" cy="1320800"/>
          </a:xfrm>
        </p:spPr>
        <p:txBody>
          <a:bodyPr>
            <a:normAutofit/>
          </a:bodyPr>
          <a:lstStyle/>
          <a:p>
            <a:r>
              <a:rPr lang="zh-TW" altLang="en-US" sz="4800" b="1" dirty="0">
                <a:solidFill>
                  <a:srgbClr val="0070C0"/>
                </a:solidFill>
              </a:rPr>
              <a:t>參考文獻</a:t>
            </a:r>
          </a:p>
        </p:txBody>
      </p:sp>
    </p:spTree>
    <p:extLst>
      <p:ext uri="{BB962C8B-B14F-4D97-AF65-F5344CB8AC3E}">
        <p14:creationId xmlns:p14="http://schemas.microsoft.com/office/powerpoint/2010/main" val="22849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1020F8-2CC4-EE57-3848-51859AEC3E5A}"/>
              </a:ext>
            </a:extLst>
          </p:cNvPr>
          <p:cNvSpPr>
            <a:spLocks noGrp="1"/>
          </p:cNvSpPr>
          <p:nvPr>
            <p:ph idx="1"/>
          </p:nvPr>
        </p:nvSpPr>
        <p:spPr>
          <a:xfrm>
            <a:off x="677334" y="2160589"/>
            <a:ext cx="9536514" cy="3880773"/>
          </a:xfrm>
        </p:spPr>
        <p:txBody>
          <a:bodyPr>
            <a:normAutofit/>
          </a:bodyPr>
          <a:lstStyle/>
          <a:p>
            <a:r>
              <a:rPr lang="zh-TW" altLang="en-US" sz="3600" b="1" dirty="0">
                <a:solidFill>
                  <a:srgbClr val="002060"/>
                </a:solidFill>
                <a:latin typeface="Arial" panose="020B0604020202020204" pitchFamily="34" charset="0"/>
                <a:ea typeface="微軟正黑體" panose="020B0604030504040204" pitchFamily="34" charset="-120"/>
              </a:rPr>
              <a:t>國際組織</a:t>
            </a:r>
            <a:endParaRPr lang="en-US" altLang="zh-TW" sz="3600" b="1" dirty="0">
              <a:solidFill>
                <a:srgbClr val="002060"/>
              </a:solidFill>
              <a:latin typeface="Arial" panose="020B0604020202020204" pitchFamily="34" charset="0"/>
              <a:ea typeface="微軟正黑體" panose="020B0604030504040204" pitchFamily="34" charset="-120"/>
            </a:endParaRPr>
          </a:p>
          <a:p>
            <a:r>
              <a:rPr lang="zh-TW" altLang="en-US" sz="3600" b="1" dirty="0">
                <a:solidFill>
                  <a:srgbClr val="002060"/>
                </a:solidFill>
                <a:latin typeface="Arial" panose="020B0604020202020204" pitchFamily="34" charset="0"/>
              </a:rPr>
              <a:t>國際規範或準則</a:t>
            </a:r>
          </a:p>
          <a:p>
            <a:endParaRPr lang="zh-TW" altLang="en-US" sz="3600" b="1" dirty="0">
              <a:solidFill>
                <a:srgbClr val="002060"/>
              </a:solidFill>
              <a:latin typeface="Arial" panose="020B0604020202020204" pitchFamily="34" charset="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DA73C153-C02F-4783-59C5-F76A000144FE}"/>
              </a:ext>
            </a:extLst>
          </p:cNvPr>
          <p:cNvSpPr>
            <a:spLocks noGrp="1"/>
          </p:cNvSpPr>
          <p:nvPr>
            <p:ph type="sldNum" sz="quarter" idx="12"/>
          </p:nvPr>
        </p:nvSpPr>
        <p:spPr/>
        <p:txBody>
          <a:bodyPr/>
          <a:lstStyle/>
          <a:p>
            <a:fld id="{33A82B23-BE9D-49D1-ABEB-4A19EF599FFA}" type="slidenum">
              <a:rPr lang="zh-TW" altLang="en-US" smtClean="0"/>
              <a:t>2</a:t>
            </a:fld>
            <a:endParaRPr lang="zh-TW" altLang="en-US"/>
          </a:p>
        </p:txBody>
      </p:sp>
      <p:sp>
        <p:nvSpPr>
          <p:cNvPr id="11" name="標題 1">
            <a:extLst>
              <a:ext uri="{FF2B5EF4-FFF2-40B4-BE49-F238E27FC236}">
                <a16:creationId xmlns:a16="http://schemas.microsoft.com/office/drawing/2014/main" id="{CB2B7368-1872-46BA-27D0-B2E28392830B}"/>
              </a:ext>
            </a:extLst>
          </p:cNvPr>
          <p:cNvSpPr>
            <a:spLocks noGrp="1"/>
          </p:cNvSpPr>
          <p:nvPr>
            <p:ph type="title"/>
          </p:nvPr>
        </p:nvSpPr>
        <p:spPr>
          <a:xfrm>
            <a:off x="677334" y="609600"/>
            <a:ext cx="8596668" cy="887376"/>
          </a:xfrm>
        </p:spPr>
        <p:txBody>
          <a:bodyPr>
            <a:normAutofit/>
          </a:bodyPr>
          <a:lstStyle/>
          <a:p>
            <a:r>
              <a:rPr lang="zh-TW" altLang="en-US" sz="4800" b="1" dirty="0">
                <a:solidFill>
                  <a:srgbClr val="0070C0"/>
                </a:solidFill>
              </a:rPr>
              <a:t>大綱</a:t>
            </a:r>
          </a:p>
        </p:txBody>
      </p:sp>
    </p:spTree>
    <p:extLst>
      <p:ext uri="{BB962C8B-B14F-4D97-AF65-F5344CB8AC3E}">
        <p14:creationId xmlns:p14="http://schemas.microsoft.com/office/powerpoint/2010/main" val="3048017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GRI(Global Reporting Initiative) </a:t>
            </a:r>
            <a:endParaRPr lang="zh-TW" altLang="en-US" dirty="0"/>
          </a:p>
        </p:txBody>
      </p:sp>
      <p:sp>
        <p:nvSpPr>
          <p:cNvPr id="3" name="內容版面配置區 2"/>
          <p:cNvSpPr>
            <a:spLocks noGrp="1"/>
          </p:cNvSpPr>
          <p:nvPr>
            <p:ph idx="1"/>
          </p:nvPr>
        </p:nvSpPr>
        <p:spPr/>
        <p:txBody>
          <a:bodyPr/>
          <a:lstStyle/>
          <a:p>
            <a:r>
              <a:rPr lang="en-US" altLang="zh-TW" dirty="0"/>
              <a:t>GRI</a:t>
            </a:r>
            <a:r>
              <a:rPr lang="zh-TW" altLang="en-US" dirty="0"/>
              <a:t>（全球報告倡議組織）是一個獨立的國際組織，透過為企業和其他組織提供全球通用語言來傳達其對氣候變化、人權和腐敗等問題的影響，幫助他們對其影響承擔責任</a:t>
            </a:r>
            <a:endParaRPr lang="en-US" altLang="zh-TW" dirty="0"/>
          </a:p>
          <a:p>
            <a:r>
              <a:rPr lang="en-US" altLang="zh-TW" dirty="0"/>
              <a:t>GRI</a:t>
            </a:r>
            <a:r>
              <a:rPr lang="zh-TW" altLang="en-US" dirty="0"/>
              <a:t>與企業、投資者、政策制定者、民間社會、勞工組織和其他專家合作制定 </a:t>
            </a:r>
            <a:r>
              <a:rPr lang="en-US" altLang="zh-TW" dirty="0"/>
              <a:t>GRI </a:t>
            </a:r>
            <a:r>
              <a:rPr lang="zh-TW" altLang="en-US" dirty="0"/>
              <a:t>標準並促進世界各地組織的使用</a:t>
            </a:r>
          </a:p>
          <a:p>
            <a:r>
              <a:rPr lang="en-US" altLang="zh-TW" dirty="0"/>
              <a:t>GRI</a:t>
            </a:r>
            <a:r>
              <a:rPr lang="zh-TW" altLang="en-US" dirty="0"/>
              <a:t>標準已被 </a:t>
            </a:r>
            <a:r>
              <a:rPr lang="en-US" altLang="zh-TW" dirty="0"/>
              <a:t>100 </a:t>
            </a:r>
            <a:r>
              <a:rPr lang="zh-TW" altLang="en-US" dirty="0"/>
              <a:t>多個國家</a:t>
            </a:r>
            <a:r>
              <a:rPr lang="en-US" altLang="zh-TW" dirty="0"/>
              <a:t>/</a:t>
            </a:r>
            <a:r>
              <a:rPr lang="zh-TW" altLang="en-US" dirty="0"/>
              <a:t>地區的 </a:t>
            </a:r>
            <a:r>
              <a:rPr lang="en-US" altLang="zh-TW" dirty="0"/>
              <a:t>10,000 </a:t>
            </a:r>
            <a:r>
              <a:rPr lang="zh-TW" altLang="en-US" dirty="0"/>
              <a:t>多個組織使用，正在推動永續發展報告的實踐，並使組織及其利益相關者能夠採取行動，為每個人創造經濟、環境和社會效益</a:t>
            </a:r>
            <a:endParaRPr lang="en-US" altLang="zh-TW" dirty="0"/>
          </a:p>
          <a:p>
            <a:r>
              <a:rPr lang="zh-TW" altLang="en-US" dirty="0"/>
              <a:t>目前金管會管會要求上市櫃公司採用的永續報告書編寫框架</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3</a:t>
            </a:fld>
            <a:endParaRPr lang="zh-TW" altLang="en-US"/>
          </a:p>
        </p:txBody>
      </p:sp>
    </p:spTree>
    <p:extLst>
      <p:ext uri="{BB962C8B-B14F-4D97-AF65-F5344CB8AC3E}">
        <p14:creationId xmlns:p14="http://schemas.microsoft.com/office/powerpoint/2010/main" val="139442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SASB(Sustainability Accounting Standards Board)</a:t>
            </a:r>
            <a:endParaRPr lang="zh-TW" altLang="en-US" dirty="0"/>
          </a:p>
        </p:txBody>
      </p:sp>
      <p:sp>
        <p:nvSpPr>
          <p:cNvPr id="3" name="內容版面配置區 2"/>
          <p:cNvSpPr>
            <a:spLocks noGrp="1"/>
          </p:cNvSpPr>
          <p:nvPr>
            <p:ph idx="1"/>
          </p:nvPr>
        </p:nvSpPr>
        <p:spPr/>
        <p:txBody>
          <a:bodyPr/>
          <a:lstStyle/>
          <a:p>
            <a:r>
              <a:rPr lang="en-US" altLang="zh-TW" dirty="0"/>
              <a:t>SASB(</a:t>
            </a:r>
            <a:r>
              <a:rPr lang="zh-TW" altLang="en-US" dirty="0"/>
              <a:t>永續會計準則委員會</a:t>
            </a:r>
            <a:r>
              <a:rPr lang="en-US" altLang="zh-TW" dirty="0"/>
              <a:t>)</a:t>
            </a:r>
            <a:r>
              <a:rPr lang="zh-TW" altLang="en-US" dirty="0"/>
              <a:t> </a:t>
            </a:r>
            <a:r>
              <a:rPr lang="en-US" altLang="zh-TW" dirty="0"/>
              <a:t>2011</a:t>
            </a:r>
            <a:r>
              <a:rPr lang="zh-TW" altLang="en-US" dirty="0"/>
              <a:t>年成立於美國舊金山，是個非營利機構</a:t>
            </a:r>
            <a:endParaRPr lang="en-US" altLang="zh-TW" dirty="0"/>
          </a:p>
          <a:p>
            <a:r>
              <a:rPr lang="zh-TW" altLang="en-US" dirty="0"/>
              <a:t>因為傳統的財務報告中，難以看出創造企業長期價值的完整資訊。為了消弭投資者對企業價值評價的落差，</a:t>
            </a:r>
            <a:r>
              <a:rPr lang="en-US" altLang="zh-TW" dirty="0"/>
              <a:t>SASB</a:t>
            </a:r>
            <a:r>
              <a:rPr lang="zh-TW" altLang="en-US" dirty="0"/>
              <a:t>制定出更全面且質化與量化並行的永續資訊揭露標準，結合</a:t>
            </a:r>
            <a:r>
              <a:rPr lang="en-US" altLang="zh-TW" dirty="0"/>
              <a:t>ESG</a:t>
            </a:r>
            <a:r>
              <a:rPr lang="zh-TW" altLang="en-US" dirty="0"/>
              <a:t>（環境、社會和治理）各面向指標，揭露具有可比較性、一致性和財務重要性的數據以滿足投資者的資訊需求，同時利於企業更全面展現長期績效與價值</a:t>
            </a:r>
            <a:endParaRPr lang="en-US" altLang="zh-TW" dirty="0"/>
          </a:p>
          <a:p>
            <a:r>
              <a:rPr lang="zh-TW" altLang="en-US" dirty="0"/>
              <a:t>國際財務報導準則基金會</a:t>
            </a:r>
            <a:r>
              <a:rPr lang="en-US" altLang="zh-TW" dirty="0"/>
              <a:t>(IFRS</a:t>
            </a:r>
            <a:r>
              <a:rPr lang="zh-TW" altLang="en-US" dirty="0"/>
              <a:t> </a:t>
            </a:r>
            <a:r>
              <a:rPr lang="en-US" altLang="zh-TW" dirty="0"/>
              <a:t>Foundation)</a:t>
            </a:r>
            <a:r>
              <a:rPr lang="zh-TW" altLang="en-US" dirty="0"/>
              <a:t> 成立國際永續準則理事會</a:t>
            </a:r>
            <a:r>
              <a:rPr lang="en-US" altLang="zh-TW" dirty="0"/>
              <a:t>(International Sustainability Standards Board, ISSB)</a:t>
            </a:r>
            <a:r>
              <a:rPr lang="zh-TW" altLang="en-US" dirty="0"/>
              <a:t>，為全球金融市場制定</a:t>
            </a:r>
            <a:r>
              <a:rPr lang="en-US" altLang="zh-TW" dirty="0"/>
              <a:t>ESG</a:t>
            </a:r>
            <a:r>
              <a:rPr lang="zh-TW" altLang="en-US" dirty="0"/>
              <a:t>資訊揭露標準</a:t>
            </a:r>
            <a:endParaRPr lang="en-US" altLang="zh-TW" dirty="0"/>
          </a:p>
          <a:p>
            <a:r>
              <a:rPr lang="en-US" altLang="zh-TW" dirty="0"/>
              <a:t>SASB</a:t>
            </a:r>
            <a:r>
              <a:rPr lang="zh-TW" altLang="en-US" dirty="0"/>
              <a:t>的任務已移交給</a:t>
            </a:r>
            <a:r>
              <a:rPr lang="en-US" altLang="zh-TW" dirty="0"/>
              <a:t>ISSB</a:t>
            </a:r>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4</a:t>
            </a:fld>
            <a:endParaRPr lang="zh-TW" altLang="en-US"/>
          </a:p>
        </p:txBody>
      </p:sp>
    </p:spTree>
    <p:extLst>
      <p:ext uri="{BB962C8B-B14F-4D97-AF65-F5344CB8AC3E}">
        <p14:creationId xmlns:p14="http://schemas.microsoft.com/office/powerpoint/2010/main" val="168622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ISSB(International Sustainability Standard Board)</a:t>
            </a:r>
            <a:endParaRPr lang="zh-TW" altLang="en-US" dirty="0"/>
          </a:p>
        </p:txBody>
      </p:sp>
      <p:sp>
        <p:nvSpPr>
          <p:cNvPr id="3" name="內容版面配置區 2"/>
          <p:cNvSpPr>
            <a:spLocks noGrp="1"/>
          </p:cNvSpPr>
          <p:nvPr>
            <p:ph idx="1"/>
          </p:nvPr>
        </p:nvSpPr>
        <p:spPr/>
        <p:txBody>
          <a:bodyPr>
            <a:normAutofit/>
          </a:bodyPr>
          <a:lstStyle/>
          <a:p>
            <a:r>
              <a:rPr lang="en-US" altLang="zh-TW" dirty="0"/>
              <a:t>ISSB(</a:t>
            </a:r>
            <a:r>
              <a:rPr lang="zh-TW" altLang="en-US" dirty="0"/>
              <a:t>國際永續準則理事會</a:t>
            </a:r>
            <a:r>
              <a:rPr lang="en-US" altLang="zh-TW" dirty="0"/>
              <a:t>)</a:t>
            </a:r>
            <a:r>
              <a:rPr lang="zh-TW" altLang="en-US" dirty="0"/>
              <a:t>為</a:t>
            </a:r>
            <a:r>
              <a:rPr lang="en-US" altLang="zh-TW" dirty="0"/>
              <a:t>IASB</a:t>
            </a:r>
            <a:r>
              <a:rPr lang="zh-TW" altLang="en-US" dirty="0"/>
              <a:t>於</a:t>
            </a:r>
            <a:r>
              <a:rPr lang="en-US" altLang="zh-TW" dirty="0"/>
              <a:t>2021</a:t>
            </a:r>
            <a:r>
              <a:rPr lang="zh-TW" altLang="en-US" dirty="0"/>
              <a:t>年底成立之永續框架組織，</a:t>
            </a:r>
            <a:r>
              <a:rPr lang="en-US" altLang="zh-TW" dirty="0"/>
              <a:t>ISSB</a:t>
            </a:r>
            <a:r>
              <a:rPr lang="zh-TW" altLang="en-US" dirty="0"/>
              <a:t>公布兩大揭露準則的草案，奠基於</a:t>
            </a:r>
            <a:r>
              <a:rPr lang="en-US" altLang="zh-TW" dirty="0"/>
              <a:t>TCFD(Task Force on Climate-related Financial Disclosures)</a:t>
            </a:r>
            <a:r>
              <a:rPr lang="zh-TW" altLang="en-US" dirty="0"/>
              <a:t>的揭露框架，分別是</a:t>
            </a:r>
            <a:r>
              <a:rPr lang="en-US" altLang="zh-TW" dirty="0"/>
              <a:t>《</a:t>
            </a:r>
            <a:r>
              <a:rPr lang="zh-TW" altLang="en-US" dirty="0"/>
              <a:t>一般性永續相關揭露要求</a:t>
            </a:r>
            <a:r>
              <a:rPr lang="en-US" altLang="zh-TW" dirty="0"/>
              <a:t>》</a:t>
            </a:r>
            <a:r>
              <a:rPr lang="zh-TW" altLang="en-US" dirty="0"/>
              <a:t>草案</a:t>
            </a:r>
            <a:r>
              <a:rPr lang="en-US" altLang="zh-TW" dirty="0"/>
              <a:t>(General Requirements for Disclosure of Sustainability-related Financial Information</a:t>
            </a:r>
            <a:r>
              <a:rPr lang="zh-TW" altLang="en-US" dirty="0"/>
              <a:t>，簡稱 </a:t>
            </a:r>
            <a:r>
              <a:rPr lang="en-US" altLang="zh-TW" dirty="0"/>
              <a:t>S1)</a:t>
            </a:r>
            <a:r>
              <a:rPr lang="zh-TW" altLang="en-US" dirty="0"/>
              <a:t>以及</a:t>
            </a:r>
            <a:r>
              <a:rPr lang="en-US" altLang="zh-TW" dirty="0"/>
              <a:t>《</a:t>
            </a:r>
            <a:r>
              <a:rPr lang="zh-TW" altLang="en-US" dirty="0"/>
              <a:t>氣候相關揭露要求</a:t>
            </a:r>
            <a:r>
              <a:rPr lang="en-US" altLang="zh-TW" dirty="0"/>
              <a:t>》</a:t>
            </a:r>
            <a:r>
              <a:rPr lang="zh-TW" altLang="en-US" dirty="0"/>
              <a:t>草案</a:t>
            </a:r>
            <a:r>
              <a:rPr lang="en-US" altLang="zh-TW" dirty="0"/>
              <a:t>(Climate-related Disclosures</a:t>
            </a:r>
            <a:r>
              <a:rPr lang="zh-TW" altLang="en-US" dirty="0"/>
              <a:t>，簡稱 </a:t>
            </a:r>
            <a:r>
              <a:rPr lang="en-US" altLang="zh-TW" dirty="0"/>
              <a:t>S2)</a:t>
            </a:r>
          </a:p>
          <a:p>
            <a:r>
              <a:rPr lang="en-US" altLang="zh-TW" dirty="0"/>
              <a:t>ISSB</a:t>
            </a:r>
            <a:r>
              <a:rPr lang="zh-TW" altLang="en-US" dirty="0"/>
              <a:t>於</a:t>
            </a:r>
            <a:r>
              <a:rPr lang="en-US" altLang="zh-TW" dirty="0"/>
              <a:t>2024</a:t>
            </a:r>
            <a:r>
              <a:rPr lang="zh-TW" altLang="en-US" dirty="0"/>
              <a:t>年正式接管</a:t>
            </a:r>
            <a:r>
              <a:rPr lang="en-US" altLang="zh-TW" dirty="0"/>
              <a:t>TCFD</a:t>
            </a:r>
            <a:r>
              <a:rPr lang="zh-TW" altLang="en-US" dirty="0"/>
              <a:t>監測和報告企業氣候相關風險的工作</a:t>
            </a:r>
            <a:endParaRPr lang="en-US" altLang="zh-TW" dirty="0"/>
          </a:p>
          <a:p>
            <a:r>
              <a:rPr lang="en-US" altLang="zh-TW" dirty="0"/>
              <a:t>ISSB</a:t>
            </a:r>
            <a:r>
              <a:rPr lang="zh-TW" altLang="en-US" dirty="0"/>
              <a:t>和</a:t>
            </a:r>
            <a:r>
              <a:rPr lang="en-US" altLang="zh-TW" dirty="0"/>
              <a:t>IASB(International Accounting Standards Board)</a:t>
            </a:r>
            <a:r>
              <a:rPr lang="zh-TW" altLang="en-US" dirty="0"/>
              <a:t>是</a:t>
            </a:r>
            <a:r>
              <a:rPr lang="en-US" altLang="zh-TW" dirty="0"/>
              <a:t>IFRS</a:t>
            </a:r>
            <a:r>
              <a:rPr lang="zh-TW" altLang="en-US" dirty="0"/>
              <a:t>的兩大標準制定單位</a:t>
            </a:r>
            <a:endParaRPr lang="en-US" altLang="zh-TW" dirty="0"/>
          </a:p>
          <a:p>
            <a:endParaRPr lang="en-US" altLang="zh-TW"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5</a:t>
            </a:fld>
            <a:endParaRPr lang="zh-TW" altLang="en-US"/>
          </a:p>
        </p:txBody>
      </p:sp>
    </p:spTree>
    <p:extLst>
      <p:ext uri="{BB962C8B-B14F-4D97-AF65-F5344CB8AC3E}">
        <p14:creationId xmlns:p14="http://schemas.microsoft.com/office/powerpoint/2010/main" val="356635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CDP(Carbon Disclosure Project)</a:t>
            </a:r>
            <a:endParaRPr lang="zh-TW" altLang="en-US" dirty="0"/>
          </a:p>
        </p:txBody>
      </p:sp>
      <p:sp>
        <p:nvSpPr>
          <p:cNvPr id="3" name="內容版面配置區 2"/>
          <p:cNvSpPr>
            <a:spLocks noGrp="1"/>
          </p:cNvSpPr>
          <p:nvPr>
            <p:ph idx="1"/>
          </p:nvPr>
        </p:nvSpPr>
        <p:spPr/>
        <p:txBody>
          <a:bodyPr/>
          <a:lstStyle/>
          <a:p>
            <a:r>
              <a:rPr lang="en-US" altLang="zh-TW" dirty="0"/>
              <a:t>CDP(</a:t>
            </a:r>
            <a:r>
              <a:rPr lang="zh-TW" altLang="en-US" dirty="0"/>
              <a:t>碳揭露專案</a:t>
            </a:r>
            <a:r>
              <a:rPr lang="en-US" altLang="zh-TW" dirty="0"/>
              <a:t>)</a:t>
            </a:r>
            <a:r>
              <a:rPr lang="zh-TW" altLang="en-US" dirty="0"/>
              <a:t>是一家總部位於英國、日本、印度、中華人民共和國、德國、巴西和美國的國際非營利組織，説明公司和城市對其環境的影響。它主要是使環境報告和風險管理成為商業規範，推動揭露、洞察和行動，以實現永續經濟。</a:t>
            </a:r>
            <a:endParaRPr lang="en-US" altLang="zh-TW" dirty="0"/>
          </a:p>
          <a:p>
            <a:r>
              <a:rPr lang="en-US" altLang="zh-TW" dirty="0"/>
              <a:t>CDP</a:t>
            </a:r>
            <a:r>
              <a:rPr lang="zh-TW" altLang="en-US" dirty="0"/>
              <a:t>是將</a:t>
            </a:r>
            <a:r>
              <a:rPr lang="en-US" altLang="zh-TW" dirty="0"/>
              <a:t>GRI</a:t>
            </a:r>
            <a:r>
              <a:rPr lang="zh-TW" altLang="en-US" dirty="0"/>
              <a:t>對於個別公司的環境資訊揭露的概念基礎進行擴展的專案。如今，約有一半全球市值的公司透過</a:t>
            </a:r>
            <a:r>
              <a:rPr lang="en-US" altLang="zh-TW" dirty="0"/>
              <a:t>CDP</a:t>
            </a:r>
            <a:r>
              <a:rPr lang="zh-TW" altLang="en-US" dirty="0"/>
              <a:t>進行環境資訊的揭露</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6</a:t>
            </a:fld>
            <a:endParaRPr lang="zh-TW" altLang="en-US"/>
          </a:p>
        </p:txBody>
      </p:sp>
    </p:spTree>
    <p:extLst>
      <p:ext uri="{BB962C8B-B14F-4D97-AF65-F5344CB8AC3E}">
        <p14:creationId xmlns:p14="http://schemas.microsoft.com/office/powerpoint/2010/main" val="156321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SBTi(Science-based Targets Initiative)</a:t>
            </a:r>
            <a:endParaRPr lang="zh-TW" altLang="en-US" dirty="0"/>
          </a:p>
        </p:txBody>
      </p:sp>
      <p:sp>
        <p:nvSpPr>
          <p:cNvPr id="3" name="內容版面配置區 2"/>
          <p:cNvSpPr>
            <a:spLocks noGrp="1"/>
          </p:cNvSpPr>
          <p:nvPr>
            <p:ph idx="1"/>
          </p:nvPr>
        </p:nvSpPr>
        <p:spPr/>
        <p:txBody>
          <a:bodyPr>
            <a:normAutofit/>
          </a:bodyPr>
          <a:lstStyle/>
          <a:p>
            <a:r>
              <a:rPr lang="en-US" altLang="zh-TW" dirty="0" err="1"/>
              <a:t>STBi</a:t>
            </a:r>
            <a:r>
              <a:rPr lang="en-US" altLang="zh-TW" dirty="0"/>
              <a:t>(</a:t>
            </a:r>
            <a:r>
              <a:rPr lang="zh-TW" altLang="en-US" dirty="0"/>
              <a:t>科學基礎碳目標倡議</a:t>
            </a:r>
            <a:r>
              <a:rPr lang="en-US" altLang="zh-TW" dirty="0"/>
              <a:t>)</a:t>
            </a:r>
            <a:r>
              <a:rPr lang="zh-TW" altLang="en-US" dirty="0"/>
              <a:t>由</a:t>
            </a:r>
            <a:r>
              <a:rPr lang="en-US" altLang="zh-TW" dirty="0"/>
              <a:t>CDP</a:t>
            </a:r>
            <a:r>
              <a:rPr lang="zh-TW" altLang="en-US" dirty="0"/>
              <a:t>、聯合國全球盟約 </a:t>
            </a:r>
            <a:r>
              <a:rPr lang="en-US" altLang="zh-TW" dirty="0"/>
              <a:t>(UN Global Compact, UNGC)</a:t>
            </a:r>
            <a:r>
              <a:rPr lang="zh-TW" altLang="en-US" dirty="0"/>
              <a:t>、世界資源研究所</a:t>
            </a:r>
            <a:r>
              <a:rPr lang="en-US" altLang="zh-TW" dirty="0"/>
              <a:t>(World Resources Institute, WRI)</a:t>
            </a:r>
            <a:r>
              <a:rPr lang="zh-TW" altLang="en-US" dirty="0"/>
              <a:t>、世界自然基金會</a:t>
            </a:r>
            <a:r>
              <a:rPr lang="en-US" altLang="zh-TW" dirty="0"/>
              <a:t>(World Wide Fund for Nature, WWF)</a:t>
            </a:r>
            <a:r>
              <a:rPr lang="zh-TW" altLang="en-US" dirty="0"/>
              <a:t>共同發起</a:t>
            </a:r>
            <a:endParaRPr lang="en-US" altLang="zh-TW" dirty="0"/>
          </a:p>
          <a:p>
            <a:r>
              <a:rPr lang="zh-TW" altLang="en-US" dirty="0"/>
              <a:t>促進企業能以更科學的方式，設定有助於控制全球升溫不超過</a:t>
            </a:r>
            <a:r>
              <a:rPr lang="en-US" altLang="zh-TW" dirty="0"/>
              <a:t>2℃(</a:t>
            </a:r>
            <a:r>
              <a:rPr lang="zh-TW" altLang="en-US" dirty="0"/>
              <a:t>響應</a:t>
            </a:r>
            <a:r>
              <a:rPr lang="en-US" altLang="zh-TW" dirty="0"/>
              <a:t>《</a:t>
            </a:r>
            <a:r>
              <a:rPr lang="zh-TW" altLang="en-US" dirty="0"/>
              <a:t>巴黎協定</a:t>
            </a:r>
            <a:r>
              <a:rPr lang="en-US" altLang="zh-TW" dirty="0"/>
              <a:t>》)</a:t>
            </a:r>
            <a:r>
              <a:rPr lang="zh-TW" altLang="en-US" dirty="0"/>
              <a:t>、甚至</a:t>
            </a:r>
            <a:r>
              <a:rPr lang="en-US" altLang="zh-TW" dirty="0"/>
              <a:t>1.5℃(</a:t>
            </a:r>
            <a:r>
              <a:rPr lang="zh-TW" altLang="en-US" dirty="0"/>
              <a:t>響應</a:t>
            </a:r>
            <a:r>
              <a:rPr lang="en-US" altLang="zh-TW" dirty="0"/>
              <a:t>IPCC《</a:t>
            </a:r>
            <a:r>
              <a:rPr lang="zh-TW" altLang="en-US" dirty="0"/>
              <a:t>全球升溫攝氏</a:t>
            </a:r>
            <a:r>
              <a:rPr lang="en-US" altLang="zh-TW" dirty="0"/>
              <a:t>1.5</a:t>
            </a:r>
            <a:r>
              <a:rPr lang="zh-TW" altLang="en-US" dirty="0"/>
              <a:t>度特別報告</a:t>
            </a:r>
            <a:r>
              <a:rPr lang="en-US" altLang="zh-TW" dirty="0"/>
              <a:t>》)</a:t>
            </a:r>
            <a:r>
              <a:rPr lang="zh-TW" altLang="en-US" dirty="0"/>
              <a:t>的減碳目標</a:t>
            </a:r>
            <a:endParaRPr lang="en-US" altLang="zh-TW" dirty="0"/>
          </a:p>
          <a:p>
            <a:pPr lvl="1"/>
            <a:r>
              <a:rPr lang="zh-TW" altLang="en-US" dirty="0"/>
              <a:t>根據氣候科學定義推廣減排和淨零目標的最佳實踐</a:t>
            </a:r>
          </a:p>
          <a:p>
            <a:pPr lvl="1"/>
            <a:r>
              <a:rPr lang="zh-TW" altLang="en-US" dirty="0"/>
              <a:t>為根據最新氣候科學設定科學目標的公司提供技術援助和專家資源</a:t>
            </a:r>
          </a:p>
          <a:p>
            <a:pPr lvl="1"/>
            <a:r>
              <a:rPr lang="zh-TW" altLang="en-US" dirty="0"/>
              <a:t>匯集專家團隊，為公司提供獨立的目標評估和驗證</a:t>
            </a:r>
          </a:p>
          <a:p>
            <a:r>
              <a:rPr lang="zh-TW" altLang="en-US" dirty="0"/>
              <a:t>全球超過 </a:t>
            </a:r>
            <a:r>
              <a:rPr lang="en-US" altLang="zh-TW" dirty="0"/>
              <a:t>2,000 </a:t>
            </a:r>
            <a:r>
              <a:rPr lang="zh-TW" altLang="en-US" dirty="0"/>
              <a:t>個組織正在透過 </a:t>
            </a:r>
            <a:r>
              <a:rPr lang="en-US" altLang="zh-TW" dirty="0"/>
              <a:t>SBTi </a:t>
            </a:r>
            <a:r>
              <a:rPr lang="zh-TW" altLang="en-US" dirty="0"/>
              <a:t>制定基於氣候科學的減排目標，從而引領淨零經濟轉型</a:t>
            </a:r>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7</a:t>
            </a:fld>
            <a:endParaRPr lang="zh-TW" altLang="en-US"/>
          </a:p>
        </p:txBody>
      </p:sp>
    </p:spTree>
    <p:extLst>
      <p:ext uri="{BB962C8B-B14F-4D97-AF65-F5344CB8AC3E}">
        <p14:creationId xmlns:p14="http://schemas.microsoft.com/office/powerpoint/2010/main" val="214514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RE100</a:t>
            </a:r>
            <a:endParaRPr lang="zh-TW" altLang="en-US" dirty="0"/>
          </a:p>
        </p:txBody>
      </p:sp>
      <p:sp>
        <p:nvSpPr>
          <p:cNvPr id="3" name="內容版面配置區 2"/>
          <p:cNvSpPr>
            <a:spLocks noGrp="1"/>
          </p:cNvSpPr>
          <p:nvPr>
            <p:ph idx="1"/>
          </p:nvPr>
        </p:nvSpPr>
        <p:spPr/>
        <p:txBody>
          <a:bodyPr/>
          <a:lstStyle/>
          <a:p>
            <a:r>
              <a:rPr lang="en-US" altLang="zh-TW" dirty="0"/>
              <a:t>RE100 </a:t>
            </a:r>
            <a:r>
              <a:rPr lang="zh-TW" altLang="en-US" dirty="0"/>
              <a:t>是由氣候組織 </a:t>
            </a:r>
            <a:r>
              <a:rPr lang="en-US" altLang="zh-TW" dirty="0"/>
              <a:t>(The Climate Group) </a:t>
            </a:r>
            <a:r>
              <a:rPr lang="zh-TW" altLang="en-US" dirty="0"/>
              <a:t>與</a:t>
            </a:r>
            <a:r>
              <a:rPr lang="en-US" altLang="zh-TW" dirty="0"/>
              <a:t>CDP</a:t>
            </a:r>
            <a:r>
              <a:rPr lang="zh-TW" altLang="en-US" dirty="0"/>
              <a:t>所主導的全球再生能源倡議，匯聚全球最具影響力企業，以電力需求端的角度，共同努力提升使用綠電的友善環境</a:t>
            </a:r>
            <a:endParaRPr lang="en-US" altLang="zh-TW" dirty="0"/>
          </a:p>
          <a:p>
            <a:r>
              <a:rPr lang="zh-TW" altLang="en-US" dirty="0"/>
              <a:t>加入企業必須公開承諾在</a:t>
            </a:r>
            <a:r>
              <a:rPr lang="en-US" altLang="zh-TW" dirty="0"/>
              <a:t>2020</a:t>
            </a:r>
            <a:r>
              <a:rPr lang="zh-TW" altLang="en-US" dirty="0"/>
              <a:t>至</a:t>
            </a:r>
            <a:r>
              <a:rPr lang="en-US" altLang="zh-TW" dirty="0"/>
              <a:t>2050</a:t>
            </a:r>
            <a:r>
              <a:rPr lang="zh-TW" altLang="en-US" dirty="0"/>
              <a:t>年間達成</a:t>
            </a:r>
            <a:r>
              <a:rPr lang="en-US" altLang="zh-TW" dirty="0"/>
              <a:t>100%</a:t>
            </a:r>
            <a:r>
              <a:rPr lang="zh-TW" altLang="en-US" dirty="0"/>
              <a:t>使用綠電的時程，並逐年提報使用進度</a:t>
            </a:r>
            <a:endParaRPr lang="en-US" altLang="zh-TW" dirty="0"/>
          </a:p>
          <a:p>
            <a:r>
              <a:rPr lang="en-US" altLang="zh-TW" dirty="0"/>
              <a:t>EP100</a:t>
            </a:r>
            <a:r>
              <a:rPr lang="zh-TW" altLang="en-US" dirty="0"/>
              <a:t>是全球能源生產力提升倡議，由國際氣候組織與節約能源聯盟</a:t>
            </a:r>
            <a:r>
              <a:rPr lang="en-US" altLang="zh-TW" dirty="0"/>
              <a:t>(Alliance to Save Energy)</a:t>
            </a:r>
            <a:r>
              <a:rPr lang="zh-TW" altLang="en-US" dirty="0"/>
              <a:t>共同發起，邀請全球企業公開承諾提升能源效率</a:t>
            </a:r>
            <a:r>
              <a:rPr lang="en-US" altLang="zh-TW" dirty="0"/>
              <a:t>100</a:t>
            </a:r>
            <a:r>
              <a:rPr lang="zh-TW" altLang="en-US" dirty="0"/>
              <a:t>％，透過更有效率地使用能源，降低溫室氣體排放並邁向潔淨能源經濟</a:t>
            </a:r>
          </a:p>
          <a:p>
            <a:r>
              <a:rPr lang="en-US" altLang="zh-TW" dirty="0"/>
              <a:t>EV100</a:t>
            </a:r>
            <a:r>
              <a:rPr lang="zh-TW" altLang="en-US" dirty="0"/>
              <a:t>是全球交通載具電動化倡議，由國際氣候組織發起，邀請全球企業公開承諾在</a:t>
            </a:r>
            <a:r>
              <a:rPr lang="en-US" altLang="zh-TW" dirty="0"/>
              <a:t>2030</a:t>
            </a:r>
            <a:r>
              <a:rPr lang="zh-TW" altLang="en-US" dirty="0"/>
              <a:t>年前達成</a:t>
            </a:r>
            <a:r>
              <a:rPr lang="en-US" altLang="zh-TW" dirty="0"/>
              <a:t>100</a:t>
            </a:r>
            <a:r>
              <a:rPr lang="zh-TW" altLang="en-US" dirty="0"/>
              <a:t>％交通載具電動化，以電動交通載具降低傳統載具所生產之燃油排碳</a:t>
            </a:r>
          </a:p>
          <a:p>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8</a:t>
            </a:fld>
            <a:endParaRPr lang="zh-TW" altLang="en-US"/>
          </a:p>
        </p:txBody>
      </p:sp>
    </p:spTree>
    <p:extLst>
      <p:ext uri="{BB962C8B-B14F-4D97-AF65-F5344CB8AC3E}">
        <p14:creationId xmlns:p14="http://schemas.microsoft.com/office/powerpoint/2010/main" val="91693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IFRS(International Financial Reporting Standards)</a:t>
            </a:r>
            <a:endParaRPr lang="zh-TW" altLang="en-US" dirty="0"/>
          </a:p>
        </p:txBody>
      </p:sp>
      <p:sp>
        <p:nvSpPr>
          <p:cNvPr id="3" name="內容版面配置區 2"/>
          <p:cNvSpPr>
            <a:spLocks noGrp="1"/>
          </p:cNvSpPr>
          <p:nvPr>
            <p:ph idx="1"/>
          </p:nvPr>
        </p:nvSpPr>
        <p:spPr/>
        <p:txBody>
          <a:bodyPr/>
          <a:lstStyle/>
          <a:p>
            <a:r>
              <a:rPr lang="en-US" altLang="zh-TW" dirty="0"/>
              <a:t>IFRS(</a:t>
            </a:r>
            <a:r>
              <a:rPr lang="zh-TW" altLang="en-US" dirty="0"/>
              <a:t>國際財務報導準則</a:t>
            </a:r>
            <a:r>
              <a:rPr lang="en-US" altLang="zh-TW" dirty="0"/>
              <a:t>) </a:t>
            </a:r>
            <a:r>
              <a:rPr lang="zh-TW" altLang="en-US" dirty="0"/>
              <a:t>又稱國際會計準則，是指國際會計準則理事會</a:t>
            </a:r>
            <a:r>
              <a:rPr lang="en-US" altLang="zh-TW" dirty="0"/>
              <a:t>(International Accounting Standards Board, IASB)</a:t>
            </a:r>
            <a:r>
              <a:rPr lang="zh-TW" altLang="en-US" dirty="0"/>
              <a:t>編寫發布的一套致力於使世界各國公司能夠相互理解和比較財務資訊的財務會計準則和解釋公告</a:t>
            </a:r>
            <a:endParaRPr lang="en-US" altLang="zh-TW" dirty="0"/>
          </a:p>
          <a:p>
            <a:r>
              <a:rPr lang="zh-TW" altLang="en-US" dirty="0"/>
              <a:t>國際財務報導準則是一系列以原則性為基礎的準則，它只規定了寬泛的規則而不是約束到具體的業務處理。準則為通用財務報告中重要的交易和財務事件設定識別、計量、報告和披露標準</a:t>
            </a:r>
            <a:endParaRPr lang="en-US" altLang="zh-TW" dirty="0"/>
          </a:p>
          <a:p>
            <a:r>
              <a:rPr lang="en-US" altLang="zh-TW" dirty="0"/>
              <a:t>IFRS S1&amp;S2</a:t>
            </a:r>
            <a:endParaRPr lang="zh-TW" altLang="en-US" dirty="0"/>
          </a:p>
        </p:txBody>
      </p:sp>
      <p:sp>
        <p:nvSpPr>
          <p:cNvPr id="4" name="投影片編號版面配置區 3"/>
          <p:cNvSpPr>
            <a:spLocks noGrp="1"/>
          </p:cNvSpPr>
          <p:nvPr>
            <p:ph type="sldNum" sz="quarter" idx="12"/>
          </p:nvPr>
        </p:nvSpPr>
        <p:spPr/>
        <p:txBody>
          <a:bodyPr/>
          <a:lstStyle/>
          <a:p>
            <a:fld id="{33A82B23-BE9D-49D1-ABEB-4A19EF599FFA}" type="slidenum">
              <a:rPr lang="zh-TW" altLang="en-US" smtClean="0"/>
              <a:t>9</a:t>
            </a:fld>
            <a:endParaRPr lang="zh-TW" altLang="en-US"/>
          </a:p>
        </p:txBody>
      </p:sp>
    </p:spTree>
    <p:extLst>
      <p:ext uri="{BB962C8B-B14F-4D97-AF65-F5344CB8AC3E}">
        <p14:creationId xmlns:p14="http://schemas.microsoft.com/office/powerpoint/2010/main" val="1815057610"/>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7013</TotalTime>
  <Words>2129</Words>
  <Application>Microsoft Office PowerPoint</Application>
  <PresentationFormat>寬螢幕</PresentationFormat>
  <Paragraphs>99</Paragraphs>
  <Slides>19</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Arial</vt:lpstr>
      <vt:lpstr>Calibri</vt:lpstr>
      <vt:lpstr>Times New Roman</vt:lpstr>
      <vt:lpstr>Wingdings 3</vt:lpstr>
      <vt:lpstr>多面向</vt:lpstr>
      <vt:lpstr>淨零排放專有名詞</vt:lpstr>
      <vt:lpstr>大綱</vt:lpstr>
      <vt:lpstr>GRI(Global Reporting Initiative) </vt:lpstr>
      <vt:lpstr>SASB(Sustainability Accounting Standards Board)</vt:lpstr>
      <vt:lpstr>ISSB(International Sustainability Standard Board)</vt:lpstr>
      <vt:lpstr>CDP(Carbon Disclosure Project)</vt:lpstr>
      <vt:lpstr>SBTi(Science-based Targets Initiative)</vt:lpstr>
      <vt:lpstr>RE100</vt:lpstr>
      <vt:lpstr>IFRS(International Financial Reporting Standards)</vt:lpstr>
      <vt:lpstr>IFRS S1</vt:lpstr>
      <vt:lpstr>IFRS S2</vt:lpstr>
      <vt:lpstr>GHG protocol(Greenhouse Gas Protocol)</vt:lpstr>
      <vt:lpstr>ISO 14064-1</vt:lpstr>
      <vt:lpstr>ISO 14067</vt:lpstr>
      <vt:lpstr>ISO 50001</vt:lpstr>
      <vt:lpstr>AA1000</vt:lpstr>
      <vt:lpstr>ISAE3000</vt:lpstr>
      <vt:lpstr>BS 8001</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聯合國 永續發展目標 SDGs之介紹</dc:title>
  <dc:creator>賴憬霖</dc:creator>
  <cp:lastModifiedBy>志隆 周</cp:lastModifiedBy>
  <cp:revision>216</cp:revision>
  <dcterms:created xsi:type="dcterms:W3CDTF">2023-11-21T14:13:14Z</dcterms:created>
  <dcterms:modified xsi:type="dcterms:W3CDTF">2024-01-30T14:31:33Z</dcterms:modified>
</cp:coreProperties>
</file>