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69" r:id="rId4"/>
    <p:sldId id="284" r:id="rId5"/>
    <p:sldId id="285" r:id="rId6"/>
    <p:sldId id="286" r:id="rId7"/>
    <p:sldId id="287" r:id="rId8"/>
    <p:sldId id="288" r:id="rId9"/>
    <p:sldId id="283" r:id="rId10"/>
    <p:sldId id="271" r:id="rId11"/>
    <p:sldId id="273" r:id="rId12"/>
    <p:sldId id="275" r:id="rId13"/>
    <p:sldId id="279" r:id="rId14"/>
    <p:sldId id="280" r:id="rId15"/>
    <p:sldId id="281" r:id="rId16"/>
    <p:sldId id="276" r:id="rId17"/>
    <p:sldId id="277" r:id="rId18"/>
    <p:sldId id="28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淨零排放生活風格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飲⾷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認識常⾒的⾷物碳排量</a:t>
            </a:r>
            <a:endParaRPr lang="en-US" altLang="zh-TW" dirty="0"/>
          </a:p>
          <a:p>
            <a:r>
              <a:rPr lang="zh-TW" altLang="en-US" dirty="0"/>
              <a:t>少吃⾁多吃菜，⾝體健康地球也健康</a:t>
            </a:r>
            <a:endParaRPr lang="en-US" altLang="zh-TW" dirty="0"/>
          </a:p>
          <a:p>
            <a:pPr lvl="1"/>
            <a:r>
              <a:rPr lang="zh-TW" altLang="en-US" dirty="0"/>
              <a:t>⾃⼰動⼿做蔬⾷</a:t>
            </a:r>
            <a:endParaRPr lang="en-US" altLang="zh-TW" dirty="0"/>
          </a:p>
          <a:p>
            <a:pPr lvl="1"/>
            <a:r>
              <a:rPr lang="zh-TW" altLang="en-US" dirty="0"/>
              <a:t>多選擇蔬⾷餐廳</a:t>
            </a:r>
            <a:endParaRPr lang="en-US" altLang="zh-TW" dirty="0"/>
          </a:p>
          <a:p>
            <a:r>
              <a:rPr lang="zh-TW" altLang="en-US" dirty="0"/>
              <a:t>⽀持國產當季蔬果，降低⾷物運送⾥程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5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rgbClr val="2E83C3"/>
                </a:solidFill>
              </a:rPr>
              <a:t>消費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認識常⾒的⽤品、⽤電碳排量</a:t>
            </a:r>
            <a:endParaRPr lang="en-US" altLang="zh-TW" dirty="0"/>
          </a:p>
          <a:p>
            <a:r>
              <a:rPr lang="zh-TW" altLang="en-US" dirty="0"/>
              <a:t>節能減碳，就從⽣活節電開始</a:t>
            </a:r>
            <a:endParaRPr lang="en-US" altLang="zh-TW" dirty="0"/>
          </a:p>
          <a:p>
            <a:pPr lvl="1"/>
            <a:r>
              <a:rPr lang="zh-TW" altLang="en-US" dirty="0"/>
              <a:t>選購具節能標章的家電</a:t>
            </a:r>
          </a:p>
          <a:p>
            <a:pPr lvl="1"/>
            <a:r>
              <a:rPr lang="zh-TW" altLang="en-US" dirty="0"/>
              <a:t>離開空間時隨⼿關燈</a:t>
            </a:r>
          </a:p>
          <a:p>
            <a:pPr lvl="1"/>
            <a:r>
              <a:rPr lang="zh-TW" altLang="en-US" dirty="0"/>
              <a:t>開冷氣搭配電⾵扇、溫度設定⾼於 </a:t>
            </a:r>
            <a:r>
              <a:rPr lang="en-US" altLang="zh-TW" dirty="0"/>
              <a:t>26°C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18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rgbClr val="2E83C3"/>
                </a:solidFill>
              </a:rPr>
              <a:t>消費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冰箱省電方法</a:t>
            </a:r>
            <a:endParaRPr lang="en-US" altLang="zh-TW" dirty="0"/>
          </a:p>
          <a:p>
            <a:pPr lvl="1"/>
            <a:r>
              <a:rPr lang="zh-TW" altLang="en-US" dirty="0"/>
              <a:t>冰箱周圍溫度太高會增加耗電量，應避免放在陽光直射處</a:t>
            </a:r>
          </a:p>
          <a:p>
            <a:pPr lvl="1"/>
            <a:r>
              <a:rPr lang="zh-TW" altLang="en-US" dirty="0"/>
              <a:t>冰箱四周要保留 </a:t>
            </a:r>
            <a:r>
              <a:rPr lang="en-US" altLang="zh-TW" dirty="0"/>
              <a:t>10 </a:t>
            </a:r>
            <a:r>
              <a:rPr lang="zh-TW" altLang="en-US" dirty="0"/>
              <a:t>公分以上通風散熱空間，散熱不佳會影響運轉效率</a:t>
            </a:r>
          </a:p>
          <a:p>
            <a:pPr lvl="1"/>
            <a:r>
              <a:rPr lang="zh-TW" altLang="en-US" dirty="0"/>
              <a:t>食物儲藏太滿會影響冰箱內的冷氣流通，耗電會增加 </a:t>
            </a:r>
            <a:r>
              <a:rPr lang="en-US" altLang="zh-TW" dirty="0"/>
              <a:t>4 - 5%</a:t>
            </a:r>
            <a:r>
              <a:rPr lang="zh-TW" altLang="en-US" dirty="0"/>
              <a:t>，平時採購就要適量，不要囤物，也要定期清潔冰箱、進行冰箱斷捨離</a:t>
            </a:r>
          </a:p>
          <a:p>
            <a:pPr lvl="1"/>
            <a:r>
              <a:rPr lang="zh-TW" altLang="en-US" dirty="0"/>
              <a:t>熱食放涼後再放入電冰箱，直接放入會提高冰箱內溫度、增加耗電量</a:t>
            </a:r>
          </a:p>
          <a:p>
            <a:pPr lvl="1"/>
            <a:r>
              <a:rPr lang="zh-TW" altLang="en-US" dirty="0"/>
              <a:t>冰箱不宜頻繁開關、開啟太久，否則壓縮機需要多運轉來維持溫度，因此冰箱內的食物平時就要分門別類擺好，取用時才能速戰速決</a:t>
            </a:r>
            <a:endParaRPr lang="en-US" altLang="zh-TW" dirty="0"/>
          </a:p>
          <a:p>
            <a:pPr lvl="1"/>
            <a:r>
              <a:rPr lang="zh-TW" altLang="en-US" dirty="0"/>
              <a:t>選購符合家庭人數的冰箱尺寸，太大、太小都不好</a:t>
            </a:r>
          </a:p>
          <a:p>
            <a:pPr lvl="1"/>
            <a:r>
              <a:rPr lang="zh-TW" altLang="en-US" dirty="0"/>
              <a:t>汰換冰箱時善用節能家電補助，選購有節電標章、能源效率 </a:t>
            </a:r>
            <a:r>
              <a:rPr lang="en-US" altLang="zh-TW" dirty="0"/>
              <a:t>1 </a:t>
            </a:r>
            <a:r>
              <a:rPr lang="zh-TW" altLang="en-US" dirty="0"/>
              <a:t>級的產品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1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rgbClr val="2E83C3"/>
                </a:solidFill>
              </a:rPr>
              <a:t>消費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冷氣省電方法</a:t>
            </a:r>
            <a:endParaRPr lang="en-US" altLang="zh-TW" dirty="0"/>
          </a:p>
          <a:p>
            <a:pPr lvl="1"/>
            <a:r>
              <a:rPr lang="zh-TW" altLang="en-US" dirty="0"/>
              <a:t>室溫超過 </a:t>
            </a:r>
            <a:r>
              <a:rPr lang="en-US" altLang="zh-TW" dirty="0"/>
              <a:t>30 </a:t>
            </a:r>
            <a:r>
              <a:rPr lang="zh-TW" altLang="en-US" dirty="0"/>
              <a:t>度以上，才開冷氣</a:t>
            </a:r>
          </a:p>
          <a:p>
            <a:pPr lvl="1"/>
            <a:r>
              <a:rPr lang="zh-TW" altLang="en-US" dirty="0"/>
              <a:t>每兩週清洗一次濾網，提高降溫效率</a:t>
            </a:r>
          </a:p>
          <a:p>
            <a:pPr lvl="1"/>
            <a:r>
              <a:rPr lang="zh-TW" altLang="en-US" dirty="0"/>
              <a:t>開冷氣時設定在 </a:t>
            </a:r>
            <a:r>
              <a:rPr lang="en-US" altLang="zh-TW" dirty="0"/>
              <a:t>26 - 28 </a:t>
            </a:r>
            <a:r>
              <a:rPr lang="zh-TW" altLang="en-US" dirty="0"/>
              <a:t>度間，溫度每提高 </a:t>
            </a:r>
            <a:r>
              <a:rPr lang="en-US" altLang="zh-TW" dirty="0"/>
              <a:t>1 </a:t>
            </a:r>
            <a:r>
              <a:rPr lang="zh-TW" altLang="en-US" dirty="0"/>
              <a:t>度可省電 </a:t>
            </a:r>
            <a:r>
              <a:rPr lang="en-US" altLang="zh-TW" dirty="0"/>
              <a:t>6%</a:t>
            </a:r>
          </a:p>
          <a:p>
            <a:pPr lvl="1"/>
            <a:r>
              <a:rPr lang="zh-TW" altLang="en-US" dirty="0"/>
              <a:t>開冷氣時搭配電風扇，加速空間的冷氣循環、提升舒適感</a:t>
            </a:r>
          </a:p>
          <a:p>
            <a:pPr lvl="1"/>
            <a:r>
              <a:rPr lang="zh-TW" altLang="en-US" dirty="0"/>
              <a:t>睡前設定舒眠模式，可以定時 </a:t>
            </a:r>
            <a:r>
              <a:rPr lang="en-US" altLang="zh-TW" dirty="0"/>
              <a:t>4 </a:t>
            </a:r>
            <a:r>
              <a:rPr lang="zh-TW" altLang="en-US" dirty="0"/>
              <a:t>小時關機或提高溫度</a:t>
            </a:r>
          </a:p>
          <a:p>
            <a:pPr lvl="1"/>
            <a:r>
              <a:rPr lang="zh-TW" altLang="en-US" dirty="0"/>
              <a:t>冷氣啟動時最耗電，切勿為了省電頻繁開關</a:t>
            </a:r>
            <a:endParaRPr lang="en-US" altLang="zh-TW" dirty="0"/>
          </a:p>
          <a:p>
            <a:pPr lvl="1"/>
            <a:r>
              <a:rPr lang="zh-TW" altLang="en-US" dirty="0"/>
              <a:t>按照空間大小、日曬程度選擇相應的冷氣噸數</a:t>
            </a:r>
          </a:p>
          <a:p>
            <a:pPr lvl="1"/>
            <a:r>
              <a:rPr lang="zh-TW" altLang="en-US" dirty="0"/>
              <a:t>換購冷氣時，</a:t>
            </a:r>
            <a:r>
              <a:rPr lang="en-US" altLang="zh-TW" dirty="0"/>
              <a:t>CSPF </a:t>
            </a:r>
            <a:r>
              <a:rPr lang="zh-TW" altLang="en-US" dirty="0"/>
              <a:t>值越高表示越省電</a:t>
            </a:r>
          </a:p>
          <a:p>
            <a:pPr lvl="1"/>
            <a:r>
              <a:rPr lang="zh-TW" altLang="en-US" dirty="0"/>
              <a:t>冷氣安裝位置應通風良好、避免日光直射，離地面至少 </a:t>
            </a:r>
            <a:r>
              <a:rPr lang="en-US" altLang="zh-TW" dirty="0"/>
              <a:t>75 </a:t>
            </a:r>
            <a:r>
              <a:rPr lang="zh-TW" altLang="en-US" dirty="0"/>
              <a:t>公分以上（冷熱空氣對流效果才佳）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11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rgbClr val="2E83C3"/>
                </a:solidFill>
              </a:rPr>
              <a:t>消費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建築降溫方法</a:t>
            </a:r>
            <a:endParaRPr lang="en-US" altLang="zh-TW" dirty="0"/>
          </a:p>
          <a:p>
            <a:pPr lvl="1"/>
            <a:r>
              <a:rPr lang="zh-TW" altLang="en-US" dirty="0"/>
              <a:t>屋頂設置小花園、灑水設備，隔熱、美觀又降溫</a:t>
            </a:r>
          </a:p>
          <a:p>
            <a:pPr lvl="1"/>
            <a:r>
              <a:rPr lang="zh-TW" altLang="en-US" dirty="0"/>
              <a:t>建築物外牆種植樹木或爬藤植物，能阻擋陽光直射、遮蔭隔熱</a:t>
            </a:r>
          </a:p>
          <a:p>
            <a:pPr lvl="1"/>
            <a:r>
              <a:rPr lang="zh-TW" altLang="en-US" dirty="0"/>
              <a:t>窗戶使用隔熱玻璃、貼隔熱紙</a:t>
            </a:r>
          </a:p>
          <a:p>
            <a:pPr lvl="1"/>
            <a:r>
              <a:rPr lang="zh-TW" altLang="en-US" dirty="0"/>
              <a:t>選用淺色窗簾，減少吸熱</a:t>
            </a:r>
          </a:p>
          <a:p>
            <a:pPr lvl="1"/>
            <a:r>
              <a:rPr lang="zh-TW" altLang="en-US" dirty="0"/>
              <a:t>室外遮陽效果其實比室內更好，可在窗外安裝遮陽板、百葉窗</a:t>
            </a:r>
            <a:endParaRPr lang="en-US" altLang="zh-TW" dirty="0"/>
          </a:p>
          <a:p>
            <a:pPr lvl="1"/>
            <a:r>
              <a:rPr lang="zh-TW" altLang="en-US" dirty="0"/>
              <a:t>房屋興建或未來大幅整修時，將牆體加厚或使用隔熱建材，可降低熱傳導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65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rgbClr val="2E83C3"/>
                </a:solidFill>
              </a:rPr>
              <a:t>消費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照明省電方法</a:t>
            </a:r>
            <a:endParaRPr lang="en-US" altLang="zh-TW" dirty="0"/>
          </a:p>
          <a:p>
            <a:pPr lvl="1"/>
            <a:r>
              <a:rPr lang="zh-TW" altLang="en-US" dirty="0"/>
              <a:t>全面更換 </a:t>
            </a:r>
            <a:r>
              <a:rPr lang="en-US" altLang="zh-TW" dirty="0"/>
              <a:t>LED </a:t>
            </a:r>
            <a:r>
              <a:rPr lang="zh-TW" altLang="en-US" dirty="0"/>
              <a:t>燈具，較傳統燈具省電</a:t>
            </a:r>
            <a:r>
              <a:rPr lang="en-US" altLang="zh-TW" dirty="0"/>
              <a:t>50%</a:t>
            </a:r>
            <a:endParaRPr lang="zh-TW" altLang="en-US" dirty="0"/>
          </a:p>
          <a:p>
            <a:pPr lvl="1"/>
            <a:r>
              <a:rPr lang="zh-TW" altLang="en-US" dirty="0"/>
              <a:t>定期擦拭燈具，提高光源效率</a:t>
            </a:r>
          </a:p>
          <a:p>
            <a:pPr lvl="1"/>
            <a:r>
              <a:rPr lang="zh-TW" altLang="en-US" dirty="0"/>
              <a:t>早睡早起，把不用錢不耗電的日光效益發揮到最大</a:t>
            </a:r>
          </a:p>
          <a:p>
            <a:pPr lvl="1"/>
            <a:r>
              <a:rPr lang="zh-TW" altLang="en-US" dirty="0"/>
              <a:t>隨手關燈、隨手關燈、隨手關燈！</a:t>
            </a:r>
            <a:endParaRPr lang="en-US" altLang="zh-TW" dirty="0"/>
          </a:p>
          <a:p>
            <a:r>
              <a:rPr lang="zh-TW" altLang="en-US" dirty="0"/>
              <a:t>其他</a:t>
            </a:r>
            <a:endParaRPr lang="en-US" altLang="zh-TW" dirty="0"/>
          </a:p>
          <a:p>
            <a:pPr lvl="1"/>
            <a:r>
              <a:rPr lang="zh-TW" altLang="en-US" dirty="0"/>
              <a:t>電鍋煮飯前先浸泡 </a:t>
            </a:r>
            <a:r>
              <a:rPr lang="en-US" altLang="zh-TW" dirty="0"/>
              <a:t>30 </a:t>
            </a:r>
            <a:r>
              <a:rPr lang="zh-TW" altLang="en-US" dirty="0"/>
              <a:t>分鐘，可以縮短烹煮時間減少耗電</a:t>
            </a:r>
          </a:p>
          <a:p>
            <a:pPr lvl="1"/>
            <a:r>
              <a:rPr lang="zh-TW" altLang="en-US" dirty="0"/>
              <a:t>各式家電不待機，工研院計算待機電力約占家庭用電的 </a:t>
            </a:r>
            <a:r>
              <a:rPr lang="en-US" altLang="zh-TW" dirty="0"/>
              <a:t>7.4%</a:t>
            </a:r>
          </a:p>
          <a:p>
            <a:pPr lvl="1"/>
            <a:r>
              <a:rPr lang="zh-TW" altLang="en-US" dirty="0"/>
              <a:t>衣物累積一定數量後，一次用洗衣機清洗更省電</a:t>
            </a:r>
          </a:p>
          <a:p>
            <a:pPr lvl="1"/>
            <a:r>
              <a:rPr lang="zh-TW" altLang="en-US" dirty="0"/>
              <a:t>耗能又沒效率的老舊家電，該換就換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2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rgbClr val="2E83C3"/>
                </a:solidFill>
              </a:rPr>
              <a:t>消費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⽀持綠電，參與公⺠電廠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624" y="1930400"/>
            <a:ext cx="7342787" cy="27744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85" y="3936776"/>
            <a:ext cx="7559117" cy="257855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D57FE63-2F14-4C97-8A67-7E42998F12D3}"/>
              </a:ext>
            </a:extLst>
          </p:cNvPr>
          <p:cNvSpPr txBox="1"/>
          <p:nvPr/>
        </p:nvSpPr>
        <p:spPr>
          <a:xfrm>
            <a:off x="8986345" y="4704817"/>
            <a:ext cx="304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來源：綠主張綠電合作社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7C097A-ABF9-47C2-8F8B-00C2B72DCE0A}"/>
              </a:ext>
            </a:extLst>
          </p:cNvPr>
          <p:cNvSpPr txBox="1"/>
          <p:nvPr/>
        </p:nvSpPr>
        <p:spPr>
          <a:xfrm>
            <a:off x="6326792" y="6340302"/>
            <a:ext cx="304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來源：陽光伏特家</a:t>
            </a:r>
          </a:p>
        </p:txBody>
      </p:sp>
    </p:spTree>
    <p:extLst>
      <p:ext uri="{BB962C8B-B14F-4D97-AF65-F5344CB8AC3E}">
        <p14:creationId xmlns:p14="http://schemas.microsoft.com/office/powerpoint/2010/main" val="256740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移動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認識常⾒的交通⽅式碳排量</a:t>
            </a:r>
            <a:endParaRPr lang="en-US" altLang="zh-TW" dirty="0"/>
          </a:p>
          <a:p>
            <a:r>
              <a:rPr lang="zh-TW" altLang="en-US" dirty="0"/>
              <a:t>少開⾞、多⾛路，移動可以更低碳</a:t>
            </a:r>
          </a:p>
          <a:p>
            <a:pPr lvl="1"/>
            <a:r>
              <a:rPr lang="zh-TW" altLang="en-US" dirty="0"/>
              <a:t>多多搭乘公共運輸</a:t>
            </a:r>
          </a:p>
          <a:p>
            <a:pPr lvl="1"/>
            <a:r>
              <a:rPr lang="zh-TW" altLang="en-US" dirty="0"/>
              <a:t>步⾏、腳踏⾞取代騎⾞、開⾞</a:t>
            </a:r>
          </a:p>
          <a:p>
            <a:pPr lvl="1"/>
            <a:r>
              <a:rPr lang="zh-TW" altLang="en-US" dirty="0"/>
              <a:t>選擇電動⾞或是油電混合⾞</a:t>
            </a:r>
          </a:p>
          <a:p>
            <a:pPr lvl="1"/>
            <a:r>
              <a:rPr lang="zh-TW" altLang="en-US" dirty="0"/>
              <a:t>⽀持共享交通取代擁有私家⾞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06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娛樂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53618" cy="3880773"/>
          </a:xfrm>
        </p:spPr>
        <p:txBody>
          <a:bodyPr/>
          <a:lstStyle/>
          <a:p>
            <a:r>
              <a:rPr lang="zh-TW" altLang="en-US" dirty="0"/>
              <a:t>看⽂章、書或電影，掌握氣候變遷與碳排新知</a:t>
            </a:r>
            <a:endParaRPr lang="en-US" altLang="zh-TW" dirty="0"/>
          </a:p>
          <a:p>
            <a:r>
              <a:rPr lang="zh-TW" altLang="en-US" dirty="0"/>
              <a:t>滑⼿機、⽤電腦就能夠做到的</a:t>
            </a:r>
            <a:r>
              <a:rPr lang="en-US" altLang="zh-TW" dirty="0"/>
              <a:t>10 </a:t>
            </a:r>
            <a:r>
              <a:rPr lang="zh-TW" altLang="en-US" dirty="0"/>
              <a:t>秒減碳法</a:t>
            </a:r>
            <a:endParaRPr lang="en-US" altLang="zh-TW" dirty="0"/>
          </a:p>
          <a:p>
            <a:pPr lvl="1"/>
            <a:r>
              <a:rPr lang="zh-TW" altLang="en-US" dirty="0"/>
              <a:t>取消沒在看的電⼦報</a:t>
            </a:r>
            <a:endParaRPr lang="en-US" altLang="zh-TW" dirty="0"/>
          </a:p>
          <a:p>
            <a:pPr lvl="1"/>
            <a:r>
              <a:rPr lang="zh-TW" altLang="en-US" dirty="0"/>
              <a:t>使⽤</a:t>
            </a:r>
            <a:r>
              <a:rPr lang="en-US" altLang="zh-TW" dirty="0"/>
              <a:t>Ecosia </a:t>
            </a:r>
            <a:r>
              <a:rPr lang="zh-TW" altLang="en-US" dirty="0"/>
              <a:t>搜尋引擎，⼀邊上網⼀邊種樹</a:t>
            </a:r>
            <a:endParaRPr lang="en-US" altLang="zh-TW" dirty="0"/>
          </a:p>
          <a:p>
            <a:r>
              <a:rPr lang="zh-TW" altLang="en-US" dirty="0"/>
              <a:t>當個減碳旅⼈，主動告知旅店不需備品、續住不需換床單</a:t>
            </a:r>
            <a:endParaRPr lang="en-US" altLang="zh-TW" dirty="0"/>
          </a:p>
          <a:p>
            <a:r>
              <a:rPr lang="zh-TW" altLang="en-US" dirty="0"/>
              <a:t>不買過度包裝的禮物，回憶就是最好的紀念品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74" y="2160589"/>
            <a:ext cx="5705641" cy="206070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43DB5C2-976E-4FDF-BAC5-A78E07C4D5FF}"/>
              </a:ext>
            </a:extLst>
          </p:cNvPr>
          <p:cNvSpPr txBox="1"/>
          <p:nvPr/>
        </p:nvSpPr>
        <p:spPr>
          <a:xfrm>
            <a:off x="10089932" y="4266820"/>
            <a:ext cx="266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來源：</a:t>
            </a:r>
            <a:r>
              <a:rPr lang="en-US" altLang="zh-TW" dirty="0"/>
              <a:t>Ecosia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20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E73878-C68C-9764-9314-408B0C44AF63}"/>
              </a:ext>
            </a:extLst>
          </p:cNvPr>
          <p:cNvSpPr txBox="1"/>
          <p:nvPr/>
        </p:nvSpPr>
        <p:spPr>
          <a:xfrm>
            <a:off x="677334" y="2058964"/>
            <a:ext cx="84231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星展銀行與社企流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。星展永續好時光行動指南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綠色和平氣候與能源專案小組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(2021)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。輕鬆省電的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 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種方法，居家節能、節電今天就能做</a:t>
            </a:r>
            <a:endParaRPr lang="en-US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零浪費生活風格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低碳生活風格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零浪費生活風格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4R </a:t>
            </a:r>
            <a:r>
              <a:rPr lang="zh-TW" altLang="en-US" sz="3200" dirty="0"/>
              <a:t>原則</a:t>
            </a:r>
            <a:endParaRPr lang="en-US" altLang="zh-TW" sz="3200" dirty="0"/>
          </a:p>
          <a:p>
            <a:pPr lvl="1"/>
            <a:r>
              <a:rPr lang="en-US" altLang="zh-TW" sz="2800" dirty="0"/>
              <a:t>Reduce</a:t>
            </a:r>
            <a:r>
              <a:rPr lang="zh-TW" altLang="en-US" sz="2800" dirty="0"/>
              <a:t>（減少浪費）</a:t>
            </a:r>
          </a:p>
          <a:p>
            <a:pPr lvl="1"/>
            <a:r>
              <a:rPr lang="en-US" altLang="zh-TW" sz="2800" dirty="0"/>
              <a:t>Reuse</a:t>
            </a:r>
            <a:r>
              <a:rPr lang="zh-TW" altLang="en-US" sz="2800" dirty="0"/>
              <a:t>（重複利⽤）</a:t>
            </a:r>
            <a:endParaRPr lang="en-US" altLang="zh-TW" sz="2800" dirty="0"/>
          </a:p>
          <a:p>
            <a:pPr lvl="1"/>
            <a:r>
              <a:rPr lang="en-US" altLang="zh-TW" sz="2800" dirty="0"/>
              <a:t>Repair</a:t>
            </a:r>
            <a:r>
              <a:rPr lang="zh-TW" altLang="en-US" sz="2800" dirty="0"/>
              <a:t>（以修代買）</a:t>
            </a:r>
            <a:endParaRPr lang="en-US" altLang="zh-TW" sz="2800" dirty="0"/>
          </a:p>
          <a:p>
            <a:pPr lvl="1"/>
            <a:r>
              <a:rPr lang="en-US" altLang="zh-TW" sz="2800" dirty="0"/>
              <a:t>Recycle</a:t>
            </a:r>
            <a:r>
              <a:rPr lang="zh-TW" altLang="en-US" sz="2800" dirty="0"/>
              <a:t>（循環回收）</a:t>
            </a:r>
          </a:p>
          <a:p>
            <a:r>
              <a:rPr lang="zh-TW" altLang="en-US" sz="3200" dirty="0"/>
              <a:t>審慎思考每個⽣活決策，讓資源更持續地被運⽤，減少浪費情形發⽣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3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零浪費生活風格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飲⾷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建⽴採買清單，避免買太多</a:t>
            </a:r>
            <a:endParaRPr lang="en-US" altLang="zh-TW" sz="3200" dirty="0"/>
          </a:p>
          <a:p>
            <a:r>
              <a:rPr lang="zh-TW" altLang="en-US" sz="3200" dirty="0"/>
              <a:t>買菜不只看外表，醜蔬果也⼀樣營養</a:t>
            </a:r>
            <a:endParaRPr lang="en-US" altLang="zh-TW" sz="3200" dirty="0"/>
          </a:p>
          <a:p>
            <a:r>
              <a:rPr lang="zh-TW" altLang="en-US" sz="3200" dirty="0"/>
              <a:t>正確儲存⾷物，延⻑⾷材壽命</a:t>
            </a:r>
            <a:endParaRPr lang="en-US" altLang="zh-TW" sz="3200" dirty="0"/>
          </a:p>
          <a:p>
            <a:r>
              <a:rPr lang="zh-TW" altLang="en-US" sz="3200" dirty="0"/>
              <a:t>學會辨識標籤，避免誤丟⾷物</a:t>
            </a:r>
            <a:endParaRPr lang="en-US" altLang="zh-TW" sz="3200" dirty="0"/>
          </a:p>
          <a:p>
            <a:r>
              <a:rPr lang="zh-TW" altLang="en-US" sz="3200" dirty="0"/>
              <a:t>剩餘⾷材再利⽤，佳餚輕鬆端上桌</a:t>
            </a:r>
            <a:endParaRPr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7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零浪費生活風格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飲⾷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不選吃到飽，⾷物不浪費</a:t>
            </a:r>
          </a:p>
          <a:p>
            <a:r>
              <a:rPr lang="zh-TW" altLang="en-US" sz="3200" dirty="0"/>
              <a:t>少點⼀道菜，剛剛好最好</a:t>
            </a:r>
          </a:p>
          <a:p>
            <a:r>
              <a:rPr lang="zh-TW" altLang="en-US" sz="3200" dirty="0"/>
              <a:t>到訪惜⾷餐廳，⽀持店家零浪費</a:t>
            </a:r>
          </a:p>
          <a:p>
            <a:r>
              <a:rPr lang="zh-TW" altLang="en-US" sz="3200" dirty="0"/>
              <a:t>捐出家裡過多的⾷物，讓資源循環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46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零浪費生活風格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消費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買東西前思考必要性，減少浪費⼜省錢</a:t>
            </a:r>
            <a:endParaRPr lang="en-US" altLang="zh-TW" sz="3200" dirty="0"/>
          </a:p>
          <a:p>
            <a:r>
              <a:rPr lang="zh-TW" altLang="en-US" sz="3200" dirty="0"/>
              <a:t>⾃備容器購物袋，重複使⽤是關鍵</a:t>
            </a:r>
            <a:endParaRPr lang="en-US" altLang="zh-TW" sz="3200" dirty="0"/>
          </a:p>
          <a:p>
            <a:r>
              <a:rPr lang="zh-TW" altLang="en-US" sz="3200" dirty="0"/>
              <a:t>以租代買，提升資源使⽤率</a:t>
            </a:r>
            <a:endParaRPr lang="en-US" altLang="zh-TW" sz="3200" dirty="0"/>
          </a:p>
          <a:p>
            <a:r>
              <a:rPr lang="zh-TW" altLang="en-US" sz="3200" dirty="0"/>
              <a:t>⾄無包裝商店購物，降低垃圾⽣成</a:t>
            </a:r>
            <a:endParaRPr lang="en-US" altLang="zh-TW" sz="3200" dirty="0"/>
          </a:p>
          <a:p>
            <a:r>
              <a:rPr lang="zh-TW" altLang="en-US" sz="3200" dirty="0"/>
              <a:t>網購選擇循環包裝，減少不必要包材</a:t>
            </a:r>
            <a:endParaRPr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54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零浪費生活風格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消費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⽀持⼆⼿物，延續物品價值</a:t>
            </a:r>
          </a:p>
          <a:p>
            <a:r>
              <a:rPr lang="zh-TW" altLang="en-US" sz="3200" dirty="0"/>
              <a:t>⽀持回收材料製品，垃圾也能變⿈⾦</a:t>
            </a:r>
          </a:p>
          <a:p>
            <a:r>
              <a:rPr lang="zh-TW" altLang="en-US" sz="3200" dirty="0"/>
              <a:t>優先維修取代直接丟棄，延⻑物品⽣命</a:t>
            </a:r>
            <a:endParaRPr lang="en-US" altLang="zh-TW" sz="3200" dirty="0"/>
          </a:p>
          <a:p>
            <a:r>
              <a:rPr lang="zh-TW" altLang="en-US" sz="3200" dirty="0"/>
              <a:t>正確回收，讓資源循環利⽤</a:t>
            </a:r>
            <a:endParaRPr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4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零浪費生活風格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娛樂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吸收零浪費新知，不出⾨就知天下事</a:t>
            </a:r>
            <a:endParaRPr lang="en-US" altLang="zh-TW" sz="3200" dirty="0"/>
          </a:p>
          <a:p>
            <a:r>
              <a:rPr lang="zh-TW" altLang="en-US" sz="3200" dirty="0"/>
              <a:t>過夜旅遊⾃備盥洗⽤具，向⼀次性⽤品說不</a:t>
            </a:r>
            <a:endParaRPr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低碳生活風格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了解⾃⾝碳⾜跡，培養碳直覺</a:t>
            </a:r>
            <a:endParaRPr lang="en-US" altLang="zh-TW" sz="2800" dirty="0"/>
          </a:p>
          <a:p>
            <a:r>
              <a:rPr lang="zh-TW" altLang="en-US" sz="2800" dirty="0"/>
              <a:t>在⽣活中的飲⾷、消費、移動、休閒等選擇中盡可能地降低碳排</a:t>
            </a:r>
            <a:endParaRPr lang="en-US" altLang="zh-TW" sz="2800" dirty="0"/>
          </a:p>
          <a:p>
            <a:r>
              <a:rPr lang="zh-TW" altLang="en-US" sz="2800" dirty="0"/>
              <a:t>看似⽼⽣常談的⾏動，累積起來可達 </a:t>
            </a:r>
            <a:r>
              <a:rPr lang="en-US" altLang="zh-TW" sz="2800" dirty="0"/>
              <a:t>40-70% </a:t>
            </a:r>
            <a:r>
              <a:rPr lang="zh-TW" altLang="en-US" sz="2800" dirty="0"/>
              <a:t>的減量貢獻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28569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2731</TotalTime>
  <Words>1252</Words>
  <Application>Microsoft Office PowerPoint</Application>
  <PresentationFormat>寬螢幕</PresentationFormat>
  <Paragraphs>134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 3</vt:lpstr>
      <vt:lpstr>多面向</vt:lpstr>
      <vt:lpstr>淨零排放生活風格 </vt:lpstr>
      <vt:lpstr>大綱</vt:lpstr>
      <vt:lpstr>零浪費生活風格</vt:lpstr>
      <vt:lpstr>零浪費生活風格 飲⾷</vt:lpstr>
      <vt:lpstr>零浪費生活風格 飲⾷</vt:lpstr>
      <vt:lpstr>零浪費生活風格 消費</vt:lpstr>
      <vt:lpstr>零浪費生活風格 消費</vt:lpstr>
      <vt:lpstr>零浪費生活風格 娛樂</vt:lpstr>
      <vt:lpstr>低碳生活風格</vt:lpstr>
      <vt:lpstr>低碳生活風格 飲⾷</vt:lpstr>
      <vt:lpstr>低碳生活風格 消費</vt:lpstr>
      <vt:lpstr>低碳生活風格 消費</vt:lpstr>
      <vt:lpstr>低碳生活風格 消費</vt:lpstr>
      <vt:lpstr>低碳生活風格 消費</vt:lpstr>
      <vt:lpstr>低碳生活風格 消費</vt:lpstr>
      <vt:lpstr>低碳生活風格 消費</vt:lpstr>
      <vt:lpstr>低碳生活風格 移動</vt:lpstr>
      <vt:lpstr>低碳生活風格 娛樂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126</cp:revision>
  <dcterms:created xsi:type="dcterms:W3CDTF">2023-11-21T14:13:14Z</dcterms:created>
  <dcterms:modified xsi:type="dcterms:W3CDTF">2024-01-24T13:09:25Z</dcterms:modified>
</cp:coreProperties>
</file>