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547AEE-A503-4D04-953D-57905D4BB241}" type="doc">
      <dgm:prSet loTypeId="urn:microsoft.com/office/officeart/2005/8/layout/radial3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87B9A911-229C-4B43-9559-A2336E9CAEF0}">
      <dgm:prSet phldrT="[文字]"/>
      <dgm:spPr/>
      <dgm:t>
        <a:bodyPr/>
        <a:lstStyle/>
        <a:p>
          <a:r>
            <a:rPr lang="zh-TW" altLang="en-US" b="1" dirty="0"/>
            <a:t>淨零  排放</a:t>
          </a:r>
        </a:p>
      </dgm:t>
    </dgm:pt>
    <dgm:pt modelId="{D09B2E51-49DE-43FF-A4EC-ABB60168B11E}" type="parTrans" cxnId="{E81538B5-85FC-4BAC-9AF3-C37FF11451C7}">
      <dgm:prSet/>
      <dgm:spPr/>
      <dgm:t>
        <a:bodyPr/>
        <a:lstStyle/>
        <a:p>
          <a:endParaRPr lang="zh-TW" altLang="en-US" b="1"/>
        </a:p>
      </dgm:t>
    </dgm:pt>
    <dgm:pt modelId="{5583C3DF-B982-4BFD-9B89-BBAA643D2C01}" type="sibTrans" cxnId="{E81538B5-85FC-4BAC-9AF3-C37FF11451C7}">
      <dgm:prSet/>
      <dgm:spPr/>
      <dgm:t>
        <a:bodyPr/>
        <a:lstStyle/>
        <a:p>
          <a:endParaRPr lang="zh-TW" altLang="en-US" b="1"/>
        </a:p>
      </dgm:t>
    </dgm:pt>
    <dgm:pt modelId="{6192CD5E-5872-40B3-A87A-848CCD2F8338}">
      <dgm:prSet phldrT="[文字]"/>
      <dgm:spPr/>
      <dgm:t>
        <a:bodyPr/>
        <a:lstStyle/>
        <a:p>
          <a:r>
            <a:rPr lang="zh-TW" altLang="en-US" b="1" dirty="0"/>
            <a:t>產業</a:t>
          </a:r>
        </a:p>
      </dgm:t>
    </dgm:pt>
    <dgm:pt modelId="{B5B3877F-5694-4188-868B-8BB68070444D}" type="parTrans" cxnId="{46D45FAD-756D-4441-BB2C-51F771A7F10D}">
      <dgm:prSet/>
      <dgm:spPr/>
      <dgm:t>
        <a:bodyPr/>
        <a:lstStyle/>
        <a:p>
          <a:endParaRPr lang="zh-TW" altLang="en-US" b="1"/>
        </a:p>
      </dgm:t>
    </dgm:pt>
    <dgm:pt modelId="{54494DB0-D446-45FF-8643-6F761921D4CF}" type="sibTrans" cxnId="{46D45FAD-756D-4441-BB2C-51F771A7F10D}">
      <dgm:prSet/>
      <dgm:spPr/>
      <dgm:t>
        <a:bodyPr/>
        <a:lstStyle/>
        <a:p>
          <a:endParaRPr lang="zh-TW" altLang="en-US" b="1"/>
        </a:p>
      </dgm:t>
    </dgm:pt>
    <dgm:pt modelId="{5A6D69F0-FA1F-4909-A829-B9A7BF8AEE8F}">
      <dgm:prSet phldrT="[文字]"/>
      <dgm:spPr/>
      <dgm:t>
        <a:bodyPr/>
        <a:lstStyle/>
        <a:p>
          <a:r>
            <a:rPr lang="zh-TW" altLang="en-US" b="1" dirty="0"/>
            <a:t>生活</a:t>
          </a:r>
        </a:p>
      </dgm:t>
    </dgm:pt>
    <dgm:pt modelId="{A7CEED83-6A6A-4F64-A8F2-E715371F1888}" type="parTrans" cxnId="{E3DF4BB8-EAEC-4FA6-B14A-9C98A1F5D1E3}">
      <dgm:prSet/>
      <dgm:spPr/>
      <dgm:t>
        <a:bodyPr/>
        <a:lstStyle/>
        <a:p>
          <a:endParaRPr lang="zh-TW" altLang="en-US" b="1"/>
        </a:p>
      </dgm:t>
    </dgm:pt>
    <dgm:pt modelId="{CC3ADE3A-2C65-429E-9A4A-2EF21876F7D0}" type="sibTrans" cxnId="{E3DF4BB8-EAEC-4FA6-B14A-9C98A1F5D1E3}">
      <dgm:prSet/>
      <dgm:spPr/>
      <dgm:t>
        <a:bodyPr/>
        <a:lstStyle/>
        <a:p>
          <a:endParaRPr lang="zh-TW" altLang="en-US" b="1"/>
        </a:p>
      </dgm:t>
    </dgm:pt>
    <dgm:pt modelId="{0C55BD82-1F67-4007-B35F-477DF58F3641}">
      <dgm:prSet phldrT="[文字]"/>
      <dgm:spPr/>
      <dgm:t>
        <a:bodyPr/>
        <a:lstStyle/>
        <a:p>
          <a:r>
            <a:rPr lang="zh-TW" altLang="en-US" b="1" dirty="0"/>
            <a:t>社會</a:t>
          </a:r>
        </a:p>
      </dgm:t>
    </dgm:pt>
    <dgm:pt modelId="{CE2BC896-B3D8-450D-BDAE-0917B369C848}" type="parTrans" cxnId="{452C8673-97DC-4B1C-A66D-2A02CACC4E27}">
      <dgm:prSet/>
      <dgm:spPr/>
      <dgm:t>
        <a:bodyPr/>
        <a:lstStyle/>
        <a:p>
          <a:endParaRPr lang="zh-TW" altLang="en-US" b="1"/>
        </a:p>
      </dgm:t>
    </dgm:pt>
    <dgm:pt modelId="{551858C7-6656-4264-8974-8C3377B166FC}" type="sibTrans" cxnId="{452C8673-97DC-4B1C-A66D-2A02CACC4E27}">
      <dgm:prSet/>
      <dgm:spPr/>
      <dgm:t>
        <a:bodyPr/>
        <a:lstStyle/>
        <a:p>
          <a:endParaRPr lang="zh-TW" altLang="en-US" b="1"/>
        </a:p>
      </dgm:t>
    </dgm:pt>
    <dgm:pt modelId="{22F0C81C-D567-4BCB-917A-6AFC7463BAD2}">
      <dgm:prSet phldrT="[文字]"/>
      <dgm:spPr/>
      <dgm:t>
        <a:bodyPr/>
        <a:lstStyle/>
        <a:p>
          <a:r>
            <a:rPr lang="zh-TW" altLang="en-US" b="1" dirty="0"/>
            <a:t>能源</a:t>
          </a:r>
        </a:p>
      </dgm:t>
    </dgm:pt>
    <dgm:pt modelId="{9A2E6E4C-753F-460F-B873-FD9611D89632}" type="parTrans" cxnId="{394930DE-60DB-4184-96BB-02FEDA129DE0}">
      <dgm:prSet/>
      <dgm:spPr/>
      <dgm:t>
        <a:bodyPr/>
        <a:lstStyle/>
        <a:p>
          <a:endParaRPr lang="zh-TW" altLang="en-US" b="1"/>
        </a:p>
      </dgm:t>
    </dgm:pt>
    <dgm:pt modelId="{A98D620A-2943-4B37-9850-E2B06BE36ACC}" type="sibTrans" cxnId="{394930DE-60DB-4184-96BB-02FEDA129DE0}">
      <dgm:prSet/>
      <dgm:spPr/>
      <dgm:t>
        <a:bodyPr/>
        <a:lstStyle/>
        <a:p>
          <a:endParaRPr lang="zh-TW" altLang="en-US" b="1"/>
        </a:p>
      </dgm:t>
    </dgm:pt>
    <dgm:pt modelId="{DA31FADC-4133-44D0-9E71-9234B57F4471}" type="pres">
      <dgm:prSet presAssocID="{22547AEE-A503-4D04-953D-57905D4BB241}" presName="composite" presStyleCnt="0">
        <dgm:presLayoutVars>
          <dgm:chMax val="1"/>
          <dgm:dir/>
          <dgm:resizeHandles val="exact"/>
        </dgm:presLayoutVars>
      </dgm:prSet>
      <dgm:spPr/>
    </dgm:pt>
    <dgm:pt modelId="{53B05A1A-B70D-4B46-B545-8AA24D14C580}" type="pres">
      <dgm:prSet presAssocID="{22547AEE-A503-4D04-953D-57905D4BB241}" presName="radial" presStyleCnt="0">
        <dgm:presLayoutVars>
          <dgm:animLvl val="ctr"/>
        </dgm:presLayoutVars>
      </dgm:prSet>
      <dgm:spPr/>
    </dgm:pt>
    <dgm:pt modelId="{5B239917-539B-4240-BDC3-254B8DA2E563}" type="pres">
      <dgm:prSet presAssocID="{87B9A911-229C-4B43-9559-A2336E9CAEF0}" presName="centerShape" presStyleLbl="vennNode1" presStyleIdx="0" presStyleCnt="5"/>
      <dgm:spPr/>
    </dgm:pt>
    <dgm:pt modelId="{4B14C61F-2DA7-4689-8D1A-7484273F2394}" type="pres">
      <dgm:prSet presAssocID="{6192CD5E-5872-40B3-A87A-848CCD2F8338}" presName="node" presStyleLbl="vennNode1" presStyleIdx="1" presStyleCnt="5">
        <dgm:presLayoutVars>
          <dgm:bulletEnabled val="1"/>
        </dgm:presLayoutVars>
      </dgm:prSet>
      <dgm:spPr/>
    </dgm:pt>
    <dgm:pt modelId="{185CDD50-7F46-4287-92C9-D8A641929D38}" type="pres">
      <dgm:prSet presAssocID="{5A6D69F0-FA1F-4909-A829-B9A7BF8AEE8F}" presName="node" presStyleLbl="vennNode1" presStyleIdx="2" presStyleCnt="5">
        <dgm:presLayoutVars>
          <dgm:bulletEnabled val="1"/>
        </dgm:presLayoutVars>
      </dgm:prSet>
      <dgm:spPr/>
    </dgm:pt>
    <dgm:pt modelId="{11D3E29B-649E-4A1E-8359-57E612B197FB}" type="pres">
      <dgm:prSet presAssocID="{0C55BD82-1F67-4007-B35F-477DF58F3641}" presName="node" presStyleLbl="vennNode1" presStyleIdx="3" presStyleCnt="5">
        <dgm:presLayoutVars>
          <dgm:bulletEnabled val="1"/>
        </dgm:presLayoutVars>
      </dgm:prSet>
      <dgm:spPr/>
    </dgm:pt>
    <dgm:pt modelId="{C6E00F39-5332-41D3-9082-471AD111E13B}" type="pres">
      <dgm:prSet presAssocID="{22F0C81C-D567-4BCB-917A-6AFC7463BAD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080D542D-FA19-4D8C-B0C4-8F19F3CAC5DA}" type="presOf" srcId="{22F0C81C-D567-4BCB-917A-6AFC7463BAD2}" destId="{C6E00F39-5332-41D3-9082-471AD111E13B}" srcOrd="0" destOrd="0" presId="urn:microsoft.com/office/officeart/2005/8/layout/radial3"/>
    <dgm:cxn modelId="{1E0FB34F-338B-4E03-BBF7-8BCC20760DBF}" type="presOf" srcId="{5A6D69F0-FA1F-4909-A829-B9A7BF8AEE8F}" destId="{185CDD50-7F46-4287-92C9-D8A641929D38}" srcOrd="0" destOrd="0" presId="urn:microsoft.com/office/officeart/2005/8/layout/radial3"/>
    <dgm:cxn modelId="{452C8673-97DC-4B1C-A66D-2A02CACC4E27}" srcId="{87B9A911-229C-4B43-9559-A2336E9CAEF0}" destId="{0C55BD82-1F67-4007-B35F-477DF58F3641}" srcOrd="2" destOrd="0" parTransId="{CE2BC896-B3D8-450D-BDAE-0917B369C848}" sibTransId="{551858C7-6656-4264-8974-8C3377B166FC}"/>
    <dgm:cxn modelId="{288E237F-0211-476F-87DB-C67AF487C830}" type="presOf" srcId="{22547AEE-A503-4D04-953D-57905D4BB241}" destId="{DA31FADC-4133-44D0-9E71-9234B57F4471}" srcOrd="0" destOrd="0" presId="urn:microsoft.com/office/officeart/2005/8/layout/radial3"/>
    <dgm:cxn modelId="{2813A09A-A89B-4467-9D1A-62AAC2D4A27C}" type="presOf" srcId="{0C55BD82-1F67-4007-B35F-477DF58F3641}" destId="{11D3E29B-649E-4A1E-8359-57E612B197FB}" srcOrd="0" destOrd="0" presId="urn:microsoft.com/office/officeart/2005/8/layout/radial3"/>
    <dgm:cxn modelId="{46D45FAD-756D-4441-BB2C-51F771A7F10D}" srcId="{87B9A911-229C-4B43-9559-A2336E9CAEF0}" destId="{6192CD5E-5872-40B3-A87A-848CCD2F8338}" srcOrd="0" destOrd="0" parTransId="{B5B3877F-5694-4188-868B-8BB68070444D}" sibTransId="{54494DB0-D446-45FF-8643-6F761921D4CF}"/>
    <dgm:cxn modelId="{E81538B5-85FC-4BAC-9AF3-C37FF11451C7}" srcId="{22547AEE-A503-4D04-953D-57905D4BB241}" destId="{87B9A911-229C-4B43-9559-A2336E9CAEF0}" srcOrd="0" destOrd="0" parTransId="{D09B2E51-49DE-43FF-A4EC-ABB60168B11E}" sibTransId="{5583C3DF-B982-4BFD-9B89-BBAA643D2C01}"/>
    <dgm:cxn modelId="{E3DF4BB8-EAEC-4FA6-B14A-9C98A1F5D1E3}" srcId="{87B9A911-229C-4B43-9559-A2336E9CAEF0}" destId="{5A6D69F0-FA1F-4909-A829-B9A7BF8AEE8F}" srcOrd="1" destOrd="0" parTransId="{A7CEED83-6A6A-4F64-A8F2-E715371F1888}" sibTransId="{CC3ADE3A-2C65-429E-9A4A-2EF21876F7D0}"/>
    <dgm:cxn modelId="{394930DE-60DB-4184-96BB-02FEDA129DE0}" srcId="{87B9A911-229C-4B43-9559-A2336E9CAEF0}" destId="{22F0C81C-D567-4BCB-917A-6AFC7463BAD2}" srcOrd="3" destOrd="0" parTransId="{9A2E6E4C-753F-460F-B873-FD9611D89632}" sibTransId="{A98D620A-2943-4B37-9850-E2B06BE36ACC}"/>
    <dgm:cxn modelId="{82797FEB-901E-47BE-AA42-C1C948DC0A42}" type="presOf" srcId="{87B9A911-229C-4B43-9559-A2336E9CAEF0}" destId="{5B239917-539B-4240-BDC3-254B8DA2E563}" srcOrd="0" destOrd="0" presId="urn:microsoft.com/office/officeart/2005/8/layout/radial3"/>
    <dgm:cxn modelId="{E3005CED-3B59-4788-AA91-B709C6CAD76E}" type="presOf" srcId="{6192CD5E-5872-40B3-A87A-848CCD2F8338}" destId="{4B14C61F-2DA7-4689-8D1A-7484273F2394}" srcOrd="0" destOrd="0" presId="urn:microsoft.com/office/officeart/2005/8/layout/radial3"/>
    <dgm:cxn modelId="{63B9BCE4-D1B5-4D9B-8015-02E3DEAB04E2}" type="presParOf" srcId="{DA31FADC-4133-44D0-9E71-9234B57F4471}" destId="{53B05A1A-B70D-4B46-B545-8AA24D14C580}" srcOrd="0" destOrd="0" presId="urn:microsoft.com/office/officeart/2005/8/layout/radial3"/>
    <dgm:cxn modelId="{C17252B3-2527-47AE-AAC2-12A9E30E35A5}" type="presParOf" srcId="{53B05A1A-B70D-4B46-B545-8AA24D14C580}" destId="{5B239917-539B-4240-BDC3-254B8DA2E563}" srcOrd="0" destOrd="0" presId="urn:microsoft.com/office/officeart/2005/8/layout/radial3"/>
    <dgm:cxn modelId="{56CB56C3-C16F-4F69-9E2D-76888CAB9150}" type="presParOf" srcId="{53B05A1A-B70D-4B46-B545-8AA24D14C580}" destId="{4B14C61F-2DA7-4689-8D1A-7484273F2394}" srcOrd="1" destOrd="0" presId="urn:microsoft.com/office/officeart/2005/8/layout/radial3"/>
    <dgm:cxn modelId="{6CC08089-7350-4E6C-A466-089F07AD53B5}" type="presParOf" srcId="{53B05A1A-B70D-4B46-B545-8AA24D14C580}" destId="{185CDD50-7F46-4287-92C9-D8A641929D38}" srcOrd="2" destOrd="0" presId="urn:microsoft.com/office/officeart/2005/8/layout/radial3"/>
    <dgm:cxn modelId="{B6B4B48D-4820-42E8-A833-038D0220E60E}" type="presParOf" srcId="{53B05A1A-B70D-4B46-B545-8AA24D14C580}" destId="{11D3E29B-649E-4A1E-8359-57E612B197FB}" srcOrd="3" destOrd="0" presId="urn:microsoft.com/office/officeart/2005/8/layout/radial3"/>
    <dgm:cxn modelId="{30F9C952-79EB-46A7-9A72-DF6D14B0D63C}" type="presParOf" srcId="{53B05A1A-B70D-4B46-B545-8AA24D14C580}" destId="{C6E00F39-5332-41D3-9082-471AD111E13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39917-539B-4240-BDC3-254B8DA2E563}">
      <dsp:nvSpPr>
        <dsp:cNvPr id="0" name=""/>
        <dsp:cNvSpPr/>
      </dsp:nvSpPr>
      <dsp:spPr>
        <a:xfrm>
          <a:off x="2037203" y="1055212"/>
          <a:ext cx="2628774" cy="262877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b="1" kern="1200" dirty="0"/>
            <a:t>淨零  排放</a:t>
          </a:r>
        </a:p>
      </dsp:txBody>
      <dsp:txXfrm>
        <a:off x="2422178" y="1440187"/>
        <a:ext cx="1858824" cy="1858824"/>
      </dsp:txXfrm>
    </dsp:sp>
    <dsp:sp modelId="{4B14C61F-2DA7-4689-8D1A-7484273F2394}">
      <dsp:nvSpPr>
        <dsp:cNvPr id="0" name=""/>
        <dsp:cNvSpPr/>
      </dsp:nvSpPr>
      <dsp:spPr>
        <a:xfrm>
          <a:off x="2694396" y="469"/>
          <a:ext cx="1314387" cy="131438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b="1" kern="1200" dirty="0"/>
            <a:t>產業</a:t>
          </a:r>
        </a:p>
      </dsp:txBody>
      <dsp:txXfrm>
        <a:off x="2886884" y="192957"/>
        <a:ext cx="929411" cy="929411"/>
      </dsp:txXfrm>
    </dsp:sp>
    <dsp:sp modelId="{185CDD50-7F46-4287-92C9-D8A641929D38}">
      <dsp:nvSpPr>
        <dsp:cNvPr id="0" name=""/>
        <dsp:cNvSpPr/>
      </dsp:nvSpPr>
      <dsp:spPr>
        <a:xfrm>
          <a:off x="4406333" y="1712405"/>
          <a:ext cx="1314387" cy="131438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b="1" kern="1200" dirty="0"/>
            <a:t>生活</a:t>
          </a:r>
        </a:p>
      </dsp:txBody>
      <dsp:txXfrm>
        <a:off x="4598821" y="1904893"/>
        <a:ext cx="929411" cy="929411"/>
      </dsp:txXfrm>
    </dsp:sp>
    <dsp:sp modelId="{11D3E29B-649E-4A1E-8359-57E612B197FB}">
      <dsp:nvSpPr>
        <dsp:cNvPr id="0" name=""/>
        <dsp:cNvSpPr/>
      </dsp:nvSpPr>
      <dsp:spPr>
        <a:xfrm>
          <a:off x="2694396" y="3424342"/>
          <a:ext cx="1314387" cy="131438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b="1" kern="1200" dirty="0"/>
            <a:t>社會</a:t>
          </a:r>
        </a:p>
      </dsp:txBody>
      <dsp:txXfrm>
        <a:off x="2886884" y="3616830"/>
        <a:ext cx="929411" cy="929411"/>
      </dsp:txXfrm>
    </dsp:sp>
    <dsp:sp modelId="{C6E00F39-5332-41D3-9082-471AD111E13B}">
      <dsp:nvSpPr>
        <dsp:cNvPr id="0" name=""/>
        <dsp:cNvSpPr/>
      </dsp:nvSpPr>
      <dsp:spPr>
        <a:xfrm>
          <a:off x="982460" y="1712405"/>
          <a:ext cx="1314387" cy="131438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b="1" kern="1200" dirty="0"/>
            <a:t>能源</a:t>
          </a:r>
        </a:p>
      </dsp:txBody>
      <dsp:txXfrm>
        <a:off x="1174948" y="1904893"/>
        <a:ext cx="929411" cy="929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1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98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2023/11/24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zh-TW" altLang="en-US" sz="6000" b="1" dirty="0">
                <a:solidFill>
                  <a:srgbClr val="0070C0"/>
                </a:solidFill>
              </a:rPr>
              <a:t>臺灣</a:t>
            </a:r>
            <a:r>
              <a:rPr lang="en-US" altLang="zh-TW" sz="6000" b="1" dirty="0">
                <a:solidFill>
                  <a:srgbClr val="0070C0"/>
                </a:solidFill>
              </a:rPr>
              <a:t>2050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r>
              <a:rPr lang="zh-TW" altLang="en-US" sz="6000" b="1" dirty="0">
                <a:solidFill>
                  <a:srgbClr val="0070C0"/>
                </a:solidFill>
              </a:rPr>
              <a:t>淨零排放政策之介紹</a:t>
            </a:r>
            <a:r>
              <a:rPr lang="en-US" altLang="zh-TW" sz="6000" b="1" dirty="0">
                <a:solidFill>
                  <a:srgbClr val="0070C0"/>
                </a:solidFill>
              </a:rPr>
              <a:t>(1/4)</a:t>
            </a: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178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淨零排放與</a:t>
            </a:r>
            <a:r>
              <a:rPr lang="en-US" altLang="zh-TW" sz="4800" b="1" dirty="0">
                <a:solidFill>
                  <a:srgbClr val="0070C0"/>
                </a:solidFill>
              </a:rPr>
              <a:t>SDGs</a:t>
            </a:r>
            <a:r>
              <a:rPr lang="zh-TW" altLang="en-US" sz="4800" b="1" dirty="0">
                <a:solidFill>
                  <a:srgbClr val="0070C0"/>
                </a:solidFill>
              </a:rPr>
              <a:t>、</a:t>
            </a:r>
            <a:r>
              <a:rPr lang="en-US" altLang="zh-TW" sz="4800" b="1" dirty="0">
                <a:solidFill>
                  <a:srgbClr val="0070C0"/>
                </a:solidFill>
              </a:rPr>
              <a:t>ESG</a:t>
            </a:r>
            <a:r>
              <a:rPr lang="zh-TW" altLang="en-US" sz="4800" b="1" dirty="0">
                <a:solidFill>
                  <a:srgbClr val="0070C0"/>
                </a:solidFill>
              </a:rPr>
              <a:t>之關係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0C28ABE-925E-D1FF-E6A9-C39C6B3060EA}"/>
              </a:ext>
            </a:extLst>
          </p:cNvPr>
          <p:cNvSpPr txBox="1"/>
          <p:nvPr/>
        </p:nvSpPr>
        <p:spPr>
          <a:xfrm>
            <a:off x="8421095" y="744079"/>
            <a:ext cx="578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資料來源：</a:t>
            </a:r>
            <a:endParaRPr lang="en-US" altLang="zh-TW" sz="1400" dirty="0"/>
          </a:p>
          <a:p>
            <a:r>
              <a:rPr lang="de-DE" altLang="zh-TW" sz="1400" dirty="0"/>
              <a:t>Joh. Berenberg, Gossler &amp; Co. KG</a:t>
            </a:r>
            <a:r>
              <a:rPr lang="zh-TW" altLang="en-US" sz="1400" dirty="0"/>
              <a:t> </a:t>
            </a:r>
            <a:r>
              <a:rPr lang="en-US" altLang="zh-TW" sz="1400" dirty="0"/>
              <a:t>(2018)</a:t>
            </a:r>
            <a:r>
              <a:rPr lang="zh-TW" altLang="en-US" sz="1400" dirty="0"/>
              <a:t>。</a:t>
            </a: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1DE67E38-C835-66EE-A151-3F4517A1BC44}"/>
              </a:ext>
            </a:extLst>
          </p:cNvPr>
          <p:cNvGrpSpPr/>
          <p:nvPr/>
        </p:nvGrpSpPr>
        <p:grpSpPr>
          <a:xfrm>
            <a:off x="1633427" y="1463313"/>
            <a:ext cx="2311398" cy="5396047"/>
            <a:chOff x="797828" y="1463885"/>
            <a:chExt cx="2311398" cy="5396047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224FB131-7823-CE36-1168-EE1E30CC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7828" y="2237136"/>
              <a:ext cx="1155699" cy="1155699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5F2698F-6C35-9D17-DCF6-8A1C82E59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53527" y="2237136"/>
              <a:ext cx="1155699" cy="1155699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ACF3E939-263B-3948-A1B6-0FEC55A47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7828" y="3392835"/>
              <a:ext cx="1155699" cy="1155699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985FB75A-8FDA-A219-9FB3-0D54D51B5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53527" y="3392835"/>
              <a:ext cx="1155699" cy="1155699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26F99826-2254-61AA-DFDD-502D1ABD6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7828" y="4548534"/>
              <a:ext cx="1155699" cy="1155699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6212592-1DE0-1ABF-E021-761B7188E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53527" y="4548534"/>
              <a:ext cx="1155699" cy="1155699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674B439F-51DD-4AC4-5688-F13E1216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7828" y="5704233"/>
              <a:ext cx="1155699" cy="1155699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3690337-0A80-B7C8-18BE-907A6A07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53527" y="5704233"/>
              <a:ext cx="1155699" cy="1155699"/>
            </a:xfrm>
            <a:prstGeom prst="rect">
              <a:avLst/>
            </a:prstGeom>
          </p:spPr>
        </p:pic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6353EC7-E873-2626-530E-DF0C86288227}"/>
                </a:ext>
              </a:extLst>
            </p:cNvPr>
            <p:cNvSpPr/>
            <p:nvPr/>
          </p:nvSpPr>
          <p:spPr>
            <a:xfrm>
              <a:off x="797828" y="1463885"/>
              <a:ext cx="2311398" cy="79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</a:rPr>
                <a:t>環境</a:t>
              </a:r>
              <a:r>
                <a:rPr lang="en-US" altLang="zh-TW" sz="3200" b="1" dirty="0">
                  <a:solidFill>
                    <a:schemeClr val="tx1"/>
                  </a:solidFill>
                </a:rPr>
                <a:t>(E)</a:t>
              </a:r>
              <a:endParaRPr lang="zh-TW" altLang="en-US"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E4BDDC3A-C257-B741-38E2-CD5B586D9B3B}"/>
              </a:ext>
            </a:extLst>
          </p:cNvPr>
          <p:cNvGrpSpPr/>
          <p:nvPr/>
        </p:nvGrpSpPr>
        <p:grpSpPr>
          <a:xfrm>
            <a:off x="4449411" y="1444957"/>
            <a:ext cx="3467098" cy="5414974"/>
            <a:chOff x="4031611" y="1444957"/>
            <a:chExt cx="3467098" cy="5414974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FAA9F4F-2C11-3250-CC5E-0E2677E5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612" y="2237137"/>
              <a:ext cx="1155699" cy="1155699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A4B166E7-DCEF-7DBC-7D96-5092F02FB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87311" y="2237137"/>
              <a:ext cx="1155699" cy="1155699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8B6DC041-193B-AD4C-0DD5-F3407E6A7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43010" y="2237136"/>
              <a:ext cx="1155699" cy="1155699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40FCC49C-55DD-0F83-0485-3DAB55A02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1612" y="3392836"/>
              <a:ext cx="1155699" cy="1155699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2B8C868D-246B-27B1-3155-1FC5B787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87311" y="3392836"/>
              <a:ext cx="1155699" cy="1155699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54517F3-E780-D93C-9749-C5BA53E04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43010" y="3392835"/>
              <a:ext cx="1155699" cy="1155699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3E92A943-B22B-249F-3CEC-E0E669E94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1612" y="4548535"/>
              <a:ext cx="1155699" cy="1155699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96A29A75-0A80-E9AF-89F4-35ACA96C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87311" y="4548535"/>
              <a:ext cx="1155699" cy="1155699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C0F5BC8B-F92A-185E-FF9D-0F27054E6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43010" y="4548534"/>
              <a:ext cx="1155699" cy="1155699"/>
            </a:xfrm>
            <a:prstGeom prst="rect">
              <a:avLst/>
            </a:prstGeom>
          </p:spPr>
        </p:pic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05D902AA-A2FC-3DE4-38EF-954703524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1612" y="5704232"/>
              <a:ext cx="1155699" cy="1155699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C81E3E69-2793-6778-2B38-F502D3EC0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87311" y="5704232"/>
              <a:ext cx="1155699" cy="1155699"/>
            </a:xfrm>
            <a:prstGeom prst="rect">
              <a:avLst/>
            </a:prstGeom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45276C9-0666-7116-A06A-CDCA058F967A}"/>
                </a:ext>
              </a:extLst>
            </p:cNvPr>
            <p:cNvSpPr/>
            <p:nvPr/>
          </p:nvSpPr>
          <p:spPr>
            <a:xfrm>
              <a:off x="4031611" y="1444957"/>
              <a:ext cx="3467097" cy="7921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</a:rPr>
                <a:t>社會</a:t>
              </a:r>
              <a:r>
                <a:rPr lang="en-US" altLang="zh-TW" sz="3200" b="1" dirty="0">
                  <a:solidFill>
                    <a:schemeClr val="tx1"/>
                  </a:solidFill>
                </a:rPr>
                <a:t>(S)</a:t>
              </a:r>
              <a:endParaRPr lang="zh-TW" altLang="en-US"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B5C60F2-BFEA-F26C-E0F9-D612BF6AA75B}"/>
              </a:ext>
            </a:extLst>
          </p:cNvPr>
          <p:cNvGrpSpPr/>
          <p:nvPr/>
        </p:nvGrpSpPr>
        <p:grpSpPr>
          <a:xfrm>
            <a:off x="8421095" y="1444957"/>
            <a:ext cx="2311398" cy="5414975"/>
            <a:chOff x="8421095" y="1444957"/>
            <a:chExt cx="2311398" cy="5414975"/>
          </a:xfrm>
        </p:grpSpPr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3C1AB779-D3F0-D963-258E-92A5E81EB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21095" y="2237136"/>
              <a:ext cx="1155699" cy="1155699"/>
            </a:xfrm>
            <a:prstGeom prst="rect">
              <a:avLst/>
            </a:prstGeom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C4E57E03-2AD8-D218-3362-17AAEB714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76794" y="2237136"/>
              <a:ext cx="1155699" cy="1155699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9A81E945-BFB8-77A4-DAF3-B4CAD6DCD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21095" y="3392835"/>
              <a:ext cx="1155699" cy="1155699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851CB8B3-1A36-5CC2-9B97-0339500D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76794" y="3392835"/>
              <a:ext cx="1155699" cy="1155699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3B9FA30B-C554-C6F2-3E46-ADB38F39A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21095" y="4548534"/>
              <a:ext cx="1155699" cy="1155699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E1E64D2A-33D9-293C-3ED4-AF12101DD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76794" y="4548534"/>
              <a:ext cx="1155699" cy="1155699"/>
            </a:xfrm>
            <a:prstGeom prst="rect">
              <a:avLst/>
            </a:prstGeom>
          </p:spPr>
        </p:pic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2D434007-4F26-03C4-7B6E-74E110653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21095" y="5704233"/>
              <a:ext cx="1155699" cy="1155699"/>
            </a:xfrm>
            <a:prstGeom prst="rect">
              <a:avLst/>
            </a:prstGeom>
          </p:spPr>
        </p:pic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DB1163B7-564D-42F7-2BFD-802C7EFA7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76794" y="5704233"/>
              <a:ext cx="1155699" cy="1155699"/>
            </a:xfrm>
            <a:prstGeom prst="rect">
              <a:avLst/>
            </a:prstGeom>
          </p:spPr>
        </p:pic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BE2EF91-D717-714A-B72C-66CFCD1987F8}"/>
                </a:ext>
              </a:extLst>
            </p:cNvPr>
            <p:cNvSpPr/>
            <p:nvPr/>
          </p:nvSpPr>
          <p:spPr>
            <a:xfrm>
              <a:off x="8421095" y="1444957"/>
              <a:ext cx="2311398" cy="811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</a:rPr>
                <a:t>公司治理</a:t>
              </a:r>
              <a:r>
                <a:rPr lang="en-US" altLang="zh-TW" sz="3200" b="1" dirty="0">
                  <a:solidFill>
                    <a:schemeClr val="tx1"/>
                  </a:solidFill>
                </a:rPr>
                <a:t>(G)</a:t>
              </a:r>
            </a:p>
          </p:txBody>
        </p:sp>
      </p:grp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03B53C32-0ADC-A706-9855-691BEE2251F3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1034143" y="1859402"/>
            <a:ext cx="599284" cy="74228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068810C-C404-8FA5-5ED8-D92F7D3F90EC}"/>
              </a:ext>
            </a:extLst>
          </p:cNvPr>
          <p:cNvSpPr txBox="1"/>
          <p:nvPr/>
        </p:nvSpPr>
        <p:spPr>
          <a:xfrm>
            <a:off x="238864" y="2601040"/>
            <a:ext cx="1633427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zh-TW" sz="24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淨零排放</a:t>
            </a:r>
          </a:p>
        </p:txBody>
      </p:sp>
    </p:spTree>
    <p:extLst>
      <p:ext uri="{BB962C8B-B14F-4D97-AF65-F5344CB8AC3E}">
        <p14:creationId xmlns:p14="http://schemas.microsoft.com/office/powerpoint/2010/main" val="403330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D335B6-D5F0-C42E-0262-DA2028B4D787}"/>
              </a:ext>
            </a:extLst>
          </p:cNvPr>
          <p:cNvSpPr txBox="1"/>
          <p:nvPr/>
        </p:nvSpPr>
        <p:spPr>
          <a:xfrm>
            <a:off x="677334" y="1958370"/>
            <a:ext cx="874939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國家發展委員會、行政院環境保護署、經濟部、科技部、交通部、內政部、行政院農業委員會、金融監督管理委員會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(2022)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。臺灣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2050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淨零排放路徑及策略總說明。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https://www.ndc.gov.tw/Content_List.aspx?n=DEE68AAD8B38BD76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經濟部淨零辦公室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無日期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。認識淨零排放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圖片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https://www.go-moea.tw/#know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Joh. Berenberg, </a:t>
            </a:r>
            <a:r>
              <a:rPr lang="en-US" altLang="zh-TW" sz="20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Gossler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&amp; Co. KG (2018). </a:t>
            </a:r>
            <a:r>
              <a:rPr lang="en-US" altLang="zh-TW" sz="2000" i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BERENBERG ESG OFFICE STUDY: Understanding the SDGs in sustainable investing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https://www.berenberg.de/fileadmin/web/asset_management/news/esg-news/SDG_understanding_SDGs_in_sustainable_investing.pdf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0A4F6FB-6B4A-A32B-314C-6990DEC5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178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何謂淨零排放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溫室氣體的來源與種類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淨零排放的目標和意義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淨零排放與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SDGs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之關係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80D74D6-8E28-0F9B-8869-C6BDA5DD63B7}"/>
              </a:ext>
            </a:extLst>
          </p:cNvPr>
          <p:cNvSpPr txBox="1"/>
          <p:nvPr/>
        </p:nvSpPr>
        <p:spPr>
          <a:xfrm>
            <a:off x="677334" y="1381257"/>
            <a:ext cx="75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What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F4D82CD-B88F-956E-D808-DEF75A32A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0447"/>
            <a:ext cx="12192000" cy="270755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何謂淨零排放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001"/>
            <a:ext cx="7867951" cy="160380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淨零排放乃一段時間內的國家、企業、組織等將其人為產生的溫室氣體最小化，並透過負碳技術和自然碳匯來達到相互抵消使其為「零」或低於零。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32E8329B-3227-583C-823F-D34DD8A92BD8}"/>
              </a:ext>
            </a:extLst>
          </p:cNvPr>
          <p:cNvSpPr/>
          <p:nvPr/>
        </p:nvSpPr>
        <p:spPr>
          <a:xfrm rot="10800000">
            <a:off x="524404" y="3875317"/>
            <a:ext cx="338545" cy="291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41F1CC-5FE1-8C15-6193-D4990B7F79CF}"/>
              </a:ext>
            </a:extLst>
          </p:cNvPr>
          <p:cNvSpPr txBox="1"/>
          <p:nvPr/>
        </p:nvSpPr>
        <p:spPr>
          <a:xfrm>
            <a:off x="862949" y="3781115"/>
            <a:ext cx="701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淨零排放概念示意；圖片來源：經濟部淨零辦公室</a:t>
            </a:r>
          </a:p>
        </p:txBody>
      </p:sp>
    </p:spTree>
    <p:extLst>
      <p:ext uri="{BB962C8B-B14F-4D97-AF65-F5344CB8AC3E}">
        <p14:creationId xmlns:p14="http://schemas.microsoft.com/office/powerpoint/2010/main" val="2005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溫室氣體的來源與影響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002"/>
            <a:ext cx="9108923" cy="7332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根據我國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《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氣候變遷因應法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》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所定義之溫室氣體具有七種：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866A4BA-695B-8167-2EB1-973C01A26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87660"/>
              </p:ext>
            </p:extLst>
          </p:nvPr>
        </p:nvGraphicFramePr>
        <p:xfrm>
          <a:off x="797828" y="2547258"/>
          <a:ext cx="10365989" cy="3657600"/>
        </p:xfrm>
        <a:graphic>
          <a:graphicData uri="http://schemas.openxmlformats.org/drawingml/2006/table">
            <a:tbl>
              <a:tblPr firstRow="1" firstCol="1" bandRow="1"/>
              <a:tblGrid>
                <a:gridCol w="2696486">
                  <a:extLst>
                    <a:ext uri="{9D8B030D-6E8A-4147-A177-3AD203B41FA5}">
                      <a16:colId xmlns:a16="http://schemas.microsoft.com/office/drawing/2014/main" val="815492248"/>
                    </a:ext>
                  </a:extLst>
                </a:gridCol>
                <a:gridCol w="4169229">
                  <a:extLst>
                    <a:ext uri="{9D8B030D-6E8A-4147-A177-3AD203B41FA5}">
                      <a16:colId xmlns:a16="http://schemas.microsoft.com/office/drawing/2014/main" val="1843039356"/>
                    </a:ext>
                  </a:extLst>
                </a:gridCol>
                <a:gridCol w="3500274">
                  <a:extLst>
                    <a:ext uri="{9D8B030D-6E8A-4147-A177-3AD203B41FA5}">
                      <a16:colId xmlns:a16="http://schemas.microsoft.com/office/drawing/2014/main" val="3363161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sz="2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溫室氣體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4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來源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臺灣排放量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9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二氧化碳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(CO2)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燃燒化石燃料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煤、石油、天然氣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、森林砍伐和土地利用變化等。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95.28%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9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甲烷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(CH4)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油田和天然氣開採、牲畜消化過程、垃圾填埋、生物資解、水稻田等。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1.67%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545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氧化亞氮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(N2O)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農業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化肥使用、動物排泄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、工業過程、燃燒生物資料、廢棄物處理等。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1.71%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482070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DAA1B54E-2320-3718-97F2-38027A4BA095}"/>
              </a:ext>
            </a:extLst>
          </p:cNvPr>
          <p:cNvSpPr txBox="1"/>
          <p:nvPr/>
        </p:nvSpPr>
        <p:spPr>
          <a:xfrm>
            <a:off x="797828" y="6291733"/>
            <a:ext cx="578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資料來源：國家發展委員會等</a:t>
            </a:r>
            <a:r>
              <a:rPr lang="en-US" altLang="zh-TW" dirty="0"/>
              <a:t>(2022)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2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溫室氣體的來源與影響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002"/>
            <a:ext cx="9108923" cy="7332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根據我國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《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氣候變遷因應法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》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所定義之溫室氣體具有七種：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866A4BA-695B-8167-2EB1-973C01A26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80400"/>
              </p:ext>
            </p:extLst>
          </p:nvPr>
        </p:nvGraphicFramePr>
        <p:xfrm>
          <a:off x="797828" y="2547258"/>
          <a:ext cx="10365989" cy="2955925"/>
        </p:xfrm>
        <a:graphic>
          <a:graphicData uri="http://schemas.openxmlformats.org/drawingml/2006/table">
            <a:tbl>
              <a:tblPr firstRow="1" firstCol="1" bandRow="1"/>
              <a:tblGrid>
                <a:gridCol w="2696486">
                  <a:extLst>
                    <a:ext uri="{9D8B030D-6E8A-4147-A177-3AD203B41FA5}">
                      <a16:colId xmlns:a16="http://schemas.microsoft.com/office/drawing/2014/main" val="815492248"/>
                    </a:ext>
                  </a:extLst>
                </a:gridCol>
                <a:gridCol w="5349596">
                  <a:extLst>
                    <a:ext uri="{9D8B030D-6E8A-4147-A177-3AD203B41FA5}">
                      <a16:colId xmlns:a16="http://schemas.microsoft.com/office/drawing/2014/main" val="1843039356"/>
                    </a:ext>
                  </a:extLst>
                </a:gridCol>
                <a:gridCol w="2319907">
                  <a:extLst>
                    <a:ext uri="{9D8B030D-6E8A-4147-A177-3AD203B41FA5}">
                      <a16:colId xmlns:a16="http://schemas.microsoft.com/office/drawing/2014/main" val="3363161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溫室氣體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4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來源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臺灣排放量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9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氫氟碳化物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(HFCs)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工業生產，用作制冷劑、絕緣劑等。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0.36%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17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全氟碳化物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(PFCs)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半導體製造、</a:t>
                      </a:r>
                      <a:r>
                        <a:rPr lang="zh-TW" alt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冶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鋁、太陽能電池生產等。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0.49%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004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六氟化硫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(SF6)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電力工業中的絕緣體、金屬冶煉過程等。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0.33%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3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三氟化氮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(NF3)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半導體製造和太陽能電池製造等高科技工業，用於清潔和製程氣體的一種。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0.16%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61430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A75AEAC-C0BF-696A-BDDC-FB3D3321B033}"/>
              </a:ext>
            </a:extLst>
          </p:cNvPr>
          <p:cNvSpPr txBox="1"/>
          <p:nvPr/>
        </p:nvSpPr>
        <p:spPr>
          <a:xfrm>
            <a:off x="797828" y="5672030"/>
            <a:ext cx="578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資料來源：國家發展委員會等</a:t>
            </a:r>
            <a:r>
              <a:rPr lang="en-US" altLang="zh-TW" dirty="0"/>
              <a:t>(2022)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0395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淨零排放的目標和意義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001"/>
            <a:ext cx="4373637" cy="47391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總目標：</a:t>
            </a:r>
            <a:r>
              <a:rPr lang="en-US" altLang="zh-TW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2050</a:t>
            </a:r>
            <a:r>
              <a:rPr lang="zh-TW" altLang="en-US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達到真正的「淨零排放」。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我國在淨零排放上分別針對</a:t>
            </a: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能源面、產業面、生活面、社會面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分別提出子目標來構成整體政策之願景。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zh-TW" altLang="en-US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11138B1D-21FC-D72E-3A90-740B6544A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720678"/>
              </p:ext>
            </p:extLst>
          </p:nvPr>
        </p:nvGraphicFramePr>
        <p:xfrm>
          <a:off x="5246914" y="1302163"/>
          <a:ext cx="6703181" cy="473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38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淨零排放的目標和意義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001"/>
            <a:ext cx="9293980" cy="47391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能源面：</a:t>
            </a:r>
            <a:endParaRPr lang="en-US" altLang="zh-TW" sz="24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提高我國自產能源、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減少進口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依賴。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進口能源依存度由現行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97.4%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，至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2050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年能減至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50%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以下。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342900" lvl="1" indent="-342900"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產業面：</a:t>
            </a:r>
            <a:endParaRPr lang="en-US" altLang="zh-TW" sz="24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742950" lvl="2" indent="-342900"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持續發展綠電，帶動我國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綠能產業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發展。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742950" lvl="2" indent="-342900"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發揮我國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資通訊科技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(ICT)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優勢，打造更高效、減碳、智慧之製程。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7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淨零排放的目標和意義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001"/>
            <a:ext cx="9293980" cy="47391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生活面：</a:t>
            </a:r>
            <a:endParaRPr lang="en-US" altLang="zh-TW" sz="24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提升民眾對於氣候變遷和淨零排放之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認知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從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食衣住行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各方面帶動民眾落實低碳生活。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342900" lvl="1" indent="-342900"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社會面：</a:t>
            </a:r>
            <a:endParaRPr lang="en-US" altLang="zh-TW" sz="24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742950" lvl="2" indent="-342900"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各層面著手進行淨零排放轉型的過程中有可能會有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衝突、矛盾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之處須進行協調溝通。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742950" lvl="2" indent="-342900"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執行各種轉型方案時應通盤考量來釐清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輕重緩急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43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淨零排放與</a:t>
            </a:r>
            <a:r>
              <a:rPr lang="en-US" altLang="zh-TW" sz="4800" b="1" dirty="0">
                <a:solidFill>
                  <a:srgbClr val="0070C0"/>
                </a:solidFill>
              </a:rPr>
              <a:t>SDGs</a:t>
            </a:r>
            <a:r>
              <a:rPr lang="zh-TW" altLang="en-US" sz="4800" b="1" dirty="0">
                <a:solidFill>
                  <a:srgbClr val="0070C0"/>
                </a:solidFill>
              </a:rPr>
              <a:t>、</a:t>
            </a:r>
            <a:r>
              <a:rPr lang="en-US" altLang="zh-TW" sz="4800" b="1" dirty="0">
                <a:solidFill>
                  <a:srgbClr val="0070C0"/>
                </a:solidFill>
              </a:rPr>
              <a:t>ESG</a:t>
            </a:r>
            <a:r>
              <a:rPr lang="zh-TW" altLang="en-US" sz="4800" b="1" dirty="0">
                <a:solidFill>
                  <a:srgbClr val="0070C0"/>
                </a:solidFill>
              </a:rPr>
              <a:t>之關係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D643F8D-247D-36DB-43DF-C9753B1E7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97751"/>
              </p:ext>
            </p:extLst>
          </p:nvPr>
        </p:nvGraphicFramePr>
        <p:xfrm>
          <a:off x="830264" y="1439644"/>
          <a:ext cx="10882765" cy="4601718"/>
        </p:xfrm>
        <a:graphic>
          <a:graphicData uri="http://schemas.openxmlformats.org/drawingml/2006/table">
            <a:tbl>
              <a:tblPr firstRow="1" firstCol="1" bandRow="1"/>
              <a:tblGrid>
                <a:gridCol w="1170253">
                  <a:extLst>
                    <a:ext uri="{9D8B030D-6E8A-4147-A177-3AD203B41FA5}">
                      <a16:colId xmlns:a16="http://schemas.microsoft.com/office/drawing/2014/main" val="1554598943"/>
                    </a:ext>
                  </a:extLst>
                </a:gridCol>
                <a:gridCol w="3289941">
                  <a:extLst>
                    <a:ext uri="{9D8B030D-6E8A-4147-A177-3AD203B41FA5}">
                      <a16:colId xmlns:a16="http://schemas.microsoft.com/office/drawing/2014/main" val="36101015"/>
                    </a:ext>
                  </a:extLst>
                </a:gridCol>
                <a:gridCol w="3254828">
                  <a:extLst>
                    <a:ext uri="{9D8B030D-6E8A-4147-A177-3AD203B41FA5}">
                      <a16:colId xmlns:a16="http://schemas.microsoft.com/office/drawing/2014/main" val="2931311392"/>
                    </a:ext>
                  </a:extLst>
                </a:gridCol>
                <a:gridCol w="3167743">
                  <a:extLst>
                    <a:ext uri="{9D8B030D-6E8A-4147-A177-3AD203B41FA5}">
                      <a16:colId xmlns:a16="http://schemas.microsoft.com/office/drawing/2014/main" val="264075159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項目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SDGs</a:t>
                      </a:r>
                      <a:endParaRPr lang="zh-TW" sz="2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ESG</a:t>
                      </a:r>
                      <a:endParaRPr lang="zh-TW" sz="2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Net zero emissions</a:t>
                      </a:r>
                      <a:endParaRPr lang="zh-TW" sz="2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66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名稱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永續發展目標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環境、社會、</a:t>
                      </a:r>
                      <a:r>
                        <a:rPr lang="zh-TW" alt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公司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治理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淨零排放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348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構面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項目標、</a:t>
                      </a:r>
                      <a:endParaRPr lang="en-US" alt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169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項子目標。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項。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著重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ESG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當中「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」</a:t>
                      </a:r>
                      <a:endParaRPr lang="en-US" alt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環境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構面。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1862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範圍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涵蓋社會、經濟、平等、教育、健康、性別、環境、產業等多個面向。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環境、社會、治理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環境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8985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對象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全球所有人、團體、組織、機構等。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聚焦企業。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以企業為主。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178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40C28ABE-925E-D1FF-E6A9-C39C6B3060EA}"/>
              </a:ext>
            </a:extLst>
          </p:cNvPr>
          <p:cNvSpPr txBox="1"/>
          <p:nvPr/>
        </p:nvSpPr>
        <p:spPr>
          <a:xfrm>
            <a:off x="797828" y="6063734"/>
            <a:ext cx="578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資料來源：本文彙整。</a:t>
            </a:r>
          </a:p>
        </p:txBody>
      </p:sp>
    </p:spTree>
    <p:extLst>
      <p:ext uri="{BB962C8B-B14F-4D97-AF65-F5344CB8AC3E}">
        <p14:creationId xmlns:p14="http://schemas.microsoft.com/office/powerpoint/2010/main" val="260600566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</TotalTime>
  <Words>867</Words>
  <Application>Microsoft Office PowerPoint</Application>
  <PresentationFormat>寬螢幕</PresentationFormat>
  <Paragraphs>115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Calibri</vt:lpstr>
      <vt:lpstr>Times New Roman</vt:lpstr>
      <vt:lpstr>Wingdings 3</vt:lpstr>
      <vt:lpstr>多面向</vt:lpstr>
      <vt:lpstr>臺灣2050 淨零排放政策之介紹(1/4)</vt:lpstr>
      <vt:lpstr>大綱</vt:lpstr>
      <vt:lpstr>何謂淨零排放</vt:lpstr>
      <vt:lpstr>溫室氣體的來源與影響</vt:lpstr>
      <vt:lpstr>溫室氣體的來源與影響</vt:lpstr>
      <vt:lpstr>淨零排放的目標和意義</vt:lpstr>
      <vt:lpstr>淨零排放的目標和意義</vt:lpstr>
      <vt:lpstr>淨零排放的目標和意義</vt:lpstr>
      <vt:lpstr>淨零排放與SDGs、ESG之關係</vt:lpstr>
      <vt:lpstr>淨零排放與SDGs、ESG之關係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賴憬霖</cp:lastModifiedBy>
  <cp:revision>44</cp:revision>
  <dcterms:created xsi:type="dcterms:W3CDTF">2023-11-21T14:13:14Z</dcterms:created>
  <dcterms:modified xsi:type="dcterms:W3CDTF">2023-11-24T04:50:30Z</dcterms:modified>
</cp:coreProperties>
</file>