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
  </p:notesMasterIdLst>
  <p:sldIdLst>
    <p:sldId id="256" r:id="rId2"/>
    <p:sldId id="257" r:id="rId3"/>
    <p:sldId id="271" r:id="rId4"/>
    <p:sldId id="269" r:id="rId5"/>
    <p:sldId id="272" r:id="rId6"/>
    <p:sldId id="273" r:id="rId7"/>
    <p:sldId id="274" r:id="rId8"/>
    <p:sldId id="275" r:id="rId9"/>
    <p:sldId id="276" r:id="rId10"/>
    <p:sldId id="277" r:id="rId11"/>
    <p:sldId id="278" r:id="rId12"/>
    <p:sldId id="27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A"/>
    <a:srgbClr val="EAEAEA"/>
    <a:srgbClr val="305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2023/12/19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13</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2023/12/19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2023/12/19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2023/12/19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2023/12/19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2023/12/19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2023/12/19</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2023/12/19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zh-TW" altLang="en-US" sz="6000" b="1" dirty="0">
                <a:solidFill>
                  <a:srgbClr val="0070C0"/>
                </a:solidFill>
              </a:rPr>
              <a:t>臺灣</a:t>
            </a:r>
            <a:r>
              <a:rPr lang="en-US" altLang="zh-TW" sz="6000" b="1" dirty="0">
                <a:solidFill>
                  <a:srgbClr val="0070C0"/>
                </a:solidFill>
              </a:rPr>
              <a:t>2050</a:t>
            </a:r>
            <a:br>
              <a:rPr lang="en-US" altLang="zh-TW" sz="6000" b="1" dirty="0">
                <a:solidFill>
                  <a:srgbClr val="0070C0"/>
                </a:solidFill>
              </a:rPr>
            </a:br>
            <a:r>
              <a:rPr lang="zh-TW" altLang="en-US" sz="6000" b="1" dirty="0">
                <a:solidFill>
                  <a:srgbClr val="0070C0"/>
                </a:solidFill>
              </a:rPr>
              <a:t>淨零排放政策之介紹</a:t>
            </a:r>
            <a:r>
              <a:rPr lang="en-US" altLang="zh-TW" sz="6000" b="1" dirty="0">
                <a:solidFill>
                  <a:srgbClr val="0070C0"/>
                </a:solidFill>
              </a:rPr>
              <a:t>(4/4)</a:t>
            </a:r>
            <a:endParaRPr lang="zh-TW" altLang="en-US" sz="6000" b="1" dirty="0">
              <a:solidFill>
                <a:srgbClr val="0070C0"/>
              </a:solidFill>
            </a:endParaRP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C253FD4-5FDD-3224-03E9-3A4F325A2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1" y="1664864"/>
            <a:ext cx="9579429" cy="5193136"/>
          </a:xfrm>
          <a:prstGeom prst="rect">
            <a:avLst/>
          </a:prstGeom>
        </p:spPr>
      </p:pic>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住宅部門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10</a:t>
            </a:fld>
            <a:endParaRPr lang="zh-TW" altLang="en-US"/>
          </a:p>
        </p:txBody>
      </p:sp>
      <p:sp>
        <p:nvSpPr>
          <p:cNvPr id="9" name="文字方塊 8">
            <a:extLst>
              <a:ext uri="{FF2B5EF4-FFF2-40B4-BE49-F238E27FC236}">
                <a16:creationId xmlns:a16="http://schemas.microsoft.com/office/drawing/2014/main" id="{6E42C104-47E7-35B4-9931-EC85F31207B8}"/>
              </a:ext>
            </a:extLst>
          </p:cNvPr>
          <p:cNvSpPr txBox="1"/>
          <p:nvPr/>
        </p:nvSpPr>
        <p:spPr>
          <a:xfrm>
            <a:off x="119740" y="6083321"/>
            <a:ext cx="7282545" cy="646331"/>
          </a:xfrm>
          <a:prstGeom prst="rect">
            <a:avLst/>
          </a:prstGeom>
          <a:noFill/>
        </p:spPr>
        <p:txBody>
          <a:bodyPr wrap="square" rtlCol="0">
            <a:spAutoFit/>
          </a:bodyPr>
          <a:lstStyle/>
          <a:p>
            <a:r>
              <a:rPr lang="zh-TW" altLang="en-US" dirty="0"/>
              <a:t>圖片來源：</a:t>
            </a:r>
            <a:endParaRPr lang="en-US" altLang="zh-TW" dirty="0"/>
          </a:p>
          <a:p>
            <a:r>
              <a:rPr lang="zh-TW" altLang="en-US" dirty="0"/>
              <a:t>國家發展委員會等</a:t>
            </a:r>
            <a:r>
              <a:rPr lang="en-US" altLang="zh-TW" dirty="0"/>
              <a:t>(2022)</a:t>
            </a:r>
            <a:r>
              <a:rPr lang="zh-TW" altLang="en-US" dirty="0"/>
              <a:t>。</a:t>
            </a:r>
          </a:p>
        </p:txBody>
      </p:sp>
    </p:spTree>
    <p:extLst>
      <p:ext uri="{BB962C8B-B14F-4D97-AF65-F5344CB8AC3E}">
        <p14:creationId xmlns:p14="http://schemas.microsoft.com/office/powerpoint/2010/main" val="36832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運輸部門</a:t>
            </a:r>
          </a:p>
        </p:txBody>
      </p:sp>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1814000"/>
            <a:ext cx="9751180" cy="4701100"/>
          </a:xfrm>
        </p:spPr>
        <p:txBody>
          <a:bodyPr>
            <a:normAutofit lnSpcReduction="10000"/>
          </a:bodyPr>
          <a:lstStyle/>
          <a:p>
            <a:pPr>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提高電動車市占率</a:t>
            </a:r>
            <a:r>
              <a:rPr lang="zh-TW" altLang="en-US" sz="2400" dirty="0">
                <a:solidFill>
                  <a:srgbClr val="002060"/>
                </a:solidFill>
                <a:latin typeface="Arial" panose="020B0604020202020204" pitchFamily="34" charset="0"/>
                <a:ea typeface="微軟正黑體" panose="020B0604030504040204" pitchFamily="34" charset="-120"/>
              </a:rPr>
              <a:t>：</a:t>
            </a:r>
            <a:r>
              <a:rPr lang="en-US" altLang="zh-TW" sz="2400" dirty="0">
                <a:solidFill>
                  <a:srgbClr val="002060"/>
                </a:solidFill>
                <a:latin typeface="Arial" panose="020B0604020202020204" pitchFamily="34" charset="0"/>
                <a:ea typeface="微軟正黑體" panose="020B0604030504040204" pitchFamily="34" charset="-120"/>
              </a:rPr>
              <a:t>2030 </a:t>
            </a:r>
            <a:r>
              <a:rPr lang="zh-TW" altLang="en-US" sz="2400" dirty="0">
                <a:solidFill>
                  <a:srgbClr val="002060"/>
                </a:solidFill>
                <a:latin typeface="Arial" panose="020B0604020202020204" pitchFamily="34" charset="0"/>
                <a:ea typeface="微軟正黑體" panose="020B0604030504040204" pitchFamily="34" charset="-120"/>
              </a:rPr>
              <a:t>年市區公車達成全面電動化；電動小客車、電動機車則逐步推廣，並在</a:t>
            </a:r>
            <a:r>
              <a:rPr lang="en-US" altLang="zh-TW" sz="2400" dirty="0">
                <a:solidFill>
                  <a:srgbClr val="002060"/>
                </a:solidFill>
                <a:latin typeface="Arial" panose="020B0604020202020204" pitchFamily="34" charset="0"/>
                <a:ea typeface="微軟正黑體" panose="020B0604030504040204" pitchFamily="34" charset="-120"/>
              </a:rPr>
              <a:t>2040</a:t>
            </a:r>
            <a:r>
              <a:rPr lang="zh-TW" altLang="en-US" sz="2400" dirty="0">
                <a:solidFill>
                  <a:srgbClr val="002060"/>
                </a:solidFill>
                <a:latin typeface="Arial" panose="020B0604020202020204" pitchFamily="34" charset="0"/>
                <a:ea typeface="微軟正黑體" panose="020B0604030504040204" pitchFamily="34" charset="-120"/>
              </a:rPr>
              <a:t>年時所有市售車輛皆為電動。</a:t>
            </a:r>
            <a:endParaRPr lang="en-US" altLang="zh-TW" sz="2400" dirty="0">
              <a:solidFill>
                <a:srgbClr val="002060"/>
              </a:solidFill>
              <a:latin typeface="Arial" panose="020B0604020202020204" pitchFamily="34" charset="0"/>
              <a:ea typeface="微軟正黑體" panose="020B0604030504040204" pitchFamily="34" charset="-120"/>
            </a:endParaRPr>
          </a:p>
          <a:p>
            <a:pPr>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創造國內市場需求</a:t>
            </a:r>
            <a:r>
              <a:rPr lang="zh-TW" altLang="en-US" sz="2400" dirty="0">
                <a:solidFill>
                  <a:srgbClr val="002060"/>
                </a:solidFill>
                <a:latin typeface="Arial" panose="020B0604020202020204" pitchFamily="34" charset="0"/>
                <a:ea typeface="微軟正黑體" panose="020B0604030504040204" pitchFamily="34" charset="-120"/>
              </a:rPr>
              <a:t>：提供補助措施鼓勵民眾優先購買本國電動車輛以扶植本國電動車產業之發展。</a:t>
            </a:r>
            <a:endParaRPr lang="en-US" altLang="zh-TW" sz="2400" dirty="0">
              <a:solidFill>
                <a:srgbClr val="002060"/>
              </a:solidFill>
              <a:latin typeface="Arial" panose="020B0604020202020204" pitchFamily="34" charset="0"/>
              <a:ea typeface="微軟正黑體" panose="020B0604030504040204" pitchFamily="34" charset="-120"/>
            </a:endParaRPr>
          </a:p>
          <a:p>
            <a:pPr>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電動車製造在地化</a:t>
            </a:r>
            <a:r>
              <a:rPr lang="zh-TW" altLang="en-US" sz="2400" dirty="0">
                <a:solidFill>
                  <a:srgbClr val="002060"/>
                </a:solidFill>
                <a:latin typeface="Arial" panose="020B0604020202020204" pitchFamily="34" charset="0"/>
                <a:ea typeface="微軟正黑體" panose="020B0604030504040204" pitchFamily="34" charset="-120"/>
              </a:rPr>
              <a:t>：扶持大客車關鍵零組件在臺發展，並透過獎補助來鼓勵電動車之研發生產。</a:t>
            </a:r>
            <a:endParaRPr lang="en-US" altLang="zh-TW" sz="2400" dirty="0">
              <a:solidFill>
                <a:srgbClr val="002060"/>
              </a:solidFill>
              <a:latin typeface="Arial" panose="020B0604020202020204" pitchFamily="34" charset="0"/>
              <a:ea typeface="微軟正黑體" panose="020B0604030504040204" pitchFamily="34" charset="-120"/>
            </a:endParaRPr>
          </a:p>
          <a:p>
            <a:pPr>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完善電動車使用環境</a:t>
            </a:r>
            <a:r>
              <a:rPr lang="zh-TW" altLang="en-US" sz="2400" dirty="0">
                <a:solidFill>
                  <a:srgbClr val="002060"/>
                </a:solidFill>
                <a:latin typeface="Arial" panose="020B0604020202020204" pitchFamily="34" charset="0"/>
                <a:ea typeface="微軟正黑體" panose="020B0604030504040204" pitchFamily="34" charset="-120"/>
              </a:rPr>
              <a:t>：廣設充電樁、免徵汽燃稅等措施。</a:t>
            </a:r>
            <a:endParaRPr lang="en-US" altLang="zh-TW" sz="2400" dirty="0">
              <a:solidFill>
                <a:srgbClr val="002060"/>
              </a:solidFill>
              <a:latin typeface="Arial" panose="020B0604020202020204" pitchFamily="34" charset="0"/>
              <a:ea typeface="微軟正黑體" panose="020B0604030504040204" pitchFamily="34" charset="-120"/>
            </a:endParaRPr>
          </a:p>
          <a:p>
            <a:pPr>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強化車輛碳排管理</a:t>
            </a:r>
            <a:r>
              <a:rPr lang="zh-TW" altLang="en-US" sz="2400" dirty="0">
                <a:solidFill>
                  <a:srgbClr val="002060"/>
                </a:solidFill>
                <a:latin typeface="Arial" panose="020B0604020202020204" pitchFamily="34" charset="0"/>
                <a:ea typeface="微軟正黑體" panose="020B0604030504040204" pitchFamily="34" charset="-120"/>
              </a:rPr>
              <a:t>：針對所有車輛逐步加嚴</a:t>
            </a:r>
            <a:r>
              <a:rPr lang="en-US" altLang="zh-TW" sz="2400" dirty="0">
                <a:solidFill>
                  <a:srgbClr val="002060"/>
                </a:solidFill>
                <a:latin typeface="Arial" panose="020B0604020202020204" pitchFamily="34" charset="0"/>
                <a:ea typeface="微軟正黑體" panose="020B0604030504040204" pitchFamily="34" charset="-120"/>
              </a:rPr>
              <a:t>CO2</a:t>
            </a:r>
            <a:r>
              <a:rPr lang="zh-TW" altLang="en-US" sz="2400" dirty="0">
                <a:solidFill>
                  <a:srgbClr val="002060"/>
                </a:solidFill>
                <a:latin typeface="Arial" panose="020B0604020202020204" pitchFamily="34" charset="0"/>
                <a:ea typeface="微軟正黑體" panose="020B0604030504040204" pitchFamily="34" charset="-120"/>
              </a:rPr>
              <a:t>排放標準。</a:t>
            </a:r>
            <a:endParaRPr lang="en-US" altLang="zh-TW" sz="2400" dirty="0">
              <a:solidFill>
                <a:srgbClr val="002060"/>
              </a:solidFill>
              <a:latin typeface="Arial" panose="020B0604020202020204" pitchFamily="34" charset="0"/>
              <a:ea typeface="微軟正黑體" panose="020B0604030504040204" pitchFamily="34" charset="-120"/>
            </a:endParaRPr>
          </a:p>
          <a:p>
            <a:pPr>
              <a:lnSpc>
                <a:spcPct val="150000"/>
              </a:lnSpc>
            </a:pPr>
            <a:endParaRPr lang="en-US" altLang="zh-TW" sz="2400"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11</a:t>
            </a:fld>
            <a:endParaRPr lang="zh-TW" altLang="en-US"/>
          </a:p>
        </p:txBody>
      </p:sp>
      <p:sp>
        <p:nvSpPr>
          <p:cNvPr id="5" name="文字方塊 4">
            <a:extLst>
              <a:ext uri="{FF2B5EF4-FFF2-40B4-BE49-F238E27FC236}">
                <a16:creationId xmlns:a16="http://schemas.microsoft.com/office/drawing/2014/main" id="{A701BE97-B5D8-F5E6-68F1-F767CC0DBC8F}"/>
              </a:ext>
            </a:extLst>
          </p:cNvPr>
          <p:cNvSpPr txBox="1"/>
          <p:nvPr/>
        </p:nvSpPr>
        <p:spPr>
          <a:xfrm>
            <a:off x="677334" y="1381257"/>
            <a:ext cx="9206895" cy="523220"/>
          </a:xfrm>
          <a:prstGeom prst="rect">
            <a:avLst/>
          </a:prstGeom>
          <a:noFill/>
        </p:spPr>
        <p:txBody>
          <a:bodyPr wrap="square" rtlCol="0">
            <a:spAutoFit/>
          </a:bodyPr>
          <a:lstStyle/>
          <a:p>
            <a:r>
              <a:rPr lang="zh-TW" altLang="en-US" sz="2800" b="1" dirty="0"/>
              <a:t>運具電動化是發展主軸</a:t>
            </a:r>
          </a:p>
        </p:txBody>
      </p:sp>
    </p:spTree>
    <p:extLst>
      <p:ext uri="{BB962C8B-B14F-4D97-AF65-F5344CB8AC3E}">
        <p14:creationId xmlns:p14="http://schemas.microsoft.com/office/powerpoint/2010/main" val="18483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CF41F3C-AB63-687B-6B7D-EEAB9E0D9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009" y="1393371"/>
            <a:ext cx="9715992" cy="5464629"/>
          </a:xfrm>
          <a:prstGeom prst="rect">
            <a:avLst/>
          </a:prstGeom>
        </p:spPr>
      </p:pic>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運輸部門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12</a:t>
            </a:fld>
            <a:endParaRPr lang="zh-TW" altLang="en-US"/>
          </a:p>
        </p:txBody>
      </p:sp>
      <p:sp>
        <p:nvSpPr>
          <p:cNvPr id="10" name="文字方塊 9">
            <a:extLst>
              <a:ext uri="{FF2B5EF4-FFF2-40B4-BE49-F238E27FC236}">
                <a16:creationId xmlns:a16="http://schemas.microsoft.com/office/drawing/2014/main" id="{CF01E86B-01BD-8840-304D-A4C8981C0D62}"/>
              </a:ext>
            </a:extLst>
          </p:cNvPr>
          <p:cNvSpPr txBox="1"/>
          <p:nvPr/>
        </p:nvSpPr>
        <p:spPr>
          <a:xfrm>
            <a:off x="119740" y="6083321"/>
            <a:ext cx="7282545" cy="584775"/>
          </a:xfrm>
          <a:prstGeom prst="rect">
            <a:avLst/>
          </a:prstGeom>
          <a:noFill/>
        </p:spPr>
        <p:txBody>
          <a:bodyPr wrap="square" rtlCol="0">
            <a:spAutoFit/>
          </a:bodyPr>
          <a:lstStyle/>
          <a:p>
            <a:r>
              <a:rPr lang="zh-TW" altLang="en-US" sz="1600" dirty="0"/>
              <a:t>圖片來源：</a:t>
            </a:r>
            <a:endParaRPr lang="en-US" altLang="zh-TW" sz="1600" dirty="0"/>
          </a:p>
          <a:p>
            <a:r>
              <a:rPr lang="zh-TW" altLang="en-US" sz="1600" dirty="0"/>
              <a:t>國家發展委員會等</a:t>
            </a:r>
            <a:r>
              <a:rPr lang="en-US" altLang="zh-TW" sz="1600" dirty="0"/>
              <a:t>(2022)</a:t>
            </a:r>
            <a:r>
              <a:rPr lang="zh-TW" altLang="en-US" sz="1600" dirty="0"/>
              <a:t>。</a:t>
            </a:r>
          </a:p>
        </p:txBody>
      </p:sp>
    </p:spTree>
    <p:extLst>
      <p:ext uri="{BB962C8B-B14F-4D97-AF65-F5344CB8AC3E}">
        <p14:creationId xmlns:p14="http://schemas.microsoft.com/office/powerpoint/2010/main" val="336944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13</a:t>
            </a:fld>
            <a:endParaRPr lang="zh-TW" altLang="en-US"/>
          </a:p>
        </p:txBody>
      </p:sp>
      <p:sp>
        <p:nvSpPr>
          <p:cNvPr id="3" name="文字方塊 2">
            <a:extLst>
              <a:ext uri="{FF2B5EF4-FFF2-40B4-BE49-F238E27FC236}">
                <a16:creationId xmlns:a16="http://schemas.microsoft.com/office/drawing/2014/main" id="{0EE73878-C68C-9764-9314-408B0C44AF63}"/>
              </a:ext>
            </a:extLst>
          </p:cNvPr>
          <p:cNvSpPr txBox="1"/>
          <p:nvPr/>
        </p:nvSpPr>
        <p:spPr>
          <a:xfrm>
            <a:off x="677334" y="2058964"/>
            <a:ext cx="8423123" cy="1323439"/>
          </a:xfrm>
          <a:prstGeom prst="rect">
            <a:avLst/>
          </a:prstGeom>
          <a:noFill/>
        </p:spPr>
        <p:txBody>
          <a:bodyPr wrap="square">
            <a:spAutoFit/>
          </a:bodyPr>
          <a:lstStyle/>
          <a:p>
            <a:pPr marL="304800" indent="-304800" algn="just"/>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國家發展委員會、行政院環境保護署、經濟部、科技部、交通部、內政部、行政院農業委員會、金融監督管理委員會</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(2022)</a:t>
            </a:r>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。臺灣</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2050</a:t>
            </a:r>
            <a:r>
              <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淨零排放路徑及策略總說明。</a:t>
            </a:r>
            <a:r>
              <a:rPr lang="en-US"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rPr>
              <a:t>https://www.ndc.gov.tw/Content_List.aspx?n=DEE68AAD8B38BD76</a:t>
            </a:r>
            <a:endParaRPr lang="zh-TW" alt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標題 1">
            <a:extLst>
              <a:ext uri="{FF2B5EF4-FFF2-40B4-BE49-F238E27FC236}">
                <a16:creationId xmlns:a16="http://schemas.microsoft.com/office/drawing/2014/main" id="{D88E1DA0-2B64-4EA7-AA85-4954ABFD5F07}"/>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p:txBody>
          <a:bodyPr>
            <a:normAutofit/>
          </a:bodyPr>
          <a:lstStyle/>
          <a:p>
            <a:r>
              <a:rPr lang="zh-TW" altLang="en-US" sz="3600" b="1" dirty="0">
                <a:solidFill>
                  <a:srgbClr val="002060"/>
                </a:solidFill>
                <a:latin typeface="Arial" panose="020B0604020202020204" pitchFamily="34" charset="0"/>
                <a:ea typeface="微軟正黑體" panose="020B0604030504040204" pitchFamily="34" charset="-120"/>
              </a:rPr>
              <a:t>能源部門</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製造部門</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商業部門</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住宅部門</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ea typeface="微軟正黑體" panose="020B0604030504040204" pitchFamily="34" charset="-120"/>
              </a:rPr>
              <a:t>運輸部門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
        <p:nvSpPr>
          <p:cNvPr id="2" name="文字方塊 1">
            <a:extLst>
              <a:ext uri="{FF2B5EF4-FFF2-40B4-BE49-F238E27FC236}">
                <a16:creationId xmlns:a16="http://schemas.microsoft.com/office/drawing/2014/main" id="{10AD4F2A-F12A-7233-867B-E5F82473E4BD}"/>
              </a:ext>
            </a:extLst>
          </p:cNvPr>
          <p:cNvSpPr txBox="1"/>
          <p:nvPr/>
        </p:nvSpPr>
        <p:spPr>
          <a:xfrm>
            <a:off x="677334" y="1381257"/>
            <a:ext cx="7574037" cy="523220"/>
          </a:xfrm>
          <a:prstGeom prst="rect">
            <a:avLst/>
          </a:prstGeom>
          <a:noFill/>
        </p:spPr>
        <p:txBody>
          <a:bodyPr wrap="square" rtlCol="0">
            <a:spAutoFit/>
          </a:bodyPr>
          <a:lstStyle/>
          <a:p>
            <a:r>
              <a:rPr lang="en-US" altLang="zh-TW" sz="2800" b="1" dirty="0"/>
              <a:t>Where &amp; When</a:t>
            </a:r>
            <a:endParaRPr lang="zh-TW" altLang="en-US" sz="2800" b="1" dirty="0"/>
          </a:p>
        </p:txBody>
      </p:sp>
    </p:spTree>
    <p:extLst>
      <p:ext uri="{BB962C8B-B14F-4D97-AF65-F5344CB8AC3E}">
        <p14:creationId xmlns:p14="http://schemas.microsoft.com/office/powerpoint/2010/main" val="304801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能源部門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3</a:t>
            </a:fld>
            <a:endParaRPr lang="zh-TW" altLang="en-US"/>
          </a:p>
        </p:txBody>
      </p:sp>
      <p:graphicFrame>
        <p:nvGraphicFramePr>
          <p:cNvPr id="7" name="表格 6">
            <a:extLst>
              <a:ext uri="{FF2B5EF4-FFF2-40B4-BE49-F238E27FC236}">
                <a16:creationId xmlns:a16="http://schemas.microsoft.com/office/drawing/2014/main" id="{2151035F-BA9D-8C2F-64BB-91885FC49F39}"/>
              </a:ext>
            </a:extLst>
          </p:cNvPr>
          <p:cNvGraphicFramePr>
            <a:graphicFrameLocks noGrp="1"/>
          </p:cNvGraphicFramePr>
          <p:nvPr>
            <p:extLst>
              <p:ext uri="{D42A27DB-BD31-4B8C-83A1-F6EECF244321}">
                <p14:modId xmlns:p14="http://schemas.microsoft.com/office/powerpoint/2010/main" val="1144295274"/>
              </p:ext>
            </p:extLst>
          </p:nvPr>
        </p:nvGraphicFramePr>
        <p:xfrm>
          <a:off x="762805" y="2087450"/>
          <a:ext cx="10666390" cy="4319037"/>
        </p:xfrm>
        <a:graphic>
          <a:graphicData uri="http://schemas.openxmlformats.org/drawingml/2006/table">
            <a:tbl>
              <a:tblPr firstRow="1" firstCol="1" bandRow="1"/>
              <a:tblGrid>
                <a:gridCol w="2169052">
                  <a:extLst>
                    <a:ext uri="{9D8B030D-6E8A-4147-A177-3AD203B41FA5}">
                      <a16:colId xmlns:a16="http://schemas.microsoft.com/office/drawing/2014/main" val="2162006479"/>
                    </a:ext>
                  </a:extLst>
                </a:gridCol>
                <a:gridCol w="4585313">
                  <a:extLst>
                    <a:ext uri="{9D8B030D-6E8A-4147-A177-3AD203B41FA5}">
                      <a16:colId xmlns:a16="http://schemas.microsoft.com/office/drawing/2014/main" val="718119100"/>
                    </a:ext>
                  </a:extLst>
                </a:gridCol>
                <a:gridCol w="3912025">
                  <a:extLst>
                    <a:ext uri="{9D8B030D-6E8A-4147-A177-3AD203B41FA5}">
                      <a16:colId xmlns:a16="http://schemas.microsoft.com/office/drawing/2014/main" val="1322701389"/>
                    </a:ext>
                  </a:extLst>
                </a:gridCol>
              </a:tblGrid>
              <a:tr h="617005">
                <a:tc rowSpan="2">
                  <a:txBody>
                    <a:bodyPr/>
                    <a:lstStyle/>
                    <a:p>
                      <a:pPr algn="ctr"/>
                      <a:r>
                        <a:rPr lang="zh-TW" sz="3200" kern="100" dirty="0">
                          <a:effectLst/>
                          <a:latin typeface="+mn-ea"/>
                          <a:ea typeface="+mn-ea"/>
                          <a:cs typeface="Times New Roman" panose="02020603050405020304" pitchFamily="18" charset="0"/>
                        </a:rPr>
                        <a:t>項目</a:t>
                      </a:r>
                    </a:p>
                    <a:p>
                      <a:pPr algn="ctr"/>
                      <a:r>
                        <a:rPr lang="en-US" sz="3200" kern="100" dirty="0">
                          <a:effectLst/>
                          <a:latin typeface="+mn-ea"/>
                          <a:ea typeface="+mn-ea"/>
                          <a:cs typeface="Times New Roman" panose="02020603050405020304" pitchFamily="18" charset="0"/>
                        </a:rPr>
                        <a:t> </a:t>
                      </a:r>
                      <a:endParaRPr lang="zh-TW" altLang="en-US"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3200" kern="100" dirty="0">
                          <a:effectLst/>
                          <a:latin typeface="+mn-ea"/>
                          <a:ea typeface="+mn-ea"/>
                          <a:cs typeface="Times New Roman" panose="02020603050405020304" pitchFamily="18" charset="0"/>
                        </a:rPr>
                        <a:t>短中期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3200" kern="100" dirty="0">
                          <a:effectLst/>
                          <a:latin typeface="+mn-ea"/>
                          <a:ea typeface="+mn-ea"/>
                          <a:cs typeface="Times New Roman" panose="02020603050405020304" pitchFamily="18" charset="0"/>
                        </a:rPr>
                        <a:t>長期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587162"/>
                  </a:ext>
                </a:extLst>
              </a:tr>
              <a:tr h="617005">
                <a:tc vMerge="1">
                  <a:txBody>
                    <a:bodyPr/>
                    <a:lstStyle/>
                    <a:p>
                      <a:pPr algn="just"/>
                      <a:r>
                        <a:rPr lang="en-US" sz="32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3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3200" kern="100" dirty="0">
                          <a:effectLst/>
                          <a:latin typeface="+mn-ea"/>
                          <a:ea typeface="+mn-ea"/>
                          <a:cs typeface="Times New Roman" panose="02020603050405020304" pitchFamily="18" charset="0"/>
                        </a:rPr>
                        <a:t>現在</a:t>
                      </a:r>
                      <a:r>
                        <a:rPr lang="en-US" sz="3200" kern="100" dirty="0">
                          <a:effectLst/>
                          <a:latin typeface="+mn-ea"/>
                          <a:ea typeface="+mn-ea"/>
                          <a:cs typeface="Times New Roman" panose="02020603050405020304" pitchFamily="18" charset="0"/>
                        </a:rPr>
                        <a:t>~2030</a:t>
                      </a:r>
                      <a:r>
                        <a:rPr lang="zh-TW" sz="3200" kern="100" dirty="0">
                          <a:effectLst/>
                          <a:latin typeface="+mn-ea"/>
                          <a:ea typeface="+mn-ea"/>
                          <a:cs typeface="Times New Roman" panose="02020603050405020304" pitchFamily="18" charset="0"/>
                        </a:rPr>
                        <a:t>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3200" kern="100" dirty="0">
                          <a:effectLst/>
                          <a:latin typeface="+mn-ea"/>
                          <a:ea typeface="+mn-ea"/>
                          <a:cs typeface="Times New Roman" panose="02020603050405020304" pitchFamily="18" charset="0"/>
                        </a:rPr>
                        <a:t>2030</a:t>
                      </a:r>
                      <a:r>
                        <a:rPr lang="zh-TW" sz="3200" kern="100" dirty="0">
                          <a:effectLst/>
                          <a:latin typeface="+mn-ea"/>
                          <a:ea typeface="+mn-ea"/>
                          <a:cs typeface="Times New Roman" panose="02020603050405020304" pitchFamily="18" charset="0"/>
                        </a:rPr>
                        <a:t>年以後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551475"/>
                  </a:ext>
                </a:extLst>
              </a:tr>
              <a:tr h="1234011">
                <a:tc>
                  <a:txBody>
                    <a:bodyPr/>
                    <a:lstStyle/>
                    <a:p>
                      <a:pPr algn="ctr"/>
                      <a:r>
                        <a:rPr lang="zh-TW" sz="3200" kern="100" dirty="0">
                          <a:effectLst/>
                          <a:latin typeface="+mn-ea"/>
                          <a:ea typeface="+mn-ea"/>
                          <a:cs typeface="Times New Roman" panose="02020603050405020304" pitchFamily="18" charset="0"/>
                        </a:rPr>
                        <a:t>光電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TW" sz="3200" kern="100" dirty="0">
                          <a:effectLst/>
                          <a:latin typeface="+mn-ea"/>
                          <a:ea typeface="+mn-ea"/>
                          <a:cs typeface="Times New Roman" panose="02020603050405020304" pitchFamily="18" charset="0"/>
                        </a:rPr>
                        <a:t>累計設置</a:t>
                      </a:r>
                      <a:r>
                        <a:rPr lang="en-US" sz="3200" kern="100" dirty="0">
                          <a:effectLst/>
                          <a:latin typeface="+mn-ea"/>
                          <a:ea typeface="+mn-ea"/>
                          <a:cs typeface="Times New Roman" panose="02020603050405020304" pitchFamily="18" charset="0"/>
                        </a:rPr>
                        <a:t>20GW+10GW</a:t>
                      </a:r>
                      <a:endParaRPr lang="zh-TW"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TW" sz="3200" kern="100" dirty="0">
                          <a:effectLst/>
                          <a:latin typeface="+mn-ea"/>
                          <a:ea typeface="+mn-ea"/>
                          <a:cs typeface="Times New Roman" panose="02020603050405020304" pitchFamily="18" charset="0"/>
                        </a:rPr>
                        <a:t>累計設置</a:t>
                      </a:r>
                      <a:r>
                        <a:rPr lang="en-US" sz="3200" kern="100" dirty="0">
                          <a:effectLst/>
                          <a:latin typeface="+mn-ea"/>
                          <a:ea typeface="+mn-ea"/>
                          <a:cs typeface="Times New Roman" panose="02020603050405020304" pitchFamily="18" charset="0"/>
                        </a:rPr>
                        <a:t>40~80GW</a:t>
                      </a:r>
                      <a:endParaRPr lang="zh-TW"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833356"/>
                  </a:ext>
                </a:extLst>
              </a:tr>
              <a:tr h="1234011">
                <a:tc>
                  <a:txBody>
                    <a:bodyPr/>
                    <a:lstStyle/>
                    <a:p>
                      <a:pPr algn="ctr"/>
                      <a:r>
                        <a:rPr lang="zh-TW" sz="3200" kern="100" dirty="0">
                          <a:effectLst/>
                          <a:latin typeface="+mn-ea"/>
                          <a:ea typeface="+mn-ea"/>
                          <a:cs typeface="Times New Roman" panose="02020603050405020304" pitchFamily="18" charset="0"/>
                        </a:rPr>
                        <a:t>離岸風電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TW" sz="3200" kern="100" dirty="0">
                          <a:effectLst/>
                          <a:latin typeface="+mn-ea"/>
                          <a:ea typeface="+mn-ea"/>
                          <a:cs typeface="Times New Roman" panose="02020603050405020304" pitchFamily="18" charset="0"/>
                        </a:rPr>
                        <a:t>累計設置</a:t>
                      </a:r>
                      <a:r>
                        <a:rPr lang="en-US" sz="3200" kern="100" dirty="0">
                          <a:effectLst/>
                          <a:latin typeface="+mn-ea"/>
                          <a:ea typeface="+mn-ea"/>
                          <a:cs typeface="Times New Roman" panose="02020603050405020304" pitchFamily="18" charset="0"/>
                        </a:rPr>
                        <a:t>5.6GW+7.5GW</a:t>
                      </a:r>
                      <a:endParaRPr lang="zh-TW"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TW" sz="3200" kern="100" dirty="0">
                          <a:effectLst/>
                          <a:latin typeface="+mn-ea"/>
                          <a:ea typeface="+mn-ea"/>
                          <a:cs typeface="Times New Roman" panose="02020603050405020304" pitchFamily="18" charset="0"/>
                        </a:rPr>
                        <a:t>累計設置</a:t>
                      </a:r>
                      <a:r>
                        <a:rPr lang="en-US" sz="3200" kern="100" dirty="0">
                          <a:effectLst/>
                          <a:latin typeface="+mn-ea"/>
                          <a:ea typeface="+mn-ea"/>
                          <a:cs typeface="Times New Roman" panose="02020603050405020304" pitchFamily="18" charset="0"/>
                        </a:rPr>
                        <a:t>40~55GW</a:t>
                      </a:r>
                      <a:endParaRPr lang="zh-TW"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240247"/>
                  </a:ext>
                </a:extLst>
              </a:tr>
              <a:tr h="617005">
                <a:tc>
                  <a:txBody>
                    <a:bodyPr/>
                    <a:lstStyle/>
                    <a:p>
                      <a:pPr algn="ctr"/>
                      <a:r>
                        <a:rPr lang="zh-TW" sz="3200" kern="100" dirty="0">
                          <a:effectLst/>
                          <a:latin typeface="+mn-ea"/>
                          <a:ea typeface="+mn-ea"/>
                          <a:cs typeface="Times New Roman" panose="02020603050405020304" pitchFamily="18" charset="0"/>
                        </a:rPr>
                        <a:t>生質能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3200" kern="100">
                          <a:effectLst/>
                          <a:latin typeface="+mn-ea"/>
                          <a:ea typeface="+mn-ea"/>
                          <a:cs typeface="Times New Roman" panose="02020603050405020304" pitchFamily="18" charset="0"/>
                        </a:rPr>
                        <a:t>-</a:t>
                      </a:r>
                      <a:endParaRPr lang="zh-TW" sz="3200" kern="10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zh-TW" sz="3200" kern="100" dirty="0">
                          <a:effectLst/>
                          <a:latin typeface="+mn-ea"/>
                          <a:ea typeface="+mn-ea"/>
                          <a:cs typeface="Times New Roman" panose="02020603050405020304" pitchFamily="18" charset="0"/>
                        </a:rPr>
                        <a:t>累計設置</a:t>
                      </a:r>
                      <a:r>
                        <a:rPr lang="en-US" sz="3200" kern="100" dirty="0">
                          <a:effectLst/>
                          <a:latin typeface="+mn-ea"/>
                          <a:ea typeface="+mn-ea"/>
                          <a:cs typeface="Times New Roman" panose="02020603050405020304" pitchFamily="18" charset="0"/>
                        </a:rPr>
                        <a:t>8~14GW</a:t>
                      </a:r>
                      <a:endParaRPr lang="zh-TW" sz="3200" kern="100" dirty="0">
                        <a:effectLst/>
                        <a:latin typeface="+mn-ea"/>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09280"/>
                  </a:ext>
                </a:extLst>
              </a:tr>
            </a:tbl>
          </a:graphicData>
        </a:graphic>
      </p:graphicFrame>
      <p:sp>
        <p:nvSpPr>
          <p:cNvPr id="8" name="文字方塊 7">
            <a:extLst>
              <a:ext uri="{FF2B5EF4-FFF2-40B4-BE49-F238E27FC236}">
                <a16:creationId xmlns:a16="http://schemas.microsoft.com/office/drawing/2014/main" id="{C447C61C-A98D-4D3D-EAEE-B10173F6AB38}"/>
              </a:ext>
            </a:extLst>
          </p:cNvPr>
          <p:cNvSpPr txBox="1"/>
          <p:nvPr/>
        </p:nvSpPr>
        <p:spPr>
          <a:xfrm>
            <a:off x="677334" y="1381257"/>
            <a:ext cx="7574037" cy="523220"/>
          </a:xfrm>
          <a:prstGeom prst="rect">
            <a:avLst/>
          </a:prstGeom>
          <a:noFill/>
        </p:spPr>
        <p:txBody>
          <a:bodyPr wrap="square" rtlCol="0">
            <a:spAutoFit/>
          </a:bodyPr>
          <a:lstStyle/>
          <a:p>
            <a:r>
              <a:rPr lang="zh-TW" altLang="en-US" sz="2800" b="1" dirty="0"/>
              <a:t>再生能源發展期程</a:t>
            </a:r>
          </a:p>
        </p:txBody>
      </p:sp>
    </p:spTree>
    <p:extLst>
      <p:ext uri="{BB962C8B-B14F-4D97-AF65-F5344CB8AC3E}">
        <p14:creationId xmlns:p14="http://schemas.microsoft.com/office/powerpoint/2010/main" val="82932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E87B045-28E0-89A0-57D6-7F0CC0FBAECC}"/>
              </a:ext>
            </a:extLst>
          </p:cNvPr>
          <p:cNvSpPr/>
          <p:nvPr/>
        </p:nvSpPr>
        <p:spPr>
          <a:xfrm>
            <a:off x="-119743" y="5736772"/>
            <a:ext cx="12627429"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4</a:t>
            </a:fld>
            <a:endParaRPr lang="zh-TW" altLang="en-US"/>
          </a:p>
        </p:txBody>
      </p:sp>
      <p:pic>
        <p:nvPicPr>
          <p:cNvPr id="6" name="圖片 5">
            <a:extLst>
              <a:ext uri="{FF2B5EF4-FFF2-40B4-BE49-F238E27FC236}">
                <a16:creationId xmlns:a16="http://schemas.microsoft.com/office/drawing/2014/main" id="{6D4667F7-4E87-6D7B-6274-3B421023399F}"/>
              </a:ext>
            </a:extLst>
          </p:cNvPr>
          <p:cNvPicPr>
            <a:picLocks noChangeAspect="1"/>
          </p:cNvPicPr>
          <p:nvPr/>
        </p:nvPicPr>
        <p:blipFill rotWithShape="1">
          <a:blip r:embed="rId2">
            <a:extLst>
              <a:ext uri="{28A0092B-C50C-407E-A947-70E740481C1C}">
                <a14:useLocalDpi xmlns:a14="http://schemas.microsoft.com/office/drawing/2010/main" val="0"/>
              </a:ext>
            </a:extLst>
          </a:blip>
          <a:srcRect t="12713"/>
          <a:stretch/>
        </p:blipFill>
        <p:spPr>
          <a:xfrm>
            <a:off x="0" y="0"/>
            <a:ext cx="12192000" cy="6013180"/>
          </a:xfrm>
          <a:prstGeom prst="rect">
            <a:avLst/>
          </a:prstGeom>
        </p:spPr>
      </p:pic>
      <p:sp>
        <p:nvSpPr>
          <p:cNvPr id="15" name="文字方塊 14">
            <a:extLst>
              <a:ext uri="{FF2B5EF4-FFF2-40B4-BE49-F238E27FC236}">
                <a16:creationId xmlns:a16="http://schemas.microsoft.com/office/drawing/2014/main" id="{DE05299D-502E-490D-860D-F2237C4BFB33}"/>
              </a:ext>
            </a:extLst>
          </p:cNvPr>
          <p:cNvSpPr txBox="1"/>
          <p:nvPr/>
        </p:nvSpPr>
        <p:spPr>
          <a:xfrm>
            <a:off x="936170" y="6172200"/>
            <a:ext cx="4016829" cy="369332"/>
          </a:xfrm>
          <a:prstGeom prst="rect">
            <a:avLst/>
          </a:prstGeom>
          <a:noFill/>
        </p:spPr>
        <p:txBody>
          <a:bodyPr wrap="square" rtlCol="0">
            <a:spAutoFit/>
          </a:bodyPr>
          <a:lstStyle/>
          <a:p>
            <a:r>
              <a:rPr lang="zh-TW" altLang="en-US" dirty="0"/>
              <a:t>圖片來源：國家發展委員會等</a:t>
            </a:r>
            <a:r>
              <a:rPr lang="en-US" altLang="zh-TW" dirty="0"/>
              <a:t>(2022)</a:t>
            </a:r>
            <a:r>
              <a:rPr lang="zh-TW" altLang="en-US" dirty="0"/>
              <a:t>。</a:t>
            </a:r>
          </a:p>
        </p:txBody>
      </p:sp>
    </p:spTree>
    <p:extLst>
      <p:ext uri="{BB962C8B-B14F-4D97-AF65-F5344CB8AC3E}">
        <p14:creationId xmlns:p14="http://schemas.microsoft.com/office/powerpoint/2010/main" val="2014123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製造部門</a:t>
            </a:r>
          </a:p>
        </p:txBody>
      </p:sp>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1814000"/>
            <a:ext cx="7595810" cy="4701100"/>
          </a:xfrm>
        </p:spPr>
        <p:txBody>
          <a:bodyPr>
            <a:normAutofit lnSpcReduction="10000"/>
          </a:bodyPr>
          <a:lstStyle/>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製程改善</a:t>
            </a:r>
            <a:r>
              <a:rPr lang="zh-TW" altLang="en-US" sz="2400" dirty="0">
                <a:solidFill>
                  <a:srgbClr val="002060"/>
                </a:solidFill>
                <a:latin typeface="Arial" panose="020B0604020202020204" pitchFamily="34" charset="0"/>
                <a:ea typeface="微軟正黑體" panose="020B0604030504040204" pitchFamily="34" charset="-120"/>
              </a:rPr>
              <a:t>：設備汰舊換新、節能、氫氣技術開發、含氟氣體削減等。</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能源轉換</a:t>
            </a:r>
            <a:r>
              <a:rPr lang="zh-TW" altLang="en-US" sz="2400" dirty="0">
                <a:solidFill>
                  <a:srgbClr val="002060"/>
                </a:solidFill>
                <a:latin typeface="Arial" panose="020B0604020202020204" pitchFamily="34" charset="0"/>
                <a:ea typeface="微軟正黑體" panose="020B0604030504040204" pitchFamily="34" charset="-120"/>
              </a:rPr>
              <a:t>：擴大使用天然氣、生質能、綠電等。</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循環經濟</a:t>
            </a:r>
            <a:r>
              <a:rPr lang="zh-TW" altLang="en-US" sz="2400" dirty="0">
                <a:solidFill>
                  <a:srgbClr val="002060"/>
                </a:solidFill>
                <a:latin typeface="Arial" panose="020B0604020202020204" pitchFamily="34" charset="0"/>
                <a:ea typeface="微軟正黑體" panose="020B0604030504040204" pitchFamily="34" charset="-120"/>
              </a:rPr>
              <a:t>：原料替代、廢棄物衍生燃料、能資源整合等。</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dirty="0">
                <a:solidFill>
                  <a:srgbClr val="002060"/>
                </a:solidFill>
                <a:latin typeface="Arial" panose="020B0604020202020204" pitchFamily="34" charset="0"/>
                <a:ea typeface="微軟正黑體" panose="020B0604030504040204" pitchFamily="34" charset="-120"/>
              </a:rPr>
              <a:t>另製造部門當中將石化業、電子業、鋼鐵業、水泥業、紡織業以及造紙業定為重點產業，並分別提出其淨零排放之期程。</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endParaRPr lang="en-US" altLang="zh-TW" sz="2400"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5</a:t>
            </a:fld>
            <a:endParaRPr lang="zh-TW" altLang="en-US"/>
          </a:p>
        </p:txBody>
      </p:sp>
      <p:sp>
        <p:nvSpPr>
          <p:cNvPr id="8" name="文字方塊 7">
            <a:extLst>
              <a:ext uri="{FF2B5EF4-FFF2-40B4-BE49-F238E27FC236}">
                <a16:creationId xmlns:a16="http://schemas.microsoft.com/office/drawing/2014/main" id="{A3134922-89E9-D710-D430-0D483906888B}"/>
              </a:ext>
            </a:extLst>
          </p:cNvPr>
          <p:cNvSpPr txBox="1"/>
          <p:nvPr/>
        </p:nvSpPr>
        <p:spPr>
          <a:xfrm>
            <a:off x="677334" y="1381257"/>
            <a:ext cx="9206895" cy="523220"/>
          </a:xfrm>
          <a:prstGeom prst="rect">
            <a:avLst/>
          </a:prstGeom>
          <a:noFill/>
        </p:spPr>
        <p:txBody>
          <a:bodyPr wrap="square" rtlCol="0">
            <a:spAutoFit/>
          </a:bodyPr>
          <a:lstStyle/>
          <a:p>
            <a:r>
              <a:rPr lang="zh-TW" altLang="en-US" sz="2800" b="1" dirty="0"/>
              <a:t>透過製程改善、能源轉換以及循環經濟三方面著手：</a:t>
            </a:r>
          </a:p>
        </p:txBody>
      </p:sp>
    </p:spTree>
    <p:extLst>
      <p:ext uri="{BB962C8B-B14F-4D97-AF65-F5344CB8AC3E}">
        <p14:creationId xmlns:p14="http://schemas.microsoft.com/office/powerpoint/2010/main" val="291336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2472EF3A-CBD8-1190-0F9F-4C12145E2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293" y="892628"/>
            <a:ext cx="9464707" cy="5965371"/>
          </a:xfrm>
          <a:prstGeom prst="rect">
            <a:avLst/>
          </a:prstGeom>
        </p:spPr>
      </p:pic>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製造部門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6</a:t>
            </a:fld>
            <a:endParaRPr lang="zh-TW" altLang="en-US"/>
          </a:p>
        </p:txBody>
      </p:sp>
      <p:sp>
        <p:nvSpPr>
          <p:cNvPr id="8" name="文字方塊 7">
            <a:extLst>
              <a:ext uri="{FF2B5EF4-FFF2-40B4-BE49-F238E27FC236}">
                <a16:creationId xmlns:a16="http://schemas.microsoft.com/office/drawing/2014/main" id="{A3134922-89E9-D710-D430-0D483906888B}"/>
              </a:ext>
            </a:extLst>
          </p:cNvPr>
          <p:cNvSpPr txBox="1"/>
          <p:nvPr/>
        </p:nvSpPr>
        <p:spPr>
          <a:xfrm>
            <a:off x="677334" y="1381257"/>
            <a:ext cx="9206895" cy="523220"/>
          </a:xfrm>
          <a:prstGeom prst="rect">
            <a:avLst/>
          </a:prstGeom>
          <a:noFill/>
        </p:spPr>
        <p:txBody>
          <a:bodyPr wrap="square" rtlCol="0">
            <a:spAutoFit/>
          </a:bodyPr>
          <a:lstStyle/>
          <a:p>
            <a:r>
              <a:rPr lang="zh-TW" altLang="en-US" sz="2800" b="1" dirty="0"/>
              <a:t>淨零期程</a:t>
            </a:r>
            <a:r>
              <a:rPr lang="en-US" altLang="zh-TW" sz="2800" b="1" dirty="0"/>
              <a:t>—</a:t>
            </a:r>
            <a:r>
              <a:rPr lang="zh-TW" altLang="en-US" sz="2800" b="1" dirty="0"/>
              <a:t>以石化業為例</a:t>
            </a:r>
          </a:p>
        </p:txBody>
      </p:sp>
      <p:sp>
        <p:nvSpPr>
          <p:cNvPr id="10" name="文字方塊 9">
            <a:extLst>
              <a:ext uri="{FF2B5EF4-FFF2-40B4-BE49-F238E27FC236}">
                <a16:creationId xmlns:a16="http://schemas.microsoft.com/office/drawing/2014/main" id="{982C4028-C640-141A-DF2D-159DB8714917}"/>
              </a:ext>
            </a:extLst>
          </p:cNvPr>
          <p:cNvSpPr txBox="1"/>
          <p:nvPr/>
        </p:nvSpPr>
        <p:spPr>
          <a:xfrm>
            <a:off x="195941" y="6041362"/>
            <a:ext cx="4016829" cy="646331"/>
          </a:xfrm>
          <a:prstGeom prst="rect">
            <a:avLst/>
          </a:prstGeom>
          <a:noFill/>
        </p:spPr>
        <p:txBody>
          <a:bodyPr wrap="square" rtlCol="0">
            <a:spAutoFit/>
          </a:bodyPr>
          <a:lstStyle/>
          <a:p>
            <a:r>
              <a:rPr lang="zh-TW" altLang="en-US" dirty="0"/>
              <a:t>圖片來源：</a:t>
            </a:r>
            <a:endParaRPr lang="en-US" altLang="zh-TW" dirty="0"/>
          </a:p>
          <a:p>
            <a:r>
              <a:rPr lang="zh-TW" altLang="en-US" dirty="0"/>
              <a:t>國家發展委員會等</a:t>
            </a:r>
            <a:r>
              <a:rPr lang="en-US" altLang="zh-TW" dirty="0"/>
              <a:t>(2022)</a:t>
            </a:r>
            <a:r>
              <a:rPr lang="zh-TW" altLang="en-US" dirty="0"/>
              <a:t>。</a:t>
            </a:r>
          </a:p>
        </p:txBody>
      </p:sp>
    </p:spTree>
    <p:extLst>
      <p:ext uri="{BB962C8B-B14F-4D97-AF65-F5344CB8AC3E}">
        <p14:creationId xmlns:p14="http://schemas.microsoft.com/office/powerpoint/2010/main" val="251675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商業部門</a:t>
            </a:r>
          </a:p>
        </p:txBody>
      </p:sp>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1814000"/>
            <a:ext cx="9751180" cy="4701100"/>
          </a:xfrm>
        </p:spPr>
        <p:txBody>
          <a:bodyPr>
            <a:normAutofit/>
          </a:bodyPr>
          <a:lstStyle/>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設備或操作行為改善</a:t>
            </a:r>
            <a:r>
              <a:rPr lang="zh-TW" altLang="en-US" sz="2400" dirty="0">
                <a:solidFill>
                  <a:srgbClr val="002060"/>
                </a:solidFill>
                <a:latin typeface="Arial" panose="020B0604020202020204" pitchFamily="34" charset="0"/>
                <a:ea typeface="微軟正黑體" panose="020B0604030504040204" pitchFamily="34" charset="-120"/>
              </a:rPr>
              <a:t>：針對空調、冷藏與照明設備等三項的能源效率要求逐漸提高。</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使用低碳能源</a:t>
            </a:r>
            <a:r>
              <a:rPr lang="zh-TW" altLang="en-US" sz="2400" dirty="0">
                <a:solidFill>
                  <a:srgbClr val="002060"/>
                </a:solidFill>
                <a:latin typeface="Arial" panose="020B0604020202020204" pitchFamily="34" charset="0"/>
                <a:ea typeface="微軟正黑體" panose="020B0604030504040204" pitchFamily="34" charset="-120"/>
              </a:rPr>
              <a:t>：開始要求業者的運具要電動化、鍋爐以使用熱汞或氫能為優、輔導高耗能源廠商使用綠電。</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商業模型低碳轉型</a:t>
            </a:r>
            <a:r>
              <a:rPr lang="zh-TW" altLang="en-US" sz="2400" dirty="0">
                <a:solidFill>
                  <a:srgbClr val="002060"/>
                </a:solidFill>
                <a:latin typeface="Arial" panose="020B0604020202020204" pitchFamily="34" charset="0"/>
                <a:ea typeface="微軟正黑體" panose="020B0604030504040204" pitchFamily="34" charset="-120"/>
              </a:rPr>
              <a:t>：輔導零售業者推動智慧管理、餐飲業者選用在地食材、物流業者推動智慧檢貨。</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綠建築</a:t>
            </a:r>
            <a:r>
              <a:rPr lang="zh-TW" altLang="en-US" sz="2400" dirty="0">
                <a:solidFill>
                  <a:srgbClr val="002060"/>
                </a:solidFill>
                <a:latin typeface="Arial" panose="020B0604020202020204" pitchFamily="34" charset="0"/>
                <a:ea typeface="微軟正黑體" panose="020B0604030504040204" pitchFamily="34" charset="-120"/>
              </a:rPr>
              <a:t>：新型建築要求設置隔熱設施、老舊建築則加強外殼隔熱。</a:t>
            </a:r>
            <a:endParaRPr lang="en-US" altLang="zh-TW" sz="2400"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22205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711895C-81DC-3FBC-07EF-BB936259A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4704"/>
            <a:ext cx="10682158" cy="5221422"/>
          </a:xfrm>
          <a:prstGeom prst="rect">
            <a:avLst/>
          </a:prstGeom>
        </p:spPr>
      </p:pic>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商業部門</a:t>
            </a: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8</a:t>
            </a:fld>
            <a:endParaRPr lang="zh-TW" altLang="en-US"/>
          </a:p>
        </p:txBody>
      </p:sp>
      <p:sp>
        <p:nvSpPr>
          <p:cNvPr id="9" name="文字方塊 8">
            <a:extLst>
              <a:ext uri="{FF2B5EF4-FFF2-40B4-BE49-F238E27FC236}">
                <a16:creationId xmlns:a16="http://schemas.microsoft.com/office/drawing/2014/main" id="{FE5E44ED-CEB7-7BBD-AAD1-A4B763CABFE9}"/>
              </a:ext>
            </a:extLst>
          </p:cNvPr>
          <p:cNvSpPr txBox="1"/>
          <p:nvPr/>
        </p:nvSpPr>
        <p:spPr>
          <a:xfrm>
            <a:off x="832508" y="6488668"/>
            <a:ext cx="7282545" cy="369332"/>
          </a:xfrm>
          <a:prstGeom prst="rect">
            <a:avLst/>
          </a:prstGeom>
          <a:noFill/>
        </p:spPr>
        <p:txBody>
          <a:bodyPr wrap="square" rtlCol="0">
            <a:spAutoFit/>
          </a:bodyPr>
          <a:lstStyle/>
          <a:p>
            <a:r>
              <a:rPr lang="zh-TW" altLang="en-US" dirty="0"/>
              <a:t>圖片來源：國家發展委員會等</a:t>
            </a:r>
            <a:r>
              <a:rPr lang="en-US" altLang="zh-TW" dirty="0"/>
              <a:t>(2022)</a:t>
            </a:r>
            <a:r>
              <a:rPr lang="zh-TW" altLang="en-US" dirty="0"/>
              <a:t>。</a:t>
            </a:r>
          </a:p>
        </p:txBody>
      </p:sp>
    </p:spTree>
    <p:extLst>
      <p:ext uri="{BB962C8B-B14F-4D97-AF65-F5344CB8AC3E}">
        <p14:creationId xmlns:p14="http://schemas.microsoft.com/office/powerpoint/2010/main" val="375642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4C31A-D0BE-BB15-C8ED-5F7711E0F2D9}"/>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住宅部門</a:t>
            </a:r>
          </a:p>
        </p:txBody>
      </p:sp>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1814000"/>
            <a:ext cx="9751180" cy="4701100"/>
          </a:xfrm>
        </p:spPr>
        <p:txBody>
          <a:bodyPr>
            <a:normAutofit lnSpcReduction="10000"/>
          </a:bodyPr>
          <a:lstStyle/>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提高新建物之能源效率</a:t>
            </a:r>
            <a:r>
              <a:rPr lang="zh-TW" altLang="en-US" sz="2400" dirty="0">
                <a:solidFill>
                  <a:srgbClr val="002060"/>
                </a:solidFill>
                <a:latin typeface="Arial" panose="020B0604020202020204" pitchFamily="34" charset="0"/>
                <a:ea typeface="微軟正黑體" panose="020B0604030504040204" pitchFamily="34" charset="-120"/>
              </a:rPr>
              <a:t>：從效能評估與節能法規兩大面向著手。</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改善既有建物之能源效率</a:t>
            </a:r>
            <a:r>
              <a:rPr lang="zh-TW" altLang="en-US" sz="2400" dirty="0">
                <a:solidFill>
                  <a:srgbClr val="002060"/>
                </a:solidFill>
                <a:latin typeface="Arial" panose="020B0604020202020204" pitchFamily="34" charset="0"/>
                <a:ea typeface="微軟正黑體" panose="020B0604030504040204" pitchFamily="34" charset="-120"/>
              </a:rPr>
              <a:t>：對於公家建築採取階段式強制改善；企業則採取鼓勵方式建議將綠建築納入企業社會責任</a:t>
            </a:r>
            <a:r>
              <a:rPr lang="en-US" altLang="zh-TW" sz="2400" dirty="0">
                <a:solidFill>
                  <a:srgbClr val="002060"/>
                </a:solidFill>
                <a:latin typeface="Arial" panose="020B0604020202020204" pitchFamily="34" charset="0"/>
                <a:ea typeface="微軟正黑體" panose="020B0604030504040204" pitchFamily="34" charset="-120"/>
              </a:rPr>
              <a:t>(CSR)</a:t>
            </a:r>
            <a:r>
              <a:rPr lang="zh-TW" altLang="en-US" sz="2400" dirty="0">
                <a:solidFill>
                  <a:srgbClr val="002060"/>
                </a:solidFill>
                <a:latin typeface="Arial" panose="020B0604020202020204" pitchFamily="34" charset="0"/>
                <a:ea typeface="微軟正黑體" panose="020B0604030504040204" pitchFamily="34" charset="-120"/>
              </a:rPr>
              <a:t>報告書；一般民眾則以補助方式鼓勵其提高建築效能。</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提升家電、設備能源效率</a:t>
            </a:r>
            <a:r>
              <a:rPr lang="zh-TW" altLang="en-US" sz="2400" dirty="0">
                <a:solidFill>
                  <a:srgbClr val="002060"/>
                </a:solidFill>
                <a:latin typeface="Arial" panose="020B0604020202020204" pitchFamily="34" charset="0"/>
                <a:ea typeface="微軟正黑體" panose="020B0604030504040204" pitchFamily="34" charset="-120"/>
              </a:rPr>
              <a:t>：目前納入能源效率標示之產品種類已有</a:t>
            </a:r>
            <a:r>
              <a:rPr lang="en-US" altLang="zh-TW" sz="2400" dirty="0">
                <a:solidFill>
                  <a:srgbClr val="002060"/>
                </a:solidFill>
                <a:latin typeface="Arial" panose="020B0604020202020204" pitchFamily="34" charset="0"/>
                <a:ea typeface="微軟正黑體" panose="020B0604030504040204" pitchFamily="34" charset="-120"/>
              </a:rPr>
              <a:t>11</a:t>
            </a:r>
            <a:r>
              <a:rPr lang="zh-TW" altLang="en-US" sz="2400" dirty="0">
                <a:solidFill>
                  <a:srgbClr val="002060"/>
                </a:solidFill>
                <a:latin typeface="Arial" panose="020B0604020202020204" pitchFamily="34" charset="0"/>
                <a:ea typeface="微軟正黑體" panose="020B0604030504040204" pitchFamily="34" charset="-120"/>
              </a:rPr>
              <a:t>項</a:t>
            </a:r>
            <a:r>
              <a:rPr lang="en-US" altLang="zh-TW" sz="2400" dirty="0">
                <a:solidFill>
                  <a:srgbClr val="002060"/>
                </a:solidFill>
                <a:latin typeface="Arial" panose="020B0604020202020204" pitchFamily="34" charset="0"/>
                <a:ea typeface="微軟正黑體" panose="020B0604030504040204" pitchFamily="34" charset="-120"/>
              </a:rPr>
              <a:t>(</a:t>
            </a:r>
            <a:r>
              <a:rPr lang="zh-TW" altLang="en-US" sz="2400" dirty="0">
                <a:solidFill>
                  <a:srgbClr val="002060"/>
                </a:solidFill>
                <a:latin typeface="Arial" panose="020B0604020202020204" pitchFamily="34" charset="0"/>
                <a:ea typeface="微軟正黑體" panose="020B0604030504040204" pitchFamily="34" charset="-120"/>
              </a:rPr>
              <a:t>冷氣、冰箱等等</a:t>
            </a:r>
            <a:r>
              <a:rPr lang="en-US" altLang="zh-TW" sz="2400" dirty="0">
                <a:solidFill>
                  <a:srgbClr val="002060"/>
                </a:solidFill>
                <a:latin typeface="Arial" panose="020B0604020202020204" pitchFamily="34" charset="0"/>
                <a:ea typeface="微軟正黑體" panose="020B0604030504040204" pitchFamily="34" charset="-120"/>
              </a:rPr>
              <a:t>)</a:t>
            </a:r>
            <a:r>
              <a:rPr lang="zh-TW" altLang="en-US" sz="2400" dirty="0">
                <a:solidFill>
                  <a:srgbClr val="002060"/>
                </a:solidFill>
                <a:latin typeface="Arial" panose="020B0604020202020204" pitchFamily="34" charset="0"/>
                <a:ea typeface="微軟正黑體" panose="020B0604030504040204" pitchFamily="34" charset="-120"/>
              </a:rPr>
              <a:t>，未來將擴大類別並逐年提升效率標準。</a:t>
            </a:r>
            <a:endParaRPr lang="en-US" altLang="zh-TW" sz="2400" dirty="0">
              <a:solidFill>
                <a:srgbClr val="002060"/>
              </a:solidFill>
              <a:latin typeface="Arial" panose="020B0604020202020204" pitchFamily="34" charset="0"/>
              <a:ea typeface="微軟正黑體" panose="020B0604030504040204" pitchFamily="34" charset="-120"/>
            </a:endParaRPr>
          </a:p>
          <a:p>
            <a:pPr algn="just">
              <a:lnSpc>
                <a:spcPct val="150000"/>
              </a:lnSpc>
            </a:pPr>
            <a:r>
              <a:rPr lang="zh-TW" altLang="en-US" sz="2400" b="1" dirty="0">
                <a:solidFill>
                  <a:srgbClr val="002060"/>
                </a:solidFill>
                <a:latin typeface="Arial" panose="020B0604020202020204" pitchFamily="34" charset="0"/>
                <a:ea typeface="微軟正黑體" panose="020B0604030504040204" pitchFamily="34" charset="-120"/>
              </a:rPr>
              <a:t>減碳技術</a:t>
            </a:r>
            <a:r>
              <a:rPr lang="en-US" altLang="zh-TW" sz="2400" b="1" dirty="0">
                <a:solidFill>
                  <a:srgbClr val="002060"/>
                </a:solidFill>
                <a:latin typeface="Arial" panose="020B0604020202020204" pitchFamily="34" charset="0"/>
                <a:ea typeface="微軟正黑體" panose="020B0604030504040204" pitchFamily="34" charset="-120"/>
              </a:rPr>
              <a:t>/</a:t>
            </a:r>
            <a:r>
              <a:rPr lang="zh-TW" altLang="en-US" sz="2400" b="1" dirty="0">
                <a:solidFill>
                  <a:srgbClr val="002060"/>
                </a:solidFill>
                <a:latin typeface="Arial" panose="020B0604020202020204" pitchFamily="34" charset="0"/>
                <a:ea typeface="微軟正黑體" panose="020B0604030504040204" pitchFamily="34" charset="-120"/>
              </a:rPr>
              <a:t>工法</a:t>
            </a:r>
            <a:r>
              <a:rPr lang="zh-TW" altLang="en-US" sz="2400" dirty="0">
                <a:solidFill>
                  <a:srgbClr val="002060"/>
                </a:solidFill>
                <a:latin typeface="Arial" panose="020B0604020202020204" pitchFamily="34" charset="0"/>
                <a:ea typeface="微軟正黑體" panose="020B0604030504040204" pitchFamily="34" charset="-120"/>
              </a:rPr>
              <a:t>：研發適合我國之減碳技術與工法。以建築而言，如建築如何延長壽命或預鑄構造工法等等。</a:t>
            </a:r>
            <a:endParaRPr lang="en-US" altLang="zh-TW" sz="2400"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9</a:t>
            </a:fld>
            <a:endParaRPr lang="zh-TW" altLang="en-US"/>
          </a:p>
        </p:txBody>
      </p:sp>
    </p:spTree>
    <p:extLst>
      <p:ext uri="{BB962C8B-B14F-4D97-AF65-F5344CB8AC3E}">
        <p14:creationId xmlns:p14="http://schemas.microsoft.com/office/powerpoint/2010/main" val="101869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1007</TotalTime>
  <Words>651</Words>
  <Application>Microsoft Office PowerPoint</Application>
  <PresentationFormat>寬螢幕</PresentationFormat>
  <Paragraphs>78</Paragraphs>
  <Slides>13</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微軟正黑體</vt:lpstr>
      <vt:lpstr>新細明體</vt:lpstr>
      <vt:lpstr>標楷體</vt:lpstr>
      <vt:lpstr>Arial</vt:lpstr>
      <vt:lpstr>Calibri</vt:lpstr>
      <vt:lpstr>Times New Roman</vt:lpstr>
      <vt:lpstr>Wingdings 3</vt:lpstr>
      <vt:lpstr>多面向</vt:lpstr>
      <vt:lpstr>臺灣2050 淨零排放政策之介紹(4/4)</vt:lpstr>
      <vt:lpstr>大綱</vt:lpstr>
      <vt:lpstr>能源部門</vt:lpstr>
      <vt:lpstr>PowerPoint 簡報</vt:lpstr>
      <vt:lpstr>製造部門</vt:lpstr>
      <vt:lpstr>製造部門</vt:lpstr>
      <vt:lpstr>商業部門</vt:lpstr>
      <vt:lpstr>商業部門</vt:lpstr>
      <vt:lpstr>住宅部門</vt:lpstr>
      <vt:lpstr>住宅部門</vt:lpstr>
      <vt:lpstr>運輸部門</vt:lpstr>
      <vt:lpstr>運輸部門</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Jerome</cp:lastModifiedBy>
  <cp:revision>103</cp:revision>
  <dcterms:created xsi:type="dcterms:W3CDTF">2023-11-21T14:13:14Z</dcterms:created>
  <dcterms:modified xsi:type="dcterms:W3CDTF">2023-12-19T09:35:32Z</dcterms:modified>
</cp:coreProperties>
</file>