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7"/>
  </p:notesMasterIdLst>
  <p:sldIdLst>
    <p:sldId id="256" r:id="rId2"/>
    <p:sldId id="257" r:id="rId3"/>
    <p:sldId id="268" r:id="rId4"/>
    <p:sldId id="278" r:id="rId5"/>
    <p:sldId id="270" r:id="rId6"/>
    <p:sldId id="279" r:id="rId7"/>
    <p:sldId id="280" r:id="rId8"/>
    <p:sldId id="281" r:id="rId9"/>
    <p:sldId id="283" r:id="rId10"/>
    <p:sldId id="271" r:id="rId11"/>
    <p:sldId id="284" r:id="rId12"/>
    <p:sldId id="272" r:id="rId13"/>
    <p:sldId id="285" r:id="rId14"/>
    <p:sldId id="29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A"/>
    <a:srgbClr val="EAEAEA"/>
    <a:srgbClr val="305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 autoAdjust="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95A6D-9E00-44DC-AA79-2CDD72B966EF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AFD0A-C3A4-47B7-91CA-39AB0A0F0E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0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95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AFD0A-C3A4-47B7-91CA-39AB0A0F0E6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19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5A75-2EF9-4A26-B677-512C78E08687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0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895A-39CE-48EE-8BEC-9C3B36B30F9D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41A4-3DAA-494C-B00F-00FC4A098046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22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A8C3-C60D-4519-99EB-A3ABC396F8F0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11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BEE8-665C-4F78-B552-938E3A9001DA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2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42A7-60E9-4DC7-9C8A-D1D2019F7864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CC9-A1B8-4145-9057-8871A4836DFB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36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FAED-048A-4071-95F0-1CF271ABE145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21D3-5257-451F-88A4-97E508CEB5D0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53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EDC0-640B-4598-A4A4-5D498C432D80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33E9-5C32-4E53-ADC5-8A5D91F92778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2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1453-11F7-4F40-AFC9-4F7F23E60FC6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5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9746-35AC-41AB-9247-25733961675C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5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7BA-1992-4495-92CD-0F2517F8A1D5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FA75-36AB-43ED-B927-053AB76C3BAC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4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D719-E571-4501-ACC9-83216B95FE1A}" type="datetime1">
              <a:rPr lang="zh-TW" altLang="en-US" smtClean="0"/>
              <a:t>2024/1/21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07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0EA-F272-4A37-B072-0C6AFCA9F68E}" type="datetime1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A82B23-BE9D-49D1-ABEB-4A19EF599F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F676B-3A60-B916-B877-BBBE1313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5" y="1220412"/>
            <a:ext cx="9008533" cy="3121534"/>
          </a:xfrm>
        </p:spPr>
        <p:txBody>
          <a:bodyPr/>
          <a:lstStyle/>
          <a:p>
            <a:pPr algn="ctr"/>
            <a:r>
              <a:rPr lang="zh-TW" altLang="en-US" sz="6000" b="1" dirty="0">
                <a:solidFill>
                  <a:srgbClr val="0070C0"/>
                </a:solidFill>
              </a:rPr>
              <a:t>淨零排放電力相關科技</a:t>
            </a:r>
            <a:r>
              <a:rPr lang="en-US" altLang="zh-TW" sz="6000" b="1" dirty="0">
                <a:solidFill>
                  <a:srgbClr val="0070C0"/>
                </a:solidFill>
              </a:rPr>
              <a:t>(1/2)</a:t>
            </a:r>
            <a:br>
              <a:rPr lang="en-US" altLang="zh-TW" sz="6000" b="1" dirty="0">
                <a:solidFill>
                  <a:srgbClr val="0070C0"/>
                </a:solidFill>
              </a:rPr>
            </a:br>
            <a:endParaRPr lang="zh-TW" alt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B8E587-FC76-2F25-F48F-8634BAE3D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6735" y="4736632"/>
            <a:ext cx="4469191" cy="10968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周志隆　助理教授</a:t>
            </a:r>
            <a:endParaRPr lang="en-US" altLang="zh-TW" sz="2400" b="1" dirty="0">
              <a:solidFill>
                <a:srgbClr val="0070C0"/>
              </a:solidFill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</a:rPr>
              <a:t>國立臺灣科技大學管理學院</a:t>
            </a:r>
          </a:p>
        </p:txBody>
      </p:sp>
    </p:spTree>
    <p:extLst>
      <p:ext uri="{BB962C8B-B14F-4D97-AF65-F5344CB8AC3E}">
        <p14:creationId xmlns:p14="http://schemas.microsoft.com/office/powerpoint/2010/main" val="74361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水力發電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發電原理</a:t>
            </a:r>
            <a:endParaRPr lang="en-US" altLang="zh-TW" dirty="0"/>
          </a:p>
          <a:p>
            <a:pPr lvl="1"/>
            <a:r>
              <a:rPr lang="zh-TW" altLang="en-US" dirty="0"/>
              <a:t>水力發電是歷史悠久的再生能源，其原理是透過水位高低落差的衝擊力，帶動水輪機旋轉產生機械能，進而推動發電機產生電力。水力發電依運轉型態可分為</a:t>
            </a:r>
            <a:r>
              <a:rPr lang="zh-TW" altLang="en-US" b="1" dirty="0">
                <a:solidFill>
                  <a:srgbClr val="FF0000"/>
                </a:solidFill>
              </a:rPr>
              <a:t>慣常式</a:t>
            </a:r>
            <a:r>
              <a:rPr lang="zh-TW" altLang="en-US" dirty="0"/>
              <a:t>和</a:t>
            </a:r>
            <a:r>
              <a:rPr lang="zh-TW" altLang="en-US" b="1" dirty="0">
                <a:solidFill>
                  <a:srgbClr val="FF0000"/>
                </a:solidFill>
              </a:rPr>
              <a:t>抽蓄式</a:t>
            </a:r>
            <a:r>
              <a:rPr lang="zh-TW" altLang="en-US" dirty="0"/>
              <a:t>，慣常式是運用河川流量發電，又可分為川流式、調整池式、水庫式；抽蓄式則設有上池與下池，用電尖峰時運用上池流至下池的位能發電，離峰時段再將水從下池抽回上池，使水資源循環利用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251" y="3989931"/>
            <a:ext cx="3624834" cy="241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2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水力發電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建置條件與地點</a:t>
            </a:r>
            <a:endParaRPr lang="en-US" altLang="zh-TW" dirty="0"/>
          </a:p>
          <a:p>
            <a:pPr lvl="1"/>
            <a:r>
              <a:rPr lang="zh-TW" altLang="en-US" dirty="0"/>
              <a:t>水力發電的設置地點取決於水流的位能和流量。臺灣雨量充沛，並且坐擁眾多高山，陡峭的地勢造就出豐富的水力資源，因此水力發電成為臺灣電力發展早期的主力</a:t>
            </a:r>
            <a:endParaRPr lang="en-US" altLang="zh-TW" dirty="0"/>
          </a:p>
          <a:p>
            <a:r>
              <a:rPr lang="zh-TW" altLang="en-US" dirty="0"/>
              <a:t>中大型水力發電</a:t>
            </a:r>
            <a:endParaRPr lang="en-US" altLang="zh-TW" dirty="0"/>
          </a:p>
          <a:p>
            <a:pPr lvl="1"/>
            <a:r>
              <a:rPr lang="zh-TW" altLang="en-US" dirty="0"/>
              <a:t>截至</a:t>
            </a:r>
            <a:r>
              <a:rPr lang="en-US" altLang="zh-TW" dirty="0"/>
              <a:t>2022</a:t>
            </a:r>
            <a:r>
              <a:rPr lang="zh-TW" altLang="en-US" dirty="0"/>
              <a:t>年，台電已建置慣常式水力發電裝置容量</a:t>
            </a:r>
            <a:r>
              <a:rPr lang="en-US" altLang="zh-TW" dirty="0"/>
              <a:t>1,800MW</a:t>
            </a:r>
            <a:r>
              <a:rPr lang="zh-TW" altLang="en-US" dirty="0"/>
              <a:t>（百萬瓦）、抽蓄水力發電裝置容量共計</a:t>
            </a:r>
            <a:r>
              <a:rPr lang="en-US" altLang="zh-TW" dirty="0"/>
              <a:t>2,602</a:t>
            </a:r>
            <a:r>
              <a:rPr lang="zh-TW" altLang="en-US" dirty="0"/>
              <a:t>ＭＷ（百萬瓦）</a:t>
            </a:r>
            <a:endParaRPr lang="en-US" altLang="zh-TW" dirty="0"/>
          </a:p>
          <a:p>
            <a:r>
              <a:rPr lang="zh-TW" altLang="en-US" dirty="0"/>
              <a:t>小水力發電</a:t>
            </a:r>
            <a:endParaRPr lang="en-US" altLang="zh-TW" dirty="0"/>
          </a:p>
          <a:p>
            <a:pPr lvl="1"/>
            <a:r>
              <a:rPr lang="zh-TW" altLang="en-US" dirty="0"/>
              <a:t>小水力指的是利用圳路或既有水利設施，設置未達</a:t>
            </a:r>
            <a:r>
              <a:rPr lang="en-US" altLang="zh-TW" dirty="0"/>
              <a:t>20MW</a:t>
            </a:r>
            <a:r>
              <a:rPr lang="zh-TW" altLang="en-US" dirty="0"/>
              <a:t>（百萬瓦）的水力發電系統，非但不影響水利設施的既有功能，還能額外產出潔淨的電力，讓每一滴水資源都能發揮最大的價值</a:t>
            </a:r>
          </a:p>
          <a:p>
            <a:r>
              <a:rPr lang="zh-TW" altLang="en-US" dirty="0"/>
              <a:t>微水力發電</a:t>
            </a:r>
            <a:endParaRPr lang="en-US" altLang="zh-TW" dirty="0"/>
          </a:p>
          <a:p>
            <a:pPr lvl="1"/>
            <a:r>
              <a:rPr lang="zh-TW" altLang="en-US" dirty="0"/>
              <a:t>微水力指的是裝置容量未達</a:t>
            </a:r>
            <a:r>
              <a:rPr lang="en-US" altLang="zh-TW" dirty="0"/>
              <a:t>100kW</a:t>
            </a:r>
            <a:r>
              <a:rPr lang="zh-TW" altLang="en-US" dirty="0"/>
              <a:t>（千瓦）之機組。規模更小的微水力設備能夠更貼近民眾的生活空間，並具有發展為社區型防災微電網的潛能，實現更多彈性應用水力資源的可能性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30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地熱發電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發電原理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zh-TW" altLang="en-US" b="1" dirty="0">
                <a:solidFill>
                  <a:srgbClr val="FF0000"/>
                </a:solidFill>
              </a:rPr>
              <a:t>地熱井</a:t>
            </a:r>
            <a:r>
              <a:rPr lang="zh-TW" altLang="en-US" dirty="0"/>
              <a:t>引出受到加熱的地下水，並利用蒸汽推動渦輪機運轉，藉以發電。地熱發電可分為乾蒸汽式、閃發式、雙循環式、混合循環式。台灣地熱條件適合發展雙循環式系統，即使用地熱水與蒸汽透過熱交換器加熱低沸點的工作流體，工作流體汽化後推動渦輪機發電，再將工作流體經過冷凝以循環使用、地熱水則再次注入地底。地熱發電具有溫度與流量穩定的特性，可以</a:t>
            </a:r>
            <a:r>
              <a:rPr lang="en-US" altLang="zh-TW" dirty="0"/>
              <a:t>24</a:t>
            </a:r>
            <a:r>
              <a:rPr lang="zh-TW" altLang="en-US" dirty="0"/>
              <a:t>小時穩定發電，適合作為基載型能源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40" y="3948641"/>
            <a:ext cx="4105656" cy="273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7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地熱發電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台灣的地熱條件</a:t>
            </a:r>
            <a:endParaRPr lang="en-US" altLang="zh-TW" dirty="0"/>
          </a:p>
          <a:p>
            <a:pPr lvl="1"/>
            <a:r>
              <a:rPr lang="zh-TW" altLang="en-US" dirty="0"/>
              <a:t>地熱取用方式會因為地底流體相態與成分不同而有所差異，台灣地熱資源多屬「熱液資源」，大多以熱水的形式儲存於地層中，水蒸汽含量僅</a:t>
            </a:r>
            <a:r>
              <a:rPr lang="en-US" altLang="zh-TW" dirty="0"/>
              <a:t>5~15%</a:t>
            </a:r>
            <a:r>
              <a:rPr lang="zh-TW" altLang="en-US" dirty="0"/>
              <a:t>，溫度多在</a:t>
            </a:r>
            <a:r>
              <a:rPr lang="en-US" altLang="zh-TW" dirty="0"/>
              <a:t>160~200℃</a:t>
            </a:r>
            <a:r>
              <a:rPr lang="zh-TW" altLang="en-US" dirty="0"/>
              <a:t>，屬於較低溫的地熱資源。清水地熱熱液產出的相態為蒸汽與水的混和態，而大屯火山系統出產的熱液則為蒸汽型態為主。</a:t>
            </a:r>
          </a:p>
          <a:p>
            <a:r>
              <a:rPr lang="zh-TW" altLang="en-US" dirty="0"/>
              <a:t>台電與中油公司於宜蘭仁澤地區合作開發地熱發電</a:t>
            </a:r>
            <a:endParaRPr lang="en-US" altLang="zh-TW" dirty="0"/>
          </a:p>
          <a:p>
            <a:r>
              <a:rPr lang="zh-TW" altLang="en-US" dirty="0"/>
              <a:t>中油已完成兩口地熱井之鑽井及產能測試，經評估約可設置</a:t>
            </a:r>
            <a:r>
              <a:rPr lang="en-US" altLang="zh-TW" dirty="0"/>
              <a:t>1MW</a:t>
            </a:r>
            <a:r>
              <a:rPr lang="zh-TW" altLang="en-US" dirty="0"/>
              <a:t>（百萬瓦）之地熱發電廠</a:t>
            </a:r>
          </a:p>
          <a:p>
            <a:r>
              <a:rPr lang="zh-TW" altLang="en-US" dirty="0"/>
              <a:t>台電已完成電廠規劃設計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022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地熱發電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776539"/>
            <a:ext cx="9927273" cy="462994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19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E73878-C68C-9764-9314-408B0C44AF63}"/>
              </a:ext>
            </a:extLst>
          </p:cNvPr>
          <p:cNvSpPr txBox="1"/>
          <p:nvPr/>
        </p:nvSpPr>
        <p:spPr>
          <a:xfrm>
            <a:off x="677334" y="2058964"/>
            <a:ext cx="84231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台電綠網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。永續能源</a:t>
            </a: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https://greennet.taipower.com.tw/sustainable/energy-system</a:t>
            </a:r>
          </a:p>
          <a:p>
            <a:pPr marL="304800" indent="-304800" algn="just"/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行政院國家永續發展委員會</a:t>
            </a:r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(2023)</a:t>
            </a:r>
            <a:r>
              <a:rPr lang="zh-TW" altLang="en-US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。淨零十二項關鍵戰略</a:t>
            </a: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04800" indent="-304800" algn="just"/>
            <a:r>
              <a:rPr lang="en-US" altLang="zh-TW" sz="20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https://ncsd.ndc.gov.tw/Fore/nsdn/about0/Work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88E1DA0-2B64-4EA7-AA85-4954ABFD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401527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020F8-2CC4-EE57-3848-51859AEC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太陽光電</a:t>
            </a: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風力發電</a:t>
            </a: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水力發電</a:t>
            </a:r>
          </a:p>
          <a:p>
            <a:r>
              <a:rPr lang="zh-TW" altLang="en-US" sz="3600" b="1" dirty="0">
                <a:solidFill>
                  <a:srgbClr val="002060"/>
                </a:solidFill>
                <a:latin typeface="Arial" panose="020B0604020202020204" pitchFamily="34" charset="0"/>
              </a:rPr>
              <a:t>地熱發電</a:t>
            </a:r>
          </a:p>
          <a:p>
            <a:endParaRPr lang="zh-TW" altLang="en-US" sz="3600" b="1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B2B7368-1872-46BA-27D0-B2E2839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376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048017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88E1DA0-2B64-4EA7-AA85-4954ABFD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太陽光電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發電原理</a:t>
            </a:r>
            <a:endParaRPr lang="en-US" altLang="zh-TW" dirty="0"/>
          </a:p>
          <a:p>
            <a:pPr lvl="1"/>
            <a:r>
              <a:rPr lang="zh-TW" altLang="en-US" dirty="0"/>
              <a:t>「太陽光能」是靠太陽能板直接將特定頻率的光能轉換成電能。太陽能板以</a:t>
            </a:r>
            <a:r>
              <a:rPr lang="en-US" altLang="zh-TW" b="1" dirty="0">
                <a:solidFill>
                  <a:srgbClr val="FF0000"/>
                </a:solidFill>
              </a:rPr>
              <a:t>P</a:t>
            </a:r>
            <a:r>
              <a:rPr lang="zh-TW" altLang="en-US" b="1" dirty="0">
                <a:solidFill>
                  <a:srgbClr val="FF0000"/>
                </a:solidFill>
              </a:rPr>
              <a:t>型與</a:t>
            </a:r>
            <a:r>
              <a:rPr lang="en-US" altLang="zh-TW" b="1" dirty="0">
                <a:solidFill>
                  <a:srgbClr val="FF0000"/>
                </a:solidFill>
              </a:rPr>
              <a:t>N</a:t>
            </a:r>
            <a:r>
              <a:rPr lang="zh-TW" altLang="en-US" b="1" dirty="0">
                <a:solidFill>
                  <a:srgbClr val="FF0000"/>
                </a:solidFill>
              </a:rPr>
              <a:t>型半導體材料</a:t>
            </a:r>
            <a:r>
              <a:rPr lang="zh-TW" altLang="en-US" dirty="0"/>
              <a:t>接合構成正極與負極。當太陽光照射時，陽光的能量會使半導體材料內的正、負電荷分離，並分別往正（</a:t>
            </a:r>
            <a:r>
              <a:rPr lang="en-US" altLang="zh-TW" dirty="0"/>
              <a:t>P </a:t>
            </a:r>
            <a:r>
              <a:rPr lang="zh-TW" altLang="en-US" dirty="0"/>
              <a:t>型）極、負（</a:t>
            </a:r>
            <a:r>
              <a:rPr lang="en-US" altLang="zh-TW" dirty="0"/>
              <a:t>N</a:t>
            </a:r>
            <a:r>
              <a:rPr lang="zh-TW" altLang="en-US" dirty="0"/>
              <a:t>型）極方向移動，進而在兩極之間產生電位差，以導線接通兩極後即產生電流。一般來說，太陽能板日照面積越大，可產生的電能也越多。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288" y="3801590"/>
            <a:ext cx="3359658" cy="22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5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88E1DA0-2B64-4EA7-AA85-4954ABFD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太陽光電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建置條件與地點</a:t>
            </a:r>
            <a:endParaRPr lang="en-US" altLang="zh-TW" dirty="0"/>
          </a:p>
          <a:p>
            <a:pPr lvl="1"/>
            <a:r>
              <a:rPr lang="zh-TW" altLang="en-US" dirty="0"/>
              <a:t>太陽能發電量取決於日照是否充足、太陽能板的建置方向與角度是否適當。依據太陽能板建置地點，分為地面型與屋頂型：</a:t>
            </a:r>
          </a:p>
          <a:p>
            <a:pPr lvl="2"/>
            <a:r>
              <a:rPr lang="zh-TW" altLang="en-US" dirty="0"/>
              <a:t>「</a:t>
            </a:r>
            <a:r>
              <a:rPr lang="zh-TW" altLang="en-US" b="1" dirty="0"/>
              <a:t>地面型</a:t>
            </a:r>
            <a:r>
              <a:rPr lang="zh-TW" altLang="en-US" dirty="0"/>
              <a:t>」適合建置於土地面積較大且無遮陰的地區，可與各產業經營結合，「漁電共生」即是最佳實例</a:t>
            </a:r>
          </a:p>
          <a:p>
            <a:pPr lvl="2"/>
            <a:r>
              <a:rPr lang="zh-TW" altLang="en-US" dirty="0"/>
              <a:t>「</a:t>
            </a:r>
            <a:r>
              <a:rPr lang="zh-TW" altLang="en-US" b="1" dirty="0"/>
              <a:t>屋頂型</a:t>
            </a:r>
            <a:r>
              <a:rPr lang="zh-TW" altLang="en-US" dirty="0"/>
              <a:t>」則適合建置在已有既存建築物的地區，發電之餘，還能讓建築減少陽光曝曬，發揮降低室溫的效果</a:t>
            </a:r>
            <a:endParaRPr lang="en-US" altLang="zh-TW" dirty="0"/>
          </a:p>
          <a:p>
            <a:pPr lvl="1"/>
            <a:r>
              <a:rPr lang="zh-TW" altLang="en-US" dirty="0"/>
              <a:t>以地理條件而言，位於亞熱帶的臺灣擁有充足的日照，在日照強度與日照時數這兩項指標上，</a:t>
            </a:r>
            <a:r>
              <a:rPr lang="zh-TW" altLang="en-US" b="1" dirty="0"/>
              <a:t>臺灣中部以南</a:t>
            </a:r>
            <a:r>
              <a:rPr lang="zh-TW" altLang="en-US" dirty="0"/>
              <a:t>的地區均有出色的條件，是適合發展太陽能的地區</a:t>
            </a:r>
            <a:endParaRPr lang="en-US" altLang="zh-TW" dirty="0"/>
          </a:p>
          <a:p>
            <a:r>
              <a:rPr lang="zh-TW" altLang="en-US" dirty="0"/>
              <a:t>台電公司自</a:t>
            </a:r>
            <a:r>
              <a:rPr lang="en-US" altLang="zh-TW" dirty="0"/>
              <a:t>2008</a:t>
            </a:r>
            <a:r>
              <a:rPr lang="zh-TW" altLang="en-US" dirty="0"/>
              <a:t>年迄</a:t>
            </a:r>
            <a:r>
              <a:rPr lang="en-US" altLang="zh-TW" dirty="0"/>
              <a:t>2021</a:t>
            </a:r>
            <a:r>
              <a:rPr lang="zh-TW" altLang="en-US" dirty="0"/>
              <a:t>年已建置完成</a:t>
            </a:r>
            <a:r>
              <a:rPr lang="en-US" altLang="zh-TW" dirty="0"/>
              <a:t>44</a:t>
            </a:r>
            <a:r>
              <a:rPr lang="zh-TW" altLang="en-US" dirty="0"/>
              <a:t>個光電站，總裝置容量</a:t>
            </a:r>
            <a:r>
              <a:rPr lang="en-US" altLang="zh-TW" dirty="0"/>
              <a:t>283.1MW</a:t>
            </a:r>
            <a:r>
              <a:rPr lang="zh-TW" altLang="en-US" dirty="0"/>
              <a:t>（百萬瓦），年發電量約</a:t>
            </a:r>
            <a:r>
              <a:rPr lang="en-US" altLang="zh-TW" dirty="0"/>
              <a:t>3.5</a:t>
            </a:r>
            <a:r>
              <a:rPr lang="zh-TW" altLang="en-US" dirty="0"/>
              <a:t>億度，每年約可抑制</a:t>
            </a:r>
            <a:r>
              <a:rPr lang="en-US" altLang="zh-TW" dirty="0"/>
              <a:t>18</a:t>
            </a:r>
            <a:r>
              <a:rPr lang="zh-TW" altLang="en-US" dirty="0"/>
              <a:t>萬公噸二氧化碳排放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3C153-C02F-4783-59C5-F76A0001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44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風力發電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發電原理</a:t>
            </a:r>
            <a:endParaRPr lang="en-US" altLang="zh-TW" dirty="0"/>
          </a:p>
          <a:p>
            <a:pPr lvl="1"/>
            <a:r>
              <a:rPr lang="zh-TW" altLang="en-US" dirty="0"/>
              <a:t>風力發電是藉由</a:t>
            </a:r>
            <a:r>
              <a:rPr lang="zh-TW" altLang="en-US" b="1" dirty="0">
                <a:solidFill>
                  <a:srgbClr val="FF0000"/>
                </a:solidFill>
              </a:rPr>
              <a:t>空氣流動推動風車葉片</a:t>
            </a:r>
            <a:r>
              <a:rPr lang="zh-TW" altLang="en-US" dirty="0"/>
              <a:t>後，使馬達轉動產生機械能，進而轉換成電能。因葉片幾何型態及風吹角度，在葉片上會產生阻力和升力，並帶動葉片轉動，常見的水平軸風機主要即是運用升力帶動旋轉，一般來說，當葉片越長，受風面積越大，風能越多，可產生的電能也越多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112" y="3671824"/>
            <a:ext cx="4264914" cy="28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風力發電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陸域風電建置</a:t>
            </a:r>
            <a:endParaRPr lang="en-US" altLang="zh-TW" dirty="0"/>
          </a:p>
          <a:p>
            <a:pPr lvl="2"/>
            <a:r>
              <a:rPr lang="zh-TW" altLang="en-US" dirty="0"/>
              <a:t>台電公司自</a:t>
            </a:r>
            <a:r>
              <a:rPr lang="en-US" altLang="zh-TW" dirty="0"/>
              <a:t>2003</a:t>
            </a:r>
            <a:r>
              <a:rPr lang="zh-TW" altLang="en-US" dirty="0"/>
              <a:t>年迄</a:t>
            </a:r>
            <a:r>
              <a:rPr lang="en-US" altLang="zh-TW" dirty="0"/>
              <a:t>2021</a:t>
            </a:r>
            <a:r>
              <a:rPr lang="zh-TW" altLang="en-US" dirty="0"/>
              <a:t>年已建置完成</a:t>
            </a:r>
            <a:r>
              <a:rPr lang="en-US" altLang="zh-TW" dirty="0"/>
              <a:t>17</a:t>
            </a:r>
            <a:r>
              <a:rPr lang="zh-TW" altLang="en-US" dirty="0"/>
              <a:t>個風電站，總裝置容量</a:t>
            </a:r>
            <a:r>
              <a:rPr lang="en-US" altLang="zh-TW" dirty="0"/>
              <a:t>312,360kW</a:t>
            </a:r>
            <a:r>
              <a:rPr lang="zh-TW" altLang="en-US" dirty="0"/>
              <a:t>（千瓦），年發電量約</a:t>
            </a:r>
            <a:r>
              <a:rPr lang="en-US" altLang="zh-TW" dirty="0"/>
              <a:t>7.5</a:t>
            </a:r>
            <a:r>
              <a:rPr lang="zh-TW" altLang="en-US" dirty="0"/>
              <a:t>億度，每年約可抑制</a:t>
            </a:r>
            <a:r>
              <a:rPr lang="en-US" altLang="zh-TW" dirty="0"/>
              <a:t>37.7</a:t>
            </a:r>
            <a:r>
              <a:rPr lang="zh-TW" altLang="en-US" dirty="0"/>
              <a:t>萬公噸二氧化碳排放</a:t>
            </a:r>
            <a:endParaRPr lang="en-US" altLang="zh-TW" dirty="0"/>
          </a:p>
          <a:p>
            <a:pPr lvl="1"/>
            <a:r>
              <a:rPr lang="zh-TW" altLang="en-US" dirty="0"/>
              <a:t>離岸風電建置</a:t>
            </a:r>
            <a:endParaRPr lang="en-US" altLang="zh-TW" dirty="0"/>
          </a:p>
          <a:p>
            <a:pPr lvl="2"/>
            <a:r>
              <a:rPr lang="zh-TW" altLang="en-US" dirty="0"/>
              <a:t>海域風電又稱離岸風電，全球前</a:t>
            </a:r>
            <a:r>
              <a:rPr lang="en-US" altLang="zh-TW" dirty="0"/>
              <a:t>20</a:t>
            </a:r>
            <a:r>
              <a:rPr lang="zh-TW" altLang="en-US" dirty="0"/>
              <a:t>處最佳離岸風能的場址中，有</a:t>
            </a:r>
            <a:r>
              <a:rPr lang="en-US" altLang="zh-TW" dirty="0"/>
              <a:t>16</a:t>
            </a:r>
            <a:r>
              <a:rPr lang="zh-TW" altLang="en-US" dirty="0"/>
              <a:t>處位在臺灣海峽。受惠於東北季風，臺灣西部沿海及澎湖群島擁有發展離岸風電的良好條件</a:t>
            </a:r>
          </a:p>
          <a:p>
            <a:pPr lvl="2"/>
            <a:r>
              <a:rPr lang="zh-TW" altLang="en-US" dirty="0"/>
              <a:t>我國採「先淺海、後深海」開發模式，以「先示範、次潛力、後區塊」</a:t>
            </a:r>
            <a:r>
              <a:rPr lang="en-US" altLang="zh-TW" dirty="0"/>
              <a:t>3</a:t>
            </a:r>
            <a:r>
              <a:rPr lang="zh-TW" altLang="en-US" dirty="0"/>
              <a:t>階段策略推動離岸風電發展，並設定長期目標為</a:t>
            </a:r>
            <a:r>
              <a:rPr lang="en-US" altLang="zh-TW" dirty="0"/>
              <a:t>2025</a:t>
            </a:r>
            <a:r>
              <a:rPr lang="zh-TW" altLang="en-US" dirty="0"/>
              <a:t>年累計裝設</a:t>
            </a:r>
            <a:r>
              <a:rPr lang="en-US" altLang="zh-TW" dirty="0"/>
              <a:t>5.5GW</a:t>
            </a:r>
            <a:r>
              <a:rPr lang="zh-TW" altLang="en-US" dirty="0"/>
              <a:t>（十億瓦）、年發電量可達</a:t>
            </a:r>
            <a:r>
              <a:rPr lang="en-US" altLang="zh-TW" dirty="0"/>
              <a:t>198</a:t>
            </a:r>
            <a:r>
              <a:rPr lang="zh-TW" altLang="en-US" dirty="0"/>
              <a:t>億度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60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風力發電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陸域工程友善措施</a:t>
            </a:r>
            <a:endParaRPr lang="en-US" altLang="zh-TW" dirty="0"/>
          </a:p>
          <a:p>
            <a:pPr lvl="2"/>
            <a:r>
              <a:rPr lang="zh-TW" altLang="en-US" dirty="0"/>
              <a:t>防風林</a:t>
            </a:r>
            <a:endParaRPr lang="en-US" altLang="zh-TW" dirty="0"/>
          </a:p>
          <a:p>
            <a:pPr lvl="3"/>
            <a:r>
              <a:rPr lang="zh-TW" altLang="en-US" dirty="0"/>
              <a:t>在臨時性施工完成後，對受影響範圍進行補植復原，維護防風林的完整功能</a:t>
            </a:r>
          </a:p>
          <a:p>
            <a:pPr lvl="3"/>
            <a:r>
              <a:rPr lang="zh-TW" altLang="en-US" dirty="0"/>
              <a:t>若有不可復原的防風林，經與林務單位協商後，選定其他地區進行</a:t>
            </a:r>
            <a:r>
              <a:rPr lang="en-US" altLang="zh-TW" dirty="0"/>
              <a:t>1.5</a:t>
            </a:r>
            <a:r>
              <a:rPr lang="zh-TW" altLang="en-US" dirty="0"/>
              <a:t>倍面積的補植作業，或提高補植費用後，交由林務單位進行植林</a:t>
            </a:r>
            <a:endParaRPr lang="en-US" altLang="zh-TW" dirty="0"/>
          </a:p>
          <a:p>
            <a:pPr lvl="2"/>
            <a:r>
              <a:rPr lang="zh-TW" altLang="en-US" dirty="0"/>
              <a:t>鳥類生態</a:t>
            </a:r>
            <a:endParaRPr lang="en-US" altLang="zh-TW" dirty="0"/>
          </a:p>
          <a:p>
            <a:pPr lvl="3"/>
            <a:r>
              <a:rPr lang="zh-TW" altLang="en-US" dirty="0"/>
              <a:t>採用友善環境的低噪音、低震動工法施工</a:t>
            </a:r>
          </a:p>
          <a:p>
            <a:pPr lvl="3"/>
            <a:r>
              <a:rPr lang="zh-TW" altLang="en-US" dirty="0"/>
              <a:t>避免在繁殖期的棲息地附近進行高噪音與震動的打樁作業</a:t>
            </a:r>
          </a:p>
          <a:p>
            <a:pPr lvl="3"/>
            <a:r>
              <a:rPr lang="zh-TW" altLang="en-US" dirty="0"/>
              <a:t>留設鳥類飛行廊道</a:t>
            </a:r>
          </a:p>
          <a:p>
            <a:pPr lvl="3"/>
            <a:r>
              <a:rPr lang="zh-TW" altLang="en-US" dirty="0"/>
              <a:t>於候鳥遷徙季節提高監測頻率，派員巡邏進行撞擊事件記錄與鳥類鑑定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3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風力發電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/>
              <a:t>陸域工程友善措施</a:t>
            </a:r>
            <a:endParaRPr lang="en-US" altLang="zh-TW" dirty="0"/>
          </a:p>
          <a:p>
            <a:pPr lvl="2"/>
            <a:r>
              <a:rPr lang="zh-TW" altLang="en-US" dirty="0"/>
              <a:t>噪音</a:t>
            </a:r>
            <a:endParaRPr lang="en-US" altLang="zh-TW" dirty="0"/>
          </a:p>
          <a:p>
            <a:pPr lvl="3"/>
            <a:r>
              <a:rPr lang="zh-TW" altLang="en-US" dirty="0"/>
              <a:t>營運監測期間持續執行低頻噪音監測工作</a:t>
            </a:r>
          </a:p>
          <a:p>
            <a:pPr lvl="3"/>
            <a:r>
              <a:rPr lang="zh-TW" altLang="en-US" dirty="0"/>
              <a:t>若平均值超出噪音管制標準，對受影響住戶範圍加強噪音防制工程，或進行協商</a:t>
            </a:r>
            <a:endParaRPr lang="en-US" altLang="zh-TW" dirty="0"/>
          </a:p>
          <a:p>
            <a:pPr lvl="2"/>
            <a:r>
              <a:rPr lang="zh-TW" altLang="en-US" dirty="0"/>
              <a:t>魚塭養殖</a:t>
            </a:r>
            <a:endParaRPr lang="en-US" altLang="zh-TW" dirty="0"/>
          </a:p>
          <a:p>
            <a:pPr lvl="3"/>
            <a:r>
              <a:rPr lang="zh-TW" altLang="en-US" dirty="0"/>
              <a:t>採用震動較小的鑽掘式基樁施工，降低植樁作業對養殖業的影響</a:t>
            </a:r>
          </a:p>
          <a:p>
            <a:pPr lvl="3"/>
            <a:r>
              <a:rPr lang="zh-TW" altLang="en-US" dirty="0"/>
              <a:t>加強機組基座週圍減震措施，減少運轉震動對水產養殖的影響</a:t>
            </a:r>
          </a:p>
          <a:p>
            <a:pPr lvl="3"/>
            <a:r>
              <a:rPr lang="zh-TW" altLang="en-US" dirty="0"/>
              <a:t>在空中組裝葉片，減少</a:t>
            </a:r>
            <a:r>
              <a:rPr lang="en-US" altLang="zh-TW" dirty="0"/>
              <a:t>60%</a:t>
            </a:r>
            <a:r>
              <a:rPr lang="zh-TW" altLang="en-US" dirty="0"/>
              <a:t>施工所需面積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49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70C0"/>
                </a:solidFill>
              </a:rPr>
              <a:t>風力發電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TW" altLang="en-US" dirty="0"/>
              <a:t>海域工程友善措施</a:t>
            </a:r>
            <a:endParaRPr lang="en-US" altLang="zh-TW" dirty="0"/>
          </a:p>
          <a:p>
            <a:pPr lvl="2"/>
            <a:r>
              <a:rPr lang="zh-TW" altLang="en-US" dirty="0"/>
              <a:t>鯨豚保育</a:t>
            </a:r>
            <a:endParaRPr lang="en-US" altLang="zh-TW" dirty="0"/>
          </a:p>
          <a:p>
            <a:pPr lvl="3"/>
            <a:r>
              <a:rPr lang="zh-TW" altLang="en-US" dirty="0"/>
              <a:t>由低力道漸進到全力道打樁，讓鯨豚有遠離噪音源的緩衝時間</a:t>
            </a:r>
          </a:p>
          <a:p>
            <a:pPr lvl="3"/>
            <a:r>
              <a:rPr lang="zh-TW" altLang="en-US" dirty="0"/>
              <a:t>中華白海豚叫聲頻率的部分範圍包含</a:t>
            </a:r>
            <a:r>
              <a:rPr lang="en-US" altLang="zh-TW" dirty="0"/>
              <a:t>400</a:t>
            </a:r>
            <a:r>
              <a:rPr lang="zh-TW" altLang="en-US" dirty="0"/>
              <a:t>至</a:t>
            </a:r>
            <a:r>
              <a:rPr lang="en-US" altLang="zh-TW" dirty="0"/>
              <a:t>6,400Hz</a:t>
            </a:r>
            <a:r>
              <a:rPr lang="zh-TW" altLang="en-US" dirty="0"/>
              <a:t>，使用水下氣泡幕以降低此頻率範圍的水下施工噪音量</a:t>
            </a:r>
          </a:p>
          <a:p>
            <a:pPr lvl="3"/>
            <a:r>
              <a:rPr lang="zh-TW" altLang="en-US" dirty="0"/>
              <a:t>於風場內外設置數個水下聲學監測站，記錄當地生物聲響，掌握鯨豚活動周期特性</a:t>
            </a:r>
            <a:endParaRPr lang="en-US" altLang="zh-TW" dirty="0"/>
          </a:p>
          <a:p>
            <a:pPr lvl="2"/>
            <a:r>
              <a:rPr lang="zh-TW" altLang="en-US" dirty="0"/>
              <a:t>海域生態</a:t>
            </a:r>
            <a:endParaRPr lang="en-US" altLang="zh-TW" dirty="0"/>
          </a:p>
          <a:p>
            <a:pPr lvl="3"/>
            <a:r>
              <a:rPr lang="zh-TW" altLang="en-US" dirty="0"/>
              <a:t>漁獲盛產期減少施工</a:t>
            </a:r>
          </a:p>
          <a:p>
            <a:pPr lvl="3"/>
            <a:r>
              <a:rPr lang="zh-TW" altLang="en-US" dirty="0"/>
              <a:t>施工點鄰近養殖漁業區域及岸邊時，使用污染防濁幕，避免影響週圍水質</a:t>
            </a:r>
          </a:p>
          <a:p>
            <a:pPr lvl="3"/>
            <a:r>
              <a:rPr lang="zh-TW" altLang="en-US" dirty="0"/>
              <a:t>針對防濁幕內外進行海域水質監測比對</a:t>
            </a:r>
            <a:endParaRPr lang="en-US" altLang="zh-TW" dirty="0"/>
          </a:p>
          <a:p>
            <a:pPr lvl="2"/>
            <a:r>
              <a:rPr lang="zh-TW" altLang="en-US" dirty="0"/>
              <a:t>鳥類生態</a:t>
            </a:r>
            <a:endParaRPr lang="en-US" altLang="zh-TW" dirty="0"/>
          </a:p>
          <a:p>
            <a:pPr lvl="3"/>
            <a:r>
              <a:rPr lang="en-US" altLang="zh-TW" dirty="0"/>
              <a:t>11</a:t>
            </a:r>
            <a:r>
              <a:rPr lang="zh-TW" altLang="en-US" dirty="0"/>
              <a:t>月至隔年</a:t>
            </a:r>
            <a:r>
              <a:rPr lang="en-US" altLang="zh-TW" dirty="0"/>
              <a:t>3</a:t>
            </a:r>
            <a:r>
              <a:rPr lang="zh-TW" altLang="en-US" dirty="0"/>
              <a:t>月的越冬期暫停潮間帶施工，避免干擾冬候鳥覓食</a:t>
            </a:r>
          </a:p>
          <a:p>
            <a:pPr lvl="3"/>
            <a:r>
              <a:rPr lang="zh-TW" altLang="en-US" dirty="0"/>
              <a:t>集中管理廢棄物，避免影響潮間帶原有生態</a:t>
            </a:r>
          </a:p>
          <a:p>
            <a:pPr lvl="3"/>
            <a:r>
              <a:rPr lang="zh-TW" altLang="en-US" dirty="0"/>
              <a:t>設置警示燈，降低鳥類撞擊風險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B23-BE9D-49D1-ABEB-4A19EF599FF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42566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3117</TotalTime>
  <Words>1571</Words>
  <Application>Microsoft Office PowerPoint</Application>
  <PresentationFormat>寬螢幕</PresentationFormat>
  <Paragraphs>104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 3</vt:lpstr>
      <vt:lpstr>多面向</vt:lpstr>
      <vt:lpstr>淨零排放電力相關科技(1/2) </vt:lpstr>
      <vt:lpstr>大綱</vt:lpstr>
      <vt:lpstr>太陽光電</vt:lpstr>
      <vt:lpstr>太陽光電</vt:lpstr>
      <vt:lpstr>風力發電</vt:lpstr>
      <vt:lpstr>風力發電</vt:lpstr>
      <vt:lpstr>風力發電</vt:lpstr>
      <vt:lpstr>風力發電</vt:lpstr>
      <vt:lpstr>風力發電</vt:lpstr>
      <vt:lpstr>水力發電</vt:lpstr>
      <vt:lpstr>水力發電</vt:lpstr>
      <vt:lpstr>地熱發電</vt:lpstr>
      <vt:lpstr>地熱發電</vt:lpstr>
      <vt:lpstr>地熱發電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聯合國 永續發展目標 SDGs之介紹</dc:title>
  <dc:creator>賴憬霖</dc:creator>
  <cp:lastModifiedBy>志隆 周</cp:lastModifiedBy>
  <cp:revision>155</cp:revision>
  <dcterms:created xsi:type="dcterms:W3CDTF">2023-11-21T14:13:14Z</dcterms:created>
  <dcterms:modified xsi:type="dcterms:W3CDTF">2024-01-21T12:53:22Z</dcterms:modified>
</cp:coreProperties>
</file>