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淨零排放企業策略</a:t>
            </a:r>
            <a:r>
              <a:rPr lang="en-US" altLang="zh-TW" sz="6000" b="1">
                <a:solidFill>
                  <a:srgbClr val="0070C0"/>
                </a:solidFill>
              </a:rPr>
              <a:t>(2/3)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排放量計算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CBEF"/>
              </a:buClr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排放量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活動數據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× </a:t>
            </a:r>
            <a:r>
              <a:rPr lang="zh-TW" altLang="en-US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排放係數</a:t>
            </a:r>
            <a:endParaRPr lang="en-US" altLang="zh-TW" dirty="0"/>
          </a:p>
          <a:p>
            <a:r>
              <a:rPr lang="zh-TW" altLang="en-US" dirty="0"/>
              <a:t>國家排放係數：環保署溫室氣體排放係數管理表 </a:t>
            </a:r>
            <a:r>
              <a:rPr lang="en-US" altLang="zh-TW" dirty="0"/>
              <a:t>6.0.4 </a:t>
            </a:r>
            <a:r>
              <a:rPr lang="zh-TW" altLang="en-US" dirty="0"/>
              <a:t>版</a:t>
            </a:r>
            <a:endParaRPr lang="en-US" altLang="zh-TW" dirty="0"/>
          </a:p>
          <a:p>
            <a:r>
              <a:rPr lang="zh-TW" altLang="en-US" dirty="0"/>
              <a:t>組織應使用公噸作為量測單位，並應將每種溫室氣體的量使用適切的全球暖化潛勢 </a:t>
            </a:r>
            <a:r>
              <a:rPr lang="en-US" altLang="zh-TW" dirty="0"/>
              <a:t>(Global Warming</a:t>
            </a:r>
            <a:r>
              <a:rPr lang="zh-TW" altLang="en-US" dirty="0"/>
              <a:t> </a:t>
            </a:r>
            <a:r>
              <a:rPr lang="en-US" altLang="zh-TW" dirty="0"/>
              <a:t>Potential, GWP) </a:t>
            </a:r>
            <a:r>
              <a:rPr lang="zh-TW" altLang="en-US" dirty="0"/>
              <a:t>轉換成二氧化碳當量</a:t>
            </a:r>
            <a:r>
              <a:rPr lang="en-US" altLang="zh-TW" dirty="0"/>
              <a:t>CO2e</a:t>
            </a:r>
          </a:p>
          <a:p>
            <a:r>
              <a:rPr lang="zh-TW" altLang="en-US" dirty="0"/>
              <a:t>二氧化碳排放當量</a:t>
            </a:r>
            <a:r>
              <a:rPr lang="en-US" altLang="zh-TW" dirty="0"/>
              <a:t>=</a:t>
            </a:r>
            <a:r>
              <a:rPr lang="zh-TW" altLang="en-US" dirty="0"/>
              <a:t>活動數據 </a:t>
            </a:r>
            <a:r>
              <a:rPr lang="en-US" altLang="zh-TW" dirty="0"/>
              <a:t>× </a:t>
            </a:r>
            <a:r>
              <a:rPr lang="zh-TW" altLang="en-US" dirty="0"/>
              <a:t>排放係數 </a:t>
            </a:r>
            <a:r>
              <a:rPr lang="en-US" altLang="zh-TW" dirty="0"/>
              <a:t>× GWP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80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文件化報告</a:t>
            </a:r>
            <a:br>
              <a:rPr lang="zh-TW" altLang="en-US" dirty="0"/>
            </a:br>
            <a:r>
              <a:rPr lang="en-US" altLang="zh-TW" sz="3200" dirty="0">
                <a:solidFill>
                  <a:schemeClr val="accent2"/>
                </a:solidFill>
              </a:rPr>
              <a:t>ISO-14064:2018 </a:t>
            </a:r>
            <a:r>
              <a:rPr lang="zh-TW" altLang="en-US" sz="3200" dirty="0">
                <a:solidFill>
                  <a:schemeClr val="accent2"/>
                </a:solidFill>
              </a:rPr>
              <a:t>對於文件化要求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提出報告組織之敘述</a:t>
            </a:r>
          </a:p>
          <a:p>
            <a:r>
              <a:rPr lang="zh-TW" altLang="en-US" dirty="0"/>
              <a:t>報告負責人或實體</a:t>
            </a:r>
          </a:p>
          <a:p>
            <a:r>
              <a:rPr lang="zh-TW" altLang="en-US" dirty="0"/>
              <a:t>報告之涵蓋期間</a:t>
            </a:r>
          </a:p>
          <a:p>
            <a:r>
              <a:rPr lang="zh-TW" altLang="en-US" dirty="0"/>
              <a:t>組織邊界之文件化</a:t>
            </a:r>
          </a:p>
          <a:p>
            <a:r>
              <a:rPr lang="zh-TW" altLang="en-US" dirty="0"/>
              <a:t>組織決定用於定義重大排放的準則</a:t>
            </a:r>
          </a:p>
          <a:p>
            <a:r>
              <a:rPr lang="zh-TW" altLang="en-US" dirty="0"/>
              <a:t>直接溫室氣體排放量，並對個別溫室氣體種類，如 </a:t>
            </a:r>
            <a:r>
              <a:rPr lang="en-US" altLang="zh-TW" dirty="0"/>
              <a:t>CO2</a:t>
            </a:r>
            <a:r>
              <a:rPr lang="zh-TW" altLang="en-US" dirty="0"/>
              <a:t>、</a:t>
            </a:r>
            <a:r>
              <a:rPr lang="en-US" altLang="zh-TW" dirty="0"/>
              <a:t>CH4 </a:t>
            </a:r>
            <a:r>
              <a:rPr lang="zh-TW" altLang="en-US" dirty="0"/>
              <a:t>、</a:t>
            </a:r>
            <a:r>
              <a:rPr lang="en-US" altLang="zh-TW" dirty="0"/>
              <a:t>NO2</a:t>
            </a:r>
            <a:r>
              <a:rPr lang="zh-TW" altLang="en-US" dirty="0"/>
              <a:t>等分別予以量化，以 </a:t>
            </a:r>
            <a:r>
              <a:rPr lang="en-US" altLang="zh-TW" dirty="0"/>
              <a:t>CO2e </a:t>
            </a:r>
            <a:r>
              <a:rPr lang="zh-TW" altLang="en-US" dirty="0"/>
              <a:t>表示</a:t>
            </a:r>
          </a:p>
          <a:p>
            <a:r>
              <a:rPr lang="zh-TW" altLang="en-US" dirty="0"/>
              <a:t>如何處理生物 </a:t>
            </a:r>
            <a:r>
              <a:rPr lang="en-US" altLang="zh-TW" dirty="0"/>
              <a:t>CO2 </a:t>
            </a:r>
            <a:r>
              <a:rPr lang="zh-TW" altLang="en-US" dirty="0"/>
              <a:t>排放和移除</a:t>
            </a:r>
          </a:p>
          <a:p>
            <a:r>
              <a:rPr lang="zh-TW" altLang="en-US" dirty="0"/>
              <a:t>溫室氣體移除量 </a:t>
            </a:r>
            <a:endParaRPr lang="en-US" altLang="zh-TW" dirty="0"/>
          </a:p>
          <a:p>
            <a:r>
              <a:rPr lang="zh-TW" altLang="en-US" dirty="0"/>
              <a:t>解釋排除重大溫室氣體源及匯之原因</a:t>
            </a:r>
          </a:p>
          <a:p>
            <a:r>
              <a:rPr lang="zh-TW" altLang="en-US" dirty="0"/>
              <a:t>按類別分別量化間接溫室氣體排放量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4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文件化報告</a:t>
            </a:r>
            <a:br>
              <a:rPr lang="zh-TW" altLang="en-US" dirty="0"/>
            </a:br>
            <a:r>
              <a:rPr lang="en-US" altLang="zh-TW" sz="3200" dirty="0">
                <a:solidFill>
                  <a:schemeClr val="accent2"/>
                </a:solidFill>
              </a:rPr>
              <a:t>ISO-14064:2018 </a:t>
            </a:r>
            <a:r>
              <a:rPr lang="zh-TW" altLang="en-US" sz="3200" dirty="0">
                <a:solidFill>
                  <a:schemeClr val="accent2"/>
                </a:solidFill>
              </a:rPr>
              <a:t>對於文件化要求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選擇之基準年與基準年的盤查清冊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若適用</a:t>
            </a:r>
            <a:r>
              <a:rPr lang="en-US" altLang="zh-TW" dirty="0"/>
              <a:t>)</a:t>
            </a:r>
            <a:r>
              <a:rPr lang="zh-TW" altLang="en-US" dirty="0"/>
              <a:t>基準年的改變、重新計算、及可比較限制</a:t>
            </a:r>
          </a:p>
          <a:p>
            <a:r>
              <a:rPr lang="zh-TW" altLang="en-US" dirty="0"/>
              <a:t>量化方法及選用原因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若適用</a:t>
            </a:r>
            <a:r>
              <a:rPr lang="en-US" altLang="zh-TW" dirty="0"/>
              <a:t>)</a:t>
            </a:r>
            <a:r>
              <a:rPr lang="zh-TW" altLang="en-US" dirty="0"/>
              <a:t>先前選用方法之改變理由</a:t>
            </a:r>
          </a:p>
          <a:p>
            <a:r>
              <a:rPr lang="zh-TW" altLang="en-US" dirty="0"/>
              <a:t>使用的溫室氣體排放或移除係數參考文件</a:t>
            </a:r>
          </a:p>
          <a:p>
            <a:r>
              <a:rPr lang="en-US" altLang="zh-TW" dirty="0"/>
              <a:t>GWP</a:t>
            </a:r>
            <a:r>
              <a:rPr lang="zh-TW" altLang="en-US" dirty="0"/>
              <a:t>值來源</a:t>
            </a:r>
          </a:p>
          <a:p>
            <a:r>
              <a:rPr lang="zh-TW" altLang="en-US" dirty="0"/>
              <a:t>數據準確性與不確定性之衝擊</a:t>
            </a:r>
          </a:p>
          <a:p>
            <a:r>
              <a:rPr lang="zh-TW" altLang="en-US" dirty="0"/>
              <a:t>不確定性評估結果</a:t>
            </a:r>
          </a:p>
          <a:p>
            <a:r>
              <a:rPr lang="zh-TW" altLang="en-US" dirty="0"/>
              <a:t>依循</a:t>
            </a:r>
            <a:r>
              <a:rPr lang="en-US" altLang="zh-TW" dirty="0"/>
              <a:t>ISO 14064</a:t>
            </a:r>
            <a:r>
              <a:rPr lang="zh-TW" altLang="en-US" dirty="0"/>
              <a:t>進行報告之聲明</a:t>
            </a:r>
          </a:p>
          <a:p>
            <a:r>
              <a:rPr lang="zh-TW" altLang="en-US" dirty="0"/>
              <a:t>說明是否經過外部查證</a:t>
            </a:r>
            <a:r>
              <a:rPr lang="en-US" altLang="zh-TW" dirty="0"/>
              <a:t>(</a:t>
            </a:r>
            <a:r>
              <a:rPr lang="zh-TW" altLang="en-US" dirty="0"/>
              <a:t>包含查證類型與保證等級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69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ISO(2018)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ISO-14064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 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環保署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(2019)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。溫室氣體排放係數管理表 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勤業眾信聯合會計師事務所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。企業因應碳盤查之營運規劃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資誠聯合會計師事務所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。碳足跡管理與淨零時代競爭力</a:t>
            </a:r>
            <a:endParaRPr lang="en-US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組織邊界設定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排放源鑑別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排放量計算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文件化報告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組織邊界設定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依據盤查目的進行組織邊界範圍設定，可為整體組織集團、單一工廠、單一部門或單一製程設備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3001929"/>
            <a:ext cx="6561018" cy="36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組織邊界設定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0140018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ISO 14064-1:2018 </a:t>
            </a:r>
            <a:r>
              <a:rPr lang="zh-TW" altLang="en-US" dirty="0"/>
              <a:t>將溫室氣體盤查類別分六大類型，組織應鑑別相關之直接與間接排放量</a:t>
            </a:r>
            <a:endParaRPr lang="en-US" altLang="zh-TW" dirty="0"/>
          </a:p>
          <a:p>
            <a:pPr lvl="1"/>
            <a:r>
              <a:rPr lang="zh-TW" altLang="en-US" dirty="0"/>
              <a:t>直接排放量應予以量化</a:t>
            </a:r>
            <a:endParaRPr lang="en-US" altLang="zh-TW" dirty="0"/>
          </a:p>
          <a:p>
            <a:pPr lvl="1"/>
            <a:r>
              <a:rPr lang="zh-TW" altLang="en-US" dirty="0"/>
              <a:t>間接排放量應建立流程決定哪些應納入量化，即執行重大性分析</a:t>
            </a:r>
            <a:endParaRPr lang="en-US" altLang="zh-TW" dirty="0"/>
          </a:p>
          <a:p>
            <a:r>
              <a:rPr lang="zh-TW" altLang="en-US" dirty="0"/>
              <a:t>評估重大性準則</a:t>
            </a:r>
            <a:endParaRPr lang="en-US" altLang="zh-TW" dirty="0"/>
          </a:p>
          <a:p>
            <a:pPr lvl="1"/>
            <a:r>
              <a:rPr lang="zh-TW" altLang="en-US" dirty="0"/>
              <a:t>幅度：數量上有相當大的間接排放量或移除量</a:t>
            </a:r>
            <a:endParaRPr lang="en-US" altLang="zh-TW" dirty="0"/>
          </a:p>
          <a:p>
            <a:pPr lvl="1"/>
            <a:r>
              <a:rPr lang="zh-TW" altLang="en-US" dirty="0"/>
              <a:t>組織影響程度：組織對排放及移除量產生影響的程度</a:t>
            </a:r>
            <a:endParaRPr lang="en-US" altLang="zh-TW" dirty="0"/>
          </a:p>
          <a:p>
            <a:pPr lvl="1"/>
            <a:r>
              <a:rPr lang="zh-TW" altLang="en-US" dirty="0"/>
              <a:t>資訊的取得：針對活動數據、排放係數等數據的可取得性</a:t>
            </a:r>
            <a:endParaRPr lang="en-US" altLang="zh-TW" dirty="0"/>
          </a:p>
          <a:p>
            <a:pPr lvl="1"/>
            <a:r>
              <a:rPr lang="zh-TW" altLang="en-US" dirty="0"/>
              <a:t>相關數據的準確性：數據是否可透過直接監測</a:t>
            </a:r>
            <a:r>
              <a:rPr lang="en-US" altLang="zh-TW" dirty="0"/>
              <a:t>/</a:t>
            </a:r>
            <a:r>
              <a:rPr lang="zh-TW" altLang="en-US" dirty="0"/>
              <a:t>調查取得，或需仰賴大量假設</a:t>
            </a:r>
            <a:r>
              <a:rPr lang="en-US" altLang="zh-TW" dirty="0"/>
              <a:t>/</a:t>
            </a:r>
            <a:r>
              <a:rPr lang="zh-TW" altLang="en-US" dirty="0"/>
              <a:t>資料庫參數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64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排放源鑑別</a:t>
            </a:r>
            <a:br>
              <a:rPr lang="zh-TW" altLang="en-US" dirty="0"/>
            </a:br>
            <a:r>
              <a:rPr lang="zh-TW" altLang="en-US" dirty="0">
                <a:solidFill>
                  <a:schemeClr val="accent2"/>
                </a:solidFill>
              </a:rPr>
              <a:t>範疇</a:t>
            </a:r>
            <a:r>
              <a:rPr lang="en-US" altLang="zh-TW" dirty="0">
                <a:solidFill>
                  <a:schemeClr val="accent2"/>
                </a:solidFill>
              </a:rPr>
              <a:t>1 </a:t>
            </a:r>
            <a:r>
              <a:rPr lang="zh-TW" altLang="en-US" dirty="0">
                <a:solidFill>
                  <a:schemeClr val="accent2"/>
                </a:solidFill>
              </a:rPr>
              <a:t>直接溫室氣體排放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固定燃料燃燒源：發電設備、蒸汽或熱產生設備、加熱設施（燃料為煤、油、天然氣、生質燃料等）</a:t>
            </a:r>
            <a:endParaRPr lang="en-US" altLang="zh-TW" dirty="0"/>
          </a:p>
          <a:p>
            <a:r>
              <a:rPr lang="zh-TW" altLang="en-US" dirty="0"/>
              <a:t>移動燃燒源：交通運輸設備（如：汽油或柴油）</a:t>
            </a:r>
            <a:endParaRPr lang="en-US" altLang="zh-TW" dirty="0"/>
          </a:p>
          <a:p>
            <a:r>
              <a:rPr lang="zh-TW" altLang="en-US" dirty="0"/>
              <a:t>製程排放源：</a:t>
            </a:r>
            <a:endParaRPr lang="en-US" altLang="zh-TW" dirty="0"/>
          </a:p>
          <a:p>
            <a:pPr lvl="1"/>
            <a:r>
              <a:rPr lang="zh-TW" altLang="en-US" dirty="0"/>
              <a:t>具物理或化學反應之製程設施，如：水泥製程（石灰石）、鋼鐵製程（冶金煤）</a:t>
            </a:r>
          </a:p>
          <a:p>
            <a:pPr lvl="1"/>
            <a:r>
              <a:rPr lang="zh-TW" altLang="en-US" dirty="0"/>
              <a:t>切割或維修（乙炔）</a:t>
            </a:r>
          </a:p>
          <a:p>
            <a:pPr lvl="1"/>
            <a:r>
              <a:rPr lang="zh-TW" altLang="en-US" dirty="0"/>
              <a:t>非因燃燒所產生之溫室氣體排放，如：輕油裂解、芳香烴工廠、加氫脫硫工場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5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5FCBEF"/>
                </a:solidFill>
              </a:rPr>
              <a:t>排放源鑑別</a:t>
            </a:r>
            <a:br>
              <a:rPr lang="zh-TW" altLang="en-US" dirty="0">
                <a:solidFill>
                  <a:srgbClr val="5FCBEF"/>
                </a:solidFill>
              </a:rPr>
            </a:br>
            <a:r>
              <a:rPr lang="zh-TW" altLang="en-US" dirty="0">
                <a:solidFill>
                  <a:schemeClr val="accent2"/>
                </a:solidFill>
              </a:rPr>
              <a:t>範疇</a:t>
            </a:r>
            <a:r>
              <a:rPr lang="en-US" altLang="zh-TW" dirty="0">
                <a:solidFill>
                  <a:srgbClr val="2E83C3"/>
                </a:solidFill>
              </a:rPr>
              <a:t>1 </a:t>
            </a:r>
            <a:r>
              <a:rPr lang="zh-TW" altLang="en-US" dirty="0">
                <a:solidFill>
                  <a:srgbClr val="2E83C3"/>
                </a:solidFill>
              </a:rPr>
              <a:t>直接溫室氣體排放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逸散排放源：</a:t>
            </a:r>
            <a:endParaRPr lang="en-US" altLang="zh-TW" dirty="0"/>
          </a:p>
          <a:p>
            <a:pPr lvl="1"/>
            <a:r>
              <a:rPr lang="zh-TW" altLang="en-US" dirty="0"/>
              <a:t>空調或冷凍設備的冷媒逸散（ </a:t>
            </a:r>
            <a:r>
              <a:rPr lang="en-US" altLang="zh-TW" dirty="0"/>
              <a:t>R410A </a:t>
            </a:r>
            <a:r>
              <a:rPr lang="zh-TW" altLang="en-US" dirty="0"/>
              <a:t>等）</a:t>
            </a:r>
          </a:p>
          <a:p>
            <a:pPr lvl="1"/>
            <a:r>
              <a:rPr lang="zh-TW" altLang="en-US" dirty="0"/>
              <a:t>滅火器（二氧化碳、碳酸氫鈉）或噴霧器的使用</a:t>
            </a:r>
          </a:p>
          <a:p>
            <a:pPr lvl="1"/>
            <a:r>
              <a:rPr lang="zh-TW" altLang="en-US" dirty="0"/>
              <a:t>厭氧廢水處理之排放（甲烷）</a:t>
            </a:r>
          </a:p>
          <a:p>
            <a:pPr lvl="1"/>
            <a:r>
              <a:rPr lang="zh-TW" altLang="en-US" dirty="0"/>
              <a:t>燃料油、天然氣之貯槽、管線、泵浦或氣閥的逸散</a:t>
            </a:r>
          </a:p>
          <a:p>
            <a:pPr lvl="1"/>
            <a:r>
              <a:rPr lang="zh-TW" altLang="en-US" dirty="0"/>
              <a:t>清洗溶劑逸散、歲修設備逸散、異常排放逸散</a:t>
            </a:r>
          </a:p>
          <a:p>
            <a:r>
              <a:rPr lang="zh-TW" altLang="en-US" dirty="0"/>
              <a:t>土地使用、土地使用變更及林業：</a:t>
            </a:r>
            <a:endParaRPr lang="en-US" altLang="zh-TW" dirty="0"/>
          </a:p>
          <a:p>
            <a:pPr lvl="1"/>
            <a:r>
              <a:rPr lang="zh-TW" altLang="en-US" dirty="0"/>
              <a:t>牲畜糞便、農作物殘留物製土壤</a:t>
            </a:r>
          </a:p>
          <a:p>
            <a:pPr lvl="1"/>
            <a:r>
              <a:rPr lang="zh-TW" altLang="en-US" dirty="0"/>
              <a:t>土壤耕作及排水</a:t>
            </a:r>
          </a:p>
          <a:p>
            <a:pPr lvl="1"/>
            <a:r>
              <a:rPr lang="zh-TW" altLang="en-US" dirty="0"/>
              <a:t>土地使用變化，如森林、濕地變成農田</a:t>
            </a:r>
          </a:p>
          <a:p>
            <a:pPr lvl="1"/>
            <a:r>
              <a:rPr lang="zh-TW" altLang="en-US" dirty="0"/>
              <a:t>稻作種植</a:t>
            </a:r>
          </a:p>
          <a:p>
            <a:pPr lvl="1"/>
            <a:r>
              <a:rPr lang="zh-TW" altLang="en-US" dirty="0"/>
              <a:t>稻作殘餘物、林木之燃燒</a:t>
            </a:r>
          </a:p>
          <a:p>
            <a:pPr lvl="1"/>
            <a:r>
              <a:rPr lang="zh-TW" altLang="en-US" dirty="0"/>
              <a:t>添加肥料或土壤改良劑</a:t>
            </a:r>
          </a:p>
          <a:p>
            <a:pPr lvl="1"/>
            <a:r>
              <a:rPr lang="zh-TW" altLang="en-US" dirty="0"/>
              <a:t>農、林業碳庫變化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排放源鑑別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範疇</a:t>
            </a:r>
            <a:r>
              <a:rPr lang="en-US" altLang="zh-TW" dirty="0">
                <a:solidFill>
                  <a:schemeClr val="accent2"/>
                </a:solidFill>
              </a:rPr>
              <a:t>2</a:t>
            </a:r>
            <a:r>
              <a:rPr lang="zh-TW" altLang="en-US" dirty="0">
                <a:solidFill>
                  <a:schemeClr val="accent2"/>
                </a:solidFill>
              </a:rPr>
              <a:t> 能源間接溫室氣體排放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外購電力</a:t>
            </a:r>
          </a:p>
          <a:p>
            <a:pPr lvl="1"/>
            <a:r>
              <a:rPr lang="zh-TW" altLang="en-US" dirty="0"/>
              <a:t>使用電力的機械設備，包含：一般外購電力及外購再生能源。若使用邊界內自行生產的電力，則計入直接排放</a:t>
            </a:r>
            <a:endParaRPr lang="en-US" altLang="zh-TW" dirty="0"/>
          </a:p>
          <a:p>
            <a:r>
              <a:rPr lang="zh-TW" altLang="en-US" dirty="0"/>
              <a:t>外購蒸氣</a:t>
            </a:r>
            <a:endParaRPr lang="en-US" altLang="zh-TW" dirty="0"/>
          </a:p>
          <a:p>
            <a:pPr lvl="1"/>
            <a:r>
              <a:rPr lang="zh-TW" altLang="en-US" dirty="0"/>
              <a:t>使用蒸汽或熱的機械設備，若使用邊界內自行生產的蒸汽或熱，則計入直接排放</a:t>
            </a:r>
            <a:endParaRPr lang="en-US" altLang="zh-TW" dirty="0"/>
          </a:p>
          <a:p>
            <a:r>
              <a:rPr lang="zh-TW" altLang="en-US" dirty="0"/>
              <a:t>外購熱能、冷能、高壓空氣</a:t>
            </a:r>
            <a:endParaRPr lang="en-US" altLang="zh-TW" dirty="0"/>
          </a:p>
          <a:p>
            <a:pPr lvl="1"/>
            <a:r>
              <a:rPr lang="zh-TW" altLang="en-US" dirty="0"/>
              <a:t>直接購買熱能、冷卻或其他非屬組織所擁有設備提供之能源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15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排放量計算</a:t>
            </a:r>
            <a:br>
              <a:rPr lang="zh-TW" altLang="en-US" dirty="0"/>
            </a:br>
            <a:r>
              <a:rPr lang="zh-TW" altLang="en-US" sz="3100" dirty="0">
                <a:solidFill>
                  <a:schemeClr val="accent2"/>
                </a:solidFill>
              </a:rPr>
              <a:t>以活動數據與排放係數計算溫室氣體排放量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直接監測法</a:t>
            </a:r>
          </a:p>
          <a:p>
            <a:pPr lvl="1"/>
            <a:r>
              <a:rPr lang="zh-TW" altLang="en-US" dirty="0"/>
              <a:t>直接監測排氣濃度和流率來量測溫室氣體排放量</a:t>
            </a:r>
          </a:p>
          <a:p>
            <a:r>
              <a:rPr lang="zh-TW" altLang="en-US" dirty="0"/>
              <a:t>質量平衡法</a:t>
            </a:r>
          </a:p>
          <a:p>
            <a:pPr lvl="1"/>
            <a:r>
              <a:rPr lang="zh-TW" altLang="en-US" dirty="0"/>
              <a:t>某些製程排放可用質量平衡法</a:t>
            </a:r>
          </a:p>
          <a:p>
            <a:pPr lvl="1"/>
            <a:r>
              <a:rPr lang="zh-TW" altLang="en-US" dirty="0"/>
              <a:t>利用製程或化學反應式中物質質量與能量之進出、產生、消耗及轉換所進行之平衡計算</a:t>
            </a:r>
          </a:p>
          <a:p>
            <a:r>
              <a:rPr lang="zh-TW" altLang="en-US" dirty="0"/>
              <a:t>排放係數法</a:t>
            </a:r>
          </a:p>
          <a:p>
            <a:pPr lvl="1"/>
            <a:r>
              <a:rPr lang="zh-TW" altLang="en-US" dirty="0"/>
              <a:t>利用原料、物料、燃料之使用量或產品產量等數值乘上特定之排放係數所得排放量</a:t>
            </a:r>
            <a:endParaRPr lang="en-US" altLang="zh-TW" dirty="0"/>
          </a:p>
          <a:p>
            <a:pPr lvl="1"/>
            <a:r>
              <a:rPr lang="zh-TW" altLang="en-US" dirty="0"/>
              <a:t>排放量</a:t>
            </a:r>
            <a:r>
              <a:rPr lang="en-US" altLang="zh-TW" dirty="0"/>
              <a:t>= </a:t>
            </a:r>
            <a:r>
              <a:rPr lang="zh-TW" altLang="en-US" dirty="0"/>
              <a:t>活動數據 </a:t>
            </a:r>
            <a:r>
              <a:rPr lang="en-US" altLang="zh-TW" dirty="0"/>
              <a:t>× </a:t>
            </a:r>
            <a:r>
              <a:rPr lang="zh-TW" altLang="en-US" dirty="0"/>
              <a:t>排放係數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排放量計算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排放量</a:t>
            </a:r>
            <a:r>
              <a:rPr lang="en-US" altLang="zh-TW" dirty="0"/>
              <a:t>= </a:t>
            </a:r>
            <a:r>
              <a:rPr lang="zh-TW" altLang="en-US" sz="2800" b="1" u="sng" dirty="0"/>
              <a:t>活動數據 </a:t>
            </a:r>
            <a:r>
              <a:rPr lang="en-US" altLang="zh-TW" dirty="0"/>
              <a:t>× </a:t>
            </a:r>
            <a:r>
              <a:rPr lang="zh-TW" altLang="en-US" dirty="0"/>
              <a:t>排放係數</a:t>
            </a:r>
            <a:endParaRPr lang="en-US" altLang="zh-TW" dirty="0"/>
          </a:p>
          <a:p>
            <a:r>
              <a:rPr lang="zh-TW" altLang="en-US" dirty="0"/>
              <a:t>相關紀錄一般來源可能包含：</a:t>
            </a:r>
          </a:p>
          <a:p>
            <a:pPr lvl="1"/>
            <a:r>
              <a:rPr lang="zh-TW" altLang="en-US" dirty="0"/>
              <a:t>使用紀錄</a:t>
            </a:r>
          </a:p>
          <a:p>
            <a:pPr lvl="1"/>
            <a:r>
              <a:rPr lang="zh-TW" altLang="en-US" dirty="0"/>
              <a:t>電費單</a:t>
            </a:r>
          </a:p>
          <a:p>
            <a:pPr lvl="1"/>
            <a:r>
              <a:rPr lang="zh-TW" altLang="en-US" dirty="0"/>
              <a:t>採購單據</a:t>
            </a:r>
          </a:p>
          <a:p>
            <a:pPr lvl="1"/>
            <a:r>
              <a:rPr lang="zh-TW" altLang="en-US" dirty="0"/>
              <a:t>水錶、電錶</a:t>
            </a:r>
          </a:p>
          <a:p>
            <a:pPr lvl="1"/>
            <a:r>
              <a:rPr lang="zh-TW" altLang="en-US" dirty="0"/>
              <a:t>財務紀錄</a:t>
            </a:r>
          </a:p>
          <a:p>
            <a:r>
              <a:rPr lang="zh-TW" altLang="en-US" dirty="0"/>
              <a:t>應以最接近實際使用量的數據為主</a:t>
            </a:r>
          </a:p>
          <a:p>
            <a:r>
              <a:rPr lang="zh-TW" altLang="en-US" dirty="0"/>
              <a:t>連續監測數據</a:t>
            </a:r>
            <a:r>
              <a:rPr lang="en-US" altLang="zh-TW" dirty="0"/>
              <a:t>&gt;</a:t>
            </a:r>
            <a:r>
              <a:rPr lang="zh-TW" altLang="en-US" dirty="0"/>
              <a:t>定期量測數據</a:t>
            </a:r>
            <a:r>
              <a:rPr lang="en-US" altLang="zh-TW" dirty="0"/>
              <a:t>&gt;</a:t>
            </a:r>
            <a:r>
              <a:rPr lang="zh-TW" altLang="en-US" dirty="0"/>
              <a:t>自行估算數據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2311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2311</TotalTime>
  <Words>1000</Words>
  <Application>Microsoft Office PowerPoint</Application>
  <PresentationFormat>寬螢幕</PresentationFormat>
  <Paragraphs>112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 3</vt:lpstr>
      <vt:lpstr>多面向</vt:lpstr>
      <vt:lpstr>淨零排放企業策略(2/3)</vt:lpstr>
      <vt:lpstr>大綱</vt:lpstr>
      <vt:lpstr>組織邊界設定 </vt:lpstr>
      <vt:lpstr>組織邊界設定</vt:lpstr>
      <vt:lpstr>排放源鑑別 範疇1 直接溫室氣體排放</vt:lpstr>
      <vt:lpstr>排放源鑑別 範疇1 直接溫室氣體排放</vt:lpstr>
      <vt:lpstr>排放源鑑別 範疇2 能源間接溫室氣體排放</vt:lpstr>
      <vt:lpstr>排放量計算 以活動數據與排放係數計算溫室氣體排放量 </vt:lpstr>
      <vt:lpstr>排放量計算 </vt:lpstr>
      <vt:lpstr>排放量計算</vt:lpstr>
      <vt:lpstr>文件化報告 ISO-14064:2018 對於文件化要求</vt:lpstr>
      <vt:lpstr>文件化報告 ISO-14064:2018 對於文件化要求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139</cp:revision>
  <dcterms:created xsi:type="dcterms:W3CDTF">2023-11-21T14:13:14Z</dcterms:created>
  <dcterms:modified xsi:type="dcterms:W3CDTF">2024-01-22T15:07:13Z</dcterms:modified>
</cp:coreProperties>
</file>