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3"/>
  </p:notesMasterIdLst>
  <p:sldIdLst>
    <p:sldId id="256" r:id="rId2"/>
    <p:sldId id="257" r:id="rId3"/>
    <p:sldId id="262" r:id="rId4"/>
    <p:sldId id="261" r:id="rId5"/>
    <p:sldId id="269" r:id="rId6"/>
    <p:sldId id="272" r:id="rId7"/>
    <p:sldId id="270" r:id="rId8"/>
    <p:sldId id="271" r:id="rId9"/>
    <p:sldId id="274" r:id="rId10"/>
    <p:sldId id="273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681" autoAdjust="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outlineViewPr>
    <p:cViewPr>
      <p:scale>
        <a:sx n="33" d="100"/>
        <a:sy n="33" d="100"/>
      </p:scale>
      <p:origin x="0" y="-13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95A6D-9E00-44DC-AA79-2CDD72B966EF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AFD0A-C3A4-47B7-91CA-39AB0A0F0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083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AFD0A-C3A4-47B7-91CA-39AB0A0F0E6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07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AFD0A-C3A4-47B7-91CA-39AB0A0F0E6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13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5A75-2EF9-4A26-B677-512C78E08687}" type="datetime1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01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895A-39CE-48EE-8BEC-9C3B36B30F9D}" type="datetime1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63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41A4-3DAA-494C-B00F-00FC4A098046}" type="datetime1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0223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A8C3-C60D-4519-99EB-A3ABC396F8F0}" type="datetime1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116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BEE8-665C-4F78-B552-938E3A9001DA}" type="datetime1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204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42A7-60E9-4DC7-9C8A-D1D2019F7864}" type="datetime1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93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BCC9-A1B8-4145-9057-8871A4836DFB}" type="datetime1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363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FAED-048A-4071-95F0-1CF271ABE145}" type="datetime1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57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21D3-5257-451F-88A4-97E508CEB5D0}" type="datetime1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53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EDC0-640B-4598-A4A4-5D498C432D80}" type="datetime1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07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33E9-5C32-4E53-ADC5-8A5D91F92778}" type="datetime1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52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1453-11F7-4F40-AFC9-4F7F23E60FC6}" type="datetime1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58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9746-35AC-41AB-9247-25733961675C}" type="datetime1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52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17BA-1992-4495-92CD-0F2517F8A1D5}" type="datetime1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53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FA75-36AB-43ED-B927-053AB76C3BAC}" type="datetime1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24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D719-E571-4501-ACC9-83216B95FE1A}" type="datetime1">
              <a:rPr lang="zh-TW" altLang="en-US" smtClean="0"/>
              <a:t>2024/1/10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07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00EA-F272-4A37-B072-0C6AFCA9F68E}" type="datetime1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3816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33A82B23-BE9D-49D1-ABEB-4A19EF599F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14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6F676B-3A60-B916-B877-BBBE13130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5322" y="1326766"/>
            <a:ext cx="9008533" cy="3121534"/>
          </a:xfrm>
        </p:spPr>
        <p:txBody>
          <a:bodyPr/>
          <a:lstStyle/>
          <a:p>
            <a:pPr algn="l"/>
            <a:r>
              <a:rPr lang="zh-TW" altLang="en-US" sz="6000" b="1" dirty="0">
                <a:solidFill>
                  <a:srgbClr val="0070C0"/>
                </a:solidFill>
              </a:rPr>
              <a:t>聯合國</a:t>
            </a:r>
            <a:br>
              <a:rPr lang="en-US" altLang="zh-TW" sz="6000" b="1" dirty="0">
                <a:solidFill>
                  <a:srgbClr val="0070C0"/>
                </a:solidFill>
              </a:rPr>
            </a:br>
            <a:r>
              <a:rPr lang="zh-TW" altLang="en-US" sz="6000" b="1" dirty="0">
                <a:solidFill>
                  <a:srgbClr val="0070C0"/>
                </a:solidFill>
              </a:rPr>
              <a:t>永續發展目標</a:t>
            </a:r>
            <a:br>
              <a:rPr lang="en-US" altLang="zh-TW" sz="6000" b="1" dirty="0">
                <a:solidFill>
                  <a:srgbClr val="0070C0"/>
                </a:solidFill>
              </a:rPr>
            </a:br>
            <a:r>
              <a:rPr lang="en-US" altLang="zh-TW" sz="6000" b="1" dirty="0">
                <a:solidFill>
                  <a:srgbClr val="0070C0"/>
                </a:solidFill>
              </a:rPr>
              <a:t>SDGs</a:t>
            </a:r>
            <a:r>
              <a:rPr lang="zh-TW" altLang="en-US" sz="6000" b="1" dirty="0">
                <a:solidFill>
                  <a:srgbClr val="0070C0"/>
                </a:solidFill>
              </a:rPr>
              <a:t>之介紹</a:t>
            </a:r>
            <a:r>
              <a:rPr lang="en-US" altLang="zh-TW" sz="6000" b="1" dirty="0">
                <a:solidFill>
                  <a:srgbClr val="0070C0"/>
                </a:solidFill>
              </a:rPr>
              <a:t>(2/5)</a:t>
            </a:r>
            <a:endParaRPr lang="zh-TW" alt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B8E587-FC76-2F25-F48F-8634BAE3D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8609" y="4736632"/>
            <a:ext cx="4469191" cy="1096899"/>
          </a:xfrm>
        </p:spPr>
        <p:txBody>
          <a:bodyPr>
            <a:normAutofit/>
          </a:bodyPr>
          <a:lstStyle/>
          <a:p>
            <a:pPr algn="l"/>
            <a:r>
              <a:rPr lang="zh-TW" altLang="en-US" sz="2400" b="1" dirty="0">
                <a:solidFill>
                  <a:srgbClr val="0070C0"/>
                </a:solidFill>
              </a:rPr>
              <a:t>周志隆　助理教授</a:t>
            </a:r>
            <a:endParaRPr lang="en-US" altLang="zh-TW" sz="2400" b="1" dirty="0">
              <a:solidFill>
                <a:srgbClr val="0070C0"/>
              </a:solidFill>
            </a:endParaRPr>
          </a:p>
          <a:p>
            <a:pPr algn="l"/>
            <a:r>
              <a:rPr lang="zh-TW" altLang="en-US" sz="2400" b="1" dirty="0">
                <a:solidFill>
                  <a:srgbClr val="0070C0"/>
                </a:solidFill>
              </a:rPr>
              <a:t>國立臺灣科技大學管理學院</a:t>
            </a:r>
          </a:p>
        </p:txBody>
      </p:sp>
      <p:pic>
        <p:nvPicPr>
          <p:cNvPr id="5" name="圖形 4">
            <a:extLst>
              <a:ext uri="{FF2B5EF4-FFF2-40B4-BE49-F238E27FC236}">
                <a16:creationId xmlns:a16="http://schemas.microsoft.com/office/drawing/2014/main" id="{E7C10DB6-FE71-7526-34D2-8A6CD559E1C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487" y="1141690"/>
            <a:ext cx="3711424" cy="309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10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4C31A-D0BE-BB15-C8ED-5F7711E0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245" y="609600"/>
            <a:ext cx="8596668" cy="88737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目標</a:t>
            </a:r>
            <a:r>
              <a:rPr lang="en-US" altLang="zh-TW" sz="4800" b="1" dirty="0">
                <a:solidFill>
                  <a:srgbClr val="0070C0"/>
                </a:solidFill>
              </a:rPr>
              <a:t>6</a:t>
            </a:r>
            <a:r>
              <a:rPr lang="zh-TW" altLang="en-US" sz="4800" b="1" dirty="0">
                <a:solidFill>
                  <a:srgbClr val="0070C0"/>
                </a:solidFill>
              </a:rPr>
              <a:t>：淨水及衛生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307" y="1884020"/>
            <a:ext cx="2142066" cy="79618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【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子目標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】</a:t>
            </a:r>
          </a:p>
          <a:p>
            <a:pPr algn="just">
              <a:lnSpc>
                <a:spcPct val="150000"/>
              </a:lnSpc>
            </a:pP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6DB06E-E208-D808-F8E5-951D624EC77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51" y="399939"/>
            <a:ext cx="1097037" cy="10970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CDC7328-4E8B-BD1B-18A6-D1169CB16ED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4715" y="0"/>
            <a:ext cx="1687285" cy="168728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C32BDC7-55DF-E158-D2BD-C67B2419BFC5}"/>
              </a:ext>
            </a:extLst>
          </p:cNvPr>
          <p:cNvSpPr txBox="1"/>
          <p:nvPr/>
        </p:nvSpPr>
        <p:spPr>
          <a:xfrm>
            <a:off x="4217158" y="1329422"/>
            <a:ext cx="681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</a:rPr>
              <a:t>確保所有人都能享有水及衛生及其永續管理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1EB396D7-53C4-391B-F410-E37194A6C8BB}"/>
              </a:ext>
            </a:extLst>
          </p:cNvPr>
          <p:cNvSpPr txBox="1">
            <a:spLocks/>
          </p:cNvSpPr>
          <p:nvPr/>
        </p:nvSpPr>
        <p:spPr>
          <a:xfrm>
            <a:off x="1828799" y="1843208"/>
            <a:ext cx="9968894" cy="47998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使所有人皆有公平的管道來取得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安全、可負擔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的飲用水。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使所有人均能擁有公平、妥善的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衛生設施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，並注意弱勢婦女的需求。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改善水質；減少污染與垃圾傾倒並提高回收；未處理廢水排放減少一半。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大幅增加各產業的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水使用效率與回收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並解決水飢荒的問題。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全面實施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一體化水資源管理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並進行跨界合作。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保護及恢復跟水有關的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生態系統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山脈、森林、沼澤、河流、含水層、湖泊等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)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針對採水、去鹽、水效率、廢水處理、回收再利用等項目擴大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國際間合作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支援及強化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地方社區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的參與，以改善水與衛生的管理。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902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4C31A-D0BE-BB15-C8ED-5F7711E0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245" y="609600"/>
            <a:ext cx="8596668" cy="88737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參考文獻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6DB06E-E208-D808-F8E5-951D624EC77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51" y="399939"/>
            <a:ext cx="1097037" cy="109703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39C7693-36A5-1D53-D1AF-0EF39EA9DB87}"/>
              </a:ext>
            </a:extLst>
          </p:cNvPr>
          <p:cNvSpPr txBox="1"/>
          <p:nvPr/>
        </p:nvSpPr>
        <p:spPr>
          <a:xfrm>
            <a:off x="795351" y="1826052"/>
            <a:ext cx="9620250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行政院國家發展委員會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(2018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。聯合國永續發展目標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(SDGs)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說明。</a:t>
            </a:r>
          </a:p>
          <a:p>
            <a:pPr marL="304800" indent="-304800">
              <a:lnSpc>
                <a:spcPct val="150000"/>
              </a:lnSpc>
            </a:pP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陳芳毓、許鈺屏、李鈺淇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(2023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。《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SDGs 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懶人包》什麼是永續發展目標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SDGs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？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17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項目標一次掌握。天下雜誌。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https://futurecity.cw.com.tw/article/1867</a:t>
            </a:r>
            <a:endParaRPr lang="zh-TW" altLang="zh-TW" sz="20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04800" indent="-304800">
              <a:lnSpc>
                <a:spcPct val="150000"/>
              </a:lnSpc>
            </a:pP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United Nations (2023). The Sustainable Development Goals Report 2023: Special Edition.</a:t>
            </a:r>
            <a:endParaRPr lang="zh-TW" altLang="zh-TW" sz="20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95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目標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4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：優質教育</a:t>
            </a:r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目標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5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：性別平權</a:t>
            </a:r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目標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6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：淨水及衛生</a:t>
            </a:r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endParaRPr lang="zh-TW" altLang="en-US" sz="3600" b="1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53494CD-CD3F-A38C-42F7-5723CE48A85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5514" y="2322651"/>
            <a:ext cx="1774371" cy="177437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C8581E2-417E-9E6A-A9FC-21464F5C665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9628" y="2322650"/>
            <a:ext cx="1774371" cy="177437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E9A2BD7-D67B-CD18-5581-673D704E534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74002" y="2322650"/>
            <a:ext cx="1770071" cy="177007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64126BBB-728C-F76C-C022-5FA39D447BA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530" y="1270000"/>
            <a:ext cx="5758543" cy="10526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8C852A7-FC63-E512-8FA5-EA74CE7A39BA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51" y="399939"/>
            <a:ext cx="1097037" cy="1097037"/>
          </a:xfrm>
          <a:prstGeom prst="rect">
            <a:avLst/>
          </a:prstGeom>
        </p:spPr>
      </p:pic>
      <p:sp>
        <p:nvSpPr>
          <p:cNvPr id="11" name="標題 1">
            <a:extLst>
              <a:ext uri="{FF2B5EF4-FFF2-40B4-BE49-F238E27FC236}">
                <a16:creationId xmlns:a16="http://schemas.microsoft.com/office/drawing/2014/main" id="{1CA28234-75C2-A605-231C-C0202213C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245" y="609600"/>
            <a:ext cx="8596668" cy="88737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3048017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D127919-6104-7B69-F434-C016DDB69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536" y="1729532"/>
            <a:ext cx="6099163" cy="462889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6E4C31A-D0BE-BB15-C8ED-5F7711E0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245" y="609600"/>
            <a:ext cx="8596668" cy="88737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目標</a:t>
            </a:r>
            <a:r>
              <a:rPr lang="en-US" altLang="zh-TW" sz="4800" b="1" dirty="0">
                <a:solidFill>
                  <a:srgbClr val="0070C0"/>
                </a:solidFill>
              </a:rPr>
              <a:t>4</a:t>
            </a:r>
            <a:r>
              <a:rPr lang="zh-TW" altLang="en-US" sz="4800" b="1" dirty="0">
                <a:solidFill>
                  <a:srgbClr val="0070C0"/>
                </a:solidFill>
              </a:rPr>
              <a:t>：優質教育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6DB06E-E208-D808-F8E5-951D624EC77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51" y="399939"/>
            <a:ext cx="1097037" cy="10970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CDC7328-4E8B-BD1B-18A6-D1169CB16ED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4715" y="0"/>
            <a:ext cx="1687285" cy="1687285"/>
          </a:xfrm>
          <a:prstGeom prst="rect">
            <a:avLst/>
          </a:prstGeom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1EB396D7-53C4-391B-F410-E37194A6C8BB}"/>
              </a:ext>
            </a:extLst>
          </p:cNvPr>
          <p:cNvSpPr txBox="1">
            <a:spLocks/>
          </p:cNvSpPr>
          <p:nvPr/>
        </p:nvSpPr>
        <p:spPr>
          <a:xfrm>
            <a:off x="795351" y="1828801"/>
            <a:ext cx="4854096" cy="472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整體而言，無論小學、國中或高中，全球的畢業率皆有所成長。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小學畢業在多數地區甚至達到九成以上。但撒哈拉以南的非洲國家僅有六成多的人完成，遑論國中與高中教育。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按此趨勢，就算到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2030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年仍有約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8,400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萬名兒少面臨失學。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19BA9EC4-7D8F-FBCC-FFFC-CB3A26EA1B63}"/>
              </a:ext>
            </a:extLst>
          </p:cNvPr>
          <p:cNvSpPr/>
          <p:nvPr/>
        </p:nvSpPr>
        <p:spPr>
          <a:xfrm>
            <a:off x="6299579" y="6391081"/>
            <a:ext cx="338545" cy="2918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37B24F7-DEF8-871A-A64A-A41882988F5B}"/>
              </a:ext>
            </a:extLst>
          </p:cNvPr>
          <p:cNvSpPr txBox="1"/>
          <p:nvPr/>
        </p:nvSpPr>
        <p:spPr>
          <a:xfrm>
            <a:off x="6735329" y="6391081"/>
            <a:ext cx="527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2015</a:t>
            </a:r>
            <a:r>
              <a:rPr lang="zh-TW" altLang="en-US" b="1" dirty="0"/>
              <a:t>、</a:t>
            </a:r>
            <a:r>
              <a:rPr lang="en-US" altLang="zh-TW" b="1" dirty="0"/>
              <a:t>2021</a:t>
            </a:r>
            <a:r>
              <a:rPr lang="zh-TW" altLang="en-US" b="1" dirty="0"/>
              <a:t>各地區之不同教育水準畢業率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2082AAE-4B48-B907-9232-644AD420AF45}"/>
              </a:ext>
            </a:extLst>
          </p:cNvPr>
          <p:cNvSpPr txBox="1"/>
          <p:nvPr/>
        </p:nvSpPr>
        <p:spPr>
          <a:xfrm>
            <a:off x="2094444" y="1329422"/>
            <a:ext cx="681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</a:rPr>
              <a:t>確保有教無類、公平以及高品質的教育，及提倡終身學習</a:t>
            </a:r>
          </a:p>
        </p:txBody>
      </p:sp>
    </p:spTree>
    <p:extLst>
      <p:ext uri="{BB962C8B-B14F-4D97-AF65-F5344CB8AC3E}">
        <p14:creationId xmlns:p14="http://schemas.microsoft.com/office/powerpoint/2010/main" val="24814346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4C31A-D0BE-BB15-C8ED-5F7711E0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245" y="609600"/>
            <a:ext cx="8596668" cy="88737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目標</a:t>
            </a:r>
            <a:r>
              <a:rPr lang="en-US" altLang="zh-TW" sz="4800" b="1" dirty="0">
                <a:solidFill>
                  <a:srgbClr val="0070C0"/>
                </a:solidFill>
              </a:rPr>
              <a:t>4</a:t>
            </a:r>
            <a:r>
              <a:rPr lang="zh-TW" altLang="en-US" sz="4800" b="1" dirty="0">
                <a:solidFill>
                  <a:srgbClr val="0070C0"/>
                </a:solidFill>
              </a:rPr>
              <a:t>：優質教育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307" y="1884020"/>
            <a:ext cx="2142066" cy="79618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【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子目標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】</a:t>
            </a:r>
          </a:p>
          <a:p>
            <a:pPr algn="just">
              <a:lnSpc>
                <a:spcPct val="150000"/>
              </a:lnSpc>
            </a:pP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6DB06E-E208-D808-F8E5-951D624EC77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51" y="399939"/>
            <a:ext cx="1097037" cy="10970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CDC7328-4E8B-BD1B-18A6-D1169CB16ED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4715" y="0"/>
            <a:ext cx="1687285" cy="168728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C32BDC7-55DF-E158-D2BD-C67B2419BFC5}"/>
              </a:ext>
            </a:extLst>
          </p:cNvPr>
          <p:cNvSpPr txBox="1"/>
          <p:nvPr/>
        </p:nvSpPr>
        <p:spPr>
          <a:xfrm>
            <a:off x="2094444" y="1329422"/>
            <a:ext cx="681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</a:rPr>
              <a:t>確保有教無類、公平以及高品質的教育，及提倡終身學習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1EB396D7-53C4-391B-F410-E37194A6C8BB}"/>
              </a:ext>
            </a:extLst>
          </p:cNvPr>
          <p:cNvSpPr txBox="1">
            <a:spLocks/>
          </p:cNvSpPr>
          <p:nvPr/>
        </p:nvSpPr>
        <p:spPr>
          <a:xfrm>
            <a:off x="1828799" y="1843208"/>
            <a:ext cx="9335017" cy="47998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使所有學生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無論男女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)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都能獲得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免費、公平、高品質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的小學、中學教育。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使所有幼童均能受到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幼兒教育與照護、學齡前教育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，為進入小學做準備。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使所有人皆有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公平、可負擔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且高品質的技職教育、高等教育受教機會。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提升擁有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技術、職能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的年輕人、成年人的數量，以幫助其就業覓職所需。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消除教育上的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兩性不平等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並確保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弱勢團體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有接受各級教育、職訓的機會。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無論男女，須確保年輕人與多數成人皆具備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讀寫與算術能力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確保所有學生能獲得必要的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知識與技能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，並培養其具備永續發展、人權、性別平等、和平及非暴力、全球公民、了解文化差異等素養。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00431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94089C6B-6F00-0B82-6DDC-4A9A83935C0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314" y="1970314"/>
            <a:ext cx="4887686" cy="488768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6E4C31A-D0BE-BB15-C8ED-5F7711E0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245" y="609600"/>
            <a:ext cx="8596668" cy="88737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目標</a:t>
            </a:r>
            <a:r>
              <a:rPr lang="en-US" altLang="zh-TW" sz="4800" b="1" dirty="0">
                <a:solidFill>
                  <a:srgbClr val="0070C0"/>
                </a:solidFill>
              </a:rPr>
              <a:t>4</a:t>
            </a:r>
            <a:r>
              <a:rPr lang="zh-TW" altLang="en-US" sz="4800" b="1" dirty="0">
                <a:solidFill>
                  <a:srgbClr val="0070C0"/>
                </a:solidFill>
              </a:rPr>
              <a:t>：優質教育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307" y="1884020"/>
            <a:ext cx="2142066" cy="79618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【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子目標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】</a:t>
            </a:r>
          </a:p>
          <a:p>
            <a:pPr algn="just">
              <a:lnSpc>
                <a:spcPct val="150000"/>
              </a:lnSpc>
            </a:pP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6DB06E-E208-D808-F8E5-951D624EC77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51" y="399939"/>
            <a:ext cx="1097037" cy="10970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CDC7328-4E8B-BD1B-18A6-D1169CB16ED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4715" y="0"/>
            <a:ext cx="1687285" cy="168728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C32BDC7-55DF-E158-D2BD-C67B2419BFC5}"/>
              </a:ext>
            </a:extLst>
          </p:cNvPr>
          <p:cNvSpPr txBox="1"/>
          <p:nvPr/>
        </p:nvSpPr>
        <p:spPr>
          <a:xfrm>
            <a:off x="2094444" y="1329422"/>
            <a:ext cx="681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</a:rPr>
              <a:t>確保有教無類、公平以及高品質的教育，及提倡終身學習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1EB396D7-53C4-391B-F410-E37194A6C8BB}"/>
              </a:ext>
            </a:extLst>
          </p:cNvPr>
          <p:cNvSpPr txBox="1">
            <a:spLocks/>
          </p:cNvSpPr>
          <p:nvPr/>
        </p:nvSpPr>
        <p:spPr>
          <a:xfrm>
            <a:off x="1828800" y="1843208"/>
            <a:ext cx="5344886" cy="3392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使所有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教育設施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均能夠讓孩童、身心障礙者使用並符合兩性平等之概念。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增加開發中國家之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獎助學金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以增加其高等教育受教機會。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全力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提升合格師資人數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，並在開發中國家進行師資培育合作計畫。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F12D5897-4E28-B334-3EAA-6247B00339FD}"/>
              </a:ext>
            </a:extLst>
          </p:cNvPr>
          <p:cNvSpPr/>
          <p:nvPr/>
        </p:nvSpPr>
        <p:spPr>
          <a:xfrm rot="5400000">
            <a:off x="6879173" y="5855178"/>
            <a:ext cx="338545" cy="2918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619FDD-F5D1-E17B-CD2C-89DCC6AEBACE}"/>
              </a:ext>
            </a:extLst>
          </p:cNvPr>
          <p:cNvSpPr txBox="1"/>
          <p:nvPr/>
        </p:nvSpPr>
        <p:spPr>
          <a:xfrm>
            <a:off x="5502536" y="6221821"/>
            <a:ext cx="527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SDGs</a:t>
            </a:r>
            <a:r>
              <a:rPr lang="zh-TW" altLang="en-US" b="1" dirty="0"/>
              <a:t> </a:t>
            </a:r>
            <a:r>
              <a:rPr lang="en-US" altLang="zh-TW" b="1" dirty="0"/>
              <a:t>4</a:t>
            </a:r>
            <a:r>
              <a:rPr lang="zh-TW" altLang="en-US" b="1" dirty="0"/>
              <a:t> 示意圖</a:t>
            </a:r>
          </a:p>
        </p:txBody>
      </p:sp>
    </p:spTree>
    <p:extLst>
      <p:ext uri="{BB962C8B-B14F-4D97-AF65-F5344CB8AC3E}">
        <p14:creationId xmlns:p14="http://schemas.microsoft.com/office/powerpoint/2010/main" val="247008711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73DC8261-FBB1-6426-612F-2E2374368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086" y="1916540"/>
            <a:ext cx="6389914" cy="487614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6E4C31A-D0BE-BB15-C8ED-5F7711E0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245" y="609600"/>
            <a:ext cx="8596668" cy="88737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目標</a:t>
            </a:r>
            <a:r>
              <a:rPr lang="en-US" altLang="zh-TW" sz="4800" b="1" dirty="0">
                <a:solidFill>
                  <a:srgbClr val="0070C0"/>
                </a:solidFill>
              </a:rPr>
              <a:t>5</a:t>
            </a:r>
            <a:r>
              <a:rPr lang="zh-TW" altLang="en-US" sz="4800" b="1" dirty="0">
                <a:solidFill>
                  <a:srgbClr val="0070C0"/>
                </a:solidFill>
              </a:rPr>
              <a:t>：性別平權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6DB06E-E208-D808-F8E5-951D624EC77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51" y="399939"/>
            <a:ext cx="1097037" cy="10970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CDC7328-4E8B-BD1B-18A6-D1169CB16ED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4715" y="0"/>
            <a:ext cx="1687285" cy="168728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C32BDC7-55DF-E158-D2BD-C67B2419BFC5}"/>
              </a:ext>
            </a:extLst>
          </p:cNvPr>
          <p:cNvSpPr txBox="1"/>
          <p:nvPr/>
        </p:nvSpPr>
        <p:spPr>
          <a:xfrm>
            <a:off x="4217158" y="1329422"/>
            <a:ext cx="681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</a:rPr>
              <a:t>實現性別平等，並賦予所有婦女權力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9D533D85-CA54-22C1-C421-E94DD373E44F}"/>
              </a:ext>
            </a:extLst>
          </p:cNvPr>
          <p:cNvSpPr txBox="1">
            <a:spLocks/>
          </p:cNvSpPr>
          <p:nvPr/>
        </p:nvSpPr>
        <p:spPr>
          <a:xfrm>
            <a:off x="795350" y="1828802"/>
            <a:ext cx="5006735" cy="40177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就國別而言，孟加拉、馬爾地夫、伊索比亞、印度等未成年女性結婚已有獲得改善。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然而，撒哈拉以南之非洲國家在此方面仍未有進展。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就現況而言，全世界還需要至少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300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年才能完全杜絕未成年結婚。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A672F09-FC48-DAA4-E2F8-A9942C90E698}"/>
              </a:ext>
            </a:extLst>
          </p:cNvPr>
          <p:cNvSpPr txBox="1"/>
          <p:nvPr/>
        </p:nvSpPr>
        <p:spPr>
          <a:xfrm>
            <a:off x="6183085" y="18583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百萬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5DD026B-13C3-0BD0-8CF3-D68DE2AE4E73}"/>
              </a:ext>
            </a:extLst>
          </p:cNvPr>
          <p:cNvSpPr txBox="1"/>
          <p:nvPr/>
        </p:nvSpPr>
        <p:spPr>
          <a:xfrm>
            <a:off x="6444342" y="4630316"/>
            <a:ext cx="323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撒哈拉以南之非洲國家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89AC631-2F74-DDD7-EE6E-750EBA639D15}"/>
              </a:ext>
            </a:extLst>
          </p:cNvPr>
          <p:cNvSpPr txBox="1"/>
          <p:nvPr/>
        </p:nvSpPr>
        <p:spPr>
          <a:xfrm>
            <a:off x="6444342" y="3642700"/>
            <a:ext cx="323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南亞</a:t>
            </a:r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6592F529-CFDF-569E-CCA0-E58D2EC3E0B6}"/>
              </a:ext>
            </a:extLst>
          </p:cNvPr>
          <p:cNvSpPr/>
          <p:nvPr/>
        </p:nvSpPr>
        <p:spPr>
          <a:xfrm rot="5400000">
            <a:off x="5403951" y="6102476"/>
            <a:ext cx="338545" cy="2918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11359BF-AC23-283B-A04F-E7F08683DEF3}"/>
              </a:ext>
            </a:extLst>
          </p:cNvPr>
          <p:cNvSpPr txBox="1"/>
          <p:nvPr/>
        </p:nvSpPr>
        <p:spPr>
          <a:xfrm>
            <a:off x="2222514" y="6063734"/>
            <a:ext cx="320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/>
              <a:t>18</a:t>
            </a:r>
            <a:r>
              <a:rPr lang="zh-TW" altLang="en-US" b="1" dirty="0"/>
              <a:t>歲以下女性結婚之預估</a:t>
            </a:r>
          </a:p>
        </p:txBody>
      </p:sp>
    </p:spTree>
    <p:extLst>
      <p:ext uri="{BB962C8B-B14F-4D97-AF65-F5344CB8AC3E}">
        <p14:creationId xmlns:p14="http://schemas.microsoft.com/office/powerpoint/2010/main" val="180787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4C31A-D0BE-BB15-C8ED-5F7711E0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245" y="609600"/>
            <a:ext cx="8596668" cy="88737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目標</a:t>
            </a:r>
            <a:r>
              <a:rPr lang="en-US" altLang="zh-TW" sz="4800" b="1" dirty="0">
                <a:solidFill>
                  <a:srgbClr val="0070C0"/>
                </a:solidFill>
              </a:rPr>
              <a:t>5</a:t>
            </a:r>
            <a:r>
              <a:rPr lang="zh-TW" altLang="en-US" sz="4800" b="1" dirty="0">
                <a:solidFill>
                  <a:srgbClr val="0070C0"/>
                </a:solidFill>
              </a:rPr>
              <a:t>：性別平權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307" y="1884020"/>
            <a:ext cx="2142066" cy="79618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【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子目標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】</a:t>
            </a:r>
          </a:p>
          <a:p>
            <a:pPr algn="just">
              <a:lnSpc>
                <a:spcPct val="150000"/>
              </a:lnSpc>
            </a:pP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6DB06E-E208-D808-F8E5-951D624EC77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51" y="399939"/>
            <a:ext cx="1097037" cy="10970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CDC7328-4E8B-BD1B-18A6-D1169CB16ED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4715" y="0"/>
            <a:ext cx="1687285" cy="168728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C32BDC7-55DF-E158-D2BD-C67B2419BFC5}"/>
              </a:ext>
            </a:extLst>
          </p:cNvPr>
          <p:cNvSpPr txBox="1"/>
          <p:nvPr/>
        </p:nvSpPr>
        <p:spPr>
          <a:xfrm>
            <a:off x="4217158" y="1329422"/>
            <a:ext cx="681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</a:rPr>
              <a:t>實現性別平等，並賦予所有婦女權力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1EB396D7-53C4-391B-F410-E37194A6C8BB}"/>
              </a:ext>
            </a:extLst>
          </p:cNvPr>
          <p:cNvSpPr txBox="1">
            <a:spLocks/>
          </p:cNvSpPr>
          <p:nvPr/>
        </p:nvSpPr>
        <p:spPr>
          <a:xfrm>
            <a:off x="1828799" y="1843208"/>
            <a:ext cx="9335017" cy="4799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消除所有地方對婦女的各種形式的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歧視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消除公開及私人場合中對婦女的各種形式的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暴力、剝削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如：人口販運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)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消除各種有害的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民俗習慣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如：童婚、強迫結婚、女性割禮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)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重視婦女為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家庭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的一切付出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家事、家務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)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並提倡家人共同分擔。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確保婦女有公平參與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公共事務決策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之機會，同時參加各階層之決策活動。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確保每個地方的人都有管道取得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性與生殖醫療照護服務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45580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D238B029-62FB-4E2E-47ED-120BF34BF56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229" y="1883229"/>
            <a:ext cx="4974771" cy="497477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6E4C31A-D0BE-BB15-C8ED-5F7711E0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245" y="609600"/>
            <a:ext cx="8596668" cy="88737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目標</a:t>
            </a:r>
            <a:r>
              <a:rPr lang="en-US" altLang="zh-TW" sz="4800" b="1" dirty="0">
                <a:solidFill>
                  <a:srgbClr val="0070C0"/>
                </a:solidFill>
              </a:rPr>
              <a:t>5</a:t>
            </a:r>
            <a:r>
              <a:rPr lang="zh-TW" altLang="en-US" sz="4800" b="1" dirty="0">
                <a:solidFill>
                  <a:srgbClr val="0070C0"/>
                </a:solidFill>
              </a:rPr>
              <a:t>：性別平權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307" y="1884020"/>
            <a:ext cx="2142066" cy="79618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【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子目標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】</a:t>
            </a:r>
          </a:p>
          <a:p>
            <a:pPr algn="just">
              <a:lnSpc>
                <a:spcPct val="150000"/>
              </a:lnSpc>
            </a:pP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6DB06E-E208-D808-F8E5-951D624EC77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51" y="399939"/>
            <a:ext cx="1097037" cy="10970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CDC7328-4E8B-BD1B-18A6-D1169CB16ED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4715" y="0"/>
            <a:ext cx="1687285" cy="168728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C32BDC7-55DF-E158-D2BD-C67B2419BFC5}"/>
              </a:ext>
            </a:extLst>
          </p:cNvPr>
          <p:cNvSpPr txBox="1"/>
          <p:nvPr/>
        </p:nvSpPr>
        <p:spPr>
          <a:xfrm>
            <a:off x="4217158" y="1329422"/>
            <a:ext cx="681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</a:rPr>
              <a:t>實現性別平等，並賦予所有婦女權力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1EB396D7-53C4-391B-F410-E37194A6C8BB}"/>
              </a:ext>
            </a:extLst>
          </p:cNvPr>
          <p:cNvSpPr txBox="1">
            <a:spLocks/>
          </p:cNvSpPr>
          <p:nvPr/>
        </p:nvSpPr>
        <p:spPr>
          <a:xfrm>
            <a:off x="1828799" y="1843208"/>
            <a:ext cx="5181601" cy="4799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提供婦女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公平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的經濟資源之權利，並使其擁有土地及其他形式財產之所有權、繼承權、掌控權等權利。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提高婦女在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資訊及通訊科技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(ICT)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之使用能力。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透過政策與立法手段來促進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兩性平等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B06D480C-C0B0-681B-7443-82551CD91565}"/>
              </a:ext>
            </a:extLst>
          </p:cNvPr>
          <p:cNvSpPr/>
          <p:nvPr/>
        </p:nvSpPr>
        <p:spPr>
          <a:xfrm rot="5400000">
            <a:off x="6879173" y="5855178"/>
            <a:ext cx="338545" cy="2918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D14320F-C84E-5E09-AEC2-CA236E00578E}"/>
              </a:ext>
            </a:extLst>
          </p:cNvPr>
          <p:cNvSpPr txBox="1"/>
          <p:nvPr/>
        </p:nvSpPr>
        <p:spPr>
          <a:xfrm>
            <a:off x="5502536" y="6221821"/>
            <a:ext cx="527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SDGs</a:t>
            </a:r>
            <a:r>
              <a:rPr lang="zh-TW" altLang="en-US" b="1" dirty="0"/>
              <a:t> </a:t>
            </a:r>
            <a:r>
              <a:rPr lang="en-US" altLang="zh-TW" b="1" dirty="0"/>
              <a:t>5</a:t>
            </a:r>
            <a:r>
              <a:rPr lang="zh-TW" altLang="en-US" b="1" dirty="0"/>
              <a:t> 示意圖</a:t>
            </a:r>
          </a:p>
        </p:txBody>
      </p:sp>
    </p:spTree>
    <p:extLst>
      <p:ext uri="{BB962C8B-B14F-4D97-AF65-F5344CB8AC3E}">
        <p14:creationId xmlns:p14="http://schemas.microsoft.com/office/powerpoint/2010/main" val="363761924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14BB847F-0EDA-2E88-D0B9-4286AC12D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559" y="2094331"/>
            <a:ext cx="6726298" cy="431215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6E4C31A-D0BE-BB15-C8ED-5F7711E0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245" y="609600"/>
            <a:ext cx="8596668" cy="88737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目標</a:t>
            </a:r>
            <a:r>
              <a:rPr lang="en-US" altLang="zh-TW" sz="4800" b="1" dirty="0">
                <a:solidFill>
                  <a:srgbClr val="0070C0"/>
                </a:solidFill>
              </a:rPr>
              <a:t>6</a:t>
            </a:r>
            <a:r>
              <a:rPr lang="zh-TW" altLang="en-US" sz="4800" b="1" dirty="0">
                <a:solidFill>
                  <a:srgbClr val="0070C0"/>
                </a:solidFill>
              </a:rPr>
              <a:t>：淨水及衛生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6DB06E-E208-D808-F8E5-951D624EC77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51" y="399939"/>
            <a:ext cx="1097037" cy="10970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CDC7328-4E8B-BD1B-18A6-D1169CB16ED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4715" y="0"/>
            <a:ext cx="1687285" cy="168728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C32BDC7-55DF-E158-D2BD-C67B2419BFC5}"/>
              </a:ext>
            </a:extLst>
          </p:cNvPr>
          <p:cNvSpPr txBox="1"/>
          <p:nvPr/>
        </p:nvSpPr>
        <p:spPr>
          <a:xfrm>
            <a:off x="4217158" y="1329422"/>
            <a:ext cx="681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</a:rPr>
              <a:t>確保所有人都能享有水及衛生及其永續管理</a:t>
            </a:r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99FCFAFF-6EEF-27A4-9DCF-35484693D1E6}"/>
              </a:ext>
            </a:extLst>
          </p:cNvPr>
          <p:cNvSpPr/>
          <p:nvPr/>
        </p:nvSpPr>
        <p:spPr>
          <a:xfrm>
            <a:off x="6425227" y="6444201"/>
            <a:ext cx="338545" cy="2918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525953F-230D-559E-E831-A97F942BA83F}"/>
              </a:ext>
            </a:extLst>
          </p:cNvPr>
          <p:cNvSpPr txBox="1"/>
          <p:nvPr/>
        </p:nvSpPr>
        <p:spPr>
          <a:xfrm>
            <a:off x="6860977" y="6444201"/>
            <a:ext cx="527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2017-2020</a:t>
            </a:r>
            <a:r>
              <a:rPr lang="zh-TW" altLang="en-US" b="1" dirty="0"/>
              <a:t>一體化水資源綜合管理之進展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1ED5E344-07B5-792D-219E-1DA0B18C8C04}"/>
              </a:ext>
            </a:extLst>
          </p:cNvPr>
          <p:cNvSpPr txBox="1">
            <a:spLocks/>
          </p:cNvSpPr>
          <p:nvPr/>
        </p:nvSpPr>
        <p:spPr>
          <a:xfrm>
            <a:off x="795350" y="1828802"/>
            <a:ext cx="4324911" cy="4017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整體而言，各國在一體化水資源管理上雖有所進步，不過距離真正滿足一體化管理的目標還有努力空間。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目前有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44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個國家已達成、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22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個國家則取得亮眼的成績，還有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107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個國家需要加強。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8252676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452</TotalTime>
  <Words>1020</Words>
  <Application>Microsoft Office PowerPoint</Application>
  <PresentationFormat>寬螢幕</PresentationFormat>
  <Paragraphs>87</Paragraphs>
  <Slides>11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 3</vt:lpstr>
      <vt:lpstr>多面向</vt:lpstr>
      <vt:lpstr>聯合國 永續發展目標 SDGs之介紹(2/5)</vt:lpstr>
      <vt:lpstr>大綱</vt:lpstr>
      <vt:lpstr>目標4：優質教育</vt:lpstr>
      <vt:lpstr>目標4：優質教育</vt:lpstr>
      <vt:lpstr>目標4：優質教育</vt:lpstr>
      <vt:lpstr>目標5：性別平權</vt:lpstr>
      <vt:lpstr>目標5：性別平權</vt:lpstr>
      <vt:lpstr>目標5：性別平權</vt:lpstr>
      <vt:lpstr>目標6：淨水及衛生</vt:lpstr>
      <vt:lpstr>目標6：淨水及衛生</vt:lpstr>
      <vt:lpstr>參考文獻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聯合國 永續發展目標 SDGs之介紹</dc:title>
  <dc:creator>賴憬霖</dc:creator>
  <cp:lastModifiedBy>志隆 周</cp:lastModifiedBy>
  <cp:revision>49</cp:revision>
  <dcterms:created xsi:type="dcterms:W3CDTF">2023-11-21T14:13:14Z</dcterms:created>
  <dcterms:modified xsi:type="dcterms:W3CDTF">2024-01-10T09:27:50Z</dcterms:modified>
</cp:coreProperties>
</file>