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6"/>
  </p:notesMasterIdLst>
  <p:sldIdLst>
    <p:sldId id="256" r:id="rId2"/>
    <p:sldId id="257" r:id="rId3"/>
    <p:sldId id="261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6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95A6D-9E00-44DC-AA79-2CDD72B966EF}" type="datetimeFigureOut">
              <a:rPr lang="zh-TW" altLang="en-US" smtClean="0"/>
              <a:t>2023/12/19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AFD0A-C3A4-47B7-91CA-39AB0A0F0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1083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AFD0A-C3A4-47B7-91CA-39AB0A0F0E6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090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AFD0A-C3A4-47B7-91CA-39AB0A0F0E68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5138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5A75-2EF9-4A26-B677-512C78E08687}" type="datetime1">
              <a:rPr lang="zh-TW" altLang="en-US" smtClean="0"/>
              <a:t>2023/12/19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901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895A-39CE-48EE-8BEC-9C3B36B30F9D}" type="datetime1">
              <a:rPr lang="zh-TW" altLang="en-US" smtClean="0"/>
              <a:t>2023/12/19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3637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41A4-3DAA-494C-B00F-00FC4A098046}" type="datetime1">
              <a:rPr lang="zh-TW" altLang="en-US" smtClean="0"/>
              <a:t>2023/12/19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0223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A8C3-C60D-4519-99EB-A3ABC396F8F0}" type="datetime1">
              <a:rPr lang="zh-TW" altLang="en-US" smtClean="0"/>
              <a:t>2023/12/19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0116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BEE8-665C-4F78-B552-938E3A9001DA}" type="datetime1">
              <a:rPr lang="zh-TW" altLang="en-US" smtClean="0"/>
              <a:t>2023/12/19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1204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142A7-60E9-4DC7-9C8A-D1D2019F7864}" type="datetime1">
              <a:rPr lang="zh-TW" altLang="en-US" smtClean="0"/>
              <a:t>2023/12/19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93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BCC9-A1B8-4145-9057-8871A4836DFB}" type="datetime1">
              <a:rPr lang="zh-TW" altLang="en-US" smtClean="0"/>
              <a:t>2023/12/19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363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FAED-048A-4071-95F0-1CF271ABE145}" type="datetime1">
              <a:rPr lang="zh-TW" altLang="en-US" smtClean="0"/>
              <a:t>2023/12/19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957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21D3-5257-451F-88A4-97E508CEB5D0}" type="datetime1">
              <a:rPr lang="zh-TW" altLang="en-US" smtClean="0"/>
              <a:t>2023/12/19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953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BEDC0-640B-4598-A4A4-5D498C432D80}" type="datetime1">
              <a:rPr lang="zh-TW" altLang="en-US" smtClean="0"/>
              <a:t>2023/12/19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5073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33E9-5C32-4E53-ADC5-8A5D91F92778}" type="datetime1">
              <a:rPr lang="zh-TW" altLang="en-US" smtClean="0"/>
              <a:t>2023/12/19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525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C1453-11F7-4F40-AFC9-4F7F23E60FC6}" type="datetime1">
              <a:rPr lang="zh-TW" altLang="en-US" smtClean="0"/>
              <a:t>2023/12/19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58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9746-35AC-41AB-9247-25733961675C}" type="datetime1">
              <a:rPr lang="zh-TW" altLang="en-US" smtClean="0"/>
              <a:t>2023/12/19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352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17BA-1992-4495-92CD-0F2517F8A1D5}" type="datetime1">
              <a:rPr lang="zh-TW" altLang="en-US" smtClean="0"/>
              <a:t>2023/12/19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53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9FA75-36AB-43ED-B927-053AB76C3BAC}" type="datetime1">
              <a:rPr lang="zh-TW" altLang="en-US" smtClean="0"/>
              <a:t>2023/12/19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524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D719-E571-4501-ACC9-83216B95FE1A}" type="datetime1">
              <a:rPr lang="zh-TW" altLang="en-US" smtClean="0"/>
              <a:t>2023/12/19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807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00EA-F272-4A37-B072-0C6AFCA9F68E}" type="datetime1">
              <a:rPr lang="zh-TW" altLang="en-US" smtClean="0"/>
              <a:t>2023/12/19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3816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</a:defRPr>
            </a:lvl1pPr>
          </a:lstStyle>
          <a:p>
            <a:fld id="{33A82B23-BE9D-49D1-ABEB-4A19EF599F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014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6F676B-3A60-B916-B877-BBBE13130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5322" y="1326766"/>
            <a:ext cx="9008533" cy="3121534"/>
          </a:xfrm>
        </p:spPr>
        <p:txBody>
          <a:bodyPr/>
          <a:lstStyle/>
          <a:p>
            <a:pPr algn="l"/>
            <a:r>
              <a:rPr lang="zh-TW" altLang="en-US" sz="6000" b="1" dirty="0">
                <a:solidFill>
                  <a:srgbClr val="0070C0"/>
                </a:solidFill>
              </a:rPr>
              <a:t>聯合國</a:t>
            </a:r>
            <a:r>
              <a:rPr lang="en-US" altLang="zh-TW" sz="6000" b="1" dirty="0">
                <a:solidFill>
                  <a:srgbClr val="0070C0"/>
                </a:solidFill>
              </a:rPr>
              <a:t/>
            </a:r>
            <a:br>
              <a:rPr lang="en-US" altLang="zh-TW" sz="6000" b="1" dirty="0">
                <a:solidFill>
                  <a:srgbClr val="0070C0"/>
                </a:solidFill>
              </a:rPr>
            </a:br>
            <a:r>
              <a:rPr lang="zh-TW" altLang="en-US" sz="6000" b="1" dirty="0">
                <a:solidFill>
                  <a:srgbClr val="0070C0"/>
                </a:solidFill>
              </a:rPr>
              <a:t>永續發展目標</a:t>
            </a:r>
            <a:r>
              <a:rPr lang="en-US" altLang="zh-TW" sz="6000" b="1" dirty="0">
                <a:solidFill>
                  <a:srgbClr val="0070C0"/>
                </a:solidFill>
              </a:rPr>
              <a:t/>
            </a:r>
            <a:br>
              <a:rPr lang="en-US" altLang="zh-TW" sz="6000" b="1" dirty="0">
                <a:solidFill>
                  <a:srgbClr val="0070C0"/>
                </a:solidFill>
              </a:rPr>
            </a:br>
            <a:r>
              <a:rPr lang="en-US" altLang="zh-TW" sz="6000" b="1" dirty="0">
                <a:solidFill>
                  <a:srgbClr val="0070C0"/>
                </a:solidFill>
              </a:rPr>
              <a:t>SDGs</a:t>
            </a:r>
            <a:r>
              <a:rPr lang="zh-TW" altLang="en-US" sz="6000" b="1" dirty="0">
                <a:solidFill>
                  <a:srgbClr val="0070C0"/>
                </a:solidFill>
              </a:rPr>
              <a:t>之介紹</a:t>
            </a:r>
            <a:r>
              <a:rPr lang="en-US" altLang="zh-TW" sz="6000" b="1" dirty="0">
                <a:solidFill>
                  <a:srgbClr val="0070C0"/>
                </a:solidFill>
              </a:rPr>
              <a:t>(4/5)</a:t>
            </a:r>
            <a:endParaRPr lang="zh-TW" altLang="en-US" sz="6000" b="1" dirty="0">
              <a:solidFill>
                <a:srgbClr val="0070C0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FB8E587-FC76-2F25-F48F-8634BAE3D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8609" y="4736632"/>
            <a:ext cx="4469191" cy="1096899"/>
          </a:xfrm>
        </p:spPr>
        <p:txBody>
          <a:bodyPr>
            <a:normAutofit/>
          </a:bodyPr>
          <a:lstStyle/>
          <a:p>
            <a:pPr algn="l"/>
            <a:r>
              <a:rPr lang="zh-TW" altLang="en-US" sz="2400" b="1" dirty="0">
                <a:solidFill>
                  <a:srgbClr val="0070C0"/>
                </a:solidFill>
              </a:rPr>
              <a:t>周志隆　助理教授</a:t>
            </a:r>
            <a:endParaRPr lang="en-US" altLang="zh-TW" sz="2400" b="1" dirty="0">
              <a:solidFill>
                <a:srgbClr val="0070C0"/>
              </a:solidFill>
            </a:endParaRPr>
          </a:p>
          <a:p>
            <a:pPr algn="l"/>
            <a:r>
              <a:rPr lang="zh-TW" altLang="en-US" sz="2400" b="1" dirty="0">
                <a:solidFill>
                  <a:srgbClr val="0070C0"/>
                </a:solidFill>
              </a:rPr>
              <a:t>國立臺灣科技大學管理學院</a:t>
            </a:r>
          </a:p>
        </p:txBody>
      </p:sp>
      <p:pic>
        <p:nvPicPr>
          <p:cNvPr id="5" name="圖形 4">
            <a:extLst>
              <a:ext uri="{FF2B5EF4-FFF2-40B4-BE49-F238E27FC236}">
                <a16:creationId xmlns:a16="http://schemas.microsoft.com/office/drawing/2014/main" id="{E7C10DB6-FE71-7526-34D2-8A6CD559E1C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20487" y="1141690"/>
            <a:ext cx="3711424" cy="309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61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E4C31A-D0BE-BB15-C8ED-5F7711E0F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245" y="609600"/>
            <a:ext cx="8596668" cy="887376"/>
          </a:xfrm>
        </p:spPr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目標</a:t>
            </a:r>
            <a:r>
              <a:rPr lang="en-US" altLang="zh-TW" sz="4800" b="1" dirty="0">
                <a:solidFill>
                  <a:srgbClr val="0070C0"/>
                </a:solidFill>
              </a:rPr>
              <a:t>12</a:t>
            </a:r>
            <a:r>
              <a:rPr lang="zh-TW" altLang="en-US" sz="4800" b="1" dirty="0">
                <a:solidFill>
                  <a:srgbClr val="0070C0"/>
                </a:solidFill>
              </a:rPr>
              <a:t>：責任消費及生產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1020F8-2CC4-EE57-3848-51859AEC3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307" y="1884020"/>
            <a:ext cx="2142066" cy="79618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zh-TW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【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子目標</a:t>
            </a:r>
            <a:r>
              <a:rPr lang="en-US" altLang="zh-TW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】</a:t>
            </a:r>
          </a:p>
          <a:p>
            <a:pPr algn="just">
              <a:lnSpc>
                <a:spcPct val="150000"/>
              </a:lnSpc>
            </a:pP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73C153-C02F-4783-59C5-F76A0001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16DB06E-E208-D808-F8E5-951D624EC77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51" y="399939"/>
            <a:ext cx="1097037" cy="109703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CDC7328-4E8B-BD1B-18A6-D1169CB16ED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4715" y="0"/>
            <a:ext cx="1687285" cy="168728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DC32BDC7-55DF-E158-D2BD-C67B2419BFC5}"/>
              </a:ext>
            </a:extLst>
          </p:cNvPr>
          <p:cNvSpPr txBox="1"/>
          <p:nvPr/>
        </p:nvSpPr>
        <p:spPr>
          <a:xfrm>
            <a:off x="4543729" y="1329422"/>
            <a:ext cx="8096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002060"/>
                </a:solidFill>
              </a:rPr>
              <a:t>確保永續的消費與生產模式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1EB396D7-53C4-391B-F410-E37194A6C8BB}"/>
              </a:ext>
            </a:extLst>
          </p:cNvPr>
          <p:cNvSpPr txBox="1">
            <a:spLocks/>
          </p:cNvSpPr>
          <p:nvPr/>
        </p:nvSpPr>
        <p:spPr>
          <a:xfrm>
            <a:off x="1828799" y="1843208"/>
            <a:ext cx="9335017" cy="4799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依據國家政策與優先要務，實施可永續發展的</a:t>
            </a:r>
            <a:r>
              <a:rPr lang="zh-TW" altLang="en-US" sz="22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公共採購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流程。</a:t>
            </a: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確保所有人都有永續發展的</a:t>
            </a:r>
            <a:r>
              <a:rPr lang="zh-TW" altLang="en-US" sz="22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資訊與意識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並了解與大自然和諧共處的生活方式。</a:t>
            </a: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協助開發中國家健全其科學、科技能力，促進永續發展的</a:t>
            </a:r>
            <a:r>
              <a:rPr lang="zh-TW" altLang="en-US" sz="22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生產模式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。</a:t>
            </a: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透過政策來</a:t>
            </a:r>
            <a:r>
              <a:rPr lang="zh-TW" altLang="en-US" sz="22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追蹤永續發展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對於創造就業、促進地方文化和產品以及永續觀光的影響。</a:t>
            </a: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改革無效率的石化燃料補助並逐步</a:t>
            </a:r>
            <a:r>
              <a:rPr lang="zh-TW" altLang="en-US" sz="22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廢除有害環境的補助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，以反映其對環境的影響。</a:t>
            </a: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34822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E4C31A-D0BE-BB15-C8ED-5F7711E0F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245" y="609600"/>
            <a:ext cx="8596668" cy="887376"/>
          </a:xfrm>
        </p:spPr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目標</a:t>
            </a:r>
            <a:r>
              <a:rPr lang="en-US" altLang="zh-TW" sz="4800" b="1" dirty="0">
                <a:solidFill>
                  <a:srgbClr val="0070C0"/>
                </a:solidFill>
              </a:rPr>
              <a:t>12</a:t>
            </a:r>
            <a:r>
              <a:rPr lang="zh-TW" altLang="en-US" sz="4800" b="1" dirty="0">
                <a:solidFill>
                  <a:srgbClr val="0070C0"/>
                </a:solidFill>
              </a:rPr>
              <a:t>：責任消費及生產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73C153-C02F-4783-59C5-F76A0001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16DB06E-E208-D808-F8E5-951D624EC77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51" y="399939"/>
            <a:ext cx="1097037" cy="109703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CDC7328-4E8B-BD1B-18A6-D1169CB16ED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4715" y="0"/>
            <a:ext cx="1687285" cy="168728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DC32BDC7-55DF-E158-D2BD-C67B2419BFC5}"/>
              </a:ext>
            </a:extLst>
          </p:cNvPr>
          <p:cNvSpPr txBox="1"/>
          <p:nvPr/>
        </p:nvSpPr>
        <p:spPr>
          <a:xfrm>
            <a:off x="4543729" y="1329422"/>
            <a:ext cx="8096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002060"/>
                </a:solidFill>
              </a:rPr>
              <a:t>確保永續的消費與生產模式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26942A41-0074-2176-FDFE-6924B72819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" y="1848368"/>
            <a:ext cx="8901265" cy="5009632"/>
          </a:xfrm>
          <a:prstGeom prst="rect">
            <a:avLst/>
          </a:prstGeom>
        </p:spPr>
      </p:pic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349CA45E-4263-27D7-F175-078BF00872F1}"/>
              </a:ext>
            </a:extLst>
          </p:cNvPr>
          <p:cNvSpPr/>
          <p:nvPr/>
        </p:nvSpPr>
        <p:spPr>
          <a:xfrm rot="16200000">
            <a:off x="8886663" y="3899004"/>
            <a:ext cx="338545" cy="29184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70B810A-0DBA-4AB4-8652-3F9B1201E915}"/>
              </a:ext>
            </a:extLst>
          </p:cNvPr>
          <p:cNvSpPr txBox="1"/>
          <p:nvPr/>
        </p:nvSpPr>
        <p:spPr>
          <a:xfrm>
            <a:off x="9281821" y="4214201"/>
            <a:ext cx="24457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2400" dirty="0"/>
              <a:t>到</a:t>
            </a:r>
            <a:r>
              <a:rPr lang="en-US" altLang="zh-TW" sz="2400" dirty="0"/>
              <a:t>2050</a:t>
            </a:r>
            <a:r>
              <a:rPr lang="zh-TW" altLang="en-US" sz="2400" dirty="0"/>
              <a:t>年時，若要維持目前的生活方式則大約需要三個地球的資源才得以滿足。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691E4FD-7D65-ACF7-200D-F436EAA602C0}"/>
              </a:ext>
            </a:extLst>
          </p:cNvPr>
          <p:cNvSpPr txBox="1"/>
          <p:nvPr/>
        </p:nvSpPr>
        <p:spPr>
          <a:xfrm>
            <a:off x="9281821" y="3817545"/>
            <a:ext cx="2445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2400" b="1" dirty="0"/>
              <a:t>資源是有限的</a:t>
            </a:r>
          </a:p>
        </p:txBody>
      </p:sp>
    </p:spTree>
    <p:extLst>
      <p:ext uri="{BB962C8B-B14F-4D97-AF65-F5344CB8AC3E}">
        <p14:creationId xmlns:p14="http://schemas.microsoft.com/office/powerpoint/2010/main" val="696862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E4C31A-D0BE-BB15-C8ED-5F7711E0F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245" y="609600"/>
            <a:ext cx="8596668" cy="887376"/>
          </a:xfrm>
        </p:spPr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目標</a:t>
            </a:r>
            <a:r>
              <a:rPr lang="en-US" altLang="zh-TW" sz="4800" b="1" dirty="0">
                <a:solidFill>
                  <a:srgbClr val="0070C0"/>
                </a:solidFill>
              </a:rPr>
              <a:t>13</a:t>
            </a:r>
            <a:r>
              <a:rPr lang="zh-TW" altLang="en-US" sz="4800" b="1" dirty="0">
                <a:solidFill>
                  <a:srgbClr val="0070C0"/>
                </a:solidFill>
              </a:rPr>
              <a:t>：氣候行動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1020F8-2CC4-EE57-3848-51859AEC3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307" y="1884020"/>
            <a:ext cx="2142066" cy="79618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zh-TW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【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子目標</a:t>
            </a:r>
            <a:r>
              <a:rPr lang="en-US" altLang="zh-TW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】</a:t>
            </a:r>
          </a:p>
          <a:p>
            <a:pPr algn="just">
              <a:lnSpc>
                <a:spcPct val="150000"/>
              </a:lnSpc>
            </a:pP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73C153-C02F-4783-59C5-F76A0001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16DB06E-E208-D808-F8E5-951D624EC77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51" y="399939"/>
            <a:ext cx="1097037" cy="109703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CDC7328-4E8B-BD1B-18A6-D1169CB16ED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4715" y="0"/>
            <a:ext cx="1687285" cy="168728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DC32BDC7-55DF-E158-D2BD-C67B2419BFC5}"/>
              </a:ext>
            </a:extLst>
          </p:cNvPr>
          <p:cNvSpPr txBox="1"/>
          <p:nvPr/>
        </p:nvSpPr>
        <p:spPr>
          <a:xfrm>
            <a:off x="4543729" y="1329422"/>
            <a:ext cx="8096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002060"/>
                </a:solidFill>
              </a:rPr>
              <a:t>採取緊急措施以因應氣候變遷及其影響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1EB396D7-53C4-391B-F410-E37194A6C8BB}"/>
              </a:ext>
            </a:extLst>
          </p:cNvPr>
          <p:cNvSpPr txBox="1">
            <a:spLocks/>
          </p:cNvSpPr>
          <p:nvPr/>
        </p:nvSpPr>
        <p:spPr>
          <a:xfrm>
            <a:off x="1828799" y="1843208"/>
            <a:ext cx="9335017" cy="4799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強化所有國家對天災、氣候有關的風險</a:t>
            </a:r>
            <a:r>
              <a:rPr lang="zh-TW" altLang="en-US" sz="22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災後復原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能力及</a:t>
            </a:r>
            <a:r>
              <a:rPr lang="zh-TW" altLang="en-US" sz="22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調節適應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能力。</a:t>
            </a: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將</a:t>
            </a:r>
            <a:r>
              <a:rPr lang="zh-TW" altLang="en-US" sz="22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應對氣候變遷措施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納入國家政策、策略與規劃之中。</a:t>
            </a: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透過</a:t>
            </a:r>
            <a:r>
              <a:rPr lang="zh-TW" altLang="en-US" sz="22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教育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來提升對氣候變遷的意識以減少其所帶來的風險。</a:t>
            </a: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募得</a:t>
            </a:r>
            <a:r>
              <a:rPr lang="en-US" altLang="zh-TW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1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千億美元來協助</a:t>
            </a:r>
            <a:r>
              <a:rPr lang="zh-TW" altLang="en-US" sz="22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開發中國家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進行減災並設立綠色氣候基金來協助其應對氣候變遷。</a:t>
            </a: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協助</a:t>
            </a:r>
            <a:r>
              <a:rPr lang="zh-TW" altLang="en-US" sz="22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最低度開發國家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進行有效的氣候變遷規劃與管理。</a:t>
            </a: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50287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E4C31A-D0BE-BB15-C8ED-5F7711E0F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245" y="609600"/>
            <a:ext cx="8596668" cy="887376"/>
          </a:xfrm>
        </p:spPr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目標</a:t>
            </a:r>
            <a:r>
              <a:rPr lang="en-US" altLang="zh-TW" sz="4800" b="1" dirty="0">
                <a:solidFill>
                  <a:srgbClr val="0070C0"/>
                </a:solidFill>
              </a:rPr>
              <a:t>13</a:t>
            </a:r>
            <a:r>
              <a:rPr lang="zh-TW" altLang="en-US" sz="4800" b="1" dirty="0">
                <a:solidFill>
                  <a:srgbClr val="0070C0"/>
                </a:solidFill>
              </a:rPr>
              <a:t>：氣候行動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73C153-C02F-4783-59C5-F76A0001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16DB06E-E208-D808-F8E5-951D624EC77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51" y="399939"/>
            <a:ext cx="1097037" cy="109703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CDC7328-4E8B-BD1B-18A6-D1169CB16ED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4715" y="0"/>
            <a:ext cx="1687285" cy="168728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DC32BDC7-55DF-E158-D2BD-C67B2419BFC5}"/>
              </a:ext>
            </a:extLst>
          </p:cNvPr>
          <p:cNvSpPr txBox="1"/>
          <p:nvPr/>
        </p:nvSpPr>
        <p:spPr>
          <a:xfrm>
            <a:off x="4543729" y="1329422"/>
            <a:ext cx="8096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002060"/>
                </a:solidFill>
              </a:rPr>
              <a:t>採取緊急措施以因應氣候變遷及其影響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DCEF020-0498-7E7B-6440-1CAE8E87D3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" y="1845274"/>
            <a:ext cx="8906762" cy="5012726"/>
          </a:xfrm>
          <a:prstGeom prst="rect">
            <a:avLst/>
          </a:prstGeom>
        </p:spPr>
      </p:pic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8DA7A5C2-BADC-A7B4-2117-34D3D4D7D151}"/>
              </a:ext>
            </a:extLst>
          </p:cNvPr>
          <p:cNvSpPr/>
          <p:nvPr/>
        </p:nvSpPr>
        <p:spPr>
          <a:xfrm rot="16200000">
            <a:off x="8886663" y="3899004"/>
            <a:ext cx="338545" cy="29184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C2105BA-936E-FF0B-C17C-4871E599A536}"/>
              </a:ext>
            </a:extLst>
          </p:cNvPr>
          <p:cNvSpPr txBox="1"/>
          <p:nvPr/>
        </p:nvSpPr>
        <p:spPr>
          <a:xfrm>
            <a:off x="9281821" y="3837499"/>
            <a:ext cx="2445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2400" b="1" dirty="0"/>
              <a:t>全球</a:t>
            </a:r>
            <a:r>
              <a:rPr lang="en-US" altLang="zh-TW" sz="2400" b="1" dirty="0"/>
              <a:t>CO2</a:t>
            </a:r>
            <a:r>
              <a:rPr lang="zh-TW" altLang="en-US" sz="2400" b="1" dirty="0"/>
              <a:t>的排放量自</a:t>
            </a:r>
            <a:r>
              <a:rPr lang="en-US" altLang="zh-TW" sz="2400" b="1" dirty="0"/>
              <a:t>1990</a:t>
            </a:r>
            <a:r>
              <a:rPr lang="zh-TW" altLang="en-US" sz="2400" b="1" dirty="0"/>
              <a:t>年代以來增加了近</a:t>
            </a:r>
            <a:r>
              <a:rPr lang="en-US" altLang="zh-TW" sz="2400" b="1" dirty="0"/>
              <a:t>50%</a:t>
            </a:r>
            <a:r>
              <a:rPr lang="zh-TW" altLang="en-US" sz="2400" b="1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32325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E4C31A-D0BE-BB15-C8ED-5F7711E0F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245" y="609600"/>
            <a:ext cx="8596668" cy="887376"/>
          </a:xfrm>
        </p:spPr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參考文獻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73C153-C02F-4783-59C5-F76A0001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16DB06E-E208-D808-F8E5-951D624EC77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51" y="399939"/>
            <a:ext cx="1097037" cy="1097037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39C7693-36A5-1D53-D1AF-0EF39EA9DB87}"/>
              </a:ext>
            </a:extLst>
          </p:cNvPr>
          <p:cNvSpPr txBox="1"/>
          <p:nvPr/>
        </p:nvSpPr>
        <p:spPr>
          <a:xfrm>
            <a:off x="795351" y="1826052"/>
            <a:ext cx="9620250" cy="1883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4800" indent="-304800">
              <a:lnSpc>
                <a:spcPct val="150000"/>
              </a:lnSpc>
            </a:pPr>
            <a:r>
              <a:rPr lang="zh-TW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行政院國家發展委員會</a:t>
            </a:r>
            <a:r>
              <a:rPr lang="en-US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(2018</a:t>
            </a:r>
            <a:r>
              <a:rPr lang="zh-TW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zh-TW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12</a:t>
            </a:r>
            <a:r>
              <a:rPr lang="zh-TW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日</a:t>
            </a:r>
            <a:r>
              <a:rPr lang="en-US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。聯合國永續發展目標</a:t>
            </a:r>
            <a:r>
              <a:rPr lang="en-US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(SDGs)</a:t>
            </a:r>
            <a:r>
              <a:rPr lang="zh-TW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說明。</a:t>
            </a:r>
          </a:p>
          <a:p>
            <a:pPr marL="304800" indent="-304800">
              <a:lnSpc>
                <a:spcPct val="150000"/>
              </a:lnSpc>
            </a:pPr>
            <a:r>
              <a:rPr lang="zh-TW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陳芳毓、許鈺屏、李鈺淇</a:t>
            </a:r>
            <a:r>
              <a:rPr lang="en-US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(2023</a:t>
            </a:r>
            <a:r>
              <a:rPr lang="zh-TW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日</a:t>
            </a:r>
            <a:r>
              <a:rPr lang="en-US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。《</a:t>
            </a:r>
            <a:r>
              <a:rPr lang="en-US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SDGs </a:t>
            </a:r>
            <a:r>
              <a:rPr lang="zh-TW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懶人包》什麼是永續發展目標</a:t>
            </a:r>
            <a:r>
              <a:rPr lang="en-US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SDGs</a:t>
            </a:r>
            <a:r>
              <a:rPr lang="zh-TW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？</a:t>
            </a:r>
            <a:r>
              <a:rPr lang="en-US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17</a:t>
            </a:r>
            <a:r>
              <a:rPr lang="zh-TW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項目標一次掌握。天下雜誌。</a:t>
            </a:r>
            <a:r>
              <a:rPr lang="en-US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https://futurecity.cw.com.tw/article/1867</a:t>
            </a:r>
            <a:endParaRPr lang="zh-TW" altLang="zh-TW" sz="2000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04800" indent="-304800">
              <a:lnSpc>
                <a:spcPct val="150000"/>
              </a:lnSpc>
            </a:pPr>
            <a:r>
              <a:rPr lang="en-US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United Nations (2023). The Sustainable Development Goals Report 2023: Special Edition.</a:t>
            </a:r>
            <a:endParaRPr lang="zh-TW" altLang="zh-TW" sz="2000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956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1020F8-2CC4-EE57-3848-51859AEC3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目標</a:t>
            </a:r>
            <a:r>
              <a:rPr lang="en-US" altLang="zh-TW" sz="36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10</a:t>
            </a:r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：減少不平等</a:t>
            </a:r>
            <a:endParaRPr lang="en-US" altLang="zh-TW" sz="3600" b="1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目標</a:t>
            </a:r>
            <a:r>
              <a:rPr lang="en-US" altLang="zh-TW" sz="36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11</a:t>
            </a:r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：永續城鄉</a:t>
            </a:r>
            <a:endParaRPr lang="en-US" altLang="zh-TW" sz="3600" b="1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目標</a:t>
            </a:r>
            <a:r>
              <a:rPr lang="en-US" altLang="zh-TW" sz="36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12</a:t>
            </a:r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：責任消費及生產</a:t>
            </a:r>
            <a:endParaRPr lang="en-US" altLang="zh-TW" sz="3600" b="1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目標</a:t>
            </a:r>
            <a:r>
              <a:rPr lang="en-US" altLang="zh-TW" sz="36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13</a:t>
            </a:r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：氣候行動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73C153-C02F-4783-59C5-F76A0001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53494CD-CD3F-A38C-42F7-5723CE48A85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23064" y="2863599"/>
            <a:ext cx="1590809" cy="159080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C8581E2-417E-9E6A-A9FC-21464F5C6651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3873" y="2863599"/>
            <a:ext cx="1590809" cy="159080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CE9A2BD7-D67B-CD18-5581-673D704E5348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23064" y="4454408"/>
            <a:ext cx="1586954" cy="1586954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64126BBB-728C-F76C-C022-5FA39D447BA8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5233825"/>
            <a:ext cx="5676901" cy="103772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318366E-0D0D-9D3A-227D-2BDE2021B1A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51" y="399939"/>
            <a:ext cx="1097037" cy="1097037"/>
          </a:xfrm>
          <a:prstGeom prst="rect">
            <a:avLst/>
          </a:prstGeom>
        </p:spPr>
      </p:pic>
      <p:sp>
        <p:nvSpPr>
          <p:cNvPr id="11" name="標題 1">
            <a:extLst>
              <a:ext uri="{FF2B5EF4-FFF2-40B4-BE49-F238E27FC236}">
                <a16:creationId xmlns:a16="http://schemas.microsoft.com/office/drawing/2014/main" id="{47DA43DA-7144-A9B2-43D4-F85A7BDDF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245" y="609600"/>
            <a:ext cx="8596668" cy="887376"/>
          </a:xfrm>
        </p:spPr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大綱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3398205-0571-41D0-27B2-F2FC1ABAE365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4636" y="4452481"/>
            <a:ext cx="1590809" cy="159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0172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E4C31A-D0BE-BB15-C8ED-5F7711E0F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245" y="609600"/>
            <a:ext cx="8596668" cy="887376"/>
          </a:xfrm>
        </p:spPr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目標</a:t>
            </a:r>
            <a:r>
              <a:rPr lang="en-US" altLang="zh-TW" sz="4800" b="1" dirty="0">
                <a:solidFill>
                  <a:srgbClr val="0070C0"/>
                </a:solidFill>
              </a:rPr>
              <a:t>10</a:t>
            </a:r>
            <a:r>
              <a:rPr lang="zh-TW" altLang="en-US" sz="4800" b="1" dirty="0">
                <a:solidFill>
                  <a:srgbClr val="0070C0"/>
                </a:solidFill>
              </a:rPr>
              <a:t>：減少不平等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1020F8-2CC4-EE57-3848-51859AEC3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307" y="1884020"/>
            <a:ext cx="2142066" cy="79618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zh-TW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【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子目標</a:t>
            </a:r>
            <a:r>
              <a:rPr lang="en-US" altLang="zh-TW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】</a:t>
            </a:r>
          </a:p>
          <a:p>
            <a:pPr algn="just">
              <a:lnSpc>
                <a:spcPct val="150000"/>
              </a:lnSpc>
            </a:pP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73C153-C02F-4783-59C5-F76A0001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16DB06E-E208-D808-F8E5-951D624EC77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51" y="399939"/>
            <a:ext cx="1097037" cy="109703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CDC7328-4E8B-BD1B-18A6-D1169CB16ED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4715" y="0"/>
            <a:ext cx="1687285" cy="168728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DC32BDC7-55DF-E158-D2BD-C67B2419BFC5}"/>
              </a:ext>
            </a:extLst>
          </p:cNvPr>
          <p:cNvSpPr txBox="1"/>
          <p:nvPr/>
        </p:nvSpPr>
        <p:spPr>
          <a:xfrm>
            <a:off x="4543729" y="1329422"/>
            <a:ext cx="8096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002060"/>
                </a:solidFill>
              </a:rPr>
              <a:t>減少國內及國家間不平等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1EB396D7-53C4-391B-F410-E37194A6C8BB}"/>
              </a:ext>
            </a:extLst>
          </p:cNvPr>
          <p:cNvSpPr txBox="1">
            <a:spLocks/>
          </p:cNvSpPr>
          <p:nvPr/>
        </p:nvSpPr>
        <p:spPr>
          <a:xfrm>
            <a:off x="1828799" y="1843208"/>
            <a:ext cx="9335017" cy="4799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以高於國家平均值的速率逐漸地使最</a:t>
            </a:r>
            <a:r>
              <a:rPr lang="zh-TW" altLang="en-US" sz="22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底層的</a:t>
            </a:r>
            <a:r>
              <a:rPr lang="en-US" altLang="zh-TW" sz="22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40%</a:t>
            </a:r>
            <a:r>
              <a:rPr lang="zh-TW" altLang="en-US" sz="22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人口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之所得獲得增加。</a:t>
            </a: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致力</a:t>
            </a:r>
            <a:r>
              <a:rPr lang="zh-TW" altLang="en-US" sz="22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促進社會、經濟與政治的融合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，無論年齡、性別、身心障礙、種族、人種、祖國、宗教、經濟或其他身份地位。</a:t>
            </a: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2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消除歧視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的法律、政策及實務作法以減少不平等。</a:t>
            </a: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採取適當的政策</a:t>
            </a:r>
            <a:r>
              <a:rPr lang="en-US" altLang="zh-TW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(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尤其財政、薪資及社會保護</a:t>
            </a:r>
            <a:r>
              <a:rPr lang="en-US" altLang="zh-TW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)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來</a:t>
            </a:r>
            <a:r>
              <a:rPr lang="zh-TW" altLang="en-US" sz="22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實現平等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理念。</a:t>
            </a: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改善全球</a:t>
            </a:r>
            <a:r>
              <a:rPr lang="zh-TW" altLang="en-US" sz="22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金融市場與金融機構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的法規與監管措施。</a:t>
            </a: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提高</a:t>
            </a:r>
            <a:r>
              <a:rPr lang="zh-TW" altLang="en-US" sz="22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開發中國家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在全球經濟與金融機構中的決策發言權。</a:t>
            </a: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004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E4C31A-D0BE-BB15-C8ED-5F7711E0F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245" y="609600"/>
            <a:ext cx="8596668" cy="887376"/>
          </a:xfrm>
        </p:spPr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目標</a:t>
            </a:r>
            <a:r>
              <a:rPr lang="en-US" altLang="zh-TW" sz="4800" b="1" dirty="0">
                <a:solidFill>
                  <a:srgbClr val="0070C0"/>
                </a:solidFill>
              </a:rPr>
              <a:t>10</a:t>
            </a:r>
            <a:r>
              <a:rPr lang="zh-TW" altLang="en-US" sz="4800" b="1" dirty="0">
                <a:solidFill>
                  <a:srgbClr val="0070C0"/>
                </a:solidFill>
              </a:rPr>
              <a:t>：減少不平等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1020F8-2CC4-EE57-3848-51859AEC3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307" y="1884020"/>
            <a:ext cx="2142066" cy="79618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zh-TW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【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子目標</a:t>
            </a:r>
            <a:r>
              <a:rPr lang="en-US" altLang="zh-TW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】</a:t>
            </a:r>
          </a:p>
          <a:p>
            <a:pPr algn="just">
              <a:lnSpc>
                <a:spcPct val="150000"/>
              </a:lnSpc>
            </a:pP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73C153-C02F-4783-59C5-F76A0001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16DB06E-E208-D808-F8E5-951D624EC77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51" y="399939"/>
            <a:ext cx="1097037" cy="109703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CDC7328-4E8B-BD1B-18A6-D1169CB16ED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4715" y="0"/>
            <a:ext cx="1687285" cy="168728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DC32BDC7-55DF-E158-D2BD-C67B2419BFC5}"/>
              </a:ext>
            </a:extLst>
          </p:cNvPr>
          <p:cNvSpPr txBox="1"/>
          <p:nvPr/>
        </p:nvSpPr>
        <p:spPr>
          <a:xfrm>
            <a:off x="4543729" y="1329422"/>
            <a:ext cx="8096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002060"/>
                </a:solidFill>
              </a:rPr>
              <a:t>減少國內及國家間不平等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1EB396D7-53C4-391B-F410-E37194A6C8BB}"/>
              </a:ext>
            </a:extLst>
          </p:cNvPr>
          <p:cNvSpPr txBox="1">
            <a:spLocks/>
          </p:cNvSpPr>
          <p:nvPr/>
        </p:nvSpPr>
        <p:spPr>
          <a:xfrm>
            <a:off x="1828799" y="1843208"/>
            <a:ext cx="8675915" cy="4799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促進有秩序、安全、規律且負責的</a:t>
            </a:r>
            <a:r>
              <a:rPr lang="zh-TW" altLang="en-US" sz="22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移民政策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。</a:t>
            </a: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根據</a:t>
            </a:r>
            <a:r>
              <a:rPr lang="en-US" altLang="zh-TW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WTO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之協定，對開發中國家</a:t>
            </a:r>
            <a:r>
              <a:rPr lang="zh-TW" altLang="en-US" sz="22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應實施特別且差異對待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的原則</a:t>
            </a:r>
            <a:r>
              <a:rPr lang="en-US" altLang="zh-TW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(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尤其最低度開發國家</a:t>
            </a:r>
            <a:r>
              <a:rPr lang="en-US" altLang="zh-TW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)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。</a:t>
            </a: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鼓勵政府開發援助</a:t>
            </a:r>
            <a:r>
              <a:rPr lang="en-US" altLang="zh-TW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(ODA)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將</a:t>
            </a:r>
            <a:r>
              <a:rPr lang="zh-TW" altLang="en-US" sz="22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資金提供給最需要的國家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，尤其非洲國家、</a:t>
            </a:r>
            <a:r>
              <a:rPr lang="en-US" altLang="zh-TW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LDCs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、</a:t>
            </a:r>
            <a:r>
              <a:rPr lang="en-US" altLang="zh-TW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LLDCs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、</a:t>
            </a:r>
            <a:r>
              <a:rPr lang="en-US" altLang="zh-TW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SIDS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等。</a:t>
            </a: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2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移民者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的匯款手續費減少到小於</a:t>
            </a:r>
            <a:r>
              <a:rPr lang="en-US" altLang="zh-TW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3%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，並消除手續費高於</a:t>
            </a:r>
            <a:r>
              <a:rPr lang="en-US" altLang="zh-TW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5%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的匯款。</a:t>
            </a: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7600099-B6E3-61F5-E366-6DA9E7550C23}"/>
              </a:ext>
            </a:extLst>
          </p:cNvPr>
          <p:cNvSpPr txBox="1"/>
          <p:nvPr/>
        </p:nvSpPr>
        <p:spPr>
          <a:xfrm>
            <a:off x="2202153" y="5379642"/>
            <a:ext cx="610144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註：</a:t>
            </a:r>
            <a:endParaRPr lang="en-US" altLang="zh-TW" sz="20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LDCs</a:t>
            </a:r>
            <a:r>
              <a:rPr lang="zh-TW" altLang="en-US" sz="20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：最低度開發國家。</a:t>
            </a:r>
            <a:endParaRPr lang="en-US" altLang="zh-TW" sz="20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LLDCs</a:t>
            </a:r>
            <a:r>
              <a:rPr lang="zh-TW" altLang="en-US" sz="20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：內陸開發中國家。</a:t>
            </a:r>
            <a:endParaRPr lang="en-US" altLang="zh-TW" sz="20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SIDS</a:t>
            </a:r>
            <a:r>
              <a:rPr lang="zh-TW" altLang="en-US" sz="20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：小島嶼開發中國家。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67690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E4C31A-D0BE-BB15-C8ED-5F7711E0F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245" y="609600"/>
            <a:ext cx="8596668" cy="887376"/>
          </a:xfrm>
        </p:spPr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目標</a:t>
            </a:r>
            <a:r>
              <a:rPr lang="en-US" altLang="zh-TW" sz="4800" b="1" dirty="0">
                <a:solidFill>
                  <a:srgbClr val="0070C0"/>
                </a:solidFill>
              </a:rPr>
              <a:t>10</a:t>
            </a:r>
            <a:r>
              <a:rPr lang="zh-TW" altLang="en-US" sz="4800" b="1" dirty="0">
                <a:solidFill>
                  <a:srgbClr val="0070C0"/>
                </a:solidFill>
              </a:rPr>
              <a:t>：減少不平等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73C153-C02F-4783-59C5-F76A0001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16DB06E-E208-D808-F8E5-951D624EC77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51" y="399939"/>
            <a:ext cx="1097037" cy="109703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CDC7328-4E8B-BD1B-18A6-D1169CB16ED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4715" y="0"/>
            <a:ext cx="1687285" cy="168728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DC32BDC7-55DF-E158-D2BD-C67B2419BFC5}"/>
              </a:ext>
            </a:extLst>
          </p:cNvPr>
          <p:cNvSpPr txBox="1"/>
          <p:nvPr/>
        </p:nvSpPr>
        <p:spPr>
          <a:xfrm>
            <a:off x="4543729" y="1329422"/>
            <a:ext cx="8096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002060"/>
                </a:solidFill>
              </a:rPr>
              <a:t>減少國內及國家間不平等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B5B494B3-5C2C-AAAE-1D76-7B81ED4281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007" y="1687285"/>
            <a:ext cx="6181993" cy="4079274"/>
          </a:xfrm>
          <a:prstGeom prst="rect">
            <a:avLst/>
          </a:prstGeom>
        </p:spPr>
      </p:pic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F0980F18-0F1F-FEC7-0E49-F54CE6402BA8}"/>
              </a:ext>
            </a:extLst>
          </p:cNvPr>
          <p:cNvSpPr/>
          <p:nvPr/>
        </p:nvSpPr>
        <p:spPr>
          <a:xfrm>
            <a:off x="6096000" y="5847547"/>
            <a:ext cx="338545" cy="29184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1B746B7-F353-764F-9197-B7F70A9930F1}"/>
              </a:ext>
            </a:extLst>
          </p:cNvPr>
          <p:cNvSpPr txBox="1"/>
          <p:nvPr/>
        </p:nvSpPr>
        <p:spPr>
          <a:xfrm>
            <a:off x="6434545" y="5808806"/>
            <a:ext cx="581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2015-2022</a:t>
            </a:r>
            <a:r>
              <a:rPr lang="zh-TW" altLang="en-US" b="1" dirty="0"/>
              <a:t>之受歧視人口占全球總人口比例</a:t>
            </a:r>
            <a:r>
              <a:rPr lang="en-US" altLang="zh-TW" b="1" dirty="0"/>
              <a:t>(%)</a:t>
            </a:r>
            <a:endParaRPr lang="zh-TW" altLang="en-US" b="1" dirty="0"/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94FD4C0C-C3B5-120D-1B7F-E74C2C40A94D}"/>
              </a:ext>
            </a:extLst>
          </p:cNvPr>
          <p:cNvSpPr txBox="1">
            <a:spLocks/>
          </p:cNvSpPr>
          <p:nvPr/>
        </p:nvSpPr>
        <p:spPr>
          <a:xfrm>
            <a:off x="795349" y="1828802"/>
            <a:ext cx="4766617" cy="4017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整體而言，全球仍有近</a:t>
            </a:r>
            <a:r>
              <a:rPr lang="en-US" altLang="zh-TW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1/6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者受到各種形式的歧視。</a:t>
            </a:r>
            <a:endParaRPr lang="en-US" altLang="zh-TW" sz="24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基於</a:t>
            </a:r>
            <a:r>
              <a:rPr lang="zh-TW" altLang="en-US" sz="24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種族、膚色和語言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的歧視最為常見且不分男女。</a:t>
            </a:r>
            <a:endParaRPr lang="en-US" altLang="zh-TW" sz="24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女性基於</a:t>
            </a:r>
            <a:r>
              <a:rPr lang="zh-TW" altLang="en-US" sz="24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性別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和</a:t>
            </a:r>
            <a:r>
              <a:rPr lang="zh-TW" altLang="en-US" sz="24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婚姻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狀態的歧視也將近是男性的二倍。</a:t>
            </a:r>
            <a:endParaRPr lang="en-US" altLang="zh-TW" sz="24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35980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E4C31A-D0BE-BB15-C8ED-5F7711E0F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245" y="609600"/>
            <a:ext cx="8596668" cy="887376"/>
          </a:xfrm>
        </p:spPr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目標</a:t>
            </a:r>
            <a:r>
              <a:rPr lang="en-US" altLang="zh-TW" sz="4800" b="1" dirty="0">
                <a:solidFill>
                  <a:srgbClr val="0070C0"/>
                </a:solidFill>
              </a:rPr>
              <a:t>11</a:t>
            </a:r>
            <a:r>
              <a:rPr lang="zh-TW" altLang="en-US" sz="4800" b="1" dirty="0">
                <a:solidFill>
                  <a:srgbClr val="0070C0"/>
                </a:solidFill>
              </a:rPr>
              <a:t>：永續城鄉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1020F8-2CC4-EE57-3848-51859AEC3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307" y="1884020"/>
            <a:ext cx="2142066" cy="79618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zh-TW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【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子目標</a:t>
            </a:r>
            <a:r>
              <a:rPr lang="en-US" altLang="zh-TW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】</a:t>
            </a:r>
          </a:p>
          <a:p>
            <a:pPr algn="just">
              <a:lnSpc>
                <a:spcPct val="150000"/>
              </a:lnSpc>
            </a:pP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73C153-C02F-4783-59C5-F76A0001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16DB06E-E208-D808-F8E5-951D624EC77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51" y="399939"/>
            <a:ext cx="1097037" cy="109703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CDC7328-4E8B-BD1B-18A6-D1169CB16ED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4715" y="0"/>
            <a:ext cx="1687285" cy="168728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DC32BDC7-55DF-E158-D2BD-C67B2419BFC5}"/>
              </a:ext>
            </a:extLst>
          </p:cNvPr>
          <p:cNvSpPr txBox="1"/>
          <p:nvPr/>
        </p:nvSpPr>
        <p:spPr>
          <a:xfrm>
            <a:off x="4543729" y="1329422"/>
            <a:ext cx="8096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002060"/>
                </a:solidFill>
              </a:rPr>
              <a:t>促使城市與人類居住具包容、安全、韌性及永續性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1EB396D7-53C4-391B-F410-E37194A6C8BB}"/>
              </a:ext>
            </a:extLst>
          </p:cNvPr>
          <p:cNvSpPr txBox="1">
            <a:spLocks/>
          </p:cNvSpPr>
          <p:nvPr/>
        </p:nvSpPr>
        <p:spPr>
          <a:xfrm>
            <a:off x="1828799" y="1843208"/>
            <a:ext cx="9335017" cy="4799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確保所有人都可取得適當、安全、可負擔的</a:t>
            </a:r>
            <a:r>
              <a:rPr lang="zh-TW" altLang="en-US" sz="22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住宅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並</a:t>
            </a:r>
            <a:r>
              <a:rPr lang="zh-TW" altLang="en-US" sz="22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改善貧民窟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。</a:t>
            </a: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確保所有人都可取得安全、可負擔的</a:t>
            </a:r>
            <a:r>
              <a:rPr lang="zh-TW" altLang="en-US" sz="22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交通運輸系統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並兼顧各族群的需求。</a:t>
            </a: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發展兼具永續性、包容性、整體性、參與性的人類</a:t>
            </a:r>
            <a:r>
              <a:rPr lang="zh-TW" altLang="en-US" sz="22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定居規劃與管理措施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。</a:t>
            </a: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針對全球的</a:t>
            </a:r>
            <a:r>
              <a:rPr lang="zh-TW" altLang="en-US" sz="22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文化與自然遺產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的保護上來進一步努力維護。</a:t>
            </a: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致力</a:t>
            </a:r>
            <a:r>
              <a:rPr lang="zh-TW" altLang="en-US" sz="22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大幅減少災害的死亡數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以及受影響的人數並減緩</a:t>
            </a:r>
            <a:r>
              <a:rPr lang="en-US" altLang="zh-TW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GDP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受到的損失。</a:t>
            </a: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減少都市對環境的</a:t>
            </a:r>
            <a:r>
              <a:rPr lang="zh-TW" altLang="en-US" sz="22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有害影響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，如：空氣品質、廢棄物處理等。</a:t>
            </a: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5614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E4C31A-D0BE-BB15-C8ED-5F7711E0F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245" y="609600"/>
            <a:ext cx="8596668" cy="887376"/>
          </a:xfrm>
        </p:spPr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目標</a:t>
            </a:r>
            <a:r>
              <a:rPr lang="en-US" altLang="zh-TW" sz="4800" b="1" dirty="0">
                <a:solidFill>
                  <a:srgbClr val="0070C0"/>
                </a:solidFill>
              </a:rPr>
              <a:t>11</a:t>
            </a:r>
            <a:r>
              <a:rPr lang="zh-TW" altLang="en-US" sz="4800" b="1" dirty="0">
                <a:solidFill>
                  <a:srgbClr val="0070C0"/>
                </a:solidFill>
              </a:rPr>
              <a:t>：永續城鄉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1020F8-2CC4-EE57-3848-51859AEC3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307" y="1884020"/>
            <a:ext cx="2142066" cy="79618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zh-TW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【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子目標</a:t>
            </a:r>
            <a:r>
              <a:rPr lang="en-US" altLang="zh-TW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】</a:t>
            </a:r>
          </a:p>
          <a:p>
            <a:pPr algn="just">
              <a:lnSpc>
                <a:spcPct val="150000"/>
              </a:lnSpc>
            </a:pP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73C153-C02F-4783-59C5-F76A0001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16DB06E-E208-D808-F8E5-951D624EC77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51" y="399939"/>
            <a:ext cx="1097037" cy="109703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CDC7328-4E8B-BD1B-18A6-D1169CB16ED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4715" y="0"/>
            <a:ext cx="1687285" cy="168728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DC32BDC7-55DF-E158-D2BD-C67B2419BFC5}"/>
              </a:ext>
            </a:extLst>
          </p:cNvPr>
          <p:cNvSpPr txBox="1"/>
          <p:nvPr/>
        </p:nvSpPr>
        <p:spPr>
          <a:xfrm>
            <a:off x="4543729" y="1329422"/>
            <a:ext cx="8096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002060"/>
                </a:solidFill>
              </a:rPr>
              <a:t>促使城市與人類居住具包容、安全、韌性及永續性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1EB396D7-53C4-391B-F410-E37194A6C8BB}"/>
              </a:ext>
            </a:extLst>
          </p:cNvPr>
          <p:cNvSpPr txBox="1">
            <a:spLocks/>
          </p:cNvSpPr>
          <p:nvPr/>
        </p:nvSpPr>
        <p:spPr>
          <a:xfrm>
            <a:off x="1828799" y="1843208"/>
            <a:ext cx="9335017" cy="4799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為所有人提供安全性、包容性與可使用性的</a:t>
            </a:r>
            <a:r>
              <a:rPr lang="zh-TW" altLang="en-US" sz="22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綠色公共空間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，尤其對於婦女、孩童、老年人以及身心障礙者等人之需求。</a:t>
            </a: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強化國家與區域的發展規劃，促進</a:t>
            </a:r>
            <a:r>
              <a:rPr lang="zh-TW" altLang="en-US" sz="22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都市、郊區與城鄉之間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的社經與環境的正面連結。</a:t>
            </a: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透過整體性的災害風險管理，打造兼具</a:t>
            </a:r>
            <a:r>
              <a:rPr lang="zh-TW" altLang="en-US" sz="22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包容、融合、資源效率、移民、氣候變遷適應與災後復原能力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的計畫。</a:t>
            </a: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提供最低度開發國家所需之技術與財務之協助來</a:t>
            </a:r>
            <a:r>
              <a:rPr lang="zh-TW" altLang="en-US" sz="22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使用當地建材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來建造具永續性之建築。</a:t>
            </a: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6935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E4C31A-D0BE-BB15-C8ED-5F7711E0F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245" y="609600"/>
            <a:ext cx="8596668" cy="887376"/>
          </a:xfrm>
        </p:spPr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目標</a:t>
            </a:r>
            <a:r>
              <a:rPr lang="en-US" altLang="zh-TW" sz="4800" b="1" dirty="0">
                <a:solidFill>
                  <a:srgbClr val="0070C0"/>
                </a:solidFill>
              </a:rPr>
              <a:t>11</a:t>
            </a:r>
            <a:r>
              <a:rPr lang="zh-TW" altLang="en-US" sz="4800" b="1" dirty="0">
                <a:solidFill>
                  <a:srgbClr val="0070C0"/>
                </a:solidFill>
              </a:rPr>
              <a:t>：永續城鄉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73C153-C02F-4783-59C5-F76A0001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16DB06E-E208-D808-F8E5-951D624EC77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51" y="399939"/>
            <a:ext cx="1097037" cy="109703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CDC7328-4E8B-BD1B-18A6-D1169CB16ED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4715" y="0"/>
            <a:ext cx="1687285" cy="168728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DC32BDC7-55DF-E158-D2BD-C67B2419BFC5}"/>
              </a:ext>
            </a:extLst>
          </p:cNvPr>
          <p:cNvSpPr txBox="1"/>
          <p:nvPr/>
        </p:nvSpPr>
        <p:spPr>
          <a:xfrm>
            <a:off x="4543729" y="1329422"/>
            <a:ext cx="8096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002060"/>
                </a:solidFill>
              </a:rPr>
              <a:t>促使城市與人類居住具包容、安全、韌性及永續性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27419C43-88DD-24C7-84AD-CB746E4C7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307" y="1884020"/>
            <a:ext cx="2142066" cy="79618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zh-TW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【</a:t>
            </a:r>
            <a:r>
              <a:rPr lang="zh-TW" altLang="en-US" sz="22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貧民窟現狀</a:t>
            </a:r>
            <a:r>
              <a:rPr lang="en-US" altLang="zh-TW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】</a:t>
            </a:r>
          </a:p>
          <a:p>
            <a:pPr algn="just">
              <a:lnSpc>
                <a:spcPct val="150000"/>
              </a:lnSpc>
            </a:pP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E6863CB6-E17F-DCFF-2258-DEA25A313C53}"/>
              </a:ext>
            </a:extLst>
          </p:cNvPr>
          <p:cNvSpPr txBox="1">
            <a:spLocks/>
          </p:cNvSpPr>
          <p:nvPr/>
        </p:nvSpPr>
        <p:spPr>
          <a:xfrm>
            <a:off x="795349" y="2449354"/>
            <a:ext cx="6314808" cy="4017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都市化發展帶動貧民窟人數持續上升中。</a:t>
            </a:r>
            <a:endParaRPr lang="en-US" altLang="zh-TW" sz="24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en-US" altLang="zh-TW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2020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年，約有</a:t>
            </a:r>
            <a:r>
              <a:rPr lang="en-US" altLang="zh-TW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11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億人生活再貧民窟。</a:t>
            </a:r>
            <a:endParaRPr lang="en-US" altLang="zh-TW" sz="24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貧民窟每天約增加</a:t>
            </a:r>
            <a:r>
              <a:rPr lang="en-US" altLang="zh-TW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18.3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萬人。</a:t>
            </a:r>
            <a:endParaRPr lang="en-US" altLang="zh-TW" sz="24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突顯出政府於住宅、交通政策上的不足以及公平性之問題。</a:t>
            </a:r>
            <a:endParaRPr lang="en-US" altLang="zh-TW" sz="24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70265A6-99B5-3087-3CC7-1EDEC7221636}"/>
              </a:ext>
            </a:extLst>
          </p:cNvPr>
          <p:cNvSpPr txBox="1"/>
          <p:nvPr/>
        </p:nvSpPr>
        <p:spPr>
          <a:xfrm>
            <a:off x="7299361" y="2471378"/>
            <a:ext cx="46858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6000" b="1" dirty="0">
                <a:solidFill>
                  <a:srgbClr val="FF0000"/>
                </a:solidFill>
              </a:rPr>
              <a:t>3.59</a:t>
            </a:r>
            <a:r>
              <a:rPr lang="zh-TW" altLang="en-US" sz="2800" b="1" dirty="0">
                <a:solidFill>
                  <a:srgbClr val="FF0000"/>
                </a:solidFill>
              </a:rPr>
              <a:t>億人</a:t>
            </a:r>
            <a:r>
              <a:rPr lang="zh-TW" altLang="en-US" sz="2800" b="1" dirty="0"/>
              <a:t>：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中亞、南亞</a:t>
            </a:r>
          </a:p>
          <a:p>
            <a:endParaRPr lang="zh-TW" altLang="en-US" sz="6000" b="1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A346937-EEAC-BC17-4853-D9FEE3A55BBA}"/>
              </a:ext>
            </a:extLst>
          </p:cNvPr>
          <p:cNvSpPr txBox="1"/>
          <p:nvPr/>
        </p:nvSpPr>
        <p:spPr>
          <a:xfrm>
            <a:off x="7299361" y="3794179"/>
            <a:ext cx="52627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6000" b="1" dirty="0">
                <a:solidFill>
                  <a:srgbClr val="FF0000"/>
                </a:solidFill>
              </a:rPr>
              <a:t>3.06</a:t>
            </a: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億人</a:t>
            </a: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：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東亞、東南亞</a:t>
            </a:r>
          </a:p>
          <a:p>
            <a:endParaRPr lang="zh-TW" altLang="en-US" sz="6000" b="1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037385B-3836-893C-837B-1F1FC5D48B7C}"/>
              </a:ext>
            </a:extLst>
          </p:cNvPr>
          <p:cNvSpPr txBox="1"/>
          <p:nvPr/>
        </p:nvSpPr>
        <p:spPr>
          <a:xfrm>
            <a:off x="7299361" y="5116980"/>
            <a:ext cx="68357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6000" b="1" dirty="0">
                <a:solidFill>
                  <a:srgbClr val="FF0000"/>
                </a:solidFill>
              </a:rPr>
              <a:t>2.3</a:t>
            </a:r>
            <a:r>
              <a:rPr lang="zh-TW" altLang="en-US" sz="6000" b="1" dirty="0">
                <a:solidFill>
                  <a:srgbClr val="FF0000"/>
                </a:solidFill>
              </a:rPr>
              <a:t>  </a:t>
            </a: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億人</a:t>
            </a: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：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撒哈拉以南</a:t>
            </a:r>
            <a:endParaRPr kumimoji="0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b="1" dirty="0">
                <a:solidFill>
                  <a:prstClr val="black"/>
                </a:solidFill>
                <a:latin typeface="Arial" panose="020B0604020202020204"/>
                <a:ea typeface="微軟正黑體" panose="020B0604030504040204" pitchFamily="34" charset="-120"/>
              </a:rPr>
              <a:t>                              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之非洲國家</a:t>
            </a:r>
          </a:p>
          <a:p>
            <a:endParaRPr lang="zh-TW" altLang="en-US" sz="6000" b="1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8D0E5E6-90C1-653B-6414-8A69456DE4ED}"/>
              </a:ext>
            </a:extLst>
          </p:cNvPr>
          <p:cNvSpPr txBox="1"/>
          <p:nvPr/>
        </p:nvSpPr>
        <p:spPr>
          <a:xfrm>
            <a:off x="7297635" y="2024895"/>
            <a:ext cx="4500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/>
              <a:t>世界三大貧民窟地區</a:t>
            </a:r>
          </a:p>
        </p:txBody>
      </p:sp>
    </p:spTree>
    <p:extLst>
      <p:ext uri="{BB962C8B-B14F-4D97-AF65-F5344CB8AC3E}">
        <p14:creationId xmlns:p14="http://schemas.microsoft.com/office/powerpoint/2010/main" val="216740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E4C31A-D0BE-BB15-C8ED-5F7711E0F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245" y="609600"/>
            <a:ext cx="8596668" cy="887376"/>
          </a:xfrm>
        </p:spPr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目標</a:t>
            </a:r>
            <a:r>
              <a:rPr lang="en-US" altLang="zh-TW" sz="4800" b="1" dirty="0">
                <a:solidFill>
                  <a:srgbClr val="0070C0"/>
                </a:solidFill>
              </a:rPr>
              <a:t>12</a:t>
            </a:r>
            <a:r>
              <a:rPr lang="zh-TW" altLang="en-US" sz="4800" b="1" dirty="0">
                <a:solidFill>
                  <a:srgbClr val="0070C0"/>
                </a:solidFill>
              </a:rPr>
              <a:t>：責任消費及生產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1020F8-2CC4-EE57-3848-51859AEC3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307" y="1884020"/>
            <a:ext cx="2142066" cy="79618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zh-TW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【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子目標</a:t>
            </a:r>
            <a:r>
              <a:rPr lang="en-US" altLang="zh-TW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】</a:t>
            </a:r>
          </a:p>
          <a:p>
            <a:pPr algn="just">
              <a:lnSpc>
                <a:spcPct val="150000"/>
              </a:lnSpc>
            </a:pP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73C153-C02F-4783-59C5-F76A0001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16DB06E-E208-D808-F8E5-951D624EC77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51" y="399939"/>
            <a:ext cx="1097037" cy="109703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CDC7328-4E8B-BD1B-18A6-D1169CB16ED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4715" y="0"/>
            <a:ext cx="1687285" cy="168728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DC32BDC7-55DF-E158-D2BD-C67B2419BFC5}"/>
              </a:ext>
            </a:extLst>
          </p:cNvPr>
          <p:cNvSpPr txBox="1"/>
          <p:nvPr/>
        </p:nvSpPr>
        <p:spPr>
          <a:xfrm>
            <a:off x="4543729" y="1329422"/>
            <a:ext cx="8096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002060"/>
                </a:solidFill>
              </a:rPr>
              <a:t>確保永續的消費與生產模式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1EB396D7-53C4-391B-F410-E37194A6C8BB}"/>
              </a:ext>
            </a:extLst>
          </p:cNvPr>
          <p:cNvSpPr txBox="1">
            <a:spLocks/>
          </p:cNvSpPr>
          <p:nvPr/>
        </p:nvSpPr>
        <p:spPr>
          <a:xfrm>
            <a:off x="1828799" y="1843208"/>
            <a:ext cx="9335017" cy="4799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實施</a:t>
            </a:r>
            <a:r>
              <a:rPr lang="zh-TW" altLang="en-US" sz="22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永續消費與生產十年計畫架構</a:t>
            </a:r>
            <a:r>
              <a:rPr lang="en-US" altLang="zh-TW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(10YEP)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並由已開發國家領頭。</a:t>
            </a: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實現</a:t>
            </a:r>
            <a:r>
              <a:rPr lang="zh-TW" altLang="en-US" sz="22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自然資源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的永續管理以及有效率的使用。</a:t>
            </a: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將全球</a:t>
            </a:r>
            <a:r>
              <a:rPr lang="zh-TW" altLang="en-US" sz="22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糧食浪費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減少一半，並減少生產與供應鏈上的糧食損失。</a:t>
            </a: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以環保的方式妥善管理</a:t>
            </a:r>
            <a:r>
              <a:rPr lang="zh-TW" altLang="en-US" sz="22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化學藥品與廢棄物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來減少對人類與環境的影響。</a:t>
            </a: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透過預防、減量、回收與再使用大幅</a:t>
            </a:r>
            <a:r>
              <a:rPr lang="zh-TW" altLang="en-US" sz="22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減少廢棄物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的產生。</a:t>
            </a: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鼓勵企業</a:t>
            </a:r>
            <a:r>
              <a:rPr lang="en-US" altLang="zh-TW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(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尤其大型、跨國公司</a:t>
            </a:r>
            <a:r>
              <a:rPr lang="en-US" altLang="zh-TW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)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將永續性資訊納入其報告中。</a:t>
            </a: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4924757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610</TotalTime>
  <Words>1216</Words>
  <Application>Microsoft Office PowerPoint</Application>
  <PresentationFormat>寬螢幕</PresentationFormat>
  <Paragraphs>113</Paragraphs>
  <Slides>14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2" baseType="lpstr">
      <vt:lpstr>微軟正黑體</vt:lpstr>
      <vt:lpstr>新細明體</vt:lpstr>
      <vt:lpstr>標楷體</vt:lpstr>
      <vt:lpstr>Arial</vt:lpstr>
      <vt:lpstr>Calibri</vt:lpstr>
      <vt:lpstr>Times New Roman</vt:lpstr>
      <vt:lpstr>Wingdings 3</vt:lpstr>
      <vt:lpstr>多面向</vt:lpstr>
      <vt:lpstr>聯合國 永續發展目標 SDGs之介紹(4/5)</vt:lpstr>
      <vt:lpstr>大綱</vt:lpstr>
      <vt:lpstr>目標10：減少不平等</vt:lpstr>
      <vt:lpstr>目標10：減少不平等</vt:lpstr>
      <vt:lpstr>目標10：減少不平等</vt:lpstr>
      <vt:lpstr>目標11：永續城鄉</vt:lpstr>
      <vt:lpstr>目標11：永續城鄉</vt:lpstr>
      <vt:lpstr>目標11：永續城鄉</vt:lpstr>
      <vt:lpstr>目標12：責任消費及生產</vt:lpstr>
      <vt:lpstr>目標12：責任消費及生產</vt:lpstr>
      <vt:lpstr>目標12：責任消費及生產</vt:lpstr>
      <vt:lpstr>目標13：氣候行動</vt:lpstr>
      <vt:lpstr>目標13：氣候行動</vt:lpstr>
      <vt:lpstr>參考文獻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聯合國 永續發展目標 SDGs之介紹</dc:title>
  <dc:creator>賴憬霖</dc:creator>
  <cp:lastModifiedBy>Jerome</cp:lastModifiedBy>
  <cp:revision>85</cp:revision>
  <dcterms:created xsi:type="dcterms:W3CDTF">2023-11-21T14:13:14Z</dcterms:created>
  <dcterms:modified xsi:type="dcterms:W3CDTF">2023-12-19T09:55:09Z</dcterms:modified>
</cp:coreProperties>
</file>