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1"/>
  </p:notes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89" r:id="rId10"/>
    <p:sldId id="290" r:id="rId11"/>
    <p:sldId id="292" r:id="rId12"/>
    <p:sldId id="293" r:id="rId13"/>
    <p:sldId id="285" r:id="rId14"/>
    <p:sldId id="282" r:id="rId15"/>
    <p:sldId id="283" r:id="rId16"/>
    <p:sldId id="288" r:id="rId17"/>
    <p:sldId id="291" r:id="rId18"/>
    <p:sldId id="284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F1D187-255E-4B17-B30F-6DF5C50EC62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2FB6A5F-CA65-4292-9F87-10B195EC0E2E}">
      <dgm:prSet phldrT="[文字]"/>
      <dgm:spPr/>
      <dgm:t>
        <a:bodyPr/>
        <a:lstStyle/>
        <a:p>
          <a:r>
            <a:rPr lang="zh-TW" altLang="en-US" dirty="0"/>
            <a:t>環境保護（</a:t>
          </a:r>
          <a:r>
            <a:rPr lang="en-US" altLang="en-US" dirty="0"/>
            <a:t>E</a:t>
          </a:r>
          <a:r>
            <a:rPr lang="zh-TW" altLang="en-US" dirty="0"/>
            <a:t>）面向</a:t>
          </a:r>
        </a:p>
      </dgm:t>
    </dgm:pt>
    <dgm:pt modelId="{85F4BC59-3031-43CB-91F9-723F89F28713}" type="parTrans" cxnId="{AAFB6037-E5A4-4018-8F3F-7F4763844962}">
      <dgm:prSet/>
      <dgm:spPr/>
      <dgm:t>
        <a:bodyPr/>
        <a:lstStyle/>
        <a:p>
          <a:endParaRPr lang="zh-TW" altLang="en-US"/>
        </a:p>
      </dgm:t>
    </dgm:pt>
    <dgm:pt modelId="{FDFC0A97-126A-4619-9075-EDE3EA4079C3}" type="sibTrans" cxnId="{AAFB6037-E5A4-4018-8F3F-7F4763844962}">
      <dgm:prSet/>
      <dgm:spPr/>
      <dgm:t>
        <a:bodyPr/>
        <a:lstStyle/>
        <a:p>
          <a:endParaRPr lang="zh-TW" altLang="en-US"/>
        </a:p>
      </dgm:t>
    </dgm:pt>
    <dgm:pt modelId="{8C58315A-0B47-44B0-86D3-71C516A0432B}">
      <dgm:prSet phldrT="[文字]"/>
      <dgm:spPr/>
      <dgm:t>
        <a:bodyPr/>
        <a:lstStyle/>
        <a:p>
          <a:r>
            <a:rPr lang="zh-TW" altLang="en-US" dirty="0"/>
            <a:t>溫室氣體排放</a:t>
          </a:r>
        </a:p>
      </dgm:t>
    </dgm:pt>
    <dgm:pt modelId="{BEF38DAC-ECC4-4024-A23D-7AD5B2370CD6}" type="parTrans" cxnId="{BFC59441-28D0-4A35-AEC4-95DD0A0A44F5}">
      <dgm:prSet/>
      <dgm:spPr/>
      <dgm:t>
        <a:bodyPr/>
        <a:lstStyle/>
        <a:p>
          <a:endParaRPr lang="zh-TW" altLang="en-US"/>
        </a:p>
      </dgm:t>
    </dgm:pt>
    <dgm:pt modelId="{CB9B9FDF-C02B-44B8-BEF0-8B928AB55B77}" type="sibTrans" cxnId="{BFC59441-28D0-4A35-AEC4-95DD0A0A44F5}">
      <dgm:prSet/>
      <dgm:spPr/>
      <dgm:t>
        <a:bodyPr/>
        <a:lstStyle/>
        <a:p>
          <a:endParaRPr lang="zh-TW" altLang="en-US"/>
        </a:p>
      </dgm:t>
    </dgm:pt>
    <dgm:pt modelId="{A7C7938E-61F1-45F1-AA74-D2A2BE752569}">
      <dgm:prSet phldrT="[文字]"/>
      <dgm:spPr/>
      <dgm:t>
        <a:bodyPr/>
        <a:lstStyle/>
        <a:p>
          <a:r>
            <a:rPr lang="zh-TW" altLang="en-US" dirty="0"/>
            <a:t>社會責任（</a:t>
          </a:r>
          <a:r>
            <a:rPr lang="en-US" altLang="en-US" dirty="0"/>
            <a:t>S</a:t>
          </a:r>
          <a:r>
            <a:rPr lang="zh-TW" altLang="en-US" dirty="0"/>
            <a:t>）面向</a:t>
          </a:r>
        </a:p>
      </dgm:t>
    </dgm:pt>
    <dgm:pt modelId="{96D9C1BE-2048-4C28-B5CB-AD0824EC2A37}" type="parTrans" cxnId="{3BB59642-2C83-45D1-8EBE-2FDCAAC4FCC6}">
      <dgm:prSet/>
      <dgm:spPr/>
      <dgm:t>
        <a:bodyPr/>
        <a:lstStyle/>
        <a:p>
          <a:endParaRPr lang="zh-TW" altLang="en-US"/>
        </a:p>
      </dgm:t>
    </dgm:pt>
    <dgm:pt modelId="{4BD270AA-D336-4D68-A35F-B56BD41433BB}" type="sibTrans" cxnId="{3BB59642-2C83-45D1-8EBE-2FDCAAC4FCC6}">
      <dgm:prSet/>
      <dgm:spPr/>
      <dgm:t>
        <a:bodyPr/>
        <a:lstStyle/>
        <a:p>
          <a:endParaRPr lang="zh-TW" altLang="en-US"/>
        </a:p>
      </dgm:t>
    </dgm:pt>
    <dgm:pt modelId="{69F11FDE-7EE4-473F-81B0-AC908B059AA7}">
      <dgm:prSet phldrT="[文字]"/>
      <dgm:spPr/>
      <dgm:t>
        <a:bodyPr/>
        <a:lstStyle/>
        <a:p>
          <a:r>
            <a:rPr lang="zh-TW" altLang="en-US" dirty="0"/>
            <a:t>供應鏈</a:t>
          </a:r>
        </a:p>
      </dgm:t>
    </dgm:pt>
    <dgm:pt modelId="{6ECC6264-6D24-48B7-830E-6DCC14AE9BDF}" type="parTrans" cxnId="{846C7117-AD10-49D2-A359-97C1F6D5FD8D}">
      <dgm:prSet/>
      <dgm:spPr/>
      <dgm:t>
        <a:bodyPr/>
        <a:lstStyle/>
        <a:p>
          <a:endParaRPr lang="zh-TW" altLang="en-US"/>
        </a:p>
      </dgm:t>
    </dgm:pt>
    <dgm:pt modelId="{924D455F-69ED-4C77-B067-B6CC2221499C}" type="sibTrans" cxnId="{846C7117-AD10-49D2-A359-97C1F6D5FD8D}">
      <dgm:prSet/>
      <dgm:spPr/>
      <dgm:t>
        <a:bodyPr/>
        <a:lstStyle/>
        <a:p>
          <a:endParaRPr lang="zh-TW" altLang="en-US"/>
        </a:p>
      </dgm:t>
    </dgm:pt>
    <dgm:pt modelId="{3BD3F7CE-6A49-475A-8240-F5C8A030BBC6}">
      <dgm:prSet phldrT="[文字]"/>
      <dgm:spPr/>
      <dgm:t>
        <a:bodyPr/>
        <a:lstStyle/>
        <a:p>
          <a:r>
            <a:rPr lang="zh-TW" altLang="en-US" dirty="0"/>
            <a:t>公司治理（</a:t>
          </a:r>
          <a:r>
            <a:rPr lang="en-US" altLang="en-US" dirty="0"/>
            <a:t>G</a:t>
          </a:r>
          <a:r>
            <a:rPr lang="zh-TW" altLang="en-US" dirty="0"/>
            <a:t>）面向</a:t>
          </a:r>
        </a:p>
      </dgm:t>
    </dgm:pt>
    <dgm:pt modelId="{4D836C4E-17EB-4749-AFE5-30AA08B3FE34}" type="parTrans" cxnId="{3A5D0751-24AB-45B8-9962-2D7629ADDB5B}">
      <dgm:prSet/>
      <dgm:spPr/>
      <dgm:t>
        <a:bodyPr/>
        <a:lstStyle/>
        <a:p>
          <a:endParaRPr lang="zh-TW" altLang="en-US"/>
        </a:p>
      </dgm:t>
    </dgm:pt>
    <dgm:pt modelId="{42C8B080-2D49-4187-9DD3-8E4FFEAD4D1D}" type="sibTrans" cxnId="{3A5D0751-24AB-45B8-9962-2D7629ADDB5B}">
      <dgm:prSet/>
      <dgm:spPr/>
      <dgm:t>
        <a:bodyPr/>
        <a:lstStyle/>
        <a:p>
          <a:endParaRPr lang="zh-TW" altLang="en-US"/>
        </a:p>
      </dgm:t>
    </dgm:pt>
    <dgm:pt modelId="{3CD9914A-6859-413C-BD4A-450A1DBFF5E6}">
      <dgm:prSet phldrT="[文字]"/>
      <dgm:spPr/>
      <dgm:t>
        <a:bodyPr/>
        <a:lstStyle/>
        <a:p>
          <a:r>
            <a:rPr lang="zh-TW" altLang="en-US" dirty="0"/>
            <a:t>董事會組成</a:t>
          </a:r>
        </a:p>
      </dgm:t>
    </dgm:pt>
    <dgm:pt modelId="{CB3E2186-7EE8-46EF-9404-7799229C756A}" type="parTrans" cxnId="{5AC72E6C-8EE3-4955-A86A-E72CDEB0F617}">
      <dgm:prSet/>
      <dgm:spPr/>
      <dgm:t>
        <a:bodyPr/>
        <a:lstStyle/>
        <a:p>
          <a:endParaRPr lang="zh-TW" altLang="en-US"/>
        </a:p>
      </dgm:t>
    </dgm:pt>
    <dgm:pt modelId="{AF10CC4A-B8F3-4B9A-9E8C-80FF572727DE}" type="sibTrans" cxnId="{5AC72E6C-8EE3-4955-A86A-E72CDEB0F617}">
      <dgm:prSet/>
      <dgm:spPr/>
      <dgm:t>
        <a:bodyPr/>
        <a:lstStyle/>
        <a:p>
          <a:endParaRPr lang="zh-TW" altLang="en-US"/>
        </a:p>
      </dgm:t>
    </dgm:pt>
    <dgm:pt modelId="{A626C7C2-99CF-4795-A3E4-A8EB955F728A}">
      <dgm:prSet phldrT="[文字]"/>
      <dgm:spPr/>
      <dgm:t>
        <a:bodyPr/>
        <a:lstStyle/>
        <a:p>
          <a:r>
            <a:rPr lang="zh-TW" altLang="en-US" dirty="0"/>
            <a:t>空氣品質</a:t>
          </a:r>
        </a:p>
      </dgm:t>
    </dgm:pt>
    <dgm:pt modelId="{39BFCDE5-87F9-4B7C-8175-D1542CBADB64}" type="parTrans" cxnId="{04E1AEEF-5268-4E83-BC61-D66D5A8D6CDC}">
      <dgm:prSet/>
      <dgm:spPr/>
      <dgm:t>
        <a:bodyPr/>
        <a:lstStyle/>
        <a:p>
          <a:endParaRPr lang="zh-TW" altLang="en-US"/>
        </a:p>
      </dgm:t>
    </dgm:pt>
    <dgm:pt modelId="{99C7326A-5955-4904-8981-6000165AD22F}" type="sibTrans" cxnId="{04E1AEEF-5268-4E83-BC61-D66D5A8D6CDC}">
      <dgm:prSet/>
      <dgm:spPr/>
      <dgm:t>
        <a:bodyPr/>
        <a:lstStyle/>
        <a:p>
          <a:endParaRPr lang="zh-TW" altLang="en-US"/>
        </a:p>
      </dgm:t>
    </dgm:pt>
    <dgm:pt modelId="{6D646BED-2F3B-4674-9982-398D222607C4}">
      <dgm:prSet phldrT="[文字]"/>
      <dgm:spPr/>
      <dgm:t>
        <a:bodyPr/>
        <a:lstStyle/>
        <a:p>
          <a:r>
            <a:rPr lang="zh-TW" altLang="en-US" dirty="0"/>
            <a:t>碳足跡</a:t>
          </a:r>
        </a:p>
      </dgm:t>
    </dgm:pt>
    <dgm:pt modelId="{C757CEB4-E6F2-4CC4-9CF4-BEB83A62739B}" type="parTrans" cxnId="{80414B09-7F5E-428A-810F-4F50C43AF964}">
      <dgm:prSet/>
      <dgm:spPr/>
      <dgm:t>
        <a:bodyPr/>
        <a:lstStyle/>
        <a:p>
          <a:endParaRPr lang="zh-TW" altLang="en-US"/>
        </a:p>
      </dgm:t>
    </dgm:pt>
    <dgm:pt modelId="{6B196FF3-7A1B-4D47-BE85-A3D271347965}" type="sibTrans" cxnId="{80414B09-7F5E-428A-810F-4F50C43AF964}">
      <dgm:prSet/>
      <dgm:spPr/>
      <dgm:t>
        <a:bodyPr/>
        <a:lstStyle/>
        <a:p>
          <a:endParaRPr lang="zh-TW" altLang="en-US"/>
        </a:p>
      </dgm:t>
    </dgm:pt>
    <dgm:pt modelId="{98A0E3AE-E722-4FF2-ABB7-BECCDBAD4361}">
      <dgm:prSet phldrT="[文字]"/>
      <dgm:spPr/>
      <dgm:t>
        <a:bodyPr/>
        <a:lstStyle/>
        <a:p>
          <a:r>
            <a:rPr lang="zh-TW" altLang="en-US" dirty="0"/>
            <a:t>能源使用</a:t>
          </a:r>
        </a:p>
      </dgm:t>
    </dgm:pt>
    <dgm:pt modelId="{84570A98-3036-4D4A-98F4-EE3DD97A49B7}" type="parTrans" cxnId="{0A3ED328-7181-4398-9DB2-9AA83AB80900}">
      <dgm:prSet/>
      <dgm:spPr/>
      <dgm:t>
        <a:bodyPr/>
        <a:lstStyle/>
        <a:p>
          <a:endParaRPr lang="zh-TW" altLang="en-US"/>
        </a:p>
      </dgm:t>
    </dgm:pt>
    <dgm:pt modelId="{CB05B681-8D93-414E-8358-605D1BFDCB1C}" type="sibTrans" cxnId="{0A3ED328-7181-4398-9DB2-9AA83AB80900}">
      <dgm:prSet/>
      <dgm:spPr/>
      <dgm:t>
        <a:bodyPr/>
        <a:lstStyle/>
        <a:p>
          <a:endParaRPr lang="zh-TW" altLang="en-US"/>
        </a:p>
      </dgm:t>
    </dgm:pt>
    <dgm:pt modelId="{F2A147A6-DEBD-4DC8-BAFD-8F136E08E53D}">
      <dgm:prSet/>
      <dgm:spPr/>
      <dgm:t>
        <a:bodyPr/>
        <a:lstStyle/>
        <a:p>
          <a:r>
            <a:rPr lang="zh-TW" altLang="en-US" dirty="0"/>
            <a:t>燃料、水資源和廢棄物處理</a:t>
          </a:r>
        </a:p>
      </dgm:t>
    </dgm:pt>
    <dgm:pt modelId="{FCD3DC73-FC5F-4FEA-B1FF-445F785C5227}" type="parTrans" cxnId="{216F1058-B366-4A3E-97B9-1069938520D5}">
      <dgm:prSet/>
      <dgm:spPr/>
      <dgm:t>
        <a:bodyPr/>
        <a:lstStyle/>
        <a:p>
          <a:endParaRPr lang="zh-TW" altLang="en-US"/>
        </a:p>
      </dgm:t>
    </dgm:pt>
    <dgm:pt modelId="{64947CF3-0D88-424E-BAB6-D564709B8A49}" type="sibTrans" cxnId="{216F1058-B366-4A3E-97B9-1069938520D5}">
      <dgm:prSet/>
      <dgm:spPr/>
      <dgm:t>
        <a:bodyPr/>
        <a:lstStyle/>
        <a:p>
          <a:endParaRPr lang="zh-TW" altLang="en-US"/>
        </a:p>
      </dgm:t>
    </dgm:pt>
    <dgm:pt modelId="{DD3FAF93-843C-4330-844A-24BB3C1DF958}">
      <dgm:prSet/>
      <dgm:spPr/>
      <dgm:t>
        <a:bodyPr/>
        <a:lstStyle/>
        <a:p>
          <a:r>
            <a:rPr lang="zh-TW" altLang="en-US" dirty="0"/>
            <a:t>生物多樣性</a:t>
          </a:r>
        </a:p>
      </dgm:t>
    </dgm:pt>
    <dgm:pt modelId="{D9A21FB4-EE13-4505-9173-0440A0E22234}" type="parTrans" cxnId="{8ADF67EA-F73A-4990-8C19-3333F1DCC3D5}">
      <dgm:prSet/>
      <dgm:spPr/>
      <dgm:t>
        <a:bodyPr/>
        <a:lstStyle/>
        <a:p>
          <a:endParaRPr lang="zh-TW" altLang="en-US"/>
        </a:p>
      </dgm:t>
    </dgm:pt>
    <dgm:pt modelId="{7E389A09-49CE-48CF-AC96-47AB759DB493}" type="sibTrans" cxnId="{8ADF67EA-F73A-4990-8C19-3333F1DCC3D5}">
      <dgm:prSet/>
      <dgm:spPr/>
      <dgm:t>
        <a:bodyPr/>
        <a:lstStyle/>
        <a:p>
          <a:endParaRPr lang="zh-TW" altLang="en-US"/>
        </a:p>
      </dgm:t>
    </dgm:pt>
    <dgm:pt modelId="{8A86276B-CFD7-4A62-9C78-DA815798A0C9}">
      <dgm:prSet/>
      <dgm:spPr/>
      <dgm:t>
        <a:bodyPr/>
        <a:lstStyle/>
        <a:p>
          <a:r>
            <a:rPr lang="zh-TW" altLang="en-US" dirty="0"/>
            <a:t>產品包裝與物流</a:t>
          </a:r>
        </a:p>
      </dgm:t>
    </dgm:pt>
    <dgm:pt modelId="{1DE17046-4210-466A-9018-E9CDDF7E62FE}" type="parTrans" cxnId="{B3D4BD43-9793-4FFC-8982-83C0C0487841}">
      <dgm:prSet/>
      <dgm:spPr/>
      <dgm:t>
        <a:bodyPr/>
        <a:lstStyle/>
        <a:p>
          <a:endParaRPr lang="zh-TW" altLang="en-US"/>
        </a:p>
      </dgm:t>
    </dgm:pt>
    <dgm:pt modelId="{E8AAA55A-6F97-49DD-BB54-B1FD72E10420}" type="sibTrans" cxnId="{B3D4BD43-9793-4FFC-8982-83C0C0487841}">
      <dgm:prSet/>
      <dgm:spPr/>
      <dgm:t>
        <a:bodyPr/>
        <a:lstStyle/>
        <a:p>
          <a:endParaRPr lang="zh-TW" altLang="en-US"/>
        </a:p>
      </dgm:t>
    </dgm:pt>
    <dgm:pt modelId="{749ACBAF-6D00-4960-A296-40E5F93CEAA0}">
      <dgm:prSet phldrT="[文字]"/>
      <dgm:spPr/>
      <dgm:t>
        <a:bodyPr/>
        <a:lstStyle/>
        <a:p>
          <a:r>
            <a:rPr lang="zh-TW" altLang="en-US" dirty="0"/>
            <a:t>勞資關係</a:t>
          </a:r>
        </a:p>
      </dgm:t>
    </dgm:pt>
    <dgm:pt modelId="{F60B478D-C8C1-431C-9696-E09E257B5194}" type="parTrans" cxnId="{0B21FD62-3BA0-40DE-860F-A77B718EA086}">
      <dgm:prSet/>
      <dgm:spPr/>
      <dgm:t>
        <a:bodyPr/>
        <a:lstStyle/>
        <a:p>
          <a:endParaRPr lang="zh-TW" altLang="en-US"/>
        </a:p>
      </dgm:t>
    </dgm:pt>
    <dgm:pt modelId="{256FE40B-F851-4737-B054-685398FD77D6}" type="sibTrans" cxnId="{0B21FD62-3BA0-40DE-860F-A77B718EA086}">
      <dgm:prSet/>
      <dgm:spPr/>
      <dgm:t>
        <a:bodyPr/>
        <a:lstStyle/>
        <a:p>
          <a:endParaRPr lang="zh-TW" altLang="en-US"/>
        </a:p>
      </dgm:t>
    </dgm:pt>
    <dgm:pt modelId="{FDED8ACA-35A7-4666-BF44-A052BC7CE428}">
      <dgm:prSet/>
      <dgm:spPr/>
      <dgm:t>
        <a:bodyPr/>
        <a:lstStyle/>
        <a:p>
          <a:r>
            <a:rPr lang="zh-TW" altLang="en-US" dirty="0"/>
            <a:t>薪酬福利</a:t>
          </a:r>
        </a:p>
      </dgm:t>
    </dgm:pt>
    <dgm:pt modelId="{ABAEAB2F-5BF2-4DB3-B89F-439F7FD69E35}" type="parTrans" cxnId="{E27BE8D8-CDCA-42BF-AEB3-D92685DF5C41}">
      <dgm:prSet/>
      <dgm:spPr/>
      <dgm:t>
        <a:bodyPr/>
        <a:lstStyle/>
        <a:p>
          <a:endParaRPr lang="zh-TW" altLang="en-US"/>
        </a:p>
      </dgm:t>
    </dgm:pt>
    <dgm:pt modelId="{CA52195B-26AC-4CA7-8EDA-C7227B93285F}" type="sibTrans" cxnId="{E27BE8D8-CDCA-42BF-AEB3-D92685DF5C41}">
      <dgm:prSet/>
      <dgm:spPr/>
      <dgm:t>
        <a:bodyPr/>
        <a:lstStyle/>
        <a:p>
          <a:endParaRPr lang="zh-TW" altLang="en-US"/>
        </a:p>
      </dgm:t>
    </dgm:pt>
    <dgm:pt modelId="{70DBC03C-9D72-4BA4-9EB0-0BD1C8C34F44}">
      <dgm:prSet phldrT="[文字]"/>
      <dgm:spPr/>
      <dgm:t>
        <a:bodyPr/>
        <a:lstStyle/>
        <a:p>
          <a:r>
            <a:rPr lang="zh-TW" altLang="en-US" dirty="0"/>
            <a:t>多元職場</a:t>
          </a:r>
        </a:p>
      </dgm:t>
    </dgm:pt>
    <dgm:pt modelId="{1FBF744F-43F7-4935-9294-4D69622B7D59}" type="parTrans" cxnId="{335F07FC-B590-4685-84BC-DDE8EBEEDDBC}">
      <dgm:prSet/>
      <dgm:spPr/>
      <dgm:t>
        <a:bodyPr/>
        <a:lstStyle/>
        <a:p>
          <a:endParaRPr lang="zh-TW" altLang="en-US"/>
        </a:p>
      </dgm:t>
    </dgm:pt>
    <dgm:pt modelId="{90AFE669-B946-4429-ACD6-DBD8B03776D6}" type="sibTrans" cxnId="{335F07FC-B590-4685-84BC-DDE8EBEEDDBC}">
      <dgm:prSet/>
      <dgm:spPr/>
      <dgm:t>
        <a:bodyPr/>
        <a:lstStyle/>
        <a:p>
          <a:endParaRPr lang="zh-TW" altLang="en-US"/>
        </a:p>
      </dgm:t>
    </dgm:pt>
    <dgm:pt modelId="{1EE01972-EA47-4442-8503-D34F417518DE}">
      <dgm:prSet phldrT="[文字]"/>
      <dgm:spPr/>
      <dgm:t>
        <a:bodyPr/>
        <a:lstStyle/>
        <a:p>
          <a:r>
            <a:rPr lang="zh-TW" altLang="en-US" dirty="0"/>
            <a:t>員工健康安全及舒適</a:t>
          </a:r>
        </a:p>
      </dgm:t>
    </dgm:pt>
    <dgm:pt modelId="{62AD35FF-9871-4B04-B7DC-9E149B8C4B1A}" type="parTrans" cxnId="{D2336674-67A6-4271-A799-D298EA5A62EE}">
      <dgm:prSet/>
      <dgm:spPr/>
      <dgm:t>
        <a:bodyPr/>
        <a:lstStyle/>
        <a:p>
          <a:endParaRPr lang="zh-TW" altLang="en-US"/>
        </a:p>
      </dgm:t>
    </dgm:pt>
    <dgm:pt modelId="{53821F02-6368-45CC-94B2-BC23485552CE}" type="sibTrans" cxnId="{D2336674-67A6-4271-A799-D298EA5A62EE}">
      <dgm:prSet/>
      <dgm:spPr/>
      <dgm:t>
        <a:bodyPr/>
        <a:lstStyle/>
        <a:p>
          <a:endParaRPr lang="zh-TW" altLang="en-US"/>
        </a:p>
      </dgm:t>
    </dgm:pt>
    <dgm:pt modelId="{178A6AB2-C5FF-46ED-B5BF-486FA7B240BE}">
      <dgm:prSet/>
      <dgm:spPr/>
      <dgm:t>
        <a:bodyPr/>
        <a:lstStyle/>
        <a:p>
          <a:r>
            <a:rPr lang="zh-TW" altLang="en-US" dirty="0"/>
            <a:t>客戶隱私和安全</a:t>
          </a:r>
        </a:p>
      </dgm:t>
    </dgm:pt>
    <dgm:pt modelId="{800F2CD3-EB3C-436A-A696-ED90E7EC1646}" type="parTrans" cxnId="{EA272D5D-3B0A-4E3D-BCF7-802E8075917A}">
      <dgm:prSet/>
      <dgm:spPr/>
      <dgm:t>
        <a:bodyPr/>
        <a:lstStyle/>
        <a:p>
          <a:endParaRPr lang="zh-TW" altLang="en-US"/>
        </a:p>
      </dgm:t>
    </dgm:pt>
    <dgm:pt modelId="{4CF6B65B-C92F-4DD9-8713-43F17438260C}" type="sibTrans" cxnId="{EA272D5D-3B0A-4E3D-BCF7-802E8075917A}">
      <dgm:prSet/>
      <dgm:spPr/>
      <dgm:t>
        <a:bodyPr/>
        <a:lstStyle/>
        <a:p>
          <a:endParaRPr lang="zh-TW" altLang="en-US"/>
        </a:p>
      </dgm:t>
    </dgm:pt>
    <dgm:pt modelId="{4CA75661-A37A-42D6-9B4E-4C2616AD99BE}">
      <dgm:prSet/>
      <dgm:spPr/>
      <dgm:t>
        <a:bodyPr/>
        <a:lstStyle/>
        <a:p>
          <a:r>
            <a:rPr lang="zh-TW" altLang="en-US" dirty="0"/>
            <a:t>招聘和職涯發展</a:t>
          </a:r>
        </a:p>
      </dgm:t>
    </dgm:pt>
    <dgm:pt modelId="{5462FD6D-5E5E-495F-9D63-8DA9AA9C5DE0}" type="parTrans" cxnId="{3342F7A4-A2D5-4B89-8A94-D95D20006BB3}">
      <dgm:prSet/>
      <dgm:spPr/>
      <dgm:t>
        <a:bodyPr/>
        <a:lstStyle/>
        <a:p>
          <a:endParaRPr lang="zh-TW" altLang="en-US"/>
        </a:p>
      </dgm:t>
    </dgm:pt>
    <dgm:pt modelId="{D68106B8-B28D-433F-A314-12F01B7501E1}" type="sibTrans" cxnId="{3342F7A4-A2D5-4B89-8A94-D95D20006BB3}">
      <dgm:prSet/>
      <dgm:spPr/>
      <dgm:t>
        <a:bodyPr/>
        <a:lstStyle/>
        <a:p>
          <a:endParaRPr lang="zh-TW" altLang="en-US"/>
        </a:p>
      </dgm:t>
    </dgm:pt>
    <dgm:pt modelId="{2D1F9488-62C5-4AAF-BBBA-37CC5301EB14}">
      <dgm:prSet/>
      <dgm:spPr/>
      <dgm:t>
        <a:bodyPr/>
        <a:lstStyle/>
        <a:p>
          <a:r>
            <a:rPr lang="zh-TW" altLang="en-US" dirty="0"/>
            <a:t>人權</a:t>
          </a:r>
        </a:p>
      </dgm:t>
    </dgm:pt>
    <dgm:pt modelId="{BDE359D3-7FC4-41DE-8CF9-D0181C73723D}" type="parTrans" cxnId="{3AFCA8F0-3F7B-4241-AEE3-B112D7BB9369}">
      <dgm:prSet/>
      <dgm:spPr/>
      <dgm:t>
        <a:bodyPr/>
        <a:lstStyle/>
        <a:p>
          <a:endParaRPr lang="zh-TW" altLang="en-US"/>
        </a:p>
      </dgm:t>
    </dgm:pt>
    <dgm:pt modelId="{CF24374B-8D98-456B-B01D-575BFCB0DB33}" type="sibTrans" cxnId="{3AFCA8F0-3F7B-4241-AEE3-B112D7BB9369}">
      <dgm:prSet/>
      <dgm:spPr/>
      <dgm:t>
        <a:bodyPr/>
        <a:lstStyle/>
        <a:p>
          <a:endParaRPr lang="zh-TW" altLang="en-US"/>
        </a:p>
      </dgm:t>
    </dgm:pt>
    <dgm:pt modelId="{E31CDBEF-BC9C-420F-B6CC-AE92DF744EF1}">
      <dgm:prSet phldrT="[文字]"/>
      <dgm:spPr/>
      <dgm:t>
        <a:bodyPr/>
        <a:lstStyle/>
        <a:p>
          <a:r>
            <a:rPr lang="zh-TW" altLang="en-US" dirty="0"/>
            <a:t>政治影響</a:t>
          </a:r>
        </a:p>
      </dgm:t>
    </dgm:pt>
    <dgm:pt modelId="{4EB360DF-904D-4C9C-9BC7-0D4DF992AE7B}" type="parTrans" cxnId="{31172DA9-0172-4481-BD8D-9DA96BE4B00B}">
      <dgm:prSet/>
      <dgm:spPr/>
      <dgm:t>
        <a:bodyPr/>
        <a:lstStyle/>
        <a:p>
          <a:endParaRPr lang="zh-TW" altLang="en-US"/>
        </a:p>
      </dgm:t>
    </dgm:pt>
    <dgm:pt modelId="{767821BB-C0C3-4E14-86AC-C8FC2B79B586}" type="sibTrans" cxnId="{31172DA9-0172-4481-BD8D-9DA96BE4B00B}">
      <dgm:prSet/>
      <dgm:spPr/>
      <dgm:t>
        <a:bodyPr/>
        <a:lstStyle/>
        <a:p>
          <a:endParaRPr lang="zh-TW" altLang="en-US"/>
        </a:p>
      </dgm:t>
    </dgm:pt>
    <dgm:pt modelId="{78E46975-789D-4BA5-B2B1-2CCACDF27E11}">
      <dgm:prSet phldrT="[文字]"/>
      <dgm:spPr/>
      <dgm:t>
        <a:bodyPr/>
        <a:lstStyle/>
        <a:p>
          <a:r>
            <a:rPr lang="zh-TW" altLang="en-US" dirty="0"/>
            <a:t>公司內部審計與監管政策</a:t>
          </a:r>
        </a:p>
      </dgm:t>
    </dgm:pt>
    <dgm:pt modelId="{8150328D-F67D-486C-B566-4DC6D4A6D604}" type="parTrans" cxnId="{B3C43A66-6B13-4AAE-A177-F28D21C9E6C5}">
      <dgm:prSet/>
      <dgm:spPr/>
      <dgm:t>
        <a:bodyPr/>
        <a:lstStyle/>
        <a:p>
          <a:endParaRPr lang="zh-TW" altLang="en-US"/>
        </a:p>
      </dgm:t>
    </dgm:pt>
    <dgm:pt modelId="{134661A2-8F0B-4E73-A259-E2B2D2EA4DBA}" type="sibTrans" cxnId="{B3C43A66-6B13-4AAE-A177-F28D21C9E6C5}">
      <dgm:prSet/>
      <dgm:spPr/>
      <dgm:t>
        <a:bodyPr/>
        <a:lstStyle/>
        <a:p>
          <a:endParaRPr lang="zh-TW" altLang="en-US"/>
        </a:p>
      </dgm:t>
    </dgm:pt>
    <dgm:pt modelId="{FEA1213B-DDDF-4F7A-9639-964EE4481716}">
      <dgm:prSet phldrT="[文字]"/>
      <dgm:spPr/>
      <dgm:t>
        <a:bodyPr/>
        <a:lstStyle/>
        <a:p>
          <a:r>
            <a:rPr lang="zh-TW" altLang="en-US" dirty="0"/>
            <a:t>系統化風險管理</a:t>
          </a:r>
        </a:p>
      </dgm:t>
    </dgm:pt>
    <dgm:pt modelId="{0CE34BCC-89DE-4BF1-AAA2-324192EA0CCA}" type="parTrans" cxnId="{366872D2-1AAA-439D-8070-1B9862331DF6}">
      <dgm:prSet/>
      <dgm:spPr/>
      <dgm:t>
        <a:bodyPr/>
        <a:lstStyle/>
        <a:p>
          <a:endParaRPr lang="zh-TW" altLang="en-US"/>
        </a:p>
      </dgm:t>
    </dgm:pt>
    <dgm:pt modelId="{F63CD7A6-8C03-4052-8A22-5F2003DE096D}" type="sibTrans" cxnId="{366872D2-1AAA-439D-8070-1B9862331DF6}">
      <dgm:prSet/>
      <dgm:spPr/>
      <dgm:t>
        <a:bodyPr/>
        <a:lstStyle/>
        <a:p>
          <a:endParaRPr lang="zh-TW" altLang="en-US"/>
        </a:p>
      </dgm:t>
    </dgm:pt>
    <dgm:pt modelId="{22D1AA9E-783B-4FD4-841B-71FA04F10B09}">
      <dgm:prSet phldrT="[文字]"/>
      <dgm:spPr/>
      <dgm:t>
        <a:bodyPr/>
        <a:lstStyle/>
        <a:p>
          <a:r>
            <a:rPr lang="zh-TW" altLang="en-US" dirty="0"/>
            <a:t>意外與安全管理</a:t>
          </a:r>
        </a:p>
      </dgm:t>
    </dgm:pt>
    <dgm:pt modelId="{B672B176-B59E-49A5-89B2-AFC6E8120D4C}" type="parTrans" cxnId="{65BC20FC-1F21-427D-B642-738DEA829123}">
      <dgm:prSet/>
      <dgm:spPr/>
      <dgm:t>
        <a:bodyPr/>
        <a:lstStyle/>
        <a:p>
          <a:endParaRPr lang="zh-TW" altLang="en-US"/>
        </a:p>
      </dgm:t>
    </dgm:pt>
    <dgm:pt modelId="{0904A38B-FA59-4682-B3D9-21A538A1C271}" type="sibTrans" cxnId="{65BC20FC-1F21-427D-B642-738DEA829123}">
      <dgm:prSet/>
      <dgm:spPr/>
      <dgm:t>
        <a:bodyPr/>
        <a:lstStyle/>
        <a:p>
          <a:endParaRPr lang="zh-TW" altLang="en-US"/>
        </a:p>
      </dgm:t>
    </dgm:pt>
    <dgm:pt modelId="{7FC61119-8CA3-4BFD-9DB0-4AB44CB2794D}">
      <dgm:prSet phldrT="[文字]"/>
      <dgm:spPr/>
      <dgm:t>
        <a:bodyPr/>
        <a:lstStyle/>
        <a:p>
          <a:r>
            <a:rPr lang="zh-TW" altLang="en-US" dirty="0"/>
            <a:t>商業倫理</a:t>
          </a:r>
        </a:p>
      </dgm:t>
    </dgm:pt>
    <dgm:pt modelId="{D0FA3413-5CF2-4155-A986-4A31BF1A28AA}" type="parTrans" cxnId="{A7F5F78C-2ECD-4528-9733-F512BFAE4D21}">
      <dgm:prSet/>
      <dgm:spPr/>
      <dgm:t>
        <a:bodyPr/>
        <a:lstStyle/>
        <a:p>
          <a:endParaRPr lang="zh-TW" altLang="en-US"/>
        </a:p>
      </dgm:t>
    </dgm:pt>
    <dgm:pt modelId="{5573FFCD-1581-4237-958E-6CF9C4CD820D}" type="sibTrans" cxnId="{A7F5F78C-2ECD-4528-9733-F512BFAE4D21}">
      <dgm:prSet/>
      <dgm:spPr/>
      <dgm:t>
        <a:bodyPr/>
        <a:lstStyle/>
        <a:p>
          <a:endParaRPr lang="zh-TW" altLang="en-US"/>
        </a:p>
      </dgm:t>
    </dgm:pt>
    <dgm:pt modelId="{991232AB-7726-4EA7-9866-48EC34EA1DF0}">
      <dgm:prSet phldrT="[文字]"/>
      <dgm:spPr/>
      <dgm:t>
        <a:bodyPr/>
        <a:lstStyle/>
        <a:p>
          <a:r>
            <a:rPr lang="zh-TW" altLang="en-US" dirty="0"/>
            <a:t>競爭行為</a:t>
          </a:r>
        </a:p>
      </dgm:t>
    </dgm:pt>
    <dgm:pt modelId="{425DE04F-4BE8-41D0-8A9B-88F70F44776F}" type="parTrans" cxnId="{9D08CED1-66CE-4EC5-91B0-650EF475FC55}">
      <dgm:prSet/>
      <dgm:spPr/>
      <dgm:t>
        <a:bodyPr/>
        <a:lstStyle/>
        <a:p>
          <a:endParaRPr lang="zh-TW" altLang="en-US"/>
        </a:p>
      </dgm:t>
    </dgm:pt>
    <dgm:pt modelId="{E6B9C719-A740-47A7-87FA-0855FFC2F593}" type="sibTrans" cxnId="{9D08CED1-66CE-4EC5-91B0-650EF475FC55}">
      <dgm:prSet/>
      <dgm:spPr/>
      <dgm:t>
        <a:bodyPr/>
        <a:lstStyle/>
        <a:p>
          <a:endParaRPr lang="zh-TW" altLang="en-US"/>
        </a:p>
      </dgm:t>
    </dgm:pt>
    <dgm:pt modelId="{DF1A466A-3950-4DE1-B70D-1A59F2FC0181}">
      <dgm:prSet phldrT="[文字]"/>
      <dgm:spPr/>
      <dgm:t>
        <a:bodyPr/>
        <a:lstStyle/>
        <a:p>
          <a:r>
            <a:rPr lang="zh-TW" altLang="en-US" dirty="0"/>
            <a:t>供應鏈管理</a:t>
          </a:r>
        </a:p>
      </dgm:t>
    </dgm:pt>
    <dgm:pt modelId="{679C7A30-4B54-4A08-B81A-DBF6B05E51F2}" type="parTrans" cxnId="{DB859CDD-9141-4A86-BDD1-640A1AFC7DF0}">
      <dgm:prSet/>
      <dgm:spPr/>
      <dgm:t>
        <a:bodyPr/>
        <a:lstStyle/>
        <a:p>
          <a:endParaRPr lang="zh-TW" altLang="en-US"/>
        </a:p>
      </dgm:t>
    </dgm:pt>
    <dgm:pt modelId="{6CFF23B2-66F3-4A84-A73D-2480EC0582E0}" type="sibTrans" cxnId="{DB859CDD-9141-4A86-BDD1-640A1AFC7DF0}">
      <dgm:prSet/>
      <dgm:spPr/>
      <dgm:t>
        <a:bodyPr/>
        <a:lstStyle/>
        <a:p>
          <a:endParaRPr lang="zh-TW" altLang="en-US"/>
        </a:p>
      </dgm:t>
    </dgm:pt>
    <dgm:pt modelId="{6FC6B69D-18F2-47FA-9B23-B9D0594DF484}" type="pres">
      <dgm:prSet presAssocID="{42F1D187-255E-4B17-B30F-6DF5C50EC62D}" presName="Name0" presStyleCnt="0">
        <dgm:presLayoutVars>
          <dgm:dir/>
          <dgm:animLvl val="lvl"/>
          <dgm:resizeHandles val="exact"/>
        </dgm:presLayoutVars>
      </dgm:prSet>
      <dgm:spPr/>
    </dgm:pt>
    <dgm:pt modelId="{425280AE-E814-4DC4-98CA-5B502B999AAB}" type="pres">
      <dgm:prSet presAssocID="{42FB6A5F-CA65-4292-9F87-10B195EC0E2E}" presName="composite" presStyleCnt="0"/>
      <dgm:spPr/>
    </dgm:pt>
    <dgm:pt modelId="{CB85FF8B-8861-4E0D-8A4B-9513BCE009D1}" type="pres">
      <dgm:prSet presAssocID="{42FB6A5F-CA65-4292-9F87-10B195EC0E2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CCE7349-D5B7-4A6D-ABA9-E2110E803B47}" type="pres">
      <dgm:prSet presAssocID="{42FB6A5F-CA65-4292-9F87-10B195EC0E2E}" presName="desTx" presStyleLbl="alignAccFollowNode1" presStyleIdx="0" presStyleCnt="3">
        <dgm:presLayoutVars>
          <dgm:bulletEnabled val="1"/>
        </dgm:presLayoutVars>
      </dgm:prSet>
      <dgm:spPr/>
    </dgm:pt>
    <dgm:pt modelId="{14B5BFB7-FAC0-444F-A71C-413DEDBD2041}" type="pres">
      <dgm:prSet presAssocID="{FDFC0A97-126A-4619-9075-EDE3EA4079C3}" presName="space" presStyleCnt="0"/>
      <dgm:spPr/>
    </dgm:pt>
    <dgm:pt modelId="{3139D895-5A11-4209-AA1A-675547F82948}" type="pres">
      <dgm:prSet presAssocID="{A7C7938E-61F1-45F1-AA74-D2A2BE752569}" presName="composite" presStyleCnt="0"/>
      <dgm:spPr/>
    </dgm:pt>
    <dgm:pt modelId="{2C3C52D1-93DB-401A-AED3-E8177941CF86}" type="pres">
      <dgm:prSet presAssocID="{A7C7938E-61F1-45F1-AA74-D2A2BE75256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49E4F05-FB3C-4645-A1F3-151C3407EE3A}" type="pres">
      <dgm:prSet presAssocID="{A7C7938E-61F1-45F1-AA74-D2A2BE752569}" presName="desTx" presStyleLbl="alignAccFollowNode1" presStyleIdx="1" presStyleCnt="3">
        <dgm:presLayoutVars>
          <dgm:bulletEnabled val="1"/>
        </dgm:presLayoutVars>
      </dgm:prSet>
      <dgm:spPr/>
    </dgm:pt>
    <dgm:pt modelId="{6C6B4FE9-33B3-4A7C-BBBD-A78F9DE33274}" type="pres">
      <dgm:prSet presAssocID="{4BD270AA-D336-4D68-A35F-B56BD41433BB}" presName="space" presStyleCnt="0"/>
      <dgm:spPr/>
    </dgm:pt>
    <dgm:pt modelId="{743F561F-7218-4761-A1B3-12357DDDE020}" type="pres">
      <dgm:prSet presAssocID="{3BD3F7CE-6A49-475A-8240-F5C8A030BBC6}" presName="composite" presStyleCnt="0"/>
      <dgm:spPr/>
    </dgm:pt>
    <dgm:pt modelId="{0A5F1D11-076A-43F4-B376-71A63425698B}" type="pres">
      <dgm:prSet presAssocID="{3BD3F7CE-6A49-475A-8240-F5C8A030BBC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D308F3C-2523-41EB-BE6C-A1F82D36665B}" type="pres">
      <dgm:prSet presAssocID="{3BD3F7CE-6A49-475A-8240-F5C8A030BBC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6BE1400-9550-49D2-9DC1-9405FAA9146F}" type="presOf" srcId="{4CA75661-A37A-42D6-9B4E-4C2616AD99BE}" destId="{B49E4F05-FB3C-4645-A1F3-151C3407EE3A}" srcOrd="0" destOrd="5" presId="urn:microsoft.com/office/officeart/2005/8/layout/hList1"/>
    <dgm:cxn modelId="{80414B09-7F5E-428A-810F-4F50C43AF964}" srcId="{42FB6A5F-CA65-4292-9F87-10B195EC0E2E}" destId="{6D646BED-2F3B-4674-9982-398D222607C4}" srcOrd="2" destOrd="0" parTransId="{C757CEB4-E6F2-4CC4-9CF4-BEB83A62739B}" sibTransId="{6B196FF3-7A1B-4D47-BE85-A3D271347965}"/>
    <dgm:cxn modelId="{40189B09-F6D1-4096-9F23-38958C288D94}" type="presOf" srcId="{42F1D187-255E-4B17-B30F-6DF5C50EC62D}" destId="{6FC6B69D-18F2-47FA-9B23-B9D0594DF484}" srcOrd="0" destOrd="0" presId="urn:microsoft.com/office/officeart/2005/8/layout/hList1"/>
    <dgm:cxn modelId="{6ABE930C-5146-4B09-A4B6-475ADF4E7170}" type="presOf" srcId="{8C58315A-0B47-44B0-86D3-71C516A0432B}" destId="{6CCE7349-D5B7-4A6D-ABA9-E2110E803B47}" srcOrd="0" destOrd="0" presId="urn:microsoft.com/office/officeart/2005/8/layout/hList1"/>
    <dgm:cxn modelId="{9F7DC80C-B239-4246-BFAE-F7AA37AC6752}" type="presOf" srcId="{DF1A466A-3950-4DE1-B70D-1A59F2FC0181}" destId="{5D308F3C-2523-41EB-BE6C-A1F82D36665B}" srcOrd="0" destOrd="7" presId="urn:microsoft.com/office/officeart/2005/8/layout/hList1"/>
    <dgm:cxn modelId="{81803117-6D02-4B5C-A9B9-CE8EC4111B2A}" type="presOf" srcId="{6D646BED-2F3B-4674-9982-398D222607C4}" destId="{6CCE7349-D5B7-4A6D-ABA9-E2110E803B47}" srcOrd="0" destOrd="2" presId="urn:microsoft.com/office/officeart/2005/8/layout/hList1"/>
    <dgm:cxn modelId="{846C7117-AD10-49D2-A359-97C1F6D5FD8D}" srcId="{A7C7938E-61F1-45F1-AA74-D2A2BE752569}" destId="{69F11FDE-7EE4-473F-81B0-AC908B059AA7}" srcOrd="0" destOrd="0" parTransId="{6ECC6264-6D24-48B7-830E-6DCC14AE9BDF}" sibTransId="{924D455F-69ED-4C77-B067-B6CC2221499C}"/>
    <dgm:cxn modelId="{6908021E-DF4B-449B-886A-FC5D0C766AAF}" type="presOf" srcId="{7FC61119-8CA3-4BFD-9DB0-4AB44CB2794D}" destId="{5D308F3C-2523-41EB-BE6C-A1F82D36665B}" srcOrd="0" destOrd="4" presId="urn:microsoft.com/office/officeart/2005/8/layout/hList1"/>
    <dgm:cxn modelId="{7BACB61F-915B-422A-AF19-D3EE86AED3D7}" type="presOf" srcId="{98A0E3AE-E722-4FF2-ABB7-BECCDBAD4361}" destId="{6CCE7349-D5B7-4A6D-ABA9-E2110E803B47}" srcOrd="0" destOrd="3" presId="urn:microsoft.com/office/officeart/2005/8/layout/hList1"/>
    <dgm:cxn modelId="{A3004F20-A9EF-45E8-88AB-B515035FCD3C}" type="presOf" srcId="{2D1F9488-62C5-4AAF-BBBA-37CC5301EB14}" destId="{B49E4F05-FB3C-4645-A1F3-151C3407EE3A}" srcOrd="0" destOrd="6" presId="urn:microsoft.com/office/officeart/2005/8/layout/hList1"/>
    <dgm:cxn modelId="{0A3ED328-7181-4398-9DB2-9AA83AB80900}" srcId="{42FB6A5F-CA65-4292-9F87-10B195EC0E2E}" destId="{98A0E3AE-E722-4FF2-ABB7-BECCDBAD4361}" srcOrd="3" destOrd="0" parTransId="{84570A98-3036-4D4A-98F4-EE3DD97A49B7}" sibTransId="{CB05B681-8D93-414E-8358-605D1BFDCB1C}"/>
    <dgm:cxn modelId="{C13A902B-BFE5-40CE-A535-A77C803BA055}" type="presOf" srcId="{22D1AA9E-783B-4FD4-841B-71FA04F10B09}" destId="{5D308F3C-2523-41EB-BE6C-A1F82D36665B}" srcOrd="0" destOrd="3" presId="urn:microsoft.com/office/officeart/2005/8/layout/hList1"/>
    <dgm:cxn modelId="{C2EA1436-CC0A-44F8-AF13-01012C9BB6A0}" type="presOf" srcId="{1EE01972-EA47-4442-8503-D34F417518DE}" destId="{B49E4F05-FB3C-4645-A1F3-151C3407EE3A}" srcOrd="0" destOrd="2" presId="urn:microsoft.com/office/officeart/2005/8/layout/hList1"/>
    <dgm:cxn modelId="{AAFB6037-E5A4-4018-8F3F-7F4763844962}" srcId="{42F1D187-255E-4B17-B30F-6DF5C50EC62D}" destId="{42FB6A5F-CA65-4292-9F87-10B195EC0E2E}" srcOrd="0" destOrd="0" parTransId="{85F4BC59-3031-43CB-91F9-723F89F28713}" sibTransId="{FDFC0A97-126A-4619-9075-EDE3EA4079C3}"/>
    <dgm:cxn modelId="{EA272D5D-3B0A-4E3D-BCF7-802E8075917A}" srcId="{A7C7938E-61F1-45F1-AA74-D2A2BE752569}" destId="{178A6AB2-C5FF-46ED-B5BF-486FA7B240BE}" srcOrd="7" destOrd="0" parTransId="{800F2CD3-EB3C-436A-A696-ED90E7EC1646}" sibTransId="{4CF6B65B-C92F-4DD9-8713-43F17438260C}"/>
    <dgm:cxn modelId="{FCE13A5D-3F06-453F-A8CE-1597C29DD709}" type="presOf" srcId="{3CD9914A-6859-413C-BD4A-450A1DBFF5E6}" destId="{5D308F3C-2523-41EB-BE6C-A1F82D36665B}" srcOrd="0" destOrd="0" presId="urn:microsoft.com/office/officeart/2005/8/layout/hList1"/>
    <dgm:cxn modelId="{BFC59441-28D0-4A35-AEC4-95DD0A0A44F5}" srcId="{42FB6A5F-CA65-4292-9F87-10B195EC0E2E}" destId="{8C58315A-0B47-44B0-86D3-71C516A0432B}" srcOrd="0" destOrd="0" parTransId="{BEF38DAC-ECC4-4024-A23D-7AD5B2370CD6}" sibTransId="{CB9B9FDF-C02B-44B8-BEF0-8B928AB55B77}"/>
    <dgm:cxn modelId="{3BB59642-2C83-45D1-8EBE-2FDCAAC4FCC6}" srcId="{42F1D187-255E-4B17-B30F-6DF5C50EC62D}" destId="{A7C7938E-61F1-45F1-AA74-D2A2BE752569}" srcOrd="1" destOrd="0" parTransId="{96D9C1BE-2048-4C28-B5CB-AD0824EC2A37}" sibTransId="{4BD270AA-D336-4D68-A35F-B56BD41433BB}"/>
    <dgm:cxn modelId="{0B21FD62-3BA0-40DE-860F-A77B718EA086}" srcId="{A7C7938E-61F1-45F1-AA74-D2A2BE752569}" destId="{749ACBAF-6D00-4960-A296-40E5F93CEAA0}" srcOrd="1" destOrd="0" parTransId="{F60B478D-C8C1-431C-9696-E09E257B5194}" sibTransId="{256FE40B-F851-4737-B054-685398FD77D6}"/>
    <dgm:cxn modelId="{B3D4BD43-9793-4FFC-8982-83C0C0487841}" srcId="{42FB6A5F-CA65-4292-9F87-10B195EC0E2E}" destId="{8A86276B-CFD7-4A62-9C78-DA815798A0C9}" srcOrd="6" destOrd="0" parTransId="{1DE17046-4210-466A-9018-E9CDDF7E62FE}" sibTransId="{E8AAA55A-6F97-49DD-BB54-B1FD72E10420}"/>
    <dgm:cxn modelId="{B3C43A66-6B13-4AAE-A177-F28D21C9E6C5}" srcId="{3BD3F7CE-6A49-475A-8240-F5C8A030BBC6}" destId="{78E46975-789D-4BA5-B2B1-2CCACDF27E11}" srcOrd="1" destOrd="0" parTransId="{8150328D-F67D-486C-B566-4DC6D4A6D604}" sibTransId="{134661A2-8F0B-4E73-A259-E2B2D2EA4DBA}"/>
    <dgm:cxn modelId="{5AC72E6C-8EE3-4955-A86A-E72CDEB0F617}" srcId="{3BD3F7CE-6A49-475A-8240-F5C8A030BBC6}" destId="{3CD9914A-6859-413C-BD4A-450A1DBFF5E6}" srcOrd="0" destOrd="0" parTransId="{CB3E2186-7EE8-46EF-9404-7799229C756A}" sibTransId="{AF10CC4A-B8F3-4B9A-9E8C-80FF572727DE}"/>
    <dgm:cxn modelId="{ABA3E94C-6AC8-46BB-A086-FD92A3FC83FB}" type="presOf" srcId="{991232AB-7726-4EA7-9866-48EC34EA1DF0}" destId="{5D308F3C-2523-41EB-BE6C-A1F82D36665B}" srcOrd="0" destOrd="6" presId="urn:microsoft.com/office/officeart/2005/8/layout/hList1"/>
    <dgm:cxn modelId="{FD42834F-7B46-474F-A34F-93B26A45A6A2}" type="presOf" srcId="{F2A147A6-DEBD-4DC8-BAFD-8F136E08E53D}" destId="{6CCE7349-D5B7-4A6D-ABA9-E2110E803B47}" srcOrd="0" destOrd="4" presId="urn:microsoft.com/office/officeart/2005/8/layout/hList1"/>
    <dgm:cxn modelId="{3A5D0751-24AB-45B8-9962-2D7629ADDB5B}" srcId="{42F1D187-255E-4B17-B30F-6DF5C50EC62D}" destId="{3BD3F7CE-6A49-475A-8240-F5C8A030BBC6}" srcOrd="2" destOrd="0" parTransId="{4D836C4E-17EB-4749-AFE5-30AA08B3FE34}" sibTransId="{42C8B080-2D49-4187-9DD3-8E4FFEAD4D1D}"/>
    <dgm:cxn modelId="{B1948971-8E0A-42F1-8C16-5A3DF17EF487}" type="presOf" srcId="{70DBC03C-9D72-4BA4-9EB0-0BD1C8C34F44}" destId="{B49E4F05-FB3C-4645-A1F3-151C3407EE3A}" srcOrd="0" destOrd="3" presId="urn:microsoft.com/office/officeart/2005/8/layout/hList1"/>
    <dgm:cxn modelId="{D2336674-67A6-4271-A799-D298EA5A62EE}" srcId="{A7C7938E-61F1-45F1-AA74-D2A2BE752569}" destId="{1EE01972-EA47-4442-8503-D34F417518DE}" srcOrd="2" destOrd="0" parTransId="{62AD35FF-9871-4B04-B7DC-9E149B8C4B1A}" sibTransId="{53821F02-6368-45CC-94B2-BC23485552CE}"/>
    <dgm:cxn modelId="{F7C64E75-33AF-41B3-A878-8D050C0F5EC8}" type="presOf" srcId="{69F11FDE-7EE4-473F-81B0-AC908B059AA7}" destId="{B49E4F05-FB3C-4645-A1F3-151C3407EE3A}" srcOrd="0" destOrd="0" presId="urn:microsoft.com/office/officeart/2005/8/layout/hList1"/>
    <dgm:cxn modelId="{216F1058-B366-4A3E-97B9-1069938520D5}" srcId="{42FB6A5F-CA65-4292-9F87-10B195EC0E2E}" destId="{F2A147A6-DEBD-4DC8-BAFD-8F136E08E53D}" srcOrd="4" destOrd="0" parTransId="{FCD3DC73-FC5F-4FEA-B1FF-445F785C5227}" sibTransId="{64947CF3-0D88-424E-BAB6-D564709B8A49}"/>
    <dgm:cxn modelId="{5290C284-4880-4B11-BA2D-036E34EB9406}" type="presOf" srcId="{A7C7938E-61F1-45F1-AA74-D2A2BE752569}" destId="{2C3C52D1-93DB-401A-AED3-E8177941CF86}" srcOrd="0" destOrd="0" presId="urn:microsoft.com/office/officeart/2005/8/layout/hList1"/>
    <dgm:cxn modelId="{A7F5F78C-2ECD-4528-9733-F512BFAE4D21}" srcId="{3BD3F7CE-6A49-475A-8240-F5C8A030BBC6}" destId="{7FC61119-8CA3-4BFD-9DB0-4AB44CB2794D}" srcOrd="4" destOrd="0" parTransId="{D0FA3413-5CF2-4155-A986-4A31BF1A28AA}" sibTransId="{5573FFCD-1581-4237-958E-6CF9C4CD820D}"/>
    <dgm:cxn modelId="{41165B9D-BE2E-48E0-9AFB-1B5804CCBDE4}" type="presOf" srcId="{E31CDBEF-BC9C-420F-B6CC-AE92DF744EF1}" destId="{5D308F3C-2523-41EB-BE6C-A1F82D36665B}" srcOrd="0" destOrd="5" presId="urn:microsoft.com/office/officeart/2005/8/layout/hList1"/>
    <dgm:cxn modelId="{3342F7A4-A2D5-4B89-8A94-D95D20006BB3}" srcId="{A7C7938E-61F1-45F1-AA74-D2A2BE752569}" destId="{4CA75661-A37A-42D6-9B4E-4C2616AD99BE}" srcOrd="5" destOrd="0" parTransId="{5462FD6D-5E5E-495F-9D63-8DA9AA9C5DE0}" sibTransId="{D68106B8-B28D-433F-A314-12F01B7501E1}"/>
    <dgm:cxn modelId="{D38BDCA5-4239-4CA4-8166-4C704592B197}" type="presOf" srcId="{A626C7C2-99CF-4795-A3E4-A8EB955F728A}" destId="{6CCE7349-D5B7-4A6D-ABA9-E2110E803B47}" srcOrd="0" destOrd="1" presId="urn:microsoft.com/office/officeart/2005/8/layout/hList1"/>
    <dgm:cxn modelId="{31172DA9-0172-4481-BD8D-9DA96BE4B00B}" srcId="{3BD3F7CE-6A49-475A-8240-F5C8A030BBC6}" destId="{E31CDBEF-BC9C-420F-B6CC-AE92DF744EF1}" srcOrd="5" destOrd="0" parTransId="{4EB360DF-904D-4C9C-9BC7-0D4DF992AE7B}" sibTransId="{767821BB-C0C3-4E14-86AC-C8FC2B79B586}"/>
    <dgm:cxn modelId="{60F17EC0-E2D2-4CA9-A7B9-FFFAF3732342}" type="presOf" srcId="{8A86276B-CFD7-4A62-9C78-DA815798A0C9}" destId="{6CCE7349-D5B7-4A6D-ABA9-E2110E803B47}" srcOrd="0" destOrd="6" presId="urn:microsoft.com/office/officeart/2005/8/layout/hList1"/>
    <dgm:cxn modelId="{7B2242C8-F2B1-42D9-B7BB-E04D150269A6}" type="presOf" srcId="{DD3FAF93-843C-4330-844A-24BB3C1DF958}" destId="{6CCE7349-D5B7-4A6D-ABA9-E2110E803B47}" srcOrd="0" destOrd="5" presId="urn:microsoft.com/office/officeart/2005/8/layout/hList1"/>
    <dgm:cxn modelId="{9D08CED1-66CE-4EC5-91B0-650EF475FC55}" srcId="{3BD3F7CE-6A49-475A-8240-F5C8A030BBC6}" destId="{991232AB-7726-4EA7-9866-48EC34EA1DF0}" srcOrd="6" destOrd="0" parTransId="{425DE04F-4BE8-41D0-8A9B-88F70F44776F}" sibTransId="{E6B9C719-A740-47A7-87FA-0855FFC2F593}"/>
    <dgm:cxn modelId="{366872D2-1AAA-439D-8070-1B9862331DF6}" srcId="{3BD3F7CE-6A49-475A-8240-F5C8A030BBC6}" destId="{FEA1213B-DDDF-4F7A-9639-964EE4481716}" srcOrd="2" destOrd="0" parTransId="{0CE34BCC-89DE-4BF1-AAA2-324192EA0CCA}" sibTransId="{F63CD7A6-8C03-4052-8A22-5F2003DE096D}"/>
    <dgm:cxn modelId="{94B1C4D6-9DB1-4EC6-AFAB-D6F50680B573}" type="presOf" srcId="{42FB6A5F-CA65-4292-9F87-10B195EC0E2E}" destId="{CB85FF8B-8861-4E0D-8A4B-9513BCE009D1}" srcOrd="0" destOrd="0" presId="urn:microsoft.com/office/officeart/2005/8/layout/hList1"/>
    <dgm:cxn modelId="{2D8823D8-D7EE-45F4-8DA2-B92AC006C0D0}" type="presOf" srcId="{178A6AB2-C5FF-46ED-B5BF-486FA7B240BE}" destId="{B49E4F05-FB3C-4645-A1F3-151C3407EE3A}" srcOrd="0" destOrd="7" presId="urn:microsoft.com/office/officeart/2005/8/layout/hList1"/>
    <dgm:cxn modelId="{E27BE8D8-CDCA-42BF-AEB3-D92685DF5C41}" srcId="{A7C7938E-61F1-45F1-AA74-D2A2BE752569}" destId="{FDED8ACA-35A7-4666-BF44-A052BC7CE428}" srcOrd="4" destOrd="0" parTransId="{ABAEAB2F-5BF2-4DB3-B89F-439F7FD69E35}" sibTransId="{CA52195B-26AC-4CA7-8EDA-C7227B93285F}"/>
    <dgm:cxn modelId="{DB859CDD-9141-4A86-BDD1-640A1AFC7DF0}" srcId="{3BD3F7CE-6A49-475A-8240-F5C8A030BBC6}" destId="{DF1A466A-3950-4DE1-B70D-1A59F2FC0181}" srcOrd="7" destOrd="0" parTransId="{679C7A30-4B54-4A08-B81A-DBF6B05E51F2}" sibTransId="{6CFF23B2-66F3-4A84-A73D-2480EC0582E0}"/>
    <dgm:cxn modelId="{793437DF-B0EA-43EE-9013-CF221952C5BA}" type="presOf" srcId="{FEA1213B-DDDF-4F7A-9639-964EE4481716}" destId="{5D308F3C-2523-41EB-BE6C-A1F82D36665B}" srcOrd="0" destOrd="2" presId="urn:microsoft.com/office/officeart/2005/8/layout/hList1"/>
    <dgm:cxn modelId="{BECFCBE0-D3B7-457E-AA84-ACB3F79762E7}" type="presOf" srcId="{FDED8ACA-35A7-4666-BF44-A052BC7CE428}" destId="{B49E4F05-FB3C-4645-A1F3-151C3407EE3A}" srcOrd="0" destOrd="4" presId="urn:microsoft.com/office/officeart/2005/8/layout/hList1"/>
    <dgm:cxn modelId="{170D30E1-576B-487F-8708-1C05A3EDAEEE}" type="presOf" srcId="{749ACBAF-6D00-4960-A296-40E5F93CEAA0}" destId="{B49E4F05-FB3C-4645-A1F3-151C3407EE3A}" srcOrd="0" destOrd="1" presId="urn:microsoft.com/office/officeart/2005/8/layout/hList1"/>
    <dgm:cxn modelId="{8ADF67EA-F73A-4990-8C19-3333F1DCC3D5}" srcId="{42FB6A5F-CA65-4292-9F87-10B195EC0E2E}" destId="{DD3FAF93-843C-4330-844A-24BB3C1DF958}" srcOrd="5" destOrd="0" parTransId="{D9A21FB4-EE13-4505-9173-0440A0E22234}" sibTransId="{7E389A09-49CE-48CF-AC96-47AB759DB493}"/>
    <dgm:cxn modelId="{278D09ED-801A-4ED4-A280-3A80A59E7807}" type="presOf" srcId="{78E46975-789D-4BA5-B2B1-2CCACDF27E11}" destId="{5D308F3C-2523-41EB-BE6C-A1F82D36665B}" srcOrd="0" destOrd="1" presId="urn:microsoft.com/office/officeart/2005/8/layout/hList1"/>
    <dgm:cxn modelId="{04E1AEEF-5268-4E83-BC61-D66D5A8D6CDC}" srcId="{42FB6A5F-CA65-4292-9F87-10B195EC0E2E}" destId="{A626C7C2-99CF-4795-A3E4-A8EB955F728A}" srcOrd="1" destOrd="0" parTransId="{39BFCDE5-87F9-4B7C-8175-D1542CBADB64}" sibTransId="{99C7326A-5955-4904-8981-6000165AD22F}"/>
    <dgm:cxn modelId="{3AFCA8F0-3F7B-4241-AEE3-B112D7BB9369}" srcId="{A7C7938E-61F1-45F1-AA74-D2A2BE752569}" destId="{2D1F9488-62C5-4AAF-BBBA-37CC5301EB14}" srcOrd="6" destOrd="0" parTransId="{BDE359D3-7FC4-41DE-8CF9-D0181C73723D}" sibTransId="{CF24374B-8D98-456B-B01D-575BFCB0DB33}"/>
    <dgm:cxn modelId="{CFADFBF0-DC30-44D6-96DC-7905D5B2ACCC}" type="presOf" srcId="{3BD3F7CE-6A49-475A-8240-F5C8A030BBC6}" destId="{0A5F1D11-076A-43F4-B376-71A63425698B}" srcOrd="0" destOrd="0" presId="urn:microsoft.com/office/officeart/2005/8/layout/hList1"/>
    <dgm:cxn modelId="{335F07FC-B590-4685-84BC-DDE8EBEEDDBC}" srcId="{A7C7938E-61F1-45F1-AA74-D2A2BE752569}" destId="{70DBC03C-9D72-4BA4-9EB0-0BD1C8C34F44}" srcOrd="3" destOrd="0" parTransId="{1FBF744F-43F7-4935-9294-4D69622B7D59}" sibTransId="{90AFE669-B946-4429-ACD6-DBD8B03776D6}"/>
    <dgm:cxn modelId="{65BC20FC-1F21-427D-B642-738DEA829123}" srcId="{3BD3F7CE-6A49-475A-8240-F5C8A030BBC6}" destId="{22D1AA9E-783B-4FD4-841B-71FA04F10B09}" srcOrd="3" destOrd="0" parTransId="{B672B176-B59E-49A5-89B2-AFC6E8120D4C}" sibTransId="{0904A38B-FA59-4682-B3D9-21A538A1C271}"/>
    <dgm:cxn modelId="{FD7C5811-3628-4D46-A897-F20E0FBA9F58}" type="presParOf" srcId="{6FC6B69D-18F2-47FA-9B23-B9D0594DF484}" destId="{425280AE-E814-4DC4-98CA-5B502B999AAB}" srcOrd="0" destOrd="0" presId="urn:microsoft.com/office/officeart/2005/8/layout/hList1"/>
    <dgm:cxn modelId="{BBB50D87-667A-486A-8432-41A4DDAF4E54}" type="presParOf" srcId="{425280AE-E814-4DC4-98CA-5B502B999AAB}" destId="{CB85FF8B-8861-4E0D-8A4B-9513BCE009D1}" srcOrd="0" destOrd="0" presId="urn:microsoft.com/office/officeart/2005/8/layout/hList1"/>
    <dgm:cxn modelId="{628C2C5F-6229-4EFF-8320-83667FF769D1}" type="presParOf" srcId="{425280AE-E814-4DC4-98CA-5B502B999AAB}" destId="{6CCE7349-D5B7-4A6D-ABA9-E2110E803B47}" srcOrd="1" destOrd="0" presId="urn:microsoft.com/office/officeart/2005/8/layout/hList1"/>
    <dgm:cxn modelId="{7AC94A1A-F180-42E5-9203-0143EA6BA9B1}" type="presParOf" srcId="{6FC6B69D-18F2-47FA-9B23-B9D0594DF484}" destId="{14B5BFB7-FAC0-444F-A71C-413DEDBD2041}" srcOrd="1" destOrd="0" presId="urn:microsoft.com/office/officeart/2005/8/layout/hList1"/>
    <dgm:cxn modelId="{4A989B70-FE34-4776-9EE1-A8C51A5DE93A}" type="presParOf" srcId="{6FC6B69D-18F2-47FA-9B23-B9D0594DF484}" destId="{3139D895-5A11-4209-AA1A-675547F82948}" srcOrd="2" destOrd="0" presId="urn:microsoft.com/office/officeart/2005/8/layout/hList1"/>
    <dgm:cxn modelId="{70AD9B26-EEA8-405F-9A5E-4A00EBAF3C01}" type="presParOf" srcId="{3139D895-5A11-4209-AA1A-675547F82948}" destId="{2C3C52D1-93DB-401A-AED3-E8177941CF86}" srcOrd="0" destOrd="0" presId="urn:microsoft.com/office/officeart/2005/8/layout/hList1"/>
    <dgm:cxn modelId="{AB67C508-B3C0-458C-B9D7-1CB577E5698B}" type="presParOf" srcId="{3139D895-5A11-4209-AA1A-675547F82948}" destId="{B49E4F05-FB3C-4645-A1F3-151C3407EE3A}" srcOrd="1" destOrd="0" presId="urn:microsoft.com/office/officeart/2005/8/layout/hList1"/>
    <dgm:cxn modelId="{23B3C461-7D70-4F77-8FE4-35D2E57DAD44}" type="presParOf" srcId="{6FC6B69D-18F2-47FA-9B23-B9D0594DF484}" destId="{6C6B4FE9-33B3-4A7C-BBBD-A78F9DE33274}" srcOrd="3" destOrd="0" presId="urn:microsoft.com/office/officeart/2005/8/layout/hList1"/>
    <dgm:cxn modelId="{23531B47-CA24-4170-8F1C-3F0CBC3AB8B4}" type="presParOf" srcId="{6FC6B69D-18F2-47FA-9B23-B9D0594DF484}" destId="{743F561F-7218-4761-A1B3-12357DDDE020}" srcOrd="4" destOrd="0" presId="urn:microsoft.com/office/officeart/2005/8/layout/hList1"/>
    <dgm:cxn modelId="{76E426E2-9458-4608-A597-69A8D7947434}" type="presParOf" srcId="{743F561F-7218-4761-A1B3-12357DDDE020}" destId="{0A5F1D11-076A-43F4-B376-71A63425698B}" srcOrd="0" destOrd="0" presId="urn:microsoft.com/office/officeart/2005/8/layout/hList1"/>
    <dgm:cxn modelId="{12304434-DC1B-4C20-A924-4347DC0E3A97}" type="presParOf" srcId="{743F561F-7218-4761-A1B3-12357DDDE020}" destId="{5D308F3C-2523-41EB-BE6C-A1F82D36665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85FF8B-8861-4E0D-8A4B-9513BCE009D1}">
      <dsp:nvSpPr>
        <dsp:cNvPr id="0" name=""/>
        <dsp:cNvSpPr/>
      </dsp:nvSpPr>
      <dsp:spPr>
        <a:xfrm>
          <a:off x="2686" y="125080"/>
          <a:ext cx="2619188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環境保護（</a:t>
          </a:r>
          <a:r>
            <a:rPr lang="en-US" altLang="en-US" sz="1600" kern="1200" dirty="0"/>
            <a:t>E</a:t>
          </a:r>
          <a:r>
            <a:rPr lang="zh-TW" altLang="en-US" sz="1600" kern="1200" dirty="0"/>
            <a:t>）面向</a:t>
          </a:r>
        </a:p>
      </dsp:txBody>
      <dsp:txXfrm>
        <a:off x="2686" y="125080"/>
        <a:ext cx="2619188" cy="460800"/>
      </dsp:txXfrm>
    </dsp:sp>
    <dsp:sp modelId="{6CCE7349-D5B7-4A6D-ABA9-E2110E803B47}">
      <dsp:nvSpPr>
        <dsp:cNvPr id="0" name=""/>
        <dsp:cNvSpPr/>
      </dsp:nvSpPr>
      <dsp:spPr>
        <a:xfrm>
          <a:off x="2686" y="585880"/>
          <a:ext cx="2619188" cy="31704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/>
            <a:t>溫室氣體排放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/>
            <a:t>空氣品質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/>
            <a:t>碳足跡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/>
            <a:t>能源使用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/>
            <a:t>燃料、水資源和廢棄物處理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/>
            <a:t>生物多樣性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/>
            <a:t>產品包裝與物流</a:t>
          </a:r>
        </a:p>
      </dsp:txBody>
      <dsp:txXfrm>
        <a:off x="2686" y="585880"/>
        <a:ext cx="2619188" cy="3170475"/>
      </dsp:txXfrm>
    </dsp:sp>
    <dsp:sp modelId="{2C3C52D1-93DB-401A-AED3-E8177941CF86}">
      <dsp:nvSpPr>
        <dsp:cNvPr id="0" name=""/>
        <dsp:cNvSpPr/>
      </dsp:nvSpPr>
      <dsp:spPr>
        <a:xfrm>
          <a:off x="2988561" y="125080"/>
          <a:ext cx="2619188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社會責任（</a:t>
          </a:r>
          <a:r>
            <a:rPr lang="en-US" altLang="en-US" sz="1600" kern="1200" dirty="0"/>
            <a:t>S</a:t>
          </a:r>
          <a:r>
            <a:rPr lang="zh-TW" altLang="en-US" sz="1600" kern="1200" dirty="0"/>
            <a:t>）面向</a:t>
          </a:r>
        </a:p>
      </dsp:txBody>
      <dsp:txXfrm>
        <a:off x="2988561" y="125080"/>
        <a:ext cx="2619188" cy="460800"/>
      </dsp:txXfrm>
    </dsp:sp>
    <dsp:sp modelId="{B49E4F05-FB3C-4645-A1F3-151C3407EE3A}">
      <dsp:nvSpPr>
        <dsp:cNvPr id="0" name=""/>
        <dsp:cNvSpPr/>
      </dsp:nvSpPr>
      <dsp:spPr>
        <a:xfrm>
          <a:off x="2988561" y="585880"/>
          <a:ext cx="2619188" cy="31704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/>
            <a:t>供應鏈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/>
            <a:t>勞資關係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/>
            <a:t>員工健康安全及舒適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/>
            <a:t>多元職場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/>
            <a:t>薪酬福利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/>
            <a:t>招聘和職涯發展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/>
            <a:t>人權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/>
            <a:t>客戶隱私和安全</a:t>
          </a:r>
        </a:p>
      </dsp:txBody>
      <dsp:txXfrm>
        <a:off x="2988561" y="585880"/>
        <a:ext cx="2619188" cy="3170475"/>
      </dsp:txXfrm>
    </dsp:sp>
    <dsp:sp modelId="{0A5F1D11-076A-43F4-B376-71A63425698B}">
      <dsp:nvSpPr>
        <dsp:cNvPr id="0" name=""/>
        <dsp:cNvSpPr/>
      </dsp:nvSpPr>
      <dsp:spPr>
        <a:xfrm>
          <a:off x="5974436" y="125080"/>
          <a:ext cx="2619188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公司治理（</a:t>
          </a:r>
          <a:r>
            <a:rPr lang="en-US" altLang="en-US" sz="1600" kern="1200" dirty="0"/>
            <a:t>G</a:t>
          </a:r>
          <a:r>
            <a:rPr lang="zh-TW" altLang="en-US" sz="1600" kern="1200" dirty="0"/>
            <a:t>）面向</a:t>
          </a:r>
        </a:p>
      </dsp:txBody>
      <dsp:txXfrm>
        <a:off x="5974436" y="125080"/>
        <a:ext cx="2619188" cy="460800"/>
      </dsp:txXfrm>
    </dsp:sp>
    <dsp:sp modelId="{5D308F3C-2523-41EB-BE6C-A1F82D36665B}">
      <dsp:nvSpPr>
        <dsp:cNvPr id="0" name=""/>
        <dsp:cNvSpPr/>
      </dsp:nvSpPr>
      <dsp:spPr>
        <a:xfrm>
          <a:off x="5974436" y="585880"/>
          <a:ext cx="2619188" cy="31704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/>
            <a:t>董事會組成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/>
            <a:t>公司內部審計與監管政策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/>
            <a:t>系統化風險管理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/>
            <a:t>意外與安全管理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/>
            <a:t>商業倫理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/>
            <a:t>政治影響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/>
            <a:t>競爭行為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/>
            <a:t>供應鏈管理</a:t>
          </a:r>
        </a:p>
      </dsp:txBody>
      <dsp:txXfrm>
        <a:off x="5974436" y="585880"/>
        <a:ext cx="2619188" cy="3170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95A6D-9E00-44DC-AA79-2CDD72B966EF}" type="datetimeFigureOut">
              <a:rPr lang="zh-TW" altLang="en-US" smtClean="0"/>
              <a:t>2024/1/28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AFD0A-C3A4-47B7-91CA-39AB0A0F0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083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AFD0A-C3A4-47B7-91CA-39AB0A0F0E6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138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5A75-2EF9-4A26-B677-512C78E08687}" type="datetime1">
              <a:rPr lang="zh-TW" altLang="en-US" smtClean="0"/>
              <a:t>2024/1/28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01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895A-39CE-48EE-8BEC-9C3B36B30F9D}" type="datetime1">
              <a:rPr lang="zh-TW" altLang="en-US" smtClean="0"/>
              <a:t>2024/1/28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63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41A4-3DAA-494C-B00F-00FC4A098046}" type="datetime1">
              <a:rPr lang="zh-TW" altLang="en-US" smtClean="0"/>
              <a:t>2024/1/28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0223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A8C3-C60D-4519-99EB-A3ABC396F8F0}" type="datetime1">
              <a:rPr lang="zh-TW" altLang="en-US" smtClean="0"/>
              <a:t>2024/1/28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116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BEE8-665C-4F78-B552-938E3A9001DA}" type="datetime1">
              <a:rPr lang="zh-TW" altLang="en-US" smtClean="0"/>
              <a:t>2024/1/28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1204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42A7-60E9-4DC7-9C8A-D1D2019F7864}" type="datetime1">
              <a:rPr lang="zh-TW" altLang="en-US" smtClean="0"/>
              <a:t>2024/1/28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93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BCC9-A1B8-4145-9057-8871A4836DFB}" type="datetime1">
              <a:rPr lang="zh-TW" altLang="en-US" smtClean="0"/>
              <a:t>2024/1/28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363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FAED-048A-4071-95F0-1CF271ABE145}" type="datetime1">
              <a:rPr lang="zh-TW" altLang="en-US" smtClean="0"/>
              <a:t>2024/1/28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57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21D3-5257-451F-88A4-97E508CEB5D0}" type="datetime1">
              <a:rPr lang="zh-TW" altLang="en-US" smtClean="0"/>
              <a:t>2024/1/28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53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EDC0-640B-4598-A4A4-5D498C432D80}" type="datetime1">
              <a:rPr lang="zh-TW" altLang="en-US" smtClean="0"/>
              <a:t>2024/1/28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07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33E9-5C32-4E53-ADC5-8A5D91F92778}" type="datetime1">
              <a:rPr lang="zh-TW" altLang="en-US" smtClean="0"/>
              <a:t>2024/1/28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52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1453-11F7-4F40-AFC9-4F7F23E60FC6}" type="datetime1">
              <a:rPr lang="zh-TW" altLang="en-US" smtClean="0"/>
              <a:t>2024/1/28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58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9746-35AC-41AB-9247-25733961675C}" type="datetime1">
              <a:rPr lang="zh-TW" altLang="en-US" smtClean="0"/>
              <a:t>2024/1/28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52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17BA-1992-4495-92CD-0F2517F8A1D5}" type="datetime1">
              <a:rPr lang="zh-TW" altLang="en-US" smtClean="0"/>
              <a:t>2024/1/28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53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FA75-36AB-43ED-B927-053AB76C3BAC}" type="datetime1">
              <a:rPr lang="zh-TW" altLang="en-US" smtClean="0"/>
              <a:t>2024/1/28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24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D719-E571-4501-ACC9-83216B95FE1A}" type="datetime1">
              <a:rPr lang="zh-TW" altLang="en-US" smtClean="0"/>
              <a:t>2024/1/28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07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00EA-F272-4A37-B072-0C6AFCA9F68E}" type="datetime1">
              <a:rPr lang="zh-TW" altLang="en-US" smtClean="0"/>
              <a:t>2024/1/28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3816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33A82B23-BE9D-49D1-ABEB-4A19EF599F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14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6F676B-3A60-B916-B877-BBBE13130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5" y="1220412"/>
            <a:ext cx="9008533" cy="3121534"/>
          </a:xfrm>
        </p:spPr>
        <p:txBody>
          <a:bodyPr/>
          <a:lstStyle/>
          <a:p>
            <a:pPr algn="ctr"/>
            <a:r>
              <a:rPr lang="zh-TW" altLang="en-US" sz="6000" b="1" dirty="0">
                <a:solidFill>
                  <a:srgbClr val="0070C0"/>
                </a:solidFill>
              </a:rPr>
              <a:t>臺灣</a:t>
            </a:r>
            <a:br>
              <a:rPr lang="en-US" altLang="zh-TW" sz="6000" b="1" dirty="0">
                <a:solidFill>
                  <a:srgbClr val="0070C0"/>
                </a:solidFill>
              </a:rPr>
            </a:br>
            <a:r>
              <a:rPr lang="en-US" altLang="zh-TW" sz="6000" b="1" dirty="0">
                <a:solidFill>
                  <a:srgbClr val="0070C0"/>
                </a:solidFill>
              </a:rPr>
              <a:t>ESG</a:t>
            </a:r>
            <a:r>
              <a:rPr lang="zh-TW" altLang="en-US" sz="6000" b="1" dirty="0">
                <a:solidFill>
                  <a:srgbClr val="0070C0"/>
                </a:solidFill>
              </a:rPr>
              <a:t>政策之介紹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FB8E587-FC76-2F25-F48F-8634BAE3D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6735" y="4736632"/>
            <a:ext cx="4469191" cy="1096899"/>
          </a:xfrm>
        </p:spPr>
        <p:txBody>
          <a:bodyPr>
            <a:normAutofit/>
          </a:bodyPr>
          <a:lstStyle/>
          <a:p>
            <a:pPr algn="ctr"/>
            <a:r>
              <a:rPr lang="zh-TW" altLang="en-US" sz="2400" b="1" dirty="0">
                <a:solidFill>
                  <a:srgbClr val="0070C0"/>
                </a:solidFill>
              </a:rPr>
              <a:t>周志隆　助理教授</a:t>
            </a:r>
            <a:endParaRPr lang="en-US" altLang="zh-TW" sz="2400" b="1" dirty="0">
              <a:solidFill>
                <a:srgbClr val="0070C0"/>
              </a:solidFill>
            </a:endParaRPr>
          </a:p>
          <a:p>
            <a:pPr algn="ctr"/>
            <a:r>
              <a:rPr lang="zh-TW" altLang="en-US" sz="2400" b="1" dirty="0">
                <a:solidFill>
                  <a:srgbClr val="0070C0"/>
                </a:solidFill>
              </a:rPr>
              <a:t>國立臺灣科技大學管理學院</a:t>
            </a:r>
          </a:p>
        </p:txBody>
      </p:sp>
    </p:spTree>
    <p:extLst>
      <p:ext uri="{BB962C8B-B14F-4D97-AF65-F5344CB8AC3E}">
        <p14:creationId xmlns:p14="http://schemas.microsoft.com/office/powerpoint/2010/main" val="743610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300" b="1" dirty="0">
                <a:solidFill>
                  <a:srgbClr val="0070C0"/>
                </a:solidFill>
              </a:rPr>
              <a:t>金管會推動</a:t>
            </a:r>
            <a:r>
              <a:rPr lang="en-US" altLang="zh-TW" sz="4300" b="1" dirty="0">
                <a:solidFill>
                  <a:srgbClr val="0070C0"/>
                </a:solidFill>
              </a:rPr>
              <a:t>ESG</a:t>
            </a:r>
            <a:r>
              <a:rPr lang="zh-TW" altLang="en-US" sz="4300" b="1" dirty="0">
                <a:solidFill>
                  <a:srgbClr val="0070C0"/>
                </a:solidFill>
              </a:rPr>
              <a:t>之措施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866" y="2160588"/>
            <a:ext cx="8098306" cy="3881437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443216" y="6041362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來源：金管會</a:t>
            </a:r>
          </a:p>
        </p:txBody>
      </p:sp>
      <p:sp>
        <p:nvSpPr>
          <p:cNvPr id="7" name="矩形 6"/>
          <p:cNvSpPr/>
          <p:nvPr/>
        </p:nvSpPr>
        <p:spPr>
          <a:xfrm>
            <a:off x="926866" y="1543114"/>
            <a:ext cx="6096000" cy="7745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綠色金融行動方案</a:t>
            </a:r>
            <a:endParaRPr lang="en-US" altLang="zh-TW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上市櫃公司永續發展路徑圖</a:t>
            </a:r>
            <a:endParaRPr lang="en-US" altLang="zh-TW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830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300" b="1" dirty="0">
                <a:solidFill>
                  <a:srgbClr val="0070C0"/>
                </a:solidFill>
              </a:rPr>
              <a:t>金管會推動</a:t>
            </a:r>
            <a:r>
              <a:rPr lang="en-US" altLang="zh-TW" sz="4300" b="1" dirty="0">
                <a:solidFill>
                  <a:srgbClr val="0070C0"/>
                </a:solidFill>
              </a:rPr>
              <a:t>ESG</a:t>
            </a:r>
            <a:r>
              <a:rPr lang="zh-TW" altLang="en-US" sz="4300" b="1" dirty="0">
                <a:solidFill>
                  <a:srgbClr val="0070C0"/>
                </a:solidFill>
              </a:rPr>
              <a:t>之措施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綠色基金</a:t>
            </a:r>
            <a:r>
              <a:rPr lang="en-US" altLang="zh-TW" dirty="0"/>
              <a:t>(ESG</a:t>
            </a:r>
            <a:r>
              <a:rPr lang="zh-TW" altLang="en-US" dirty="0"/>
              <a:t>基金</a:t>
            </a:r>
            <a:r>
              <a:rPr lang="en-US" altLang="zh-TW" dirty="0"/>
              <a:t>)</a:t>
            </a:r>
            <a:r>
              <a:rPr lang="zh-TW" altLang="en-US" dirty="0"/>
              <a:t>：與一般基金無異，不過是金融機構發行的基金以</a:t>
            </a:r>
            <a:r>
              <a:rPr lang="en-US" altLang="zh-TW" dirty="0"/>
              <a:t>ESG</a:t>
            </a:r>
            <a:r>
              <a:rPr lang="zh-TW" altLang="en-US" dirty="0"/>
              <a:t>作為主題，基金經理人做投資決策時除了評估公司績效，還需特別檢視公司的</a:t>
            </a:r>
            <a:r>
              <a:rPr lang="en-US" altLang="zh-TW" dirty="0"/>
              <a:t>ESG</a:t>
            </a:r>
            <a:r>
              <a:rPr lang="zh-TW" altLang="en-US" dirty="0"/>
              <a:t>表現</a:t>
            </a:r>
            <a:endParaRPr lang="en-US" altLang="zh-TW" dirty="0"/>
          </a:p>
          <a:p>
            <a:r>
              <a:rPr lang="zh-TW" altLang="en-US" dirty="0"/>
              <a:t>綠色存款：指組織或企業在金融機構投入一筆定期存款，以利金融機構將資金運用於綠色產業與綠色項目發展</a:t>
            </a:r>
            <a:r>
              <a:rPr lang="en-US" altLang="zh-TW" dirty="0"/>
              <a:t>(</a:t>
            </a:r>
            <a:r>
              <a:rPr lang="zh-TW" altLang="en-US" dirty="0"/>
              <a:t>如：可再生能源、太陽能產業、離岸風電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綠色產業融資：政策為了鼓勵企業與個人發展綠能產業、增加排碳能力或環保淨零轉型，政府與金融機構合作，針對綠色產業推出一系列融資專案，提供充足金融協助，以達成產業的設備更新、廠房設置與材料購買</a:t>
            </a:r>
            <a:endParaRPr lang="en-US" altLang="zh-TW" dirty="0"/>
          </a:p>
          <a:p>
            <a:r>
              <a:rPr lang="zh-TW" altLang="en-US" dirty="0"/>
              <a:t>永續連結貸款：銀行鼓勵企業更積極投入綠色資源，達成所承諾的「永續績效指標」，使企業</a:t>
            </a:r>
            <a:r>
              <a:rPr lang="en-US" altLang="zh-TW" dirty="0"/>
              <a:t>ESG</a:t>
            </a:r>
            <a:r>
              <a:rPr lang="zh-TW" altLang="en-US" dirty="0"/>
              <a:t>的績效表現與需支付利息掛勾，來決定是否給予企業更優惠的放款利率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198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300" b="1" dirty="0">
                <a:solidFill>
                  <a:srgbClr val="0070C0"/>
                </a:solidFill>
              </a:rPr>
              <a:t>金管會推動</a:t>
            </a:r>
            <a:r>
              <a:rPr lang="en-US" altLang="zh-TW" sz="4300" b="1" dirty="0">
                <a:solidFill>
                  <a:srgbClr val="0070C0"/>
                </a:solidFill>
              </a:rPr>
              <a:t>ESG</a:t>
            </a:r>
            <a:r>
              <a:rPr lang="zh-TW" altLang="en-US" sz="4300" b="1" dirty="0">
                <a:solidFill>
                  <a:srgbClr val="0070C0"/>
                </a:solidFill>
              </a:rPr>
              <a:t>之措施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綠色保險商品：早期的綠色保險是單純指環境污染責任險，如今綠色保險的範疇已擴大，是指為了因應綠能需求而生風險或有利發展所規劃的保險商品</a:t>
            </a:r>
          </a:p>
          <a:p>
            <a:r>
              <a:rPr lang="zh-TW" altLang="en-US" dirty="0"/>
              <a:t>責任授信：金融機構對借款人進行貸款時除了以傳統原則做評估，還考量企業對社會、環境永續發展的影響。通過此種方法，金融機構可更了解借款人的風險狀況，也更加注重綠色、低碳環保項目，有助推動綠色金融與綠色經濟</a:t>
            </a:r>
          </a:p>
          <a:p>
            <a:r>
              <a:rPr lang="zh-TW" altLang="en-US" dirty="0"/>
              <a:t>責任投資：金融機構將被投資公司的</a:t>
            </a:r>
            <a:r>
              <a:rPr lang="en-US" altLang="zh-TW" dirty="0"/>
              <a:t>ESG</a:t>
            </a:r>
            <a:r>
              <a:rPr lang="zh-TW" altLang="en-US" dirty="0"/>
              <a:t>風險與績效，整合於投資流程與決策中，並與被投資公司進行建設性之溝通及互動等議合作為，促進被投資公司之永續發展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088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300" b="1" dirty="0">
                <a:solidFill>
                  <a:srgbClr val="0070C0"/>
                </a:solidFill>
              </a:rPr>
              <a:t>金管會推動</a:t>
            </a:r>
            <a:r>
              <a:rPr lang="en-US" altLang="zh-TW" sz="4300" b="1" dirty="0">
                <a:solidFill>
                  <a:srgbClr val="0070C0"/>
                </a:solidFill>
              </a:rPr>
              <a:t>ESG</a:t>
            </a:r>
            <a:r>
              <a:rPr lang="zh-TW" altLang="en-US" sz="4300" b="1" dirty="0">
                <a:solidFill>
                  <a:srgbClr val="0070C0"/>
                </a:solidFill>
              </a:rPr>
              <a:t>之措施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鼓勵企業發行</a:t>
            </a:r>
            <a:r>
              <a:rPr lang="zh-TW" altLang="en-US" b="1" u="sng" dirty="0"/>
              <a:t>永續發展債券</a:t>
            </a:r>
            <a:endParaRPr lang="en-US" altLang="zh-TW" b="1" u="sng" dirty="0"/>
          </a:p>
          <a:p>
            <a:pPr lvl="1"/>
            <a:r>
              <a:rPr lang="zh-TW" altLang="en-US" dirty="0"/>
              <a:t>建置永續發展債券資格認可電子化線上申請系統</a:t>
            </a:r>
            <a:endParaRPr lang="en-US" altLang="zh-TW" dirty="0"/>
          </a:p>
          <a:p>
            <a:pPr lvl="2"/>
            <a:r>
              <a:rPr lang="zh-TW" altLang="en-US" dirty="0"/>
              <a:t>規劃建置永續發展債券資格認可網路申請作業，擬透過電子化線上作業方式，簡化債券發行人辦理永續發展債券資格認可的申請作業及流程，提升市場服務效能</a:t>
            </a:r>
            <a:endParaRPr lang="en-US" altLang="zh-TW" dirty="0"/>
          </a:p>
          <a:p>
            <a:pPr lvl="1"/>
            <a:r>
              <a:rPr lang="zh-TW" altLang="en-US" dirty="0"/>
              <a:t>參考國際趨勢及市場需求，研議擴大永續發展債券商品範疇之可行性</a:t>
            </a:r>
            <a:endParaRPr lang="en-US" altLang="zh-TW" dirty="0"/>
          </a:p>
          <a:p>
            <a:pPr lvl="2"/>
            <a:r>
              <a:rPr lang="zh-TW" altLang="en-US" dirty="0"/>
              <a:t>參考國際最新發展趨勢，研議擴大永續發展債券市場商品範疇之可行性，例如綠色經濟企業債券等各種新種永續發展債券商品，以提供發行人及投資人更多元化的永續投融資選擇</a:t>
            </a:r>
            <a:endParaRPr lang="en-US" altLang="zh-TW" dirty="0"/>
          </a:p>
          <a:p>
            <a:pPr lvl="1"/>
            <a:r>
              <a:rPr lang="zh-TW" altLang="en-US" dirty="0"/>
              <a:t>舉辦宣導說明會及拜訪潛在發行人</a:t>
            </a:r>
            <a:endParaRPr lang="en-US" altLang="zh-TW" dirty="0"/>
          </a:p>
          <a:p>
            <a:pPr lvl="2"/>
            <a:r>
              <a:rPr lang="zh-TW" altLang="en-US" dirty="0"/>
              <a:t>將持續以推動拜訪、辦理宣導說明會及透過媒體宣導方式，來鼓勵及推動發行人發行永續發展債券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503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>
              <a:spcBef>
                <a:spcPts val="1000"/>
              </a:spcBef>
            </a:pPr>
            <a:r>
              <a:rPr lang="zh-TW" altLang="en-US" sz="4300" b="1" dirty="0">
                <a:solidFill>
                  <a:srgbClr val="0070C0"/>
                </a:solidFill>
              </a:rPr>
              <a:t>金管會推動</a:t>
            </a:r>
            <a:r>
              <a:rPr lang="en-US" altLang="zh-TW" sz="4300" b="1" dirty="0">
                <a:solidFill>
                  <a:srgbClr val="0070C0"/>
                </a:solidFill>
              </a:rPr>
              <a:t>ESG</a:t>
            </a:r>
            <a:r>
              <a:rPr lang="zh-TW" altLang="en-US" sz="4300" b="1" dirty="0">
                <a:solidFill>
                  <a:srgbClr val="0070C0"/>
                </a:solidFill>
              </a:rPr>
              <a:t>之措施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776" y="1471448"/>
            <a:ext cx="7198950" cy="4776952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712791" y="624840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來源：金管會</a:t>
            </a:r>
          </a:p>
        </p:txBody>
      </p:sp>
    </p:spTree>
    <p:extLst>
      <p:ext uri="{BB962C8B-B14F-4D97-AF65-F5344CB8AC3E}">
        <p14:creationId xmlns:p14="http://schemas.microsoft.com/office/powerpoint/2010/main" val="265989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300" b="1" dirty="0">
                <a:solidFill>
                  <a:srgbClr val="0070C0"/>
                </a:solidFill>
              </a:rPr>
              <a:t>金管會推動</a:t>
            </a:r>
            <a:r>
              <a:rPr lang="en-US" altLang="zh-TW" sz="4300" b="1" dirty="0">
                <a:solidFill>
                  <a:srgbClr val="0070C0"/>
                </a:solidFill>
              </a:rPr>
              <a:t>ESG</a:t>
            </a:r>
            <a:r>
              <a:rPr lang="zh-TW" altLang="en-US" sz="4300" b="1" dirty="0">
                <a:solidFill>
                  <a:srgbClr val="0070C0"/>
                </a:solidFill>
              </a:rPr>
              <a:t>之措施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656" y="1362900"/>
            <a:ext cx="6574535" cy="4797998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7333488" y="2057400"/>
            <a:ext cx="740664" cy="32636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198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300" b="1" dirty="0">
                <a:solidFill>
                  <a:srgbClr val="0070C0"/>
                </a:solidFill>
              </a:rPr>
              <a:t>金管會推動</a:t>
            </a:r>
            <a:r>
              <a:rPr lang="en-US" altLang="zh-TW" sz="4300" b="1" dirty="0">
                <a:solidFill>
                  <a:srgbClr val="0070C0"/>
                </a:solidFill>
              </a:rPr>
              <a:t>ESG</a:t>
            </a:r>
            <a:r>
              <a:rPr lang="zh-TW" altLang="en-US" sz="4300" b="1" dirty="0">
                <a:solidFill>
                  <a:srgbClr val="0070C0"/>
                </a:solidFill>
              </a:rPr>
              <a:t>之措施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705" y="1355834"/>
            <a:ext cx="6695322" cy="4940934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239" y="6296768"/>
            <a:ext cx="1993565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25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300" b="1" dirty="0">
                <a:solidFill>
                  <a:srgbClr val="0070C0"/>
                </a:solidFill>
              </a:rPr>
              <a:t>金管會推動</a:t>
            </a:r>
            <a:r>
              <a:rPr lang="en-US" altLang="zh-TW" sz="4300" b="1" dirty="0">
                <a:solidFill>
                  <a:srgbClr val="0070C0"/>
                </a:solidFill>
              </a:rPr>
              <a:t>ESG</a:t>
            </a:r>
            <a:r>
              <a:rPr lang="zh-TW" altLang="en-US" sz="4300" b="1" dirty="0">
                <a:solidFill>
                  <a:srgbClr val="0070C0"/>
                </a:solidFill>
              </a:rPr>
              <a:t>之措施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751" y="2160588"/>
            <a:ext cx="7664536" cy="3881437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260336" y="5902881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來源：金管會</a:t>
            </a:r>
          </a:p>
        </p:txBody>
      </p:sp>
    </p:spTree>
    <p:extLst>
      <p:ext uri="{BB962C8B-B14F-4D97-AF65-F5344CB8AC3E}">
        <p14:creationId xmlns:p14="http://schemas.microsoft.com/office/powerpoint/2010/main" val="1907247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300" b="1" dirty="0">
                <a:solidFill>
                  <a:srgbClr val="0070C0"/>
                </a:solidFill>
              </a:rPr>
              <a:t>金管會推動</a:t>
            </a:r>
            <a:r>
              <a:rPr lang="en-US" altLang="zh-TW" sz="4300" b="1" dirty="0">
                <a:solidFill>
                  <a:srgbClr val="0070C0"/>
                </a:solidFill>
              </a:rPr>
              <a:t>ESG</a:t>
            </a:r>
            <a:r>
              <a:rPr lang="zh-TW" altLang="en-US" sz="4300" b="1" dirty="0">
                <a:solidFill>
                  <a:srgbClr val="0070C0"/>
                </a:solidFill>
              </a:rPr>
              <a:t>之措施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配合年報應行記載事項修正，證交所</a:t>
            </a:r>
            <a:r>
              <a:rPr lang="en-US" altLang="zh-TW" dirty="0"/>
              <a:t>2022</a:t>
            </a:r>
            <a:r>
              <a:rPr lang="zh-TW" altLang="en-US" dirty="0"/>
              <a:t>年</a:t>
            </a:r>
            <a:r>
              <a:rPr lang="en-US" altLang="zh-TW" dirty="0"/>
              <a:t>5</a:t>
            </a:r>
            <a:r>
              <a:rPr lang="zh-TW" altLang="en-US" dirty="0"/>
              <a:t>月於公開資訊觀測站</a:t>
            </a:r>
            <a:r>
              <a:rPr lang="en-US" altLang="zh-TW" dirty="0"/>
              <a:t>(MOPS)</a:t>
            </a:r>
            <a:r>
              <a:rPr lang="zh-TW" altLang="en-US" dirty="0"/>
              <a:t>增加「企業</a:t>
            </a:r>
            <a:r>
              <a:rPr lang="en-US" altLang="zh-TW" dirty="0"/>
              <a:t>ESG</a:t>
            </a:r>
            <a:r>
              <a:rPr lang="zh-TW" altLang="en-US" dirty="0"/>
              <a:t>資訊揭露」專區</a:t>
            </a:r>
            <a:endParaRPr lang="en-US" altLang="zh-TW" dirty="0"/>
          </a:p>
          <a:p>
            <a:r>
              <a:rPr lang="zh-TW" altLang="en-US" dirty="0"/>
              <a:t>整合上市公司</a:t>
            </a:r>
            <a:r>
              <a:rPr lang="en-US" altLang="zh-TW" dirty="0"/>
              <a:t>ESG</a:t>
            </a:r>
            <a:r>
              <a:rPr lang="zh-TW" altLang="en-US" dirty="0"/>
              <a:t>資訊，提供資訊使用者</a:t>
            </a:r>
            <a:r>
              <a:rPr lang="en-US" altLang="zh-TW" dirty="0"/>
              <a:t>(</a:t>
            </a:r>
            <a:r>
              <a:rPr lang="zh-TW" altLang="en-US" dirty="0"/>
              <a:t>如投資人</a:t>
            </a:r>
            <a:r>
              <a:rPr lang="en-US" altLang="zh-TW" dirty="0"/>
              <a:t>)</a:t>
            </a:r>
            <a:r>
              <a:rPr lang="zh-TW" altLang="en-US" dirty="0"/>
              <a:t>依據需求查詢個別公司所有</a:t>
            </a:r>
            <a:r>
              <a:rPr lang="en-US" altLang="zh-TW" dirty="0"/>
              <a:t>ESG</a:t>
            </a:r>
            <a:r>
              <a:rPr lang="zh-TW" altLang="en-US" dirty="0"/>
              <a:t>資訊，或依特定主題查詢該產業之公司整合資訊，以供比較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79" y="3440962"/>
            <a:ext cx="9045026" cy="3310034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>
            <a:off x="911234" y="6132520"/>
            <a:ext cx="418289" cy="27806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461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AD335B6-D5F0-C42E-0262-DA2028B4D787}"/>
              </a:ext>
            </a:extLst>
          </p:cNvPr>
          <p:cNvSpPr txBox="1"/>
          <p:nvPr/>
        </p:nvSpPr>
        <p:spPr>
          <a:xfrm>
            <a:off x="677334" y="1958370"/>
            <a:ext cx="874939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800" indent="-304800" algn="just"/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金融監督管理委員會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(2023)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。官網資訊 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https://www.fsc.gov.tw/</a:t>
            </a:r>
          </a:p>
          <a:p>
            <a:pPr marL="304800" indent="-304800" algn="just"/>
            <a:r>
              <a:rPr lang="zh-TW" altLang="en-US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台灣證券交易所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(2023)</a:t>
            </a:r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公司治理及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ESG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近期推動措施</a:t>
            </a:r>
            <a:endParaRPr lang="zh-TW" altLang="zh-TW" sz="20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04800" indent="-304800" algn="just"/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證券期貨局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(2023)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。上市櫃公司永續發展行動方案 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(2023)</a:t>
            </a:r>
          </a:p>
          <a:p>
            <a:pPr marL="304800" indent="-304800" algn="just"/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經理人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(2023)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ESG 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是什麼？何謂 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ESG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？企業永續關鍵字 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CSR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ESG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SDGs 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一次學</a:t>
            </a:r>
            <a:endParaRPr lang="en-US" altLang="zh-TW" sz="2000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04800" indent="-304800" algn="just"/>
            <a:r>
              <a:rPr lang="zh-TW" altLang="en-US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天下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(2023)</a:t>
            </a:r>
            <a:r>
              <a:rPr lang="zh-TW" altLang="en-US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什麼是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ESG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？全面解析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ESG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核心定義、案例、檢測工具，一次讀懂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ESG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的行動指南</a:t>
            </a:r>
            <a:endParaRPr lang="zh-TW" altLang="zh-TW" sz="20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A0A4F6FB-6B4A-A32B-314C-6990DEC5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178"/>
          </a:xfrm>
        </p:spPr>
        <p:txBody>
          <a:bodyPr>
            <a:normAutofit fontScale="90000"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參考文獻</a:t>
            </a:r>
          </a:p>
        </p:txBody>
      </p:sp>
    </p:spTree>
    <p:extLst>
      <p:ext uri="{BB962C8B-B14F-4D97-AF65-F5344CB8AC3E}">
        <p14:creationId xmlns:p14="http://schemas.microsoft.com/office/powerpoint/2010/main" val="228495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020F8-2CC4-EE57-3848-51859AEC3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ESG</a:t>
            </a:r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簡介</a:t>
            </a:r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SDGs</a:t>
            </a:r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與</a:t>
            </a:r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ESG</a:t>
            </a:r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之關係</a:t>
            </a:r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ESG</a:t>
            </a:r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與淨零排放之關係</a:t>
            </a:r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金管會推動</a:t>
            </a:r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ESG</a:t>
            </a:r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之措施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CB2B7368-1872-46BA-27D0-B2E28392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7376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30480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70C0"/>
                </a:solidFill>
              </a:rPr>
              <a:t>ESG</a:t>
            </a:r>
            <a:r>
              <a:rPr lang="zh-TW" altLang="en-US" sz="4800" b="1" dirty="0">
                <a:solidFill>
                  <a:srgbClr val="0070C0"/>
                </a:solidFill>
              </a:rPr>
              <a:t>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234371"/>
          </a:xfrm>
        </p:spPr>
        <p:txBody>
          <a:bodyPr>
            <a:normAutofit/>
          </a:bodyPr>
          <a:lstStyle/>
          <a:p>
            <a:r>
              <a:rPr lang="en-US" altLang="zh-TW" dirty="0"/>
              <a:t>ESG </a:t>
            </a:r>
            <a:r>
              <a:rPr lang="zh-TW" altLang="en-US" dirty="0"/>
              <a:t>是 </a:t>
            </a:r>
            <a:r>
              <a:rPr lang="en-US" altLang="zh-TW" dirty="0"/>
              <a:t>3 </a:t>
            </a:r>
            <a:r>
              <a:rPr lang="zh-TW" altLang="en-US" dirty="0"/>
              <a:t>個英文單字的縮寫，分別是環境保護</a:t>
            </a:r>
            <a:r>
              <a:rPr lang="en-US" altLang="zh-TW" dirty="0"/>
              <a:t>(E</a:t>
            </a:r>
            <a:r>
              <a:rPr lang="zh-TW" altLang="en-US" dirty="0"/>
              <a:t>，</a:t>
            </a:r>
            <a:r>
              <a:rPr lang="en-US" altLang="zh-TW" dirty="0"/>
              <a:t>environment)</a:t>
            </a:r>
            <a:r>
              <a:rPr lang="zh-TW" altLang="en-US" dirty="0"/>
              <a:t>、社會責任</a:t>
            </a:r>
            <a:r>
              <a:rPr lang="en-US" altLang="zh-TW" dirty="0"/>
              <a:t>(S</a:t>
            </a:r>
            <a:r>
              <a:rPr lang="zh-TW" altLang="en-US" dirty="0"/>
              <a:t>，</a:t>
            </a:r>
            <a:r>
              <a:rPr lang="en-US" altLang="zh-TW" dirty="0"/>
              <a:t>social)</a:t>
            </a:r>
            <a:r>
              <a:rPr lang="zh-TW" altLang="en-US" dirty="0"/>
              <a:t>和公司治理</a:t>
            </a:r>
            <a:r>
              <a:rPr lang="en-US" altLang="zh-TW" dirty="0"/>
              <a:t>(G</a:t>
            </a:r>
            <a:r>
              <a:rPr lang="zh-TW" altLang="en-US" dirty="0"/>
              <a:t>，</a:t>
            </a:r>
            <a:r>
              <a:rPr lang="en-US" altLang="zh-TW" dirty="0"/>
              <a:t>governance)</a:t>
            </a:r>
            <a:r>
              <a:rPr lang="zh-TW" altLang="en-US" dirty="0"/>
              <a:t>，聯合國全球契約</a:t>
            </a:r>
            <a:r>
              <a:rPr lang="en-US" altLang="zh-TW" dirty="0"/>
              <a:t>(UN Global Compact)</a:t>
            </a:r>
            <a:r>
              <a:rPr lang="zh-TW" altLang="en-US" dirty="0"/>
              <a:t>於 </a:t>
            </a:r>
            <a:r>
              <a:rPr lang="en-US" altLang="zh-TW" dirty="0"/>
              <a:t>2004 </a:t>
            </a:r>
            <a:r>
              <a:rPr lang="zh-TW" altLang="en-US" dirty="0"/>
              <a:t>年首次提出 </a:t>
            </a:r>
            <a:r>
              <a:rPr lang="en-US" altLang="zh-TW" dirty="0"/>
              <a:t>ESG </a:t>
            </a:r>
            <a:r>
              <a:rPr lang="zh-TW" altLang="en-US" dirty="0"/>
              <a:t>的概念，</a:t>
            </a:r>
            <a:r>
              <a:rPr lang="en-US" altLang="zh-TW" dirty="0"/>
              <a:t>ESG</a:t>
            </a:r>
            <a:r>
              <a:rPr lang="zh-TW" altLang="en-US" dirty="0"/>
              <a:t>被視為評估企業的經營是否善盡社會責任的指標</a:t>
            </a:r>
            <a:endParaRPr lang="en-US" altLang="zh-TW" dirty="0"/>
          </a:p>
          <a:p>
            <a:pPr lvl="1"/>
            <a:r>
              <a:rPr lang="zh-TW" altLang="en-US" dirty="0"/>
              <a:t>環境保護</a:t>
            </a:r>
            <a:r>
              <a:rPr lang="en-US" altLang="zh-TW" dirty="0"/>
              <a:t>(E)</a:t>
            </a:r>
            <a:r>
              <a:rPr lang="zh-TW" altLang="en-US" dirty="0"/>
              <a:t>：溫室氣體排放、水及污水管理、生物多樣性、環境污染防治控制等面向</a:t>
            </a:r>
            <a:endParaRPr lang="en-US" altLang="zh-TW" dirty="0"/>
          </a:p>
          <a:p>
            <a:pPr lvl="1"/>
            <a:r>
              <a:rPr lang="zh-TW" altLang="en-US" dirty="0"/>
              <a:t>社會責任</a:t>
            </a:r>
            <a:r>
              <a:rPr lang="en-US" altLang="zh-TW" dirty="0"/>
              <a:t>(S)</a:t>
            </a:r>
            <a:r>
              <a:rPr lang="zh-TW" altLang="en-US" dirty="0"/>
              <a:t>：客戶福利、勞工關係、多樣化與共融等受產業影響之利害關係人面向</a:t>
            </a:r>
            <a:endParaRPr lang="en-US" altLang="zh-TW" dirty="0"/>
          </a:p>
          <a:p>
            <a:pPr lvl="1"/>
            <a:r>
              <a:rPr lang="zh-TW" altLang="en-US" dirty="0"/>
              <a:t>公司治理</a:t>
            </a:r>
            <a:r>
              <a:rPr lang="en-US" altLang="zh-TW" dirty="0"/>
              <a:t>(G)</a:t>
            </a:r>
            <a:r>
              <a:rPr lang="zh-TW" altLang="en-US" dirty="0"/>
              <a:t>：董事會組成、公司內部審計與監管政策、商業倫理、競爭行為、供應鏈管理等面向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900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b="1" dirty="0">
                <a:solidFill>
                  <a:srgbClr val="0070C0"/>
                </a:solidFill>
              </a:rPr>
              <a:t>ESG</a:t>
            </a:r>
            <a:r>
              <a:rPr lang="zh-TW" altLang="en-US" sz="4800" b="1" dirty="0">
                <a:solidFill>
                  <a:srgbClr val="0070C0"/>
                </a:solidFill>
              </a:rPr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企業社會責任</a:t>
            </a:r>
            <a:r>
              <a:rPr lang="en-US" altLang="zh-TW" dirty="0"/>
              <a:t>(CSR</a:t>
            </a:r>
            <a:r>
              <a:rPr lang="zh-TW" altLang="en-US" dirty="0"/>
              <a:t>，</a:t>
            </a:r>
            <a:r>
              <a:rPr lang="en-US" altLang="zh-TW" dirty="0"/>
              <a:t>corporate social responsibility)</a:t>
            </a:r>
            <a:r>
              <a:rPr lang="zh-TW" altLang="en-US" dirty="0"/>
              <a:t>，根據世界企業永續發展協會</a:t>
            </a:r>
            <a:r>
              <a:rPr lang="en-US" altLang="zh-TW" dirty="0"/>
              <a:t>(WBCSD</a:t>
            </a:r>
            <a:r>
              <a:rPr lang="zh-TW" altLang="en-US" dirty="0"/>
              <a:t>，</a:t>
            </a:r>
            <a:r>
              <a:rPr lang="en-US" altLang="zh-TW" dirty="0"/>
              <a:t>World Business Council For Sustainable Development)</a:t>
            </a:r>
            <a:r>
              <a:rPr lang="zh-TW" altLang="en-US" dirty="0"/>
              <a:t>定義，指一家企業貢獻經濟發展的同時，承諾遵守道德規範、改善員工及其家庭、當地整體社區、社會的生活品質</a:t>
            </a:r>
            <a:endParaRPr lang="en-US" altLang="zh-TW" dirty="0"/>
          </a:p>
          <a:p>
            <a:r>
              <a:rPr lang="en-US" altLang="zh-TW" dirty="0"/>
              <a:t>CSR </a:t>
            </a:r>
            <a:r>
              <a:rPr lang="zh-TW" altLang="en-US" dirty="0"/>
              <a:t>提出一個廣泛的概念，</a:t>
            </a:r>
            <a:r>
              <a:rPr lang="en-US" altLang="zh-TW" dirty="0"/>
              <a:t>ESG </a:t>
            </a:r>
            <a:r>
              <a:rPr lang="zh-TW" altLang="en-US" dirty="0"/>
              <a:t>則是提出如何實踐 </a:t>
            </a:r>
            <a:r>
              <a:rPr lang="en-US" altLang="zh-TW" dirty="0"/>
              <a:t>CSR </a:t>
            </a:r>
            <a:r>
              <a:rPr lang="zh-TW" altLang="en-US" dirty="0"/>
              <a:t>的原則，從環境、社會、公司治理三方面評估一家企業的永續</a:t>
            </a:r>
            <a:r>
              <a:rPr lang="en-US" altLang="zh-TW" dirty="0"/>
              <a:t>(sustainability)</a:t>
            </a:r>
            <a:r>
              <a:rPr lang="zh-TW" altLang="en-US" dirty="0"/>
              <a:t>發展指標</a:t>
            </a:r>
            <a:endParaRPr lang="en-US" altLang="zh-TW" dirty="0"/>
          </a:p>
          <a:p>
            <a:r>
              <a:rPr lang="en-US" altLang="zh-TW" dirty="0"/>
              <a:t>CSR </a:t>
            </a:r>
            <a:r>
              <a:rPr lang="zh-TW" altLang="en-US" dirty="0"/>
              <a:t>是企業永續經營的主要概念，</a:t>
            </a:r>
            <a:r>
              <a:rPr lang="en-US" altLang="zh-TW" dirty="0"/>
              <a:t>ESG </a:t>
            </a:r>
            <a:r>
              <a:rPr lang="zh-TW" altLang="en-US" dirty="0"/>
              <a:t>則是其中一種衡量指標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116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b="1" dirty="0">
                <a:solidFill>
                  <a:srgbClr val="0070C0"/>
                </a:solidFill>
              </a:rPr>
              <a:t>ESG</a:t>
            </a:r>
            <a:r>
              <a:rPr lang="zh-TW" altLang="en-US" sz="4800" b="1" dirty="0">
                <a:solidFill>
                  <a:srgbClr val="0070C0"/>
                </a:solidFill>
              </a:rPr>
              <a:t>簡介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531180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122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b="1" dirty="0">
                <a:solidFill>
                  <a:srgbClr val="0070C0"/>
                </a:solidFill>
              </a:rPr>
              <a:t>ESG</a:t>
            </a:r>
            <a:r>
              <a:rPr lang="zh-TW" altLang="en-US" sz="4800" b="1" dirty="0">
                <a:solidFill>
                  <a:srgbClr val="0070C0"/>
                </a:solidFill>
              </a:rPr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企業注重</a:t>
            </a:r>
            <a:r>
              <a:rPr lang="en-US" altLang="zh-TW" dirty="0"/>
              <a:t>ESG</a:t>
            </a:r>
            <a:r>
              <a:rPr lang="zh-TW" altLang="en-US" dirty="0"/>
              <a:t>的表現的效益</a:t>
            </a:r>
            <a:endParaRPr lang="en-US" altLang="zh-TW" dirty="0"/>
          </a:p>
          <a:p>
            <a:pPr lvl="1"/>
            <a:r>
              <a:rPr lang="zh-TW" altLang="en-US" b="1" u="sng" dirty="0"/>
              <a:t>降低營運風險</a:t>
            </a:r>
            <a:r>
              <a:rPr lang="zh-TW" altLang="en-US" dirty="0"/>
              <a:t>：企業必須處理各項風險，包括法律、財務、聲譽和環境風險等，透過優化</a:t>
            </a:r>
            <a:r>
              <a:rPr lang="en-US" altLang="zh-TW" dirty="0"/>
              <a:t>ESG</a:t>
            </a:r>
            <a:r>
              <a:rPr lang="zh-TW" altLang="en-US" dirty="0"/>
              <a:t>的績效表現，企業可以降低訴訟機率，維護長期利益</a:t>
            </a:r>
          </a:p>
          <a:p>
            <a:pPr lvl="1"/>
            <a:r>
              <a:rPr lang="zh-TW" altLang="en-US" b="1" u="sng" dirty="0"/>
              <a:t>提高市場透明度</a:t>
            </a:r>
            <a:r>
              <a:rPr lang="zh-TW" altLang="en-US" dirty="0"/>
              <a:t>：</a:t>
            </a:r>
            <a:r>
              <a:rPr lang="en-US" altLang="zh-TW" dirty="0"/>
              <a:t>ESG</a:t>
            </a:r>
            <a:r>
              <a:rPr lang="zh-TW" altLang="en-US" dirty="0"/>
              <a:t>永續報告書可以讓投資者更全面評估企業的長期價值，提高投資者和利益相關者對企業的信任</a:t>
            </a:r>
          </a:p>
          <a:p>
            <a:pPr lvl="1"/>
            <a:r>
              <a:rPr lang="zh-TW" altLang="en-US" b="1" u="sng" dirty="0"/>
              <a:t>開發創新商機</a:t>
            </a:r>
            <a:r>
              <a:rPr lang="zh-TW" altLang="en-US" dirty="0"/>
              <a:t>：</a:t>
            </a:r>
            <a:r>
              <a:rPr lang="en-US" altLang="zh-TW" dirty="0"/>
              <a:t>ESG</a:t>
            </a:r>
            <a:r>
              <a:rPr lang="zh-TW" altLang="en-US" dirty="0"/>
              <a:t>可以激勵企業尋找新的商業邏輯，透過創新的環保技術和社會企業模式，從中找到新的永續商業模式</a:t>
            </a:r>
          </a:p>
          <a:p>
            <a:pPr lvl="1"/>
            <a:r>
              <a:rPr lang="zh-TW" altLang="en-US" b="1" u="sng" dirty="0"/>
              <a:t>吸引永續人才</a:t>
            </a:r>
            <a:r>
              <a:rPr lang="zh-TW" altLang="en-US" dirty="0"/>
              <a:t>：許多關心永續的年輕人非常在意企業的</a:t>
            </a:r>
            <a:r>
              <a:rPr lang="en-US" altLang="zh-TW" dirty="0"/>
              <a:t>ESG</a:t>
            </a:r>
            <a:r>
              <a:rPr lang="zh-TW" altLang="en-US" dirty="0"/>
              <a:t>表現，他們更願意待在那些注重永續的企業裡工作</a:t>
            </a:r>
          </a:p>
          <a:p>
            <a:pPr lvl="1"/>
            <a:r>
              <a:rPr lang="zh-TW" altLang="en-US" b="1" u="sng" dirty="0"/>
              <a:t>遵守法規監管</a:t>
            </a:r>
            <a:r>
              <a:rPr lang="zh-TW" altLang="en-US" dirty="0"/>
              <a:t>：國家和地區在法規和監管方面將</a:t>
            </a:r>
            <a:r>
              <a:rPr lang="en-US" altLang="zh-TW" dirty="0"/>
              <a:t>ESG</a:t>
            </a:r>
            <a:r>
              <a:rPr lang="zh-TW" altLang="en-US" dirty="0"/>
              <a:t>考慮在內，以確保企業符合永續發展的原則。遵守這些法規和監管要求，不僅可以避免罰款和其他法律後果，還可以提高企業在政府和社會中的聲譽</a:t>
            </a:r>
          </a:p>
          <a:p>
            <a:pPr lvl="1"/>
            <a:r>
              <a:rPr lang="zh-TW" altLang="en-US" b="1" u="sng" dirty="0"/>
              <a:t>落實社會責任</a:t>
            </a:r>
            <a:r>
              <a:rPr lang="zh-TW" altLang="en-US" dirty="0"/>
              <a:t>：企業必須承擔社會責任，包括照顧員工、消費者以及在地的社區環境。</a:t>
            </a:r>
            <a:r>
              <a:rPr lang="en-US" altLang="zh-TW" dirty="0"/>
              <a:t>ESG</a:t>
            </a:r>
            <a:r>
              <a:rPr lang="zh-TW" altLang="en-US" dirty="0"/>
              <a:t>評鑑可以幫助企業認識哪些面向做的不足，在發展商業過程中回應社會和環境需求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955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lvl="0" indent="-342900">
              <a:spcBef>
                <a:spcPts val="1000"/>
              </a:spcBef>
            </a:pPr>
            <a:r>
              <a:rPr lang="en-US" altLang="zh-TW" sz="4800" b="1" dirty="0">
                <a:solidFill>
                  <a:srgbClr val="0070C0"/>
                </a:solidFill>
              </a:rPr>
              <a:t>SDGs</a:t>
            </a:r>
            <a:r>
              <a:rPr lang="zh-TW" altLang="en-US" sz="4800" b="1" dirty="0">
                <a:solidFill>
                  <a:srgbClr val="0070C0"/>
                </a:solidFill>
              </a:rPr>
              <a:t>與</a:t>
            </a:r>
            <a:r>
              <a:rPr lang="en-US" altLang="zh-TW" sz="4800" b="1" dirty="0">
                <a:solidFill>
                  <a:srgbClr val="0070C0"/>
                </a:solidFill>
              </a:rPr>
              <a:t>ESG</a:t>
            </a:r>
            <a:r>
              <a:rPr lang="zh-TW" altLang="en-US" sz="4800" b="1" dirty="0">
                <a:solidFill>
                  <a:srgbClr val="0070C0"/>
                </a:solidFill>
              </a:rPr>
              <a:t>之關係</a:t>
            </a:r>
            <a:br>
              <a:rPr lang="en-US" altLang="zh-TW" sz="4800" b="1" dirty="0">
                <a:solidFill>
                  <a:srgbClr val="0070C0"/>
                </a:solidFill>
              </a:rPr>
            </a:br>
            <a:endParaRPr lang="zh-TW" alt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ESG</a:t>
            </a:r>
            <a:r>
              <a:rPr lang="zh-TW" altLang="en-US" dirty="0"/>
              <a:t>是指在企業管理和投資中，考慮對環境、社會和治理的影響，達成永續發展的維度</a:t>
            </a:r>
            <a:endParaRPr lang="en-US" altLang="zh-TW" dirty="0"/>
          </a:p>
          <a:p>
            <a:r>
              <a:rPr lang="en-US" altLang="zh-TW" dirty="0"/>
              <a:t>SDGs</a:t>
            </a:r>
            <a:r>
              <a:rPr lang="zh-TW" altLang="en-US" dirty="0"/>
              <a:t>不只在企業管理和投資，更關注全球社會和環境議題，強調消除貧窮、減緩氣候變遷、促進性別平權、健康福祉、教育平等、能源轉型、氣候行動等議題</a:t>
            </a:r>
            <a:endParaRPr lang="en-US" altLang="zh-TW" dirty="0"/>
          </a:p>
          <a:p>
            <a:r>
              <a:rPr lang="zh-TW" altLang="en-US" dirty="0"/>
              <a:t>具有共同內涵但關注範疇不同，</a:t>
            </a:r>
            <a:r>
              <a:rPr lang="en-US" altLang="zh-TW" dirty="0"/>
              <a:t>SDGs</a:t>
            </a:r>
            <a:r>
              <a:rPr lang="zh-TW" altLang="en-US" dirty="0"/>
              <a:t>涵蓋全球永續發展的各種貢獻，</a:t>
            </a:r>
            <a:r>
              <a:rPr lang="en-US" altLang="zh-TW" dirty="0"/>
              <a:t>ESG</a:t>
            </a:r>
            <a:r>
              <a:rPr lang="zh-TW" altLang="en-US" dirty="0"/>
              <a:t>聚焦於企業管理和投資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2692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300" b="1" dirty="0">
                <a:solidFill>
                  <a:srgbClr val="0070C0"/>
                </a:solidFill>
              </a:rPr>
              <a:t>ESG</a:t>
            </a:r>
            <a:r>
              <a:rPr lang="zh-TW" altLang="en-US" sz="4300" b="1" dirty="0">
                <a:solidFill>
                  <a:srgbClr val="0070C0"/>
                </a:solidFill>
              </a:rPr>
              <a:t>與淨零排放之關係</a:t>
            </a:r>
            <a:br>
              <a:rPr lang="zh-TW" altLang="en-US" sz="4300" b="1" dirty="0">
                <a:solidFill>
                  <a:srgbClr val="0070C0"/>
                </a:solidFill>
              </a:rPr>
            </a:br>
            <a:endParaRPr lang="zh-TW" altLang="en-US" sz="4300" b="1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聯合國政府間氣候變化專門委員會</a:t>
            </a:r>
            <a:r>
              <a:rPr lang="en-US" altLang="zh-TW" dirty="0"/>
              <a:t>(Intergovernmental Panel on Climate Change, </a:t>
            </a:r>
            <a:r>
              <a:rPr lang="zh-TW" altLang="en-US" dirty="0"/>
              <a:t> </a:t>
            </a:r>
            <a:r>
              <a:rPr lang="en-US" altLang="zh-TW" dirty="0"/>
              <a:t>IPCC) </a:t>
            </a:r>
            <a:r>
              <a:rPr lang="zh-TW" altLang="en-US" dirty="0"/>
              <a:t>釋出的</a:t>
            </a:r>
            <a:r>
              <a:rPr lang="en-US" altLang="zh-TW" dirty="0"/>
              <a:t>《</a:t>
            </a:r>
            <a:r>
              <a:rPr lang="zh-TW" altLang="en-US" dirty="0"/>
              <a:t>第六次氣候變遷評估報告</a:t>
            </a:r>
            <a:r>
              <a:rPr lang="en-US" altLang="zh-TW" dirty="0"/>
              <a:t>》(AR6)</a:t>
            </a:r>
            <a:r>
              <a:rPr lang="zh-TW" altLang="en-US" dirty="0"/>
              <a:t>中提到，從</a:t>
            </a:r>
            <a:r>
              <a:rPr lang="en-US" altLang="zh-TW" dirty="0"/>
              <a:t>1850</a:t>
            </a:r>
            <a:r>
              <a:rPr lang="zh-TW" altLang="en-US" dirty="0"/>
              <a:t>到</a:t>
            </a:r>
            <a:r>
              <a:rPr lang="en-US" altLang="zh-TW" dirty="0"/>
              <a:t>1900</a:t>
            </a:r>
            <a:r>
              <a:rPr lang="zh-TW" altLang="en-US" dirty="0"/>
              <a:t>年來，人類發展所產生的溫室氣體排放，已經造成地表升溫 </a:t>
            </a:r>
            <a:r>
              <a:rPr lang="en-US" altLang="zh-TW" dirty="0"/>
              <a:t>1.07℃</a:t>
            </a:r>
          </a:p>
          <a:p>
            <a:r>
              <a:rPr lang="zh-TW" altLang="en-US" dirty="0"/>
              <a:t>要讓地球降溫的關鍵，就是政府要協同企業讓碳排降回</a:t>
            </a:r>
            <a:r>
              <a:rPr lang="en-US" altLang="zh-TW" dirty="0"/>
              <a:t>2005</a:t>
            </a:r>
            <a:r>
              <a:rPr lang="zh-TW" altLang="en-US" dirty="0"/>
              <a:t>年的水準</a:t>
            </a:r>
            <a:endParaRPr lang="en-US" altLang="zh-TW" dirty="0"/>
          </a:p>
          <a:p>
            <a:r>
              <a:rPr lang="zh-TW" altLang="en-US" dirty="0"/>
              <a:t>依據溫室氣體盤查議定書</a:t>
            </a:r>
            <a:r>
              <a:rPr lang="en-US" altLang="zh-TW" dirty="0"/>
              <a:t>(GHG Protocol)</a:t>
            </a:r>
            <a:r>
              <a:rPr lang="zh-TW" altLang="en-US" dirty="0"/>
              <a:t>，溫室氣體的排放分為直接排放</a:t>
            </a:r>
            <a:r>
              <a:rPr lang="en-US" altLang="zh-TW" dirty="0"/>
              <a:t>(</a:t>
            </a:r>
            <a:r>
              <a:rPr lang="zh-TW" altLang="en-US" dirty="0"/>
              <a:t>範疇一</a:t>
            </a:r>
            <a:r>
              <a:rPr lang="en-US" altLang="zh-TW" dirty="0"/>
              <a:t>)</a:t>
            </a:r>
            <a:r>
              <a:rPr lang="zh-TW" altLang="en-US" dirty="0"/>
              <a:t>、能源利用的間接排放</a:t>
            </a:r>
            <a:r>
              <a:rPr lang="en-US" altLang="zh-TW" dirty="0"/>
              <a:t>(</a:t>
            </a:r>
            <a:r>
              <a:rPr lang="zh-TW" altLang="en-US" dirty="0"/>
              <a:t>範疇二</a:t>
            </a:r>
            <a:r>
              <a:rPr lang="en-US" altLang="zh-TW" dirty="0"/>
              <a:t>)</a:t>
            </a:r>
            <a:r>
              <a:rPr lang="zh-TW" altLang="en-US" dirty="0"/>
              <a:t>以及其他間接排放</a:t>
            </a:r>
            <a:r>
              <a:rPr lang="en-US" altLang="zh-TW" dirty="0"/>
              <a:t>(</a:t>
            </a:r>
            <a:r>
              <a:rPr lang="zh-TW" altLang="en-US" dirty="0"/>
              <a:t>範疇三</a:t>
            </a:r>
            <a:r>
              <a:rPr lang="en-US" altLang="zh-TW" dirty="0"/>
              <a:t>)</a:t>
            </a:r>
            <a:r>
              <a:rPr lang="zh-TW" altLang="en-US" dirty="0"/>
              <a:t>三種類型，企業要從上述三者中實行碳盤查，找出減量空間後減排，達成碳中和甚至是淨零排放的目標</a:t>
            </a:r>
            <a:endParaRPr lang="en-US" altLang="zh-TW" dirty="0"/>
          </a:p>
          <a:p>
            <a:r>
              <a:rPr lang="zh-TW" altLang="en-US" dirty="0"/>
              <a:t>由於溫室氣體的減排較</a:t>
            </a:r>
            <a:r>
              <a:rPr lang="zh-TW" altLang="en-US" b="1" u="sng" dirty="0"/>
              <a:t>容易量化</a:t>
            </a:r>
            <a:r>
              <a:rPr lang="zh-TW" altLang="en-US" dirty="0"/>
              <a:t>，短期內可以找到努力的空間，因此不少企業在規劃</a:t>
            </a:r>
            <a:r>
              <a:rPr lang="en-US" altLang="zh-TW" dirty="0"/>
              <a:t>ESG</a:t>
            </a:r>
            <a:r>
              <a:rPr lang="zh-TW" altLang="en-US" dirty="0"/>
              <a:t>時，會優先把重點項目放在</a:t>
            </a:r>
            <a:r>
              <a:rPr lang="en-US" altLang="zh-TW" dirty="0"/>
              <a:t>Environmental</a:t>
            </a:r>
            <a:r>
              <a:rPr lang="zh-TW" altLang="en-US" dirty="0"/>
              <a:t>環境範疇上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100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300" b="1" dirty="0">
                <a:solidFill>
                  <a:srgbClr val="0070C0"/>
                </a:solidFill>
              </a:rPr>
              <a:t>ESG</a:t>
            </a:r>
            <a:r>
              <a:rPr lang="zh-TW" altLang="en-US" sz="4300" b="1" dirty="0">
                <a:solidFill>
                  <a:srgbClr val="0070C0"/>
                </a:solidFill>
              </a:rPr>
              <a:t>與淨零排放之關係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溫室氣體盤查的三個範疇</a:t>
            </a:r>
          </a:p>
          <a:p>
            <a:pPr lvl="1"/>
            <a:r>
              <a:rPr lang="zh-TW" altLang="en-US" dirty="0"/>
              <a:t>範疇一</a:t>
            </a:r>
            <a:r>
              <a:rPr lang="en-US" altLang="zh-TW" dirty="0"/>
              <a:t>(scope 1)</a:t>
            </a:r>
            <a:r>
              <a:rPr lang="zh-TW" altLang="en-US" dirty="0"/>
              <a:t>：指來自於製程或設施之直接排放，如工廠煙囪、製程、通風設備及組織所擁有或控制的固定燃燒源、製程排放及交通工具的排放</a:t>
            </a:r>
          </a:p>
          <a:p>
            <a:pPr lvl="1"/>
            <a:r>
              <a:rPr lang="zh-TW" altLang="en-US" dirty="0"/>
              <a:t>範疇二</a:t>
            </a:r>
            <a:r>
              <a:rPr lang="en-US" altLang="zh-TW" dirty="0"/>
              <a:t>(scope 2)</a:t>
            </a:r>
            <a:r>
              <a:rPr lang="zh-TW" altLang="en-US" dirty="0"/>
              <a:t>：指來自於外購電力、熱或蒸汽之能源利用的間接排放</a:t>
            </a:r>
          </a:p>
          <a:p>
            <a:pPr lvl="1"/>
            <a:r>
              <a:rPr lang="zh-TW" altLang="en-US" dirty="0"/>
              <a:t>範疇三</a:t>
            </a:r>
            <a:r>
              <a:rPr lang="en-US" altLang="zh-TW" dirty="0"/>
              <a:t>(scope 3)</a:t>
            </a:r>
            <a:r>
              <a:rPr lang="zh-TW" altLang="en-US" dirty="0"/>
              <a:t>：指非屬自有或可支配控制之排放源所產生之排放，如因租賃、委外業務、員工通勤等造成之其他間接排放</a:t>
            </a:r>
            <a:endParaRPr lang="en-US" altLang="zh-TW" dirty="0"/>
          </a:p>
          <a:p>
            <a:r>
              <a:rPr lang="zh-TW" altLang="en-US" dirty="0"/>
              <a:t>我國政策強化規定揭露</a:t>
            </a:r>
            <a:r>
              <a:rPr lang="en-US" altLang="zh-TW" dirty="0"/>
              <a:t>ESG</a:t>
            </a:r>
            <a:r>
              <a:rPr lang="zh-TW" altLang="en-US" dirty="0"/>
              <a:t>相關資訊，特別強調溫室氣體排放及減量資訊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14462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多面向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3251</TotalTime>
  <Words>1816</Words>
  <Application>Microsoft Office PowerPoint</Application>
  <PresentationFormat>寬螢幕</PresentationFormat>
  <Paragraphs>122</Paragraphs>
  <Slides>19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Wingdings 3</vt:lpstr>
      <vt:lpstr>多面向</vt:lpstr>
      <vt:lpstr>臺灣 ESG政策之介紹</vt:lpstr>
      <vt:lpstr>大綱</vt:lpstr>
      <vt:lpstr>ESG簡介</vt:lpstr>
      <vt:lpstr>ESG簡介</vt:lpstr>
      <vt:lpstr>ESG簡介</vt:lpstr>
      <vt:lpstr>ESG簡介</vt:lpstr>
      <vt:lpstr>SDGs與ESG之關係 </vt:lpstr>
      <vt:lpstr>ESG與淨零排放之關係 </vt:lpstr>
      <vt:lpstr>ESG與淨零排放之關係</vt:lpstr>
      <vt:lpstr>金管會推動ESG之措施</vt:lpstr>
      <vt:lpstr>金管會推動ESG之措施</vt:lpstr>
      <vt:lpstr>金管會推動ESG之措施</vt:lpstr>
      <vt:lpstr>金管會推動ESG之措施</vt:lpstr>
      <vt:lpstr>金管會推動ESG之措施</vt:lpstr>
      <vt:lpstr>金管會推動ESG之措施</vt:lpstr>
      <vt:lpstr>金管會推動ESG之措施</vt:lpstr>
      <vt:lpstr>金管會推動ESG之措施</vt:lpstr>
      <vt:lpstr>金管會推動ESG之措施</vt:lpstr>
      <vt:lpstr>參考文獻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聯合國 永續發展目標 SDGs之介紹</dc:title>
  <dc:creator>賴憬霖</dc:creator>
  <cp:lastModifiedBy>志隆 周</cp:lastModifiedBy>
  <cp:revision>92</cp:revision>
  <dcterms:created xsi:type="dcterms:W3CDTF">2023-11-21T14:13:14Z</dcterms:created>
  <dcterms:modified xsi:type="dcterms:W3CDTF">2024-01-29T13:38:13Z</dcterms:modified>
</cp:coreProperties>
</file>