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3" r:id="rId9"/>
    <p:sldId id="267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EDAA1F-B8AF-4CB1-885B-21487D5E84E9}" type="doc">
      <dgm:prSet loTypeId="urn:microsoft.com/office/officeart/2005/8/layout/venn1" loCatId="relationship" qsTypeId="urn:microsoft.com/office/officeart/2005/8/quickstyle/simple1" qsCatId="simple" csTypeId="urn:microsoft.com/office/officeart/2005/8/colors/accent2_1" csCatId="accent2" phldr="1"/>
      <dgm:spPr/>
    </dgm:pt>
    <dgm:pt modelId="{0E6C234E-3C5C-4B27-BC6C-CAFCDE2441CD}">
      <dgm:prSet phldrT="[文字]" custT="1"/>
      <dgm:spPr/>
      <dgm:t>
        <a:bodyPr/>
        <a:lstStyle/>
        <a:p>
          <a:r>
            <a:rPr lang="zh-TW" altLang="en-US" sz="2800" b="1" dirty="0"/>
            <a:t>經濟成長</a:t>
          </a:r>
        </a:p>
      </dgm:t>
    </dgm:pt>
    <dgm:pt modelId="{363AD317-3F29-47E1-9B1F-240B0CE98AE7}" type="parTrans" cxnId="{25DDB3B1-68A1-486E-8C28-895346E4A6D5}">
      <dgm:prSet/>
      <dgm:spPr/>
      <dgm:t>
        <a:bodyPr/>
        <a:lstStyle/>
        <a:p>
          <a:endParaRPr lang="zh-TW" altLang="en-US" sz="1100" b="1"/>
        </a:p>
      </dgm:t>
    </dgm:pt>
    <dgm:pt modelId="{34E6C026-9018-4915-A268-0E9D54247ADA}" type="sibTrans" cxnId="{25DDB3B1-68A1-486E-8C28-895346E4A6D5}">
      <dgm:prSet/>
      <dgm:spPr/>
      <dgm:t>
        <a:bodyPr/>
        <a:lstStyle/>
        <a:p>
          <a:endParaRPr lang="zh-TW" altLang="en-US" sz="1100" b="1"/>
        </a:p>
      </dgm:t>
    </dgm:pt>
    <dgm:pt modelId="{53403B13-6934-49FC-BD19-1955FCCC4E78}">
      <dgm:prSet phldrT="[文字]" custT="1"/>
      <dgm:spPr/>
      <dgm:t>
        <a:bodyPr/>
        <a:lstStyle/>
        <a:p>
          <a:r>
            <a:rPr lang="zh-TW" altLang="en-US" sz="2800" b="1" dirty="0"/>
            <a:t>社會包容</a:t>
          </a:r>
        </a:p>
      </dgm:t>
    </dgm:pt>
    <dgm:pt modelId="{3FED9B6E-342D-4C2B-B2F7-A3B75E5B86D5}" type="parTrans" cxnId="{B35571D0-F408-4D4F-8BFE-60FD9B986656}">
      <dgm:prSet/>
      <dgm:spPr/>
      <dgm:t>
        <a:bodyPr/>
        <a:lstStyle/>
        <a:p>
          <a:endParaRPr lang="zh-TW" altLang="en-US" sz="1100" b="1"/>
        </a:p>
      </dgm:t>
    </dgm:pt>
    <dgm:pt modelId="{D331D678-422F-480C-9633-9ABB4447690D}" type="sibTrans" cxnId="{B35571D0-F408-4D4F-8BFE-60FD9B986656}">
      <dgm:prSet/>
      <dgm:spPr/>
      <dgm:t>
        <a:bodyPr/>
        <a:lstStyle/>
        <a:p>
          <a:endParaRPr lang="zh-TW" altLang="en-US" sz="1100" b="1"/>
        </a:p>
      </dgm:t>
    </dgm:pt>
    <dgm:pt modelId="{D513BB4D-E690-4B2F-8D17-7009F796DFCB}">
      <dgm:prSet phldrT="[文字]" custT="1"/>
      <dgm:spPr/>
      <dgm:t>
        <a:bodyPr/>
        <a:lstStyle/>
        <a:p>
          <a:r>
            <a:rPr lang="zh-TW" altLang="en-US" sz="2800" b="1" dirty="0"/>
            <a:t>環境保護</a:t>
          </a:r>
        </a:p>
      </dgm:t>
    </dgm:pt>
    <dgm:pt modelId="{48749862-9A84-4D3A-8574-84C7CA1F20F1}" type="parTrans" cxnId="{9339C5D3-E780-4774-8DCD-3AB9CCC15FEE}">
      <dgm:prSet/>
      <dgm:spPr/>
      <dgm:t>
        <a:bodyPr/>
        <a:lstStyle/>
        <a:p>
          <a:endParaRPr lang="zh-TW" altLang="en-US" sz="1100" b="1"/>
        </a:p>
      </dgm:t>
    </dgm:pt>
    <dgm:pt modelId="{E8123AF4-45D7-4C15-83EE-99F155EC4BC0}" type="sibTrans" cxnId="{9339C5D3-E780-4774-8DCD-3AB9CCC15FEE}">
      <dgm:prSet/>
      <dgm:spPr/>
      <dgm:t>
        <a:bodyPr/>
        <a:lstStyle/>
        <a:p>
          <a:endParaRPr lang="zh-TW" altLang="en-US" sz="1100" b="1"/>
        </a:p>
      </dgm:t>
    </dgm:pt>
    <dgm:pt modelId="{9F2987C2-7B04-4115-8AD9-A34D52F2B713}" type="pres">
      <dgm:prSet presAssocID="{ADEDAA1F-B8AF-4CB1-885B-21487D5E84E9}" presName="compositeShape" presStyleCnt="0">
        <dgm:presLayoutVars>
          <dgm:chMax val="7"/>
          <dgm:dir/>
          <dgm:resizeHandles val="exact"/>
        </dgm:presLayoutVars>
      </dgm:prSet>
      <dgm:spPr/>
    </dgm:pt>
    <dgm:pt modelId="{BBDD5D5C-3B4F-4638-8036-78B1D9A2D01A}" type="pres">
      <dgm:prSet presAssocID="{0E6C234E-3C5C-4B27-BC6C-CAFCDE2441CD}" presName="circ1" presStyleLbl="vennNode1" presStyleIdx="0" presStyleCnt="3"/>
      <dgm:spPr/>
      <dgm:t>
        <a:bodyPr/>
        <a:lstStyle/>
        <a:p>
          <a:endParaRPr lang="zh-TW" altLang="en-US"/>
        </a:p>
      </dgm:t>
    </dgm:pt>
    <dgm:pt modelId="{26209D41-D390-4DF9-9261-B82D42D17022}" type="pres">
      <dgm:prSet presAssocID="{0E6C234E-3C5C-4B27-BC6C-CAFCDE2441C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EC6AB44-5993-4093-B69A-EBE2B4E12D03}" type="pres">
      <dgm:prSet presAssocID="{53403B13-6934-49FC-BD19-1955FCCC4E78}" presName="circ2" presStyleLbl="vennNode1" presStyleIdx="1" presStyleCnt="3"/>
      <dgm:spPr/>
      <dgm:t>
        <a:bodyPr/>
        <a:lstStyle/>
        <a:p>
          <a:endParaRPr lang="zh-TW" altLang="en-US"/>
        </a:p>
      </dgm:t>
    </dgm:pt>
    <dgm:pt modelId="{178B95F1-2EE2-428A-926B-6248C67D47BB}" type="pres">
      <dgm:prSet presAssocID="{53403B13-6934-49FC-BD19-1955FCCC4E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328A7B4-6FF0-4816-80EB-FF368A931DBA}" type="pres">
      <dgm:prSet presAssocID="{D513BB4D-E690-4B2F-8D17-7009F796DFCB}" presName="circ3" presStyleLbl="vennNode1" presStyleIdx="2" presStyleCnt="3"/>
      <dgm:spPr/>
      <dgm:t>
        <a:bodyPr/>
        <a:lstStyle/>
        <a:p>
          <a:endParaRPr lang="zh-TW" altLang="en-US"/>
        </a:p>
      </dgm:t>
    </dgm:pt>
    <dgm:pt modelId="{24359E79-1B89-4A5A-AEB7-7D1BB6C281F8}" type="pres">
      <dgm:prSet presAssocID="{D513BB4D-E690-4B2F-8D17-7009F796DFC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13072D7-1B89-45AC-BECD-FF812C7D2C0B}" type="presOf" srcId="{0E6C234E-3C5C-4B27-BC6C-CAFCDE2441CD}" destId="{26209D41-D390-4DF9-9261-B82D42D17022}" srcOrd="1" destOrd="0" presId="urn:microsoft.com/office/officeart/2005/8/layout/venn1"/>
    <dgm:cxn modelId="{D34078B5-DF70-44A2-B6F8-0B80F926432E}" type="presOf" srcId="{D513BB4D-E690-4B2F-8D17-7009F796DFCB}" destId="{0328A7B4-6FF0-4816-80EB-FF368A931DBA}" srcOrd="0" destOrd="0" presId="urn:microsoft.com/office/officeart/2005/8/layout/venn1"/>
    <dgm:cxn modelId="{25DDB3B1-68A1-486E-8C28-895346E4A6D5}" srcId="{ADEDAA1F-B8AF-4CB1-885B-21487D5E84E9}" destId="{0E6C234E-3C5C-4B27-BC6C-CAFCDE2441CD}" srcOrd="0" destOrd="0" parTransId="{363AD317-3F29-47E1-9B1F-240B0CE98AE7}" sibTransId="{34E6C026-9018-4915-A268-0E9D54247ADA}"/>
    <dgm:cxn modelId="{6504470C-38A5-424B-80D3-DC2EA236E72E}" type="presOf" srcId="{53403B13-6934-49FC-BD19-1955FCCC4E78}" destId="{CEC6AB44-5993-4093-B69A-EBE2B4E12D03}" srcOrd="0" destOrd="0" presId="urn:microsoft.com/office/officeart/2005/8/layout/venn1"/>
    <dgm:cxn modelId="{AFB7E0F5-E057-47D3-9AE0-66DC14C36D56}" type="presOf" srcId="{ADEDAA1F-B8AF-4CB1-885B-21487D5E84E9}" destId="{9F2987C2-7B04-4115-8AD9-A34D52F2B713}" srcOrd="0" destOrd="0" presId="urn:microsoft.com/office/officeart/2005/8/layout/venn1"/>
    <dgm:cxn modelId="{B35571D0-F408-4D4F-8BFE-60FD9B986656}" srcId="{ADEDAA1F-B8AF-4CB1-885B-21487D5E84E9}" destId="{53403B13-6934-49FC-BD19-1955FCCC4E78}" srcOrd="1" destOrd="0" parTransId="{3FED9B6E-342D-4C2B-B2F7-A3B75E5B86D5}" sibTransId="{D331D678-422F-480C-9633-9ABB4447690D}"/>
    <dgm:cxn modelId="{B0BBEFD4-7E53-4474-BD9F-C27A29BED213}" type="presOf" srcId="{0E6C234E-3C5C-4B27-BC6C-CAFCDE2441CD}" destId="{BBDD5D5C-3B4F-4638-8036-78B1D9A2D01A}" srcOrd="0" destOrd="0" presId="urn:microsoft.com/office/officeart/2005/8/layout/venn1"/>
    <dgm:cxn modelId="{9339C5D3-E780-4774-8DCD-3AB9CCC15FEE}" srcId="{ADEDAA1F-B8AF-4CB1-885B-21487D5E84E9}" destId="{D513BB4D-E690-4B2F-8D17-7009F796DFCB}" srcOrd="2" destOrd="0" parTransId="{48749862-9A84-4D3A-8574-84C7CA1F20F1}" sibTransId="{E8123AF4-45D7-4C15-83EE-99F155EC4BC0}"/>
    <dgm:cxn modelId="{2E7D196C-789C-4529-A3E8-A86445D642C1}" type="presOf" srcId="{53403B13-6934-49FC-BD19-1955FCCC4E78}" destId="{178B95F1-2EE2-428A-926B-6248C67D47BB}" srcOrd="1" destOrd="0" presId="urn:microsoft.com/office/officeart/2005/8/layout/venn1"/>
    <dgm:cxn modelId="{FCDEC037-A261-431D-93C5-038240BBDAE6}" type="presOf" srcId="{D513BB4D-E690-4B2F-8D17-7009F796DFCB}" destId="{24359E79-1B89-4A5A-AEB7-7D1BB6C281F8}" srcOrd="1" destOrd="0" presId="urn:microsoft.com/office/officeart/2005/8/layout/venn1"/>
    <dgm:cxn modelId="{87F9BA20-7FD1-4B11-BACA-D97C8F1330C5}" type="presParOf" srcId="{9F2987C2-7B04-4115-8AD9-A34D52F2B713}" destId="{BBDD5D5C-3B4F-4638-8036-78B1D9A2D01A}" srcOrd="0" destOrd="0" presId="urn:microsoft.com/office/officeart/2005/8/layout/venn1"/>
    <dgm:cxn modelId="{835F6EE0-9EFB-46CF-8557-CC643CB97855}" type="presParOf" srcId="{9F2987C2-7B04-4115-8AD9-A34D52F2B713}" destId="{26209D41-D390-4DF9-9261-B82D42D17022}" srcOrd="1" destOrd="0" presId="urn:microsoft.com/office/officeart/2005/8/layout/venn1"/>
    <dgm:cxn modelId="{B984632F-CD63-45B9-9C81-8646B0CF9967}" type="presParOf" srcId="{9F2987C2-7B04-4115-8AD9-A34D52F2B713}" destId="{CEC6AB44-5993-4093-B69A-EBE2B4E12D03}" srcOrd="2" destOrd="0" presId="urn:microsoft.com/office/officeart/2005/8/layout/venn1"/>
    <dgm:cxn modelId="{A42C0DE8-8990-41D2-9817-E99650270324}" type="presParOf" srcId="{9F2987C2-7B04-4115-8AD9-A34D52F2B713}" destId="{178B95F1-2EE2-428A-926B-6248C67D47BB}" srcOrd="3" destOrd="0" presId="urn:microsoft.com/office/officeart/2005/8/layout/venn1"/>
    <dgm:cxn modelId="{6160BC02-6453-4379-92C2-741220D28323}" type="presParOf" srcId="{9F2987C2-7B04-4115-8AD9-A34D52F2B713}" destId="{0328A7B4-6FF0-4816-80EB-FF368A931DBA}" srcOrd="4" destOrd="0" presId="urn:microsoft.com/office/officeart/2005/8/layout/venn1"/>
    <dgm:cxn modelId="{CAA0B015-74FA-42F4-AADE-FA9B0704BB0E}" type="presParOf" srcId="{9F2987C2-7B04-4115-8AD9-A34D52F2B713}" destId="{24359E79-1B89-4A5A-AEB7-7D1BB6C281F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D5D5C-3B4F-4638-8036-78B1D9A2D01A}">
      <dsp:nvSpPr>
        <dsp:cNvPr id="0" name=""/>
        <dsp:cNvSpPr/>
      </dsp:nvSpPr>
      <dsp:spPr>
        <a:xfrm>
          <a:off x="1845491" y="53581"/>
          <a:ext cx="2571931" cy="2571931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/>
            <a:t>經濟成長</a:t>
          </a:r>
        </a:p>
      </dsp:txBody>
      <dsp:txXfrm>
        <a:off x="2188415" y="503669"/>
        <a:ext cx="1886083" cy="1157369"/>
      </dsp:txXfrm>
    </dsp:sp>
    <dsp:sp modelId="{CEC6AB44-5993-4093-B69A-EBE2B4E12D03}">
      <dsp:nvSpPr>
        <dsp:cNvPr id="0" name=""/>
        <dsp:cNvSpPr/>
      </dsp:nvSpPr>
      <dsp:spPr>
        <a:xfrm>
          <a:off x="2773529" y="1661039"/>
          <a:ext cx="2571931" cy="2571931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/>
            <a:t>社會包容</a:t>
          </a:r>
        </a:p>
      </dsp:txBody>
      <dsp:txXfrm>
        <a:off x="3560112" y="2325455"/>
        <a:ext cx="1543159" cy="1414562"/>
      </dsp:txXfrm>
    </dsp:sp>
    <dsp:sp modelId="{0328A7B4-6FF0-4816-80EB-FF368A931DBA}">
      <dsp:nvSpPr>
        <dsp:cNvPr id="0" name=""/>
        <dsp:cNvSpPr/>
      </dsp:nvSpPr>
      <dsp:spPr>
        <a:xfrm>
          <a:off x="917452" y="1661039"/>
          <a:ext cx="2571931" cy="2571931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/>
            <a:t>環境保護</a:t>
          </a:r>
        </a:p>
      </dsp:txBody>
      <dsp:txXfrm>
        <a:off x="1159642" y="2325455"/>
        <a:ext cx="1543159" cy="1414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95A6D-9E00-44DC-AA79-2CDD72B966EF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AFD0A-C3A4-47B7-91CA-39AB0A0F0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08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AFD0A-C3A4-47B7-91CA-39AB0A0F0E6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69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D0A-C3A4-47B7-91CA-39AB0A0F0E6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845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D0A-C3A4-47B7-91CA-39AB0A0F0E6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04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D0A-C3A4-47B7-91CA-39AB0A0F0E6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13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5A75-2EF9-4A26-B677-512C78E08687}" type="datetime1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1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95A-39CE-48EE-8BEC-9C3B36B30F9D}" type="datetime1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63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1A4-3DAA-494C-B00F-00FC4A098046}" type="datetime1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223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A8C3-C60D-4519-99EB-A3ABC396F8F0}" type="datetime1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11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BEE8-665C-4F78-B552-938E3A9001DA}" type="datetime1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204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42A7-60E9-4DC7-9C8A-D1D2019F7864}" type="datetime1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9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CC9-A1B8-4145-9057-8871A4836DFB}" type="datetime1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36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FAED-048A-4071-95F0-1CF271ABE145}" type="datetime1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5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21D3-5257-451F-88A4-97E508CEB5D0}" type="datetime1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3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EDC0-640B-4598-A4A4-5D498C432D80}" type="datetime1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0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33E9-5C32-4E53-ADC5-8A5D91F92778}" type="datetime1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2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1453-11F7-4F40-AFC9-4F7F23E60FC6}" type="datetime1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58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9746-35AC-41AB-9247-25733961675C}" type="datetime1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5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7BA-1992-4495-92CD-0F2517F8A1D5}" type="datetime1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53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FA75-36AB-43ED-B927-053AB76C3BAC}" type="datetime1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4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D719-E571-4501-ACC9-83216B95FE1A}" type="datetime1">
              <a:rPr lang="zh-TW" altLang="en-US" smtClean="0"/>
              <a:t>2024/1/5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0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00EA-F272-4A37-B072-0C6AFCA9F68E}" type="datetime1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816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33A82B23-BE9D-49D1-ABEB-4A19EF599F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1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F676B-3A60-B916-B877-BBBE1313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5322" y="1326766"/>
            <a:ext cx="9008533" cy="3121534"/>
          </a:xfrm>
        </p:spPr>
        <p:txBody>
          <a:bodyPr/>
          <a:lstStyle/>
          <a:p>
            <a:pPr algn="l"/>
            <a:r>
              <a:rPr lang="zh-TW" altLang="en-US" sz="6000" b="1" dirty="0">
                <a:solidFill>
                  <a:srgbClr val="0070C0"/>
                </a:solidFill>
              </a:rPr>
              <a:t>聯合國</a:t>
            </a:r>
            <a:r>
              <a:rPr lang="en-US" altLang="zh-TW" sz="6000" b="1" dirty="0">
                <a:solidFill>
                  <a:srgbClr val="0070C0"/>
                </a:solidFill>
              </a:rPr>
              <a:t/>
            </a:r>
            <a:br>
              <a:rPr lang="en-US" altLang="zh-TW" sz="6000" b="1" dirty="0">
                <a:solidFill>
                  <a:srgbClr val="0070C0"/>
                </a:solidFill>
              </a:rPr>
            </a:br>
            <a:r>
              <a:rPr lang="zh-TW" altLang="en-US" sz="6000" b="1" dirty="0">
                <a:solidFill>
                  <a:srgbClr val="0070C0"/>
                </a:solidFill>
              </a:rPr>
              <a:t>永續發展目標</a:t>
            </a:r>
            <a:r>
              <a:rPr lang="en-US" altLang="zh-TW" sz="6000" b="1" dirty="0">
                <a:solidFill>
                  <a:srgbClr val="0070C0"/>
                </a:solidFill>
              </a:rPr>
              <a:t/>
            </a:r>
            <a:br>
              <a:rPr lang="en-US" altLang="zh-TW" sz="6000" b="1" dirty="0">
                <a:solidFill>
                  <a:srgbClr val="0070C0"/>
                </a:solidFill>
              </a:rPr>
            </a:br>
            <a:r>
              <a:rPr lang="en-US" altLang="zh-TW" sz="6000" b="1" dirty="0">
                <a:solidFill>
                  <a:srgbClr val="0070C0"/>
                </a:solidFill>
              </a:rPr>
              <a:t>SDGs</a:t>
            </a:r>
            <a:r>
              <a:rPr lang="zh-TW" altLang="en-US" sz="6000" b="1" dirty="0">
                <a:solidFill>
                  <a:srgbClr val="0070C0"/>
                </a:solidFill>
              </a:rPr>
              <a:t>之介紹</a:t>
            </a:r>
            <a:r>
              <a:rPr lang="en-US" altLang="zh-TW" sz="6000" b="1" dirty="0">
                <a:solidFill>
                  <a:srgbClr val="0070C0"/>
                </a:solidFill>
              </a:rPr>
              <a:t>(1/5)</a:t>
            </a:r>
            <a:endParaRPr lang="zh-TW" alt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B8E587-FC76-2F25-F48F-8634BAE3D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8609" y="4736632"/>
            <a:ext cx="4469191" cy="1096899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b="1" dirty="0">
                <a:solidFill>
                  <a:srgbClr val="0070C0"/>
                </a:solidFill>
              </a:rPr>
              <a:t>周志隆　助理教授</a:t>
            </a:r>
            <a:endParaRPr lang="en-US" altLang="zh-TW" sz="2400" b="1" dirty="0">
              <a:solidFill>
                <a:srgbClr val="0070C0"/>
              </a:solidFill>
            </a:endParaRPr>
          </a:p>
          <a:p>
            <a:pPr algn="l"/>
            <a:r>
              <a:rPr lang="zh-TW" altLang="en-US" sz="2400" b="1" dirty="0">
                <a:solidFill>
                  <a:srgbClr val="0070C0"/>
                </a:solidFill>
              </a:rPr>
              <a:t>國立臺灣科技大學管理學院</a:t>
            </a:r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E7C10DB6-FE71-7526-34D2-8A6CD559E1C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487" y="1141690"/>
            <a:ext cx="3711424" cy="309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1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目標</a:t>
            </a:r>
            <a:r>
              <a:rPr lang="en-US" altLang="zh-TW" sz="4800" b="1" dirty="0">
                <a:solidFill>
                  <a:srgbClr val="0070C0"/>
                </a:solidFill>
              </a:rPr>
              <a:t>3</a:t>
            </a:r>
            <a:r>
              <a:rPr lang="zh-TW" altLang="en-US" sz="4800" b="1" dirty="0">
                <a:solidFill>
                  <a:srgbClr val="0070C0"/>
                </a:solidFill>
              </a:rPr>
              <a:t>：健康與福祉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36" y="1883769"/>
            <a:ext cx="2142066" cy="79618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【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子目標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】</a:t>
            </a:r>
          </a:p>
          <a:p>
            <a:pPr algn="just">
              <a:lnSpc>
                <a:spcPct val="150000"/>
              </a:lnSpc>
            </a:pP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DC7328-4E8B-BD1B-18A6-D1169CB16ED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4715" y="0"/>
            <a:ext cx="1687285" cy="16872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C32BDC7-55DF-E158-D2BD-C67B2419BFC5}"/>
              </a:ext>
            </a:extLst>
          </p:cNvPr>
          <p:cNvSpPr txBox="1"/>
          <p:nvPr/>
        </p:nvSpPr>
        <p:spPr>
          <a:xfrm>
            <a:off x="4190137" y="1329422"/>
            <a:ext cx="681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</a:rPr>
              <a:t>確保健康及促進各年齡層的福祉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1EB396D7-53C4-391B-F410-E37194A6C8BB}"/>
              </a:ext>
            </a:extLst>
          </p:cNvPr>
          <p:cNvSpPr txBox="1">
            <a:spLocks/>
          </p:cNvSpPr>
          <p:nvPr/>
        </p:nvSpPr>
        <p:spPr>
          <a:xfrm>
            <a:off x="1828799" y="1883769"/>
            <a:ext cx="9335017" cy="479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減少全球的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死產率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，讓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10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萬名胎兒當中的死產數低於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70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個。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消除新生兒以及五歲以下兒童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可預防疾病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所帶來的死亡率。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消除愛滋病、肺結核、瘧疾、熱帶性疾病、肝炎等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傳染性疾病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將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非傳染性疾病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的未成年死亡數減少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1/3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，並促進心理健康。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預防並治療對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物質之濫用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含：酗酒、麻醉藥品等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將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交通事故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而傷亡的人數減少一半。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使所有人皆可獲得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生殖醫療保健服務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如：家庭規劃、知識與資源等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398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目標</a:t>
            </a:r>
            <a:r>
              <a:rPr lang="en-US" altLang="zh-TW" sz="4800" b="1" dirty="0">
                <a:solidFill>
                  <a:srgbClr val="0070C0"/>
                </a:solidFill>
              </a:rPr>
              <a:t>3</a:t>
            </a:r>
            <a:r>
              <a:rPr lang="zh-TW" altLang="en-US" sz="4800" b="1" dirty="0">
                <a:solidFill>
                  <a:srgbClr val="0070C0"/>
                </a:solidFill>
              </a:rPr>
              <a:t>：健康與福祉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36" y="1883769"/>
            <a:ext cx="2142066" cy="79618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【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子目標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】</a:t>
            </a:r>
          </a:p>
          <a:p>
            <a:pPr algn="just">
              <a:lnSpc>
                <a:spcPct val="150000"/>
              </a:lnSpc>
            </a:pP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DC7328-4E8B-BD1B-18A6-D1169CB16ED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4715" y="0"/>
            <a:ext cx="1687285" cy="16872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C32BDC7-55DF-E158-D2BD-C67B2419BFC5}"/>
              </a:ext>
            </a:extLst>
          </p:cNvPr>
          <p:cNvSpPr txBox="1"/>
          <p:nvPr/>
        </p:nvSpPr>
        <p:spPr>
          <a:xfrm>
            <a:off x="4190137" y="1329422"/>
            <a:ext cx="681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</a:rPr>
              <a:t>確保健康及促進各年齡層的福祉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1EB396D7-53C4-391B-F410-E37194A6C8BB}"/>
              </a:ext>
            </a:extLst>
          </p:cNvPr>
          <p:cNvSpPr txBox="1">
            <a:spLocks/>
          </p:cNvSpPr>
          <p:nvPr/>
        </p:nvSpPr>
        <p:spPr>
          <a:xfrm>
            <a:off x="1828799" y="1883769"/>
            <a:ext cx="9335017" cy="4799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使所有人能有安全、有效、高品質、可負擔的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基本藥物與疫苗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大幅減少因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危險化學物質、各類汙染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空氣、水、土壤及其他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而死亡或染病之人數。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強化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菸草管制架構公約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在所有國家的實施。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針對開發中國家的傳染與非傳染性疾病，支援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疫苗以及醫藥的研發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增加開發中國家的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醫療保健的融資與借款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，並培育醫療從業人員。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增加所有國家之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全球健康風險管理能力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，期望達成早期預警、降低風險。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880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參考文獻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39C7693-36A5-1D53-D1AF-0EF39EA9DB87}"/>
              </a:ext>
            </a:extLst>
          </p:cNvPr>
          <p:cNvSpPr txBox="1"/>
          <p:nvPr/>
        </p:nvSpPr>
        <p:spPr>
          <a:xfrm>
            <a:off x="795351" y="1826052"/>
            <a:ext cx="9620250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行政院國家發展委員會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(2018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。聯合國永續發展目標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(SDGs)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說明。</a:t>
            </a:r>
          </a:p>
          <a:p>
            <a:pPr marL="304800" indent="-304800">
              <a:lnSpc>
                <a:spcPct val="150000"/>
              </a:lnSpc>
            </a:pP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陳芳毓、許鈺屏、李鈺淇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。《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SDGs 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懶人包》什麼是永續發展目標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SDGs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項目標一次掌握。天下雜誌。</a:t>
            </a: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https://futurecity.cw.com.tw/article/1867</a:t>
            </a:r>
            <a:endParaRPr lang="zh-TW" altLang="zh-TW" sz="20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04800" indent="-304800">
              <a:lnSpc>
                <a:spcPct val="150000"/>
              </a:lnSpc>
            </a:pP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United Nations (2023). The Sustainable Development Goals Report 2023: Special Edition.</a:t>
            </a:r>
            <a:endParaRPr lang="zh-TW" altLang="zh-TW" sz="20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5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SDGs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概述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目標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：終結貧窮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目標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：消除飢餓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目標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3</a:t>
            </a:r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：健康與福祉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endParaRPr lang="zh-TW" altLang="en-US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53494CD-CD3F-A38C-42F7-5723CE48A85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514" y="2977417"/>
            <a:ext cx="1774371" cy="177437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C8581E2-417E-9E6A-A9FC-21464F5C665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628" y="2977416"/>
            <a:ext cx="1774371" cy="177437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E9A2BD7-D67B-CD18-5581-673D704E534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2977416"/>
            <a:ext cx="1770071" cy="177007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4126BBB-728C-F76C-C022-5FA39D447BA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530" y="1809673"/>
            <a:ext cx="5758543" cy="10526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CCE4BBA-6162-FFB6-7478-6057314E575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CB2B7368-1872-46BA-27D0-B2E28392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3048017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聯合國</a:t>
            </a:r>
            <a:br>
              <a:rPr lang="zh-TW" altLang="en-US" sz="4800" b="1" dirty="0">
                <a:solidFill>
                  <a:srgbClr val="0070C0"/>
                </a:solidFill>
              </a:rPr>
            </a:br>
            <a:r>
              <a:rPr lang="zh-TW" altLang="en-US" sz="4800" b="1" dirty="0">
                <a:solidFill>
                  <a:srgbClr val="0070C0"/>
                </a:solidFill>
              </a:rPr>
              <a:t>永續發展目標</a:t>
            </a:r>
            <a:r>
              <a:rPr lang="en-US" altLang="zh-TW" sz="4800" b="1" dirty="0" smtClean="0">
                <a:solidFill>
                  <a:srgbClr val="0070C0"/>
                </a:solidFill>
              </a:rPr>
              <a:t>SDGs</a:t>
            </a:r>
            <a:r>
              <a:rPr lang="zh-TW" altLang="en-US" sz="4800" b="1" dirty="0">
                <a:solidFill>
                  <a:srgbClr val="0070C0"/>
                </a:solidFill>
              </a:rPr>
              <a:t>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354837" cy="38807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SDGs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乃自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2015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年以來，繼「千禧年發展目標」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(MDGs)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的八項目標進一步延伸成</a:t>
            </a:r>
            <a:r>
              <a:rPr lang="en-US" altLang="zh-TW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17</a:t>
            </a:r>
            <a:r>
              <a:rPr lang="zh-TW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項永續發展目標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(SDGs)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並細分為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169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項子目標。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核心精神為「在不損及後代所需的前提下，盡可能滿足當代人的發展」。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永續性、包容性與堅韌性乃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SDGs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主要訴求。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zh-TW" altLang="en-US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pic>
        <p:nvPicPr>
          <p:cNvPr id="11" name="圖形 10">
            <a:extLst>
              <a:ext uri="{FF2B5EF4-FFF2-40B4-BE49-F238E27FC236}">
                <a16:creationId xmlns:a16="http://schemas.microsoft.com/office/drawing/2014/main" id="{A6018368-800B-C654-0948-6D54A3729A0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6087" y="2160589"/>
            <a:ext cx="4746169" cy="2922410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32E8329B-3227-583C-823F-D34DD8A92BD8}"/>
              </a:ext>
            </a:extLst>
          </p:cNvPr>
          <p:cNvSpPr/>
          <p:nvPr/>
        </p:nvSpPr>
        <p:spPr>
          <a:xfrm>
            <a:off x="8460090" y="5313188"/>
            <a:ext cx="338545" cy="2918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D41F1CC-5FE1-8C15-6193-D4990B7F79CF}"/>
              </a:ext>
            </a:extLst>
          </p:cNvPr>
          <p:cNvSpPr txBox="1"/>
          <p:nvPr/>
        </p:nvSpPr>
        <p:spPr>
          <a:xfrm>
            <a:off x="8798635" y="5313189"/>
            <a:ext cx="208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SDGs 17</a:t>
            </a:r>
            <a:r>
              <a:rPr lang="zh-TW" altLang="en-US" b="1" dirty="0"/>
              <a:t>項目標</a:t>
            </a:r>
          </a:p>
        </p:txBody>
      </p:sp>
    </p:spTree>
    <p:extLst>
      <p:ext uri="{BB962C8B-B14F-4D97-AF65-F5344CB8AC3E}">
        <p14:creationId xmlns:p14="http://schemas.microsoft.com/office/powerpoint/2010/main" val="2005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聯合國</a:t>
            </a:r>
            <a:br>
              <a:rPr lang="zh-TW" altLang="en-US" sz="4800" b="1" dirty="0">
                <a:solidFill>
                  <a:srgbClr val="0070C0"/>
                </a:solidFill>
              </a:rPr>
            </a:br>
            <a:r>
              <a:rPr lang="zh-TW" altLang="en-US" sz="4800" b="1" dirty="0">
                <a:solidFill>
                  <a:srgbClr val="0070C0"/>
                </a:solidFill>
              </a:rPr>
              <a:t>永續發展目標</a:t>
            </a:r>
            <a:r>
              <a:rPr lang="en-US" altLang="zh-TW" sz="4800" b="1" dirty="0" smtClean="0">
                <a:solidFill>
                  <a:srgbClr val="0070C0"/>
                </a:solidFill>
              </a:rPr>
              <a:t>SDGs</a:t>
            </a:r>
            <a:r>
              <a:rPr lang="zh-TW" altLang="en-US" sz="4800" b="1" dirty="0">
                <a:solidFill>
                  <a:srgbClr val="0070C0"/>
                </a:solidFill>
              </a:rPr>
              <a:t>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158895" cy="38807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SDGs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範圍甚廣，涵蓋了不平等、經濟發展、工作、居住環境、工業、海洋、生態、能源、氣候變遷、永續消費與生產、和平與正義等議題。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SDGs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乃需要全球所有人、領域、組織、團體的共同參與才能推動而成。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C660476F-4D3F-963C-47E5-8856C9739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6688147"/>
              </p:ext>
            </p:extLst>
          </p:nvPr>
        </p:nvGraphicFramePr>
        <p:xfrm>
          <a:off x="6299579" y="1496976"/>
          <a:ext cx="6262914" cy="4286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0B65DD1-16F8-6ECF-9A03-79FA504E6F4B}"/>
              </a:ext>
            </a:extLst>
          </p:cNvPr>
          <p:cNvSpPr/>
          <p:nvPr/>
        </p:nvSpPr>
        <p:spPr>
          <a:xfrm>
            <a:off x="8460090" y="5908317"/>
            <a:ext cx="338545" cy="2918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4CA0069-0075-D286-F87B-5414CC92E58C}"/>
              </a:ext>
            </a:extLst>
          </p:cNvPr>
          <p:cNvSpPr txBox="1"/>
          <p:nvPr/>
        </p:nvSpPr>
        <p:spPr>
          <a:xfrm>
            <a:off x="8798635" y="5908318"/>
            <a:ext cx="208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SDGs</a:t>
            </a:r>
            <a:r>
              <a:rPr lang="zh-TW" altLang="en-US" b="1" dirty="0"/>
              <a:t>三大核心</a:t>
            </a:r>
          </a:p>
        </p:txBody>
      </p:sp>
    </p:spTree>
    <p:extLst>
      <p:ext uri="{BB962C8B-B14F-4D97-AF65-F5344CB8AC3E}">
        <p14:creationId xmlns:p14="http://schemas.microsoft.com/office/powerpoint/2010/main" val="3738274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目標</a:t>
            </a:r>
            <a:r>
              <a:rPr lang="en-US" altLang="zh-TW" sz="4800" b="1" dirty="0">
                <a:solidFill>
                  <a:srgbClr val="0070C0"/>
                </a:solidFill>
              </a:rPr>
              <a:t>1</a:t>
            </a:r>
            <a:r>
              <a:rPr lang="zh-TW" altLang="en-US" sz="4800" b="1" dirty="0">
                <a:solidFill>
                  <a:srgbClr val="0070C0"/>
                </a:solidFill>
              </a:rPr>
              <a:t>：終結貧窮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DC7328-4E8B-BD1B-18A6-D1169CB16ED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715" y="0"/>
            <a:ext cx="1687285" cy="16872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C32BDC7-55DF-E158-D2BD-C67B2419BFC5}"/>
              </a:ext>
            </a:extLst>
          </p:cNvPr>
          <p:cNvSpPr txBox="1"/>
          <p:nvPr/>
        </p:nvSpPr>
        <p:spPr>
          <a:xfrm>
            <a:off x="4190137" y="1329422"/>
            <a:ext cx="681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</a:rPr>
              <a:t>消除各地一切形式的貧窮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1EB396D7-53C4-391B-F410-E37194A6C8BB}"/>
              </a:ext>
            </a:extLst>
          </p:cNvPr>
          <p:cNvSpPr txBox="1">
            <a:spLocks/>
          </p:cNvSpPr>
          <p:nvPr/>
        </p:nvSpPr>
        <p:spPr>
          <a:xfrm>
            <a:off x="795351" y="1828801"/>
            <a:ext cx="4854096" cy="4724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減貧的進展在疫情前就已經開始放緩，結果受到疫情的影響下，貧窮人口又增加了九千萬人。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俄烏戰爭引發的通膨影響，對於貧窮者亦是一大打擊。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按照此一趨勢在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2030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年時，對比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2015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年的貧窮人口僅減少不到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30%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，減貧效果非常有限。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04EEBE8-B22C-2377-9060-DED87FC36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458" y="2216798"/>
            <a:ext cx="6434542" cy="3356480"/>
          </a:xfrm>
          <a:prstGeom prst="rect">
            <a:avLst/>
          </a:prstGeom>
        </p:spPr>
      </p:pic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19BA9EC4-7D8F-FBCC-FFFC-CB3A26EA1B63}"/>
              </a:ext>
            </a:extLst>
          </p:cNvPr>
          <p:cNvSpPr/>
          <p:nvPr/>
        </p:nvSpPr>
        <p:spPr>
          <a:xfrm>
            <a:off x="6542554" y="5802757"/>
            <a:ext cx="338545" cy="2918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37B24F7-DEF8-871A-A64A-A41882988F5B}"/>
              </a:ext>
            </a:extLst>
          </p:cNvPr>
          <p:cNvSpPr txBox="1"/>
          <p:nvPr/>
        </p:nvSpPr>
        <p:spPr>
          <a:xfrm>
            <a:off x="6915406" y="5797371"/>
            <a:ext cx="527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極端貧窮實際</a:t>
            </a:r>
            <a:r>
              <a:rPr lang="en-US" altLang="zh-TW" b="1" dirty="0"/>
              <a:t>(2015-2019)</a:t>
            </a:r>
            <a:r>
              <a:rPr lang="zh-TW" altLang="en-US" b="1" dirty="0"/>
              <a:t>與預測</a:t>
            </a:r>
            <a:r>
              <a:rPr lang="en-US" altLang="zh-TW" b="1" dirty="0"/>
              <a:t>(2020-2030)</a:t>
            </a:r>
            <a:r>
              <a:rPr lang="zh-TW" altLang="en-US" b="1" dirty="0"/>
              <a:t>圖</a:t>
            </a:r>
          </a:p>
        </p:txBody>
      </p:sp>
    </p:spTree>
    <p:extLst>
      <p:ext uri="{BB962C8B-B14F-4D97-AF65-F5344CB8AC3E}">
        <p14:creationId xmlns:p14="http://schemas.microsoft.com/office/powerpoint/2010/main" val="2481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目標</a:t>
            </a:r>
            <a:r>
              <a:rPr lang="en-US" altLang="zh-TW" sz="4800" b="1" dirty="0">
                <a:solidFill>
                  <a:srgbClr val="0070C0"/>
                </a:solidFill>
              </a:rPr>
              <a:t>1</a:t>
            </a:r>
            <a:r>
              <a:rPr lang="zh-TW" altLang="en-US" sz="4800" b="1" dirty="0">
                <a:solidFill>
                  <a:srgbClr val="0070C0"/>
                </a:solidFill>
              </a:rPr>
              <a:t>：終結貧窮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07" y="1884020"/>
            <a:ext cx="2142066" cy="79618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【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子目標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】</a:t>
            </a:r>
          </a:p>
          <a:p>
            <a:pPr algn="just">
              <a:lnSpc>
                <a:spcPct val="150000"/>
              </a:lnSpc>
            </a:pP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DC7328-4E8B-BD1B-18A6-D1169CB16ED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715" y="0"/>
            <a:ext cx="1687285" cy="16872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C32BDC7-55DF-E158-D2BD-C67B2419BFC5}"/>
              </a:ext>
            </a:extLst>
          </p:cNvPr>
          <p:cNvSpPr txBox="1"/>
          <p:nvPr/>
        </p:nvSpPr>
        <p:spPr>
          <a:xfrm>
            <a:off x="4190137" y="1329422"/>
            <a:ext cx="681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</a:rPr>
              <a:t>消除各地一切形式的貧窮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1EB396D7-53C4-391B-F410-E37194A6C8BB}"/>
              </a:ext>
            </a:extLst>
          </p:cNvPr>
          <p:cNvSpPr txBox="1">
            <a:spLocks/>
          </p:cNvSpPr>
          <p:nvPr/>
        </p:nvSpPr>
        <p:spPr>
          <a:xfrm>
            <a:off x="1828799" y="1843208"/>
            <a:ext cx="9335017" cy="47998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為所有人</a:t>
            </a:r>
            <a:r>
              <a:rPr lang="zh-TW" altLang="en-US" sz="24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消除極端貧窮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各國所有年齡層的男女老少之</a:t>
            </a:r>
            <a:r>
              <a:rPr lang="zh-TW" altLang="en-US" sz="24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貧窮人口減少一半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包含最弱勢的人都能擁有</a:t>
            </a:r>
            <a:r>
              <a:rPr lang="zh-TW" altLang="en-US" sz="24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社會保護制度措施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使貧窮與弱勢者皆能獲得經濟、科技、財務服務等</a:t>
            </a:r>
            <a:r>
              <a:rPr lang="zh-TW" altLang="en-US" sz="24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公平取得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之權利。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2030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年前，減少貧窮與弱勢者暴露於</a:t>
            </a:r>
            <a:r>
              <a:rPr lang="zh-TW" altLang="en-US" sz="24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極端氣候事件、環境災害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為</a:t>
            </a:r>
            <a:r>
              <a:rPr lang="zh-TW" altLang="en-US" sz="24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開發中國家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提供適當協助以終結貧窮。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針對</a:t>
            </a:r>
            <a:r>
              <a:rPr lang="zh-TW" altLang="en-US" sz="24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兩性與貧窮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之議題應發展國際上、區域上與國家上不同層級之政策。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004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5D6C4E1-443D-27AA-6405-EB23757A5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19" y="1687285"/>
            <a:ext cx="5311584" cy="443048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目標</a:t>
            </a:r>
            <a:r>
              <a:rPr lang="en-US" altLang="zh-TW" sz="4800" b="1" dirty="0">
                <a:solidFill>
                  <a:srgbClr val="0070C0"/>
                </a:solidFill>
              </a:rPr>
              <a:t>2</a:t>
            </a:r>
            <a:r>
              <a:rPr lang="zh-TW" altLang="en-US" sz="4800" b="1" dirty="0">
                <a:solidFill>
                  <a:srgbClr val="0070C0"/>
                </a:solidFill>
              </a:rPr>
              <a:t>：消除飢餓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DC7328-4E8B-BD1B-18A6-D1169CB16ED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4715" y="0"/>
            <a:ext cx="1687285" cy="16872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C32BDC7-55DF-E158-D2BD-C67B2419BFC5}"/>
              </a:ext>
            </a:extLst>
          </p:cNvPr>
          <p:cNvSpPr txBox="1"/>
          <p:nvPr/>
        </p:nvSpPr>
        <p:spPr>
          <a:xfrm>
            <a:off x="4190137" y="1329422"/>
            <a:ext cx="681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</a:rPr>
              <a:t>消除飢餓，達成糧食安全，改善營養及促進永續農業</a:t>
            </a: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790B13E4-26C8-F7F3-409A-452FBDCA7717}"/>
              </a:ext>
            </a:extLst>
          </p:cNvPr>
          <p:cNvSpPr/>
          <p:nvPr/>
        </p:nvSpPr>
        <p:spPr>
          <a:xfrm>
            <a:off x="6542554" y="6253786"/>
            <a:ext cx="338545" cy="2918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6094CE9-7BE0-CB25-B462-303D6EE9833B}"/>
              </a:ext>
            </a:extLst>
          </p:cNvPr>
          <p:cNvSpPr txBox="1"/>
          <p:nvPr/>
        </p:nvSpPr>
        <p:spPr>
          <a:xfrm>
            <a:off x="6915406" y="6248400"/>
            <a:ext cx="527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各地區糧食價格「異常高」與「偏高」之情形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94AB64B0-4F31-418C-68E6-EB6D996D052F}"/>
              </a:ext>
            </a:extLst>
          </p:cNvPr>
          <p:cNvSpPr txBox="1">
            <a:spLocks/>
          </p:cNvSpPr>
          <p:nvPr/>
        </p:nvSpPr>
        <p:spPr>
          <a:xfrm>
            <a:off x="795351" y="1828801"/>
            <a:ext cx="4854096" cy="472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整體而言，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2021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年全球糧價雖較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2020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年大幅下降，但仍高於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2015-2019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之平均。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不過在撒哈拉以南的非洲國家卻在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2021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年遭遇了第二波糧價上升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(40.9%)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FD9F70-5A01-0BD3-3049-22E034A96EF3}"/>
              </a:ext>
            </a:extLst>
          </p:cNvPr>
          <p:cNvSpPr/>
          <p:nvPr/>
        </p:nvSpPr>
        <p:spPr>
          <a:xfrm>
            <a:off x="10711543" y="2318656"/>
            <a:ext cx="569709" cy="32099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EEE03EA-538D-322D-B53B-F0B7D4508DD6}"/>
              </a:ext>
            </a:extLst>
          </p:cNvPr>
          <p:cNvSpPr/>
          <p:nvPr/>
        </p:nvSpPr>
        <p:spPr>
          <a:xfrm>
            <a:off x="6405591" y="2318656"/>
            <a:ext cx="569709" cy="32099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93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目標</a:t>
            </a:r>
            <a:r>
              <a:rPr lang="en-US" altLang="zh-TW" sz="4800" b="1" dirty="0">
                <a:solidFill>
                  <a:srgbClr val="0070C0"/>
                </a:solidFill>
              </a:rPr>
              <a:t>2</a:t>
            </a:r>
            <a:r>
              <a:rPr lang="zh-TW" altLang="en-US" sz="4800" b="1" dirty="0">
                <a:solidFill>
                  <a:srgbClr val="0070C0"/>
                </a:solidFill>
              </a:rPr>
              <a:t>：消除飢餓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36" y="1883769"/>
            <a:ext cx="2142066" cy="79618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【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子目標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】</a:t>
            </a:r>
          </a:p>
          <a:p>
            <a:pPr algn="just">
              <a:lnSpc>
                <a:spcPct val="150000"/>
              </a:lnSpc>
            </a:pP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DC7328-4E8B-BD1B-18A6-D1169CB16ED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4715" y="0"/>
            <a:ext cx="1687285" cy="16872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C32BDC7-55DF-E158-D2BD-C67B2419BFC5}"/>
              </a:ext>
            </a:extLst>
          </p:cNvPr>
          <p:cNvSpPr txBox="1"/>
          <p:nvPr/>
        </p:nvSpPr>
        <p:spPr>
          <a:xfrm>
            <a:off x="4190137" y="1329422"/>
            <a:ext cx="681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</a:rPr>
              <a:t>消除飢餓，達成糧食安全，改善營養及促進永續農業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1EB396D7-53C4-391B-F410-E37194A6C8BB}"/>
              </a:ext>
            </a:extLst>
          </p:cNvPr>
          <p:cNvSpPr txBox="1">
            <a:spLocks/>
          </p:cNvSpPr>
          <p:nvPr/>
        </p:nvSpPr>
        <p:spPr>
          <a:xfrm>
            <a:off x="1828799" y="1883769"/>
            <a:ext cx="9335017" cy="4799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讓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所有人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終年取得安全、營養、足夠的食物。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消除所有形式的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營養不良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尤其兒少、婦女、老人</a:t>
            </a:r>
            <a:r>
              <a:rPr lang="en-US" altLang="zh-TW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使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農村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的生產力與小規模糧食生產者的收入增加一倍。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確保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糧食生產系統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之永續性，提高生產力、維護生態、適應氣候變遷。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維持動植物之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野生品種基因多樣性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，並確保其資源與知識能被公平分享。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完善鄉村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基礎建設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、改善開發中國家的農業產能。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改善全球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農業市場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的交易限制與扭曲、消除各形式的農業出口補助措施。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食品與他們的衍生產品的商業市場發揮正常的功能並</a:t>
            </a:r>
            <a:r>
              <a:rPr lang="zh-TW" altLang="en-US" sz="22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減少糧食價格波動</a:t>
            </a:r>
            <a:r>
              <a:rPr lang="zh-TW" altLang="en-US" sz="2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2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610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994DD876-6045-AB27-D676-42CB1F7E5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033" y="1692926"/>
            <a:ext cx="5845629" cy="46502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6E4C31A-D0BE-BB15-C8ED-5F7711E0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245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目標</a:t>
            </a:r>
            <a:r>
              <a:rPr lang="en-US" altLang="zh-TW" sz="4800" b="1" dirty="0">
                <a:solidFill>
                  <a:srgbClr val="0070C0"/>
                </a:solidFill>
              </a:rPr>
              <a:t>3</a:t>
            </a:r>
            <a:r>
              <a:rPr lang="zh-TW" altLang="en-US" sz="4800" b="1" dirty="0">
                <a:solidFill>
                  <a:srgbClr val="0070C0"/>
                </a:solidFill>
              </a:rPr>
              <a:t>：健康與福祉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6DB06E-E208-D808-F8E5-951D624EC77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1" y="399939"/>
            <a:ext cx="1097037" cy="10970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DC7328-4E8B-BD1B-18A6-D1169CB16ED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4715" y="0"/>
            <a:ext cx="1687285" cy="16872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C32BDC7-55DF-E158-D2BD-C67B2419BFC5}"/>
              </a:ext>
            </a:extLst>
          </p:cNvPr>
          <p:cNvSpPr txBox="1"/>
          <p:nvPr/>
        </p:nvSpPr>
        <p:spPr>
          <a:xfrm>
            <a:off x="4190137" y="1329422"/>
            <a:ext cx="681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</a:rPr>
              <a:t>確保健康及促進各年齡層的福祉</a:t>
            </a: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AA4C32C0-5633-1693-E1AB-F04A81650674}"/>
              </a:ext>
            </a:extLst>
          </p:cNvPr>
          <p:cNvSpPr/>
          <p:nvPr/>
        </p:nvSpPr>
        <p:spPr>
          <a:xfrm>
            <a:off x="5723148" y="6411873"/>
            <a:ext cx="338545" cy="2918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EFEB3CD-8058-01B9-F5DA-71136E0C3750}"/>
              </a:ext>
            </a:extLst>
          </p:cNvPr>
          <p:cNvSpPr txBox="1"/>
          <p:nvPr/>
        </p:nvSpPr>
        <p:spPr>
          <a:xfrm>
            <a:off x="6096000" y="6406487"/>
            <a:ext cx="527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2014-2021</a:t>
            </a:r>
            <a:r>
              <a:rPr lang="zh-TW" altLang="en-US" b="1" dirty="0"/>
              <a:t>每萬人中所擁有的醫師、護理師比例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3C6B2BC-27EB-B6AB-22ED-C1604FD57C96}"/>
              </a:ext>
            </a:extLst>
          </p:cNvPr>
          <p:cNvSpPr/>
          <p:nvPr/>
        </p:nvSpPr>
        <p:spPr>
          <a:xfrm>
            <a:off x="5856514" y="1792830"/>
            <a:ext cx="2569029" cy="3368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502ACAF-51A4-863B-29C8-B9CE30DA7F69}"/>
              </a:ext>
            </a:extLst>
          </p:cNvPr>
          <p:cNvSpPr/>
          <p:nvPr/>
        </p:nvSpPr>
        <p:spPr>
          <a:xfrm>
            <a:off x="5856513" y="3962901"/>
            <a:ext cx="4741400" cy="3066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21B4C7-558C-7E91-71D3-6A42E1822114}"/>
              </a:ext>
            </a:extLst>
          </p:cNvPr>
          <p:cNvSpPr/>
          <p:nvPr/>
        </p:nvSpPr>
        <p:spPr>
          <a:xfrm>
            <a:off x="5856513" y="4902200"/>
            <a:ext cx="4741400" cy="2628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0E08500D-58F8-EE7E-5DF4-1443FB838158}"/>
              </a:ext>
            </a:extLst>
          </p:cNvPr>
          <p:cNvSpPr txBox="1">
            <a:spLocks/>
          </p:cNvSpPr>
          <p:nvPr/>
        </p:nvSpPr>
        <p:spPr>
          <a:xfrm>
            <a:off x="795351" y="1828801"/>
            <a:ext cx="4488528" cy="4724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在最需要醫師和護理師的</a:t>
            </a:r>
            <a:r>
              <a:rPr lang="zh-TW" altLang="en-US" sz="24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撒哈拉以南之非洲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國家，其每萬人才擁有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2.3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名醫師及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12.6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名護理師。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北美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則擁有全球最高密度的護理師比例，每萬人有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152.1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名。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400" b="1" u="sng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歐洲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則有全球最高密度的醫師比例，每萬人有</a:t>
            </a:r>
            <a:r>
              <a:rPr lang="en-US" altLang="zh-TW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39.4</a:t>
            </a:r>
            <a:r>
              <a:rPr lang="zh-TW" altLang="en-US" sz="24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名。</a:t>
            </a: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24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627855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811</TotalTime>
  <Words>1054</Words>
  <Application>Microsoft Office PowerPoint</Application>
  <PresentationFormat>寬螢幕</PresentationFormat>
  <Paragraphs>96</Paragraphs>
  <Slides>12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微軟正黑體</vt:lpstr>
      <vt:lpstr>新細明體</vt:lpstr>
      <vt:lpstr>標楷體</vt:lpstr>
      <vt:lpstr>Arial</vt:lpstr>
      <vt:lpstr>Calibri</vt:lpstr>
      <vt:lpstr>Times New Roman</vt:lpstr>
      <vt:lpstr>Wingdings 3</vt:lpstr>
      <vt:lpstr>多面向</vt:lpstr>
      <vt:lpstr>聯合國 永續發展目標 SDGs之介紹(1/5)</vt:lpstr>
      <vt:lpstr>大綱</vt:lpstr>
      <vt:lpstr>聯合國 永續發展目標SDGs概述</vt:lpstr>
      <vt:lpstr>聯合國 永續發展目標SDGs概述</vt:lpstr>
      <vt:lpstr>目標1：終結貧窮</vt:lpstr>
      <vt:lpstr>目標1：終結貧窮</vt:lpstr>
      <vt:lpstr>目標2：消除飢餓</vt:lpstr>
      <vt:lpstr>目標2：消除飢餓</vt:lpstr>
      <vt:lpstr>目標3：健康與福祉</vt:lpstr>
      <vt:lpstr>目標3：健康與福祉</vt:lpstr>
      <vt:lpstr>目標3：健康與福祉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聯合國 永續發展目標 SDGs之介紹</dc:title>
  <dc:creator>賴憬霖</dc:creator>
  <cp:lastModifiedBy>Jerome</cp:lastModifiedBy>
  <cp:revision>32</cp:revision>
  <dcterms:created xsi:type="dcterms:W3CDTF">2023-11-21T14:13:14Z</dcterms:created>
  <dcterms:modified xsi:type="dcterms:W3CDTF">2024-01-05T02:38:43Z</dcterms:modified>
</cp:coreProperties>
</file>